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7" r:id="rId4"/>
  </p:sldMasterIdLst>
  <p:notesMasterIdLst>
    <p:notesMasterId r:id="rId6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</p:sldIdLst>
  <p:sldSz cx="12192000" cy="6858000"/>
  <p:notesSz cx="6858000" cy="9144000"/>
  <p:embeddedFontLs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Roboto Slab" pitchFamily="2" charset="0"/>
      <p:regular r:id="rId65"/>
      <p:bold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6.fntdata"/><Relationship Id="rId5" Type="http://schemas.openxmlformats.org/officeDocument/2006/relationships/slide" Target="slides/slide1.xml"/><Relationship Id="rId61" Type="http://schemas.openxmlformats.org/officeDocument/2006/relationships/font" Target="fonts/font1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dfb3736d40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dfb3736d40_0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1dfb3736d40_0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dfb3736d40_0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1dfb3736d4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dfb3736d40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dfb3736d40_0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1dfb3736d40_0_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dfb3736d4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dfb3736d4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dfb3736d40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dfb3736d40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dfb3736d40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dfb3736d40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dfb3736d40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dfb3736d40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dfb3736d40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dfb3736d40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dfb3736d40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dfb3736d40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dfb3736d40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dfb3736d40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dfb3736d40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dfb3736d40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dfb3736d40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dfb3736d40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dfb3736d40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1dfb3736d40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dfb3736d40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dfb3736d40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1dfb3736d40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1dfb3736d40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dfb3736d40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1dfb3736d40_0_7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g1dfb3736d40_0_7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1dfb3736d40_0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1dfb3736d40_0_4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1dfb3736d40_0_4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dfb3736d40_0_4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g1dfb3736d40_0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dfb3736d40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1dfb3736d40_0_3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g1dfb3736d40_0_3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dfb3736d4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1dfb3736d40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g1dfb3736d40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1dfb3736d40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1dfb3736d40_0_3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g1dfb3736d40_0_3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dfb3736d4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dfb3736d4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1dfb3736d4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dfb3736d40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1dfb3736d40_0_3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g1dfb3736d40_0_3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1dfb3736d40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1dfb3736d40_0_4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g1dfb3736d40_0_4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dfb3736d40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1dfb3736d40_0_4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1dfb3736d40_0_4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dfb3736d4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dfb3736d40_0_4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g1dfb3736d4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dfb3736d40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dfb3736d40_0_4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g1dfb3736d40_0_4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1dfb3736d40_0_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1dfb3736d40_0_5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g1dfb3736d40_0_5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1dfb3736d40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1dfb3736d40_0_4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g1dfb3736d40_0_4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1dfb3736d40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1dfb3736d40_0_5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g1dfb3736d40_0_5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1dfb3736d40_0_5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1dfb3736d40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2203b2f484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22203b2f484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g22203b2f484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dfb3736d40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dfb3736d40_0_7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g1dfb3736d40_0_7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1dfb3736d40_0_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1dfb3736d40_0_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dfb3736d40_0_6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1dfb3736d40_0_6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1dfb3736d40_0_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1dfb3736d40_0_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dfb3736d4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dfb3736d40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1dfb3736d40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>
            <a:spLocks noGrp="1"/>
          </p:cNvSpPr>
          <p:nvPr>
            <p:ph type="pic" idx="2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ODY Slide RIGHT 3">
  <p:cSld name="6_BODY Slide RIGHT 3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942753" y="289589"/>
            <a:ext cx="10193081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ODY Slide RIGHT 4">
  <p:cSld name="7_BODY Slide RIGHT 4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942754" y="294463"/>
            <a:ext cx="1020016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2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LOSING Slide 1">
  <p:cSld name="8_CLOSING Slide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LOSING Slide 2">
  <p:cSld name="11_CLOSING Slide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LOSING Slide 3">
  <p:cSld name="12_CLOSING Slide 3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LOSING Slide 4">
  <p:cSld name="13_CLOSING Slide 4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2">
  <p:cSld name="1_TITLE Slide 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2_BODY Slide TOP 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ODY Slide LEFT 4">
  <p:cSld name="6_BODY Slide LEFT 4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/>
          <p:nvPr/>
        </p:nvSpPr>
        <p:spPr>
          <a:xfrm>
            <a:off x="123300" y="178100"/>
            <a:ext cx="11918100" cy="656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489833" y="501333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415600" y="16382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3_BODY Slide TOP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/>
          <p:nvPr/>
        </p:nvSpPr>
        <p:spPr>
          <a:xfrm>
            <a:off x="11667443" y="6327915"/>
            <a:ext cx="308000" cy="308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1602611" y="6299373"/>
            <a:ext cx="437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Clr>
                <a:schemeClr val="lt1"/>
              </a:buClr>
              <a:buSzPts val="1200"/>
              <a:buFont typeface="Calibri"/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534377" y="1768475"/>
            <a:ext cx="11203200" cy="46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ODY Slide TOP 1">
  <p:cSld name="1_BODY Slide TOP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TOP 3">
  <p:cSld name="3_BODY Slide TOP 3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ODY Slide LEFT 2">
  <p:cSld name="4_BODY Slide LEFT 2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ODY Slide LEFT 3">
  <p:cSld name="5_BODY Slide LEFT 3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7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LEFT 1">
  <p:cSld name="3_BODY Slide LEFT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1016192" y="414134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ODY Slide RIGHT 1">
  <p:cSld name="5_BODY Slide RIGHT 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389861" y="231303"/>
            <a:ext cx="9144000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ODY Slide RIGHT 2">
  <p:cSld name="7_BODY Slide RIGHT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0" descr="Background pattern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48178" y="251489"/>
            <a:ext cx="10694743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/>
          <p:nvPr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0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2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3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81fECiO8-94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9.png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kfT_DuRv5s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4183380" y="1158240"/>
            <a:ext cx="7932419" cy="293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In the Tube Where it Happens: Using Models to Support Understanding in Biotechnology</a:t>
            </a:r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subTitle" idx="1"/>
          </p:nvPr>
        </p:nvSpPr>
        <p:spPr>
          <a:xfrm>
            <a:off x="4941079" y="4441777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Keri Shingleton, Ph.D.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Holland Hall School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Tulsa, Oklahoma</a:t>
            </a:r>
            <a:endParaRPr/>
          </a:p>
        </p:txBody>
      </p:sp>
      <p:pic>
        <p:nvPicPr>
          <p:cNvPr id="114" name="Google Shape;114;p2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0875" r="10874"/>
          <a:stretch/>
        </p:blipFill>
        <p:spPr>
          <a:xfrm>
            <a:off x="8522500" y="3137701"/>
            <a:ext cx="2932076" cy="2932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183" name="Google Shape;1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5100" y="152400"/>
            <a:ext cx="5617029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>
            <a:spLocks noGrp="1"/>
          </p:cNvSpPr>
          <p:nvPr>
            <p:ph type="title"/>
          </p:nvPr>
        </p:nvSpPr>
        <p:spPr>
          <a:xfrm>
            <a:off x="1740301" y="127075"/>
            <a:ext cx="7949400" cy="13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800" b="1"/>
              <a:t>Your table is now a… </a:t>
            </a:r>
            <a:endParaRPr sz="4800" b="1"/>
          </a:p>
        </p:txBody>
      </p:sp>
      <p:sp>
        <p:nvSpPr>
          <p:cNvPr id="189" name="Google Shape;189;p31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190" name="Google Shape;19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3130" y="1571443"/>
            <a:ext cx="3992880" cy="399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7950" y="1996775"/>
            <a:ext cx="4817800" cy="356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08899" y="1996775"/>
            <a:ext cx="4286851" cy="341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198" name="Google Shape;19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362374">
            <a:off x="2732759" y="2660561"/>
            <a:ext cx="7806272" cy="153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993228">
            <a:off x="2035231" y="3304900"/>
            <a:ext cx="8121538" cy="1598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205" name="Google Shape;20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307393">
            <a:off x="738646" y="1349092"/>
            <a:ext cx="5013066" cy="281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405469">
            <a:off x="5589823" y="2385177"/>
            <a:ext cx="5228800" cy="29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212" name="Google Shape;21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317" y="1247748"/>
            <a:ext cx="1349459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8690" y="1883680"/>
            <a:ext cx="1353743" cy="117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38119" y="3194844"/>
            <a:ext cx="1349459" cy="12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0973" y="3635605"/>
            <a:ext cx="1353743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0748" y="2696461"/>
            <a:ext cx="1349459" cy="12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54021" y="3724105"/>
            <a:ext cx="1349459" cy="12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0022" y="4932204"/>
            <a:ext cx="1349459" cy="12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0940" y="323610"/>
            <a:ext cx="1349459" cy="12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019" y="5273847"/>
            <a:ext cx="1349459" cy="12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56195" y="5627388"/>
            <a:ext cx="1353743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28717" y="1265480"/>
            <a:ext cx="1353743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43580" y="5701320"/>
            <a:ext cx="1353743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87531" y="2807116"/>
            <a:ext cx="1353743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91235" y="5475353"/>
            <a:ext cx="1353743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8847" y="4396705"/>
            <a:ext cx="1353743" cy="117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59602" y="189615"/>
            <a:ext cx="1353743" cy="117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3282" y="4730199"/>
            <a:ext cx="1353743" cy="117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76503" y="4749374"/>
            <a:ext cx="1353743" cy="117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44778" y="2228832"/>
            <a:ext cx="1353743" cy="117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145" y="717708"/>
            <a:ext cx="1349459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9589" y="4055952"/>
            <a:ext cx="1349459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2210" y="2935007"/>
            <a:ext cx="1349459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5504" y="1817520"/>
            <a:ext cx="1349459" cy="11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4965" y="140916"/>
            <a:ext cx="1349459" cy="1156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241" name="Google Shape;24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80070">
            <a:off x="1405889" y="1612837"/>
            <a:ext cx="4304380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157668">
            <a:off x="4890306" y="3476969"/>
            <a:ext cx="4411980" cy="1947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6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248" name="Google Shape;248;p36"/>
          <p:cNvSpPr txBox="1">
            <a:spLocks noGrp="1"/>
          </p:cNvSpPr>
          <p:nvPr>
            <p:ph type="title"/>
          </p:nvPr>
        </p:nvSpPr>
        <p:spPr>
          <a:xfrm>
            <a:off x="648675" y="15675"/>
            <a:ext cx="9700500" cy="12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800"/>
              <a:t>Remember these ingredients are all in a tube…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800"/>
              <a:t>Not on a table.</a:t>
            </a:r>
            <a:endParaRPr sz="4800"/>
          </a:p>
        </p:txBody>
      </p:sp>
      <p:pic>
        <p:nvPicPr>
          <p:cNvPr id="249" name="Google Shape;249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243108" y="1448421"/>
            <a:ext cx="6816900" cy="53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0425" y="4062925"/>
            <a:ext cx="2662725" cy="2135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43872" y="4062925"/>
            <a:ext cx="2369278" cy="2043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7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pic>
        <p:nvPicPr>
          <p:cNvPr id="258" name="Google Shape;25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942" y="600200"/>
            <a:ext cx="9437782" cy="606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8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pic>
        <p:nvPicPr>
          <p:cNvPr id="264" name="Google Shape;26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047750"/>
            <a:ext cx="1143000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9"/>
          <p:cNvSpPr txBox="1">
            <a:spLocks noGrp="1"/>
          </p:cNvSpPr>
          <p:nvPr>
            <p:ph type="title"/>
          </p:nvPr>
        </p:nvSpPr>
        <p:spPr>
          <a:xfrm>
            <a:off x="173400" y="344767"/>
            <a:ext cx="105348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4300"/>
              <a:t>First step....  </a:t>
            </a:r>
            <a:endParaRPr sz="43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4300"/>
              <a:t>Denature for 11 minutes  at 95°C</a:t>
            </a:r>
            <a:endParaRPr sz="4300"/>
          </a:p>
        </p:txBody>
      </p:sp>
      <p:pic>
        <p:nvPicPr>
          <p:cNvPr id="270" name="Google Shape;27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66900" y="203200"/>
            <a:ext cx="1284546" cy="6451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73234"/>
            <a:ext cx="12191998" cy="2711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9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/>
              <a:t>1</a:t>
            </a:r>
            <a:endParaRPr sz="31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/>
        </p:nvSpPr>
        <p:spPr>
          <a:xfrm>
            <a:off x="435333" y="625633"/>
            <a:ext cx="111576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Who am I?</a:t>
            </a:r>
            <a:endParaRPr sz="40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120" name="Google Shape;12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4641" y="1204801"/>
            <a:ext cx="6974127" cy="52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318" y="2249318"/>
            <a:ext cx="2527233" cy="1680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5800" y="4430396"/>
            <a:ext cx="1573133" cy="1179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9333" y="3989163"/>
            <a:ext cx="1983432" cy="198343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536160" y="1204800"/>
            <a:ext cx="2167600" cy="5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/>
              <a:t>Who am I?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 txBox="1">
            <a:spLocks noGrp="1"/>
          </p:cNvSpPr>
          <p:nvPr>
            <p:ph type="title"/>
          </p:nvPr>
        </p:nvSpPr>
        <p:spPr>
          <a:xfrm>
            <a:off x="489833" y="501333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Anneal</a:t>
            </a:r>
            <a:endParaRPr/>
          </a:p>
        </p:txBody>
      </p:sp>
      <p:pic>
        <p:nvPicPr>
          <p:cNvPr id="279" name="Google Shape;27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833" y="2203133"/>
            <a:ext cx="9645204" cy="2716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98068" y="0"/>
            <a:ext cx="136546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0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/>
              <a:t>1</a:t>
            </a:r>
            <a:endParaRPr sz="31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1"/>
          <p:cNvSpPr txBox="1">
            <a:spLocks noGrp="1"/>
          </p:cNvSpPr>
          <p:nvPr>
            <p:ph type="title"/>
          </p:nvPr>
        </p:nvSpPr>
        <p:spPr>
          <a:xfrm>
            <a:off x="489833" y="501333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Extend</a:t>
            </a:r>
            <a:endParaRPr/>
          </a:p>
        </p:txBody>
      </p:sp>
      <p:pic>
        <p:nvPicPr>
          <p:cNvPr id="288" name="Google Shape;28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62802" y="0"/>
            <a:ext cx="136546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700" y="2135167"/>
            <a:ext cx="10356402" cy="3014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41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/>
              <a:t>1</a:t>
            </a:r>
            <a:endParaRPr sz="3100"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2"/>
          <p:cNvSpPr txBox="1">
            <a:spLocks noGrp="1"/>
          </p:cNvSpPr>
          <p:nvPr>
            <p:ph type="title"/>
          </p:nvPr>
        </p:nvSpPr>
        <p:spPr>
          <a:xfrm>
            <a:off x="5201600" y="3119200"/>
            <a:ext cx="17889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Cycle 2</a:t>
            </a:r>
            <a:endParaRPr/>
          </a:p>
        </p:txBody>
      </p:sp>
      <p:pic>
        <p:nvPicPr>
          <p:cNvPr id="297" name="Google Shape;29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6250" y="177800"/>
            <a:ext cx="6159500" cy="650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00860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minute at 95°C.  Why shorter this time?</a:t>
            </a:r>
            <a:endParaRPr/>
          </a:p>
        </p:txBody>
      </p:sp>
      <p:pic>
        <p:nvPicPr>
          <p:cNvPr id="303" name="Google Shape;30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66900" y="203200"/>
            <a:ext cx="1284546" cy="6451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59969"/>
            <a:ext cx="12192001" cy="1738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3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FF0000"/>
                </a:solidFill>
              </a:rPr>
              <a:t>2</a:t>
            </a:r>
            <a:endParaRPr sz="31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4"/>
          <p:cNvSpPr txBox="1">
            <a:spLocks noGrp="1"/>
          </p:cNvSpPr>
          <p:nvPr>
            <p:ph type="title"/>
          </p:nvPr>
        </p:nvSpPr>
        <p:spPr>
          <a:xfrm>
            <a:off x="489833" y="501333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Extend</a:t>
            </a:r>
            <a:endParaRPr/>
          </a:p>
        </p:txBody>
      </p:sp>
      <p:pic>
        <p:nvPicPr>
          <p:cNvPr id="312" name="Google Shape;31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62802" y="0"/>
            <a:ext cx="136546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4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FF0000"/>
                </a:solidFill>
              </a:rPr>
              <a:t>2</a:t>
            </a:r>
            <a:endParaRPr sz="3100" b="1">
              <a:solidFill>
                <a:srgbClr val="FF0000"/>
              </a:solidFill>
            </a:endParaRPr>
          </a:p>
        </p:txBody>
      </p:sp>
      <p:pic>
        <p:nvPicPr>
          <p:cNvPr id="315" name="Google Shape;315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356615"/>
            <a:ext cx="12192003" cy="2144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5"/>
          <p:cNvSpPr txBox="1">
            <a:spLocks noGrp="1"/>
          </p:cNvSpPr>
          <p:nvPr>
            <p:ph type="title"/>
          </p:nvPr>
        </p:nvSpPr>
        <p:spPr>
          <a:xfrm>
            <a:off x="489833" y="501333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Extend</a:t>
            </a:r>
            <a:endParaRPr/>
          </a:p>
        </p:txBody>
      </p:sp>
      <p:pic>
        <p:nvPicPr>
          <p:cNvPr id="321" name="Google Shape;32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5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FF0000"/>
                </a:solidFill>
              </a:rPr>
              <a:t>2</a:t>
            </a:r>
            <a:endParaRPr sz="3100" b="1">
              <a:solidFill>
                <a:srgbClr val="FF0000"/>
              </a:solidFill>
            </a:endParaRPr>
          </a:p>
        </p:txBody>
      </p:sp>
      <p:sp>
        <p:nvSpPr>
          <p:cNvPr id="323" name="Google Shape;323;p45"/>
          <p:cNvSpPr/>
          <p:nvPr/>
        </p:nvSpPr>
        <p:spPr>
          <a:xfrm>
            <a:off x="619425" y="2524425"/>
            <a:ext cx="10250100" cy="1947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4" name="Google Shape;32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62802" y="0"/>
            <a:ext cx="136546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352579">
            <a:off x="82869" y="2234424"/>
            <a:ext cx="11365888" cy="1902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"/>
          <p:cNvSpPr txBox="1">
            <a:spLocks noGrp="1"/>
          </p:cNvSpPr>
          <p:nvPr>
            <p:ph type="title"/>
          </p:nvPr>
        </p:nvSpPr>
        <p:spPr>
          <a:xfrm>
            <a:off x="5201600" y="3119200"/>
            <a:ext cx="17889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Cycle 3</a:t>
            </a:r>
            <a:endParaRPr/>
          </a:p>
        </p:txBody>
      </p:sp>
      <p:pic>
        <p:nvPicPr>
          <p:cNvPr id="331" name="Google Shape;33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6250" y="177800"/>
            <a:ext cx="6159500" cy="650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66900" y="203200"/>
            <a:ext cx="1284546" cy="6451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105153"/>
            <a:ext cx="12191999" cy="2647694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00860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Denature: 95°C.  </a:t>
            </a:r>
            <a:endParaRPr/>
          </a:p>
        </p:txBody>
      </p:sp>
      <p:pic>
        <p:nvPicPr>
          <p:cNvPr id="339" name="Google Shape;339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7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38761D"/>
                </a:solidFill>
              </a:rPr>
              <a:t>3</a:t>
            </a:r>
            <a:endParaRPr sz="3100" b="1">
              <a:solidFill>
                <a:srgbClr val="38761D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8"/>
          <p:cNvSpPr txBox="1">
            <a:spLocks noGrp="1"/>
          </p:cNvSpPr>
          <p:nvPr>
            <p:ph type="title"/>
          </p:nvPr>
        </p:nvSpPr>
        <p:spPr>
          <a:xfrm>
            <a:off x="92660" y="0"/>
            <a:ext cx="2001600" cy="1017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Anneal</a:t>
            </a:r>
            <a:endParaRPr/>
          </a:p>
        </p:txBody>
      </p:sp>
      <p:pic>
        <p:nvPicPr>
          <p:cNvPr id="346" name="Google Shape;34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8068" y="0"/>
            <a:ext cx="136546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8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38761D"/>
                </a:solidFill>
              </a:rPr>
              <a:t>3</a:t>
            </a:r>
            <a:endParaRPr sz="3100" b="1">
              <a:solidFill>
                <a:srgbClr val="38761D"/>
              </a:solidFill>
            </a:endParaRPr>
          </a:p>
        </p:txBody>
      </p:sp>
      <p:pic>
        <p:nvPicPr>
          <p:cNvPr id="349" name="Google Shape;349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1625" y="1952275"/>
            <a:ext cx="4930450" cy="2953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3703" y="1993488"/>
            <a:ext cx="4930439" cy="287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9"/>
          <p:cNvSpPr txBox="1">
            <a:spLocks noGrp="1"/>
          </p:cNvSpPr>
          <p:nvPr>
            <p:ph type="title"/>
          </p:nvPr>
        </p:nvSpPr>
        <p:spPr>
          <a:xfrm>
            <a:off x="653111" y="668444"/>
            <a:ext cx="15147600" cy="1017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Extend</a:t>
            </a:r>
            <a:endParaRPr/>
          </a:p>
        </p:txBody>
      </p:sp>
      <p:pic>
        <p:nvPicPr>
          <p:cNvPr id="356" name="Google Shape;35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64402" y="0"/>
            <a:ext cx="136546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48250"/>
            <a:ext cx="11577475" cy="3485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9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38761D"/>
                </a:solidFill>
              </a:rPr>
              <a:t>3</a:t>
            </a:r>
            <a:endParaRPr sz="3100" b="1">
              <a:solidFill>
                <a:srgbClr val="38761D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67008" y="1247900"/>
            <a:ext cx="3691200" cy="5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4400"/>
              <a:t>Who are you?</a:t>
            </a:r>
            <a:endParaRPr sz="4400"/>
          </a:p>
        </p:txBody>
      </p:sp>
      <p:pic>
        <p:nvPicPr>
          <p:cNvPr id="130" name="Google Shape;13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6877" y="2114572"/>
            <a:ext cx="7940500" cy="4055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0"/>
          <p:cNvSpPr txBox="1">
            <a:spLocks noGrp="1"/>
          </p:cNvSpPr>
          <p:nvPr>
            <p:ph type="title"/>
          </p:nvPr>
        </p:nvSpPr>
        <p:spPr>
          <a:xfrm>
            <a:off x="653111" y="668444"/>
            <a:ext cx="15147600" cy="1017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Extend</a:t>
            </a:r>
            <a:endParaRPr/>
          </a:p>
        </p:txBody>
      </p:sp>
      <p:pic>
        <p:nvPicPr>
          <p:cNvPr id="365" name="Google Shape;36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64402" y="0"/>
            <a:ext cx="136546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48250"/>
            <a:ext cx="11577475" cy="3485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387" y="5162067"/>
            <a:ext cx="1413999" cy="14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0"/>
          <p:cNvSpPr txBox="1"/>
          <p:nvPr/>
        </p:nvSpPr>
        <p:spPr>
          <a:xfrm>
            <a:off x="581300" y="5519667"/>
            <a:ext cx="392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38761D"/>
                </a:solidFill>
              </a:rPr>
              <a:t>3</a:t>
            </a:r>
            <a:endParaRPr sz="3100" b="1">
              <a:solidFill>
                <a:srgbClr val="38761D"/>
              </a:solidFill>
            </a:endParaRPr>
          </a:p>
        </p:txBody>
      </p:sp>
      <p:sp>
        <p:nvSpPr>
          <p:cNvPr id="369" name="Google Shape;369;p50"/>
          <p:cNvSpPr/>
          <p:nvPr/>
        </p:nvSpPr>
        <p:spPr>
          <a:xfrm>
            <a:off x="29500" y="1748250"/>
            <a:ext cx="11577600" cy="774300"/>
          </a:xfrm>
          <a:prstGeom prst="rect">
            <a:avLst/>
          </a:prstGeom>
          <a:solidFill>
            <a:srgbClr val="E7E6E6">
              <a:alpha val="6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50"/>
          <p:cNvSpPr/>
          <p:nvPr/>
        </p:nvSpPr>
        <p:spPr>
          <a:xfrm>
            <a:off x="-50" y="4328775"/>
            <a:ext cx="11607300" cy="904800"/>
          </a:xfrm>
          <a:prstGeom prst="rect">
            <a:avLst/>
          </a:prstGeom>
          <a:solidFill>
            <a:srgbClr val="E7E6E6">
              <a:alpha val="6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50"/>
          <p:cNvSpPr/>
          <p:nvPr/>
        </p:nvSpPr>
        <p:spPr>
          <a:xfrm>
            <a:off x="14650" y="2522600"/>
            <a:ext cx="5796300" cy="723300"/>
          </a:xfrm>
          <a:prstGeom prst="rect">
            <a:avLst/>
          </a:prstGeom>
          <a:solidFill>
            <a:srgbClr val="E7E6E6">
              <a:alpha val="6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50"/>
          <p:cNvSpPr/>
          <p:nvPr/>
        </p:nvSpPr>
        <p:spPr>
          <a:xfrm>
            <a:off x="5781175" y="3605475"/>
            <a:ext cx="5796300" cy="723300"/>
          </a:xfrm>
          <a:prstGeom prst="rect">
            <a:avLst/>
          </a:prstGeom>
          <a:solidFill>
            <a:srgbClr val="E7E6E6">
              <a:alpha val="6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>
            <a:spLocks noGrp="1"/>
          </p:cNvSpPr>
          <p:nvPr>
            <p:ph type="title"/>
          </p:nvPr>
        </p:nvSpPr>
        <p:spPr>
          <a:xfrm>
            <a:off x="489833" y="501333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1"/>
          <p:cNvSpPr txBox="1">
            <a:spLocks noGrp="1"/>
          </p:cNvSpPr>
          <p:nvPr>
            <p:ph type="body" idx="1"/>
          </p:nvPr>
        </p:nvSpPr>
        <p:spPr>
          <a:xfrm>
            <a:off x="415600" y="16382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pic>
        <p:nvPicPr>
          <p:cNvPr id="381" name="Google Shape;381;p51" descr="Model PCR with 3D Molecular Designs' Biotechnology Kit&#10;www.3dmoleculardesigns.com/Education-Products/Biotechnology-Kit.htm" title="Modeling PC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0"/>
            <a:ext cx="12028300" cy="6765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2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  <p:pic>
        <p:nvPicPr>
          <p:cNvPr id="388" name="Google Shape;38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2463" y="950075"/>
            <a:ext cx="8893275" cy="57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2"/>
          <p:cNvSpPr txBox="1"/>
          <p:nvPr/>
        </p:nvSpPr>
        <p:spPr>
          <a:xfrm>
            <a:off x="4139338" y="118000"/>
            <a:ext cx="3259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35 cycles, done!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3"/>
          <p:cNvSpPr txBox="1">
            <a:spLocks noGrp="1"/>
          </p:cNvSpPr>
          <p:nvPr>
            <p:ph type="title"/>
          </p:nvPr>
        </p:nvSpPr>
        <p:spPr>
          <a:xfrm>
            <a:off x="1150375" y="127075"/>
            <a:ext cx="9114300" cy="13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800" b="1"/>
              <a:t>Remember, your table is a PCR tube…</a:t>
            </a:r>
            <a:endParaRPr sz="4800" b="1"/>
          </a:p>
        </p:txBody>
      </p:sp>
      <p:sp>
        <p:nvSpPr>
          <p:cNvPr id="395" name="Google Shape;395;p53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  <p:pic>
        <p:nvPicPr>
          <p:cNvPr id="396" name="Google Shape;39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0" y="2347300"/>
            <a:ext cx="4817800" cy="356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974" y="2301563"/>
            <a:ext cx="4286851" cy="341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06947" y="1382890"/>
            <a:ext cx="5251163" cy="525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100044">
            <a:off x="8123288" y="5449096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148185">
            <a:off x="8047862" y="4402496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342305">
            <a:off x="7814738" y="3718621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559635">
            <a:off x="8369612" y="3070446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6322573">
            <a:off x="8123288" y="2906046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100044">
            <a:off x="7662338" y="2906046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52511">
            <a:off x="7768262" y="5130070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148185">
            <a:off x="7970887" y="5267746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148185">
            <a:off x="8200262" y="3899071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52511">
            <a:off x="7970887" y="4352195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52511">
            <a:off x="8200262" y="3899070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52511">
            <a:off x="7768262" y="3592395"/>
            <a:ext cx="1523276" cy="21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4"/>
          <p:cNvSpPr txBox="1">
            <a:spLocks noGrp="1"/>
          </p:cNvSpPr>
          <p:nvPr>
            <p:ph type="title"/>
          </p:nvPr>
        </p:nvSpPr>
        <p:spPr>
          <a:xfrm>
            <a:off x="489833" y="501333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Context?  Let’s zoom out!</a:t>
            </a:r>
            <a:endParaRPr/>
          </a:p>
        </p:txBody>
      </p:sp>
      <p:sp>
        <p:nvSpPr>
          <p:cNvPr id="417" name="Google Shape;417;p5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  <p:pic>
        <p:nvPicPr>
          <p:cNvPr id="418" name="Google Shape;41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7600" y="1865525"/>
            <a:ext cx="4876800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5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The Science of Bitter Taste</a:t>
            </a:r>
            <a:endParaRPr/>
          </a:p>
        </p:txBody>
      </p:sp>
      <p:sp>
        <p:nvSpPr>
          <p:cNvPr id="424" name="Google Shape;424;p5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  <p:pic>
        <p:nvPicPr>
          <p:cNvPr id="425" name="Google Shape;425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2914" y="2021118"/>
            <a:ext cx="5749636" cy="3878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47777" y="1087489"/>
            <a:ext cx="5844223" cy="361188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55"/>
          <p:cNvSpPr txBox="1"/>
          <p:nvPr/>
        </p:nvSpPr>
        <p:spPr>
          <a:xfrm>
            <a:off x="1561371" y="6297288"/>
            <a:ext cx="8850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https://www.womensalphabet.com/bitter-taste-in-your-mouth-how-do-i-get-rid-of-it/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6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  <p:pic>
        <p:nvPicPr>
          <p:cNvPr id="433" name="Google Shape;433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2345" y="692250"/>
            <a:ext cx="9124630" cy="5972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56"/>
          <p:cNvSpPr txBox="1"/>
          <p:nvPr/>
        </p:nvSpPr>
        <p:spPr>
          <a:xfrm>
            <a:off x="1402613" y="6145125"/>
            <a:ext cx="8864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</a:rPr>
              <a:t>https://www.news-medical.net/health/Genetics-of-Taste.aspx</a:t>
            </a: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56"/>
          <p:cNvSpPr txBox="1"/>
          <p:nvPr/>
        </p:nvSpPr>
        <p:spPr>
          <a:xfrm>
            <a:off x="1577963" y="1126100"/>
            <a:ext cx="8513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1EAC4C"/>
                </a:solidFill>
                <a:latin typeface="Calibri"/>
                <a:ea typeface="Calibri"/>
                <a:cs typeface="Calibri"/>
                <a:sym typeface="Calibri"/>
              </a:rPr>
              <a:t>Taste Bud?  Or Taste Pore?</a:t>
            </a:r>
            <a:endParaRPr sz="3000" b="1">
              <a:solidFill>
                <a:srgbClr val="1EAC4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57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  <p:sp>
        <p:nvSpPr>
          <p:cNvPr id="441" name="Google Shape;441;p57"/>
          <p:cNvSpPr txBox="1"/>
          <p:nvPr/>
        </p:nvSpPr>
        <p:spPr>
          <a:xfrm>
            <a:off x="1039661" y="4975934"/>
            <a:ext cx="108663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2" name="Google Shape;44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2750" y="1501975"/>
            <a:ext cx="3667425" cy="49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57"/>
          <p:cNvSpPr txBox="1"/>
          <p:nvPr/>
        </p:nvSpPr>
        <p:spPr>
          <a:xfrm>
            <a:off x="1209375" y="6451775"/>
            <a:ext cx="9468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https://www.d.umn.edu/~jfitzake/Lectures/DMED/SensoryPhysiology/Chemosensation/Gustation/TasteBuds.html</a:t>
            </a:r>
            <a:endParaRPr/>
          </a:p>
        </p:txBody>
      </p:sp>
      <p:pic>
        <p:nvPicPr>
          <p:cNvPr id="444" name="Google Shape;444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800" y="693025"/>
            <a:ext cx="968450" cy="829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3175" y="604674"/>
            <a:ext cx="1189299" cy="7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11975" y="693027"/>
            <a:ext cx="1189300" cy="680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01275" y="692300"/>
            <a:ext cx="631982" cy="8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11075" y="647782"/>
            <a:ext cx="829450" cy="82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8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  <p:sp>
        <p:nvSpPr>
          <p:cNvPr id="455" name="Google Shape;455;p58"/>
          <p:cNvSpPr txBox="1"/>
          <p:nvPr/>
        </p:nvSpPr>
        <p:spPr>
          <a:xfrm>
            <a:off x="1155300" y="6496575"/>
            <a:ext cx="988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https://www.frontiersin.org/files/Articles/587664/fphar-11-587664-HTML/image_m/fphar-11-587664-g001.jpg</a:t>
            </a:r>
            <a:endParaRPr sz="1000"/>
          </a:p>
        </p:txBody>
      </p:sp>
      <p:pic>
        <p:nvPicPr>
          <p:cNvPr id="456" name="Google Shape;456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5575" y="0"/>
            <a:ext cx="9694609" cy="649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9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  <p:sp>
        <p:nvSpPr>
          <p:cNvPr id="463" name="Google Shape;463;p59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 how?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4" name="Google Shape;46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4875" y="633050"/>
            <a:ext cx="5082124" cy="611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>
            <a:spLocks noGrp="1"/>
          </p:cNvSpPr>
          <p:nvPr>
            <p:ph type="sldNum" idx="12"/>
          </p:nvPr>
        </p:nvSpPr>
        <p:spPr>
          <a:xfrm>
            <a:off x="11602611" y="6299373"/>
            <a:ext cx="437700" cy="36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534379" y="958301"/>
            <a:ext cx="11203200" cy="544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Today we will…</a:t>
            </a:r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1"/>
          </p:nvPr>
        </p:nvSpPr>
        <p:spPr>
          <a:xfrm>
            <a:off x="534377" y="1768475"/>
            <a:ext cx="11203200" cy="4651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Experience the authentic learning we (and our students) will encounter while modeling the processes of: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PCR (Polymerase Chain Reaction)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Restriction digestion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Electrophoresis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Identify pedagogies that can be used with modeling to help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Increase deep engagement 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Make student thinking visible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Formative assessments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0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  <p:sp>
        <p:nvSpPr>
          <p:cNvPr id="471" name="Google Shape;471;p60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TAS2R38 bitter taste receptor protein</a:t>
            </a:r>
            <a:endParaRPr/>
          </a:p>
        </p:txBody>
      </p:sp>
      <p:pic>
        <p:nvPicPr>
          <p:cNvPr id="472" name="Google Shape;47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5838" y="1502802"/>
            <a:ext cx="8500317" cy="5050398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60"/>
          <p:cNvSpPr txBox="1"/>
          <p:nvPr/>
        </p:nvSpPr>
        <p:spPr>
          <a:xfrm>
            <a:off x="3177750" y="6370250"/>
            <a:ext cx="631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https://journals.plos.org/plosone/article?id=10.1371/journal.pone.0012394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1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  <p:pic>
        <p:nvPicPr>
          <p:cNvPr id="480" name="Google Shape;48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375" y="2879327"/>
            <a:ext cx="11887202" cy="1602401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61"/>
          <p:cNvSpPr txBox="1"/>
          <p:nvPr/>
        </p:nvSpPr>
        <p:spPr>
          <a:xfrm>
            <a:off x="1814050" y="4555475"/>
            <a:ext cx="792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https://www.genecards.org/cgi-bin/carddisp.pl?gene=TAS2R38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2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  <p:pic>
        <p:nvPicPr>
          <p:cNvPr id="488" name="Google Shape;48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52400" y="3026802"/>
            <a:ext cx="11887198" cy="3684149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62"/>
          <p:cNvSpPr txBox="1"/>
          <p:nvPr/>
        </p:nvSpPr>
        <p:spPr>
          <a:xfrm>
            <a:off x="2128325" y="591200"/>
            <a:ext cx="9163800" cy="16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TAS2R38 bitter taste receptor gene…</a:t>
            </a: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 </a:t>
            </a: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>
                <a:solidFill>
                  <a:schemeClr val="dk1"/>
                </a:solidFill>
              </a:rPr>
              <a:t>Can you find the SNP?</a:t>
            </a:r>
            <a:endParaRPr sz="3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rgbClr val="777777"/>
              </a:solidFill>
              <a:highlight>
                <a:srgbClr val="FFFFFF"/>
              </a:highlight>
            </a:endParaRPr>
          </a:p>
        </p:txBody>
      </p:sp>
      <p:pic>
        <p:nvPicPr>
          <p:cNvPr id="490" name="Google Shape;490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9675" y="1176575"/>
            <a:ext cx="16764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3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  <p:pic>
        <p:nvPicPr>
          <p:cNvPr id="497" name="Google Shape;49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52400" y="1579002"/>
            <a:ext cx="11887198" cy="3684149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63"/>
          <p:cNvSpPr txBox="1"/>
          <p:nvPr/>
        </p:nvSpPr>
        <p:spPr>
          <a:xfrm>
            <a:off x="2128325" y="591200"/>
            <a:ext cx="9163800" cy="10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TAS2R38 bitter taste receptor gene…</a:t>
            </a: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 </a:t>
            </a:r>
            <a:endParaRPr sz="1200" i="1">
              <a:solidFill>
                <a:srgbClr val="777777"/>
              </a:solidFill>
              <a:highlight>
                <a:srgbClr val="FFFFFF"/>
              </a:highlight>
            </a:endParaRPr>
          </a:p>
        </p:txBody>
      </p:sp>
      <p:sp>
        <p:nvSpPr>
          <p:cNvPr id="499" name="Google Shape;499;p63"/>
          <p:cNvSpPr/>
          <p:nvPr/>
        </p:nvSpPr>
        <p:spPr>
          <a:xfrm>
            <a:off x="7757650" y="1474075"/>
            <a:ext cx="590100" cy="3894000"/>
          </a:xfrm>
          <a:prstGeom prst="rect">
            <a:avLst/>
          </a:prstGeom>
          <a:noFill/>
          <a:ln w="7620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  <p:pic>
        <p:nvPicPr>
          <p:cNvPr id="506" name="Google Shape;50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52400" y="3026802"/>
            <a:ext cx="11887198" cy="3684149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64"/>
          <p:cNvSpPr txBox="1"/>
          <p:nvPr/>
        </p:nvSpPr>
        <p:spPr>
          <a:xfrm>
            <a:off x="0" y="591200"/>
            <a:ext cx="12192000" cy="10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TAS2R38 bitter taste receptor gene…</a:t>
            </a: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 </a:t>
            </a:r>
            <a:endParaRPr sz="1200" i="1">
              <a:solidFill>
                <a:srgbClr val="777777"/>
              </a:solidFill>
              <a:highlight>
                <a:srgbClr val="FFFFFF"/>
              </a:highlight>
            </a:endParaRPr>
          </a:p>
        </p:txBody>
      </p:sp>
      <p:sp>
        <p:nvSpPr>
          <p:cNvPr id="508" name="Google Shape;508;p64"/>
          <p:cNvSpPr txBox="1"/>
          <p:nvPr/>
        </p:nvSpPr>
        <p:spPr>
          <a:xfrm>
            <a:off x="-56550" y="1366650"/>
            <a:ext cx="8495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HAE Cut site:  GGCC</a:t>
            </a:r>
            <a:endParaRPr sz="36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                          CCGG</a:t>
            </a:r>
            <a:endParaRPr sz="360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9" name="Google Shape;509;p64"/>
          <p:cNvCxnSpPr/>
          <p:nvPr/>
        </p:nvCxnSpPr>
        <p:spPr>
          <a:xfrm rot="10800000">
            <a:off x="5523250" y="2398925"/>
            <a:ext cx="24600" cy="4131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10" name="Google Shape;510;p64"/>
          <p:cNvCxnSpPr/>
          <p:nvPr/>
        </p:nvCxnSpPr>
        <p:spPr>
          <a:xfrm>
            <a:off x="5533100" y="1086475"/>
            <a:ext cx="4800" cy="5517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11" name="Google Shape;511;p64"/>
          <p:cNvCxnSpPr/>
          <p:nvPr/>
        </p:nvCxnSpPr>
        <p:spPr>
          <a:xfrm>
            <a:off x="8250675" y="2659650"/>
            <a:ext cx="4800" cy="5517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12" name="Google Shape;512;p64"/>
          <p:cNvCxnSpPr/>
          <p:nvPr/>
        </p:nvCxnSpPr>
        <p:spPr>
          <a:xfrm rot="10800000">
            <a:off x="8240775" y="4556275"/>
            <a:ext cx="24600" cy="4131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  <p:sp>
        <p:nvSpPr>
          <p:cNvPr id="519" name="Google Shape;519;p65"/>
          <p:cNvSpPr txBox="1"/>
          <p:nvPr/>
        </p:nvSpPr>
        <p:spPr>
          <a:xfrm>
            <a:off x="0" y="591200"/>
            <a:ext cx="12192000" cy="10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TAS2R38 bitter taste receptor gene…</a:t>
            </a: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 </a:t>
            </a:r>
            <a:endParaRPr sz="1200" i="1">
              <a:solidFill>
                <a:srgbClr val="777777"/>
              </a:solidFill>
              <a:highlight>
                <a:srgbClr val="FFFFFF"/>
              </a:highlight>
            </a:endParaRPr>
          </a:p>
        </p:txBody>
      </p:sp>
      <p:sp>
        <p:nvSpPr>
          <p:cNvPr id="520" name="Google Shape;520;p65"/>
          <p:cNvSpPr txBox="1"/>
          <p:nvPr/>
        </p:nvSpPr>
        <p:spPr>
          <a:xfrm>
            <a:off x="95850" y="3195450"/>
            <a:ext cx="8495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HAE Cut site:  GGCC</a:t>
            </a:r>
            <a:endParaRPr sz="36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                          CCGG</a:t>
            </a:r>
            <a:endParaRPr sz="360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1" name="Google Shape;521;p65"/>
          <p:cNvCxnSpPr/>
          <p:nvPr/>
        </p:nvCxnSpPr>
        <p:spPr>
          <a:xfrm rot="10800000">
            <a:off x="5675650" y="4227725"/>
            <a:ext cx="24600" cy="4131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2" name="Google Shape;522;p65"/>
          <p:cNvCxnSpPr/>
          <p:nvPr/>
        </p:nvCxnSpPr>
        <p:spPr>
          <a:xfrm>
            <a:off x="5685500" y="2915275"/>
            <a:ext cx="4800" cy="5517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523" name="Google Shape;52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91151" y="294975"/>
            <a:ext cx="2000850" cy="3122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41274" y="2964422"/>
            <a:ext cx="3461325" cy="348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108848">
            <a:off x="9467094" y="5665278"/>
            <a:ext cx="1010590" cy="144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137265">
            <a:off x="9417757" y="4970171"/>
            <a:ext cx="1009832" cy="14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349709">
            <a:off x="9263544" y="4516085"/>
            <a:ext cx="1010926" cy="14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558445">
            <a:off x="9628956" y="4085677"/>
            <a:ext cx="1011599" cy="144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316019">
            <a:off x="9466846" y="3976461"/>
            <a:ext cx="1011087" cy="144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108848">
            <a:off x="9163257" y="3976425"/>
            <a:ext cx="1010590" cy="144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749899">
            <a:off x="9232605" y="5453480"/>
            <a:ext cx="1011537" cy="1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137265">
            <a:off x="9367019" y="5544788"/>
            <a:ext cx="1009832" cy="14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137265">
            <a:off x="9518212" y="4635844"/>
            <a:ext cx="1009832" cy="14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749899">
            <a:off x="9366166" y="4936889"/>
            <a:ext cx="1011537" cy="1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749899">
            <a:off x="9517359" y="4635966"/>
            <a:ext cx="1011537" cy="14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749899">
            <a:off x="9232605" y="4432302"/>
            <a:ext cx="1011537" cy="14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66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  <p:pic>
        <p:nvPicPr>
          <p:cNvPr id="543" name="Google Shape;543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0422" y="1048202"/>
            <a:ext cx="5251163" cy="525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100044">
            <a:off x="5486763" y="5114408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148185">
            <a:off x="5411337" y="4067808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342305">
            <a:off x="5178213" y="3383933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559635">
            <a:off x="5733087" y="2735758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22573">
            <a:off x="5486763" y="2571359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100044">
            <a:off x="5025813" y="2571358"/>
            <a:ext cx="1523275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752511">
            <a:off x="5131737" y="4795383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148185">
            <a:off x="5334362" y="4933058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148185">
            <a:off x="5563737" y="3564383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752511">
            <a:off x="5334362" y="4017508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752511">
            <a:off x="5563737" y="3564383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752511">
            <a:off x="5131737" y="3257708"/>
            <a:ext cx="1523276" cy="2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0138" y="2512150"/>
            <a:ext cx="3019425" cy="357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7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  <p:sp>
        <p:nvSpPr>
          <p:cNvPr id="563" name="Google Shape;563;p67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Electrophoresis!</a:t>
            </a:r>
            <a:endParaRPr/>
          </a:p>
        </p:txBody>
      </p:sp>
      <p:pic>
        <p:nvPicPr>
          <p:cNvPr id="564" name="Google Shape;564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7000" y="1625700"/>
            <a:ext cx="9168600" cy="4813526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67"/>
          <p:cNvSpPr txBox="1"/>
          <p:nvPr/>
        </p:nvSpPr>
        <p:spPr>
          <a:xfrm>
            <a:off x="2861200" y="6174125"/>
            <a:ext cx="516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https://microbenotes.com/agarose-gel-electrophoresis/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68"/>
          <p:cNvSpPr txBox="1">
            <a:spLocks noGrp="1"/>
          </p:cNvSpPr>
          <p:nvPr>
            <p:ph type="title"/>
          </p:nvPr>
        </p:nvSpPr>
        <p:spPr>
          <a:xfrm>
            <a:off x="1150375" y="127075"/>
            <a:ext cx="9114300" cy="13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800" b="1"/>
              <a:t>Remember, your table is an electrophoresis apparatus!</a:t>
            </a:r>
            <a:endParaRPr sz="4800" b="1"/>
          </a:p>
        </p:txBody>
      </p:sp>
      <p:sp>
        <p:nvSpPr>
          <p:cNvPr id="571" name="Google Shape;571;p68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  <p:pic>
        <p:nvPicPr>
          <p:cNvPr id="572" name="Google Shape;572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0" y="2347300"/>
            <a:ext cx="4817800" cy="356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974" y="2301563"/>
            <a:ext cx="4286851" cy="341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02575" y="1410562"/>
            <a:ext cx="3783491" cy="5043422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68"/>
          <p:cNvSpPr txBox="1"/>
          <p:nvPr/>
        </p:nvSpPr>
        <p:spPr>
          <a:xfrm>
            <a:off x="6855550" y="6294875"/>
            <a:ext cx="4596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</a:rPr>
              <a:t>https://commons.wikimedia.org/wiki/File:Loading_DNA_sample_into_to_agarose_gel_electrophoresis.jpg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69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  <p:pic>
        <p:nvPicPr>
          <p:cNvPr id="582" name="Google Shape;582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788" y="669050"/>
            <a:ext cx="5714425" cy="4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69"/>
          <p:cNvSpPr txBox="1"/>
          <p:nvPr/>
        </p:nvSpPr>
        <p:spPr>
          <a:xfrm>
            <a:off x="2771575" y="6048875"/>
            <a:ext cx="65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https://www.minipcr.com/product/minipcr-genotype-to-phenotype-ptc-taster-lab/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1008572" y="193154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/>
              <a:t>“Enzymes” in DNA replication… ENZYMES ARE EXPENSIVE!</a:t>
            </a:r>
            <a:endParaRPr/>
          </a:p>
        </p:txBody>
      </p:sp>
      <p:pic>
        <p:nvPicPr>
          <p:cNvPr id="145" name="Google Shape;14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80" y="1104900"/>
            <a:ext cx="11832836" cy="575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5"/>
          <p:cNvSpPr txBox="1"/>
          <p:nvPr/>
        </p:nvSpPr>
        <p:spPr>
          <a:xfrm>
            <a:off x="730685" y="6488384"/>
            <a:ext cx="6096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https://commons.wikimedia.org/wiki/File:DNA_replication_en.svg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0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  <p:sp>
        <p:nvSpPr>
          <p:cNvPr id="590" name="Google Shape;590;p70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Sanger Sequencing</a:t>
            </a:r>
            <a:endParaRPr/>
          </a:p>
        </p:txBody>
      </p:sp>
      <p:pic>
        <p:nvPicPr>
          <p:cNvPr id="591" name="Google Shape;591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9063" y="1768475"/>
            <a:ext cx="6973865" cy="465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1"/>
          <p:cNvSpPr txBox="1">
            <a:spLocks noGrp="1"/>
          </p:cNvSpPr>
          <p:nvPr>
            <p:ph type="title"/>
          </p:nvPr>
        </p:nvSpPr>
        <p:spPr>
          <a:xfrm>
            <a:off x="597571" y="335319"/>
            <a:ext cx="14259600" cy="72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Summer Courses!</a:t>
            </a:r>
            <a:endParaRPr/>
          </a:p>
        </p:txBody>
      </p:sp>
      <p:pic>
        <p:nvPicPr>
          <p:cNvPr id="597" name="Google Shape;597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6667" y="795889"/>
            <a:ext cx="5655711" cy="5655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0167" y="2171284"/>
            <a:ext cx="3880685" cy="2904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72"/>
          <p:cNvSpPr txBox="1">
            <a:spLocks noGrp="1"/>
          </p:cNvSpPr>
          <p:nvPr>
            <p:ph type="title"/>
          </p:nvPr>
        </p:nvSpPr>
        <p:spPr>
          <a:xfrm>
            <a:off x="4530067" y="1254857"/>
            <a:ext cx="6585300" cy="392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THANK YOU!!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Remember the conference discount code: </a:t>
            </a:r>
            <a:r>
              <a:rPr lang="en-US" b="1">
                <a:solidFill>
                  <a:srgbClr val="1EAC4C"/>
                </a:solidFill>
              </a:rPr>
              <a:t>SC23</a:t>
            </a:r>
            <a:endParaRPr b="1">
              <a:solidFill>
                <a:srgbClr val="1EAC4C"/>
              </a:solidFill>
            </a:endParaRPr>
          </a:p>
        </p:txBody>
      </p:sp>
      <p:pic>
        <p:nvPicPr>
          <p:cNvPr id="604" name="Google Shape;604;p7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4535" y="3076765"/>
            <a:ext cx="2957067" cy="2957067"/>
          </a:xfrm>
          <a:prstGeom prst="rect">
            <a:avLst/>
          </a:prstGeom>
        </p:spPr>
      </p:pic>
      <p:sp>
        <p:nvSpPr>
          <p:cNvPr id="605" name="Google Shape;605;p72"/>
          <p:cNvSpPr txBox="1">
            <a:spLocks noGrp="1"/>
          </p:cNvSpPr>
          <p:nvPr>
            <p:ph type="subTitle" idx="1"/>
          </p:nvPr>
        </p:nvSpPr>
        <p:spPr>
          <a:xfrm>
            <a:off x="4234460" y="5176267"/>
            <a:ext cx="7353300" cy="141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Keri Shingleton</a:t>
            </a:r>
            <a:endParaRPr sz="4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kerishingleton@gmail.com</a:t>
            </a:r>
            <a:endParaRPr sz="40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73"/>
          <p:cNvSpPr txBox="1"/>
          <p:nvPr/>
        </p:nvSpPr>
        <p:spPr>
          <a:xfrm>
            <a:off x="2235800" y="4562200"/>
            <a:ext cx="7720500" cy="186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latin typeface="Calibri"/>
                <a:ea typeface="Calibri"/>
                <a:cs typeface="Calibri"/>
                <a:sym typeface="Calibri"/>
              </a:rPr>
              <a:t>Scan this code for a chance to win a $250 gift certificate to 3D Molecular Designs!</a:t>
            </a:r>
            <a:endParaRPr sz="35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1" name="Google Shape;611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3417" y="-129900"/>
            <a:ext cx="4125167" cy="4125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>
            <a:spLocks noGrp="1"/>
          </p:cNvSpPr>
          <p:nvPr>
            <p:ph type="title" idx="4294967295"/>
          </p:nvPr>
        </p:nvSpPr>
        <p:spPr>
          <a:xfrm>
            <a:off x="1843550" y="609600"/>
            <a:ext cx="8229600" cy="544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1EAC4C"/>
                </a:solidFill>
                <a:highlight>
                  <a:schemeClr val="lt1"/>
                </a:highlight>
              </a:rPr>
              <a:t>What is biotechnology/ bioengineering?</a:t>
            </a:r>
            <a:endParaRPr sz="6000" b="1">
              <a:solidFill>
                <a:srgbClr val="1EAC4C"/>
              </a:solidFill>
              <a:highlight>
                <a:schemeClr val="lt1"/>
              </a:highlight>
            </a:endParaRPr>
          </a:p>
        </p:txBody>
      </p:sp>
      <p:sp>
        <p:nvSpPr>
          <p:cNvPr id="153" name="Google Shape;153;p26"/>
          <p:cNvSpPr/>
          <p:nvPr/>
        </p:nvSpPr>
        <p:spPr>
          <a:xfrm>
            <a:off x="3215150" y="4247525"/>
            <a:ext cx="5884500" cy="2610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6"/>
          <p:cNvSpPr/>
          <p:nvPr/>
        </p:nvSpPr>
        <p:spPr>
          <a:xfrm>
            <a:off x="3141400" y="4291775"/>
            <a:ext cx="6135300" cy="2492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" name="Google Shape;15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8938" y="4417662"/>
            <a:ext cx="4154124" cy="2240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917131" y="124574"/>
            <a:ext cx="105813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Let’s learn about DNA replication!</a:t>
            </a:r>
            <a:endParaRPr/>
          </a:p>
        </p:txBody>
      </p:sp>
      <p:pic>
        <p:nvPicPr>
          <p:cNvPr id="162" name="Google Shape;162;p27" descr="Replication with Nucleotide SMP" title="Replication with Nucleotide SMP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0150" y="669150"/>
            <a:ext cx="8251703" cy="618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389861" y="231303"/>
            <a:ext cx="9144000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Steps in DNA Replication in your cells…</a:t>
            </a:r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69" name="Google Shape;16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0750" y="887177"/>
            <a:ext cx="8658559" cy="5777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75" name="Google Shape;175;p29"/>
          <p:cNvSpPr/>
          <p:nvPr/>
        </p:nvSpPr>
        <p:spPr>
          <a:xfrm>
            <a:off x="1151467" y="2254162"/>
            <a:ext cx="14393333" cy="566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150" y="634175"/>
            <a:ext cx="11414851" cy="5098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cfdd5f-3cf6-48f3-9c58-398738ebd059">
      <Terms xmlns="http://schemas.microsoft.com/office/infopath/2007/PartnerControls"/>
    </lcf76f155ced4ddcb4097134ff3c332f>
    <TaxCatchAll xmlns="256d1f37-a5bf-40ea-9e3b-df9e783b5a8c" xsi:nil="true"/>
    <SubmittedtoNSTA xmlns="fccfdd5f-3cf6-48f3-9c58-398738ebd059">false</SubmittedtoNSTA>
    <_ip_UnifiedCompliancePolicyUIAction xmlns="http://schemas.microsoft.com/sharepoint/v3" xsi:nil="true"/>
    <Comments xmlns="fccfdd5f-3cf6-48f3-9c58-398738ebd059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5042AE6-52BF-4CBD-B49C-9219BEEAB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F4D10F-1C76-434B-85A1-CD677B4B82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633975-1331-4BCB-9149-A132C96D6A1E}">
  <ds:schemaRefs>
    <ds:schemaRef ds:uri="http://schemas.microsoft.com/office/2006/metadata/properties"/>
    <ds:schemaRef ds:uri="http://schemas.microsoft.com/office/infopath/2007/PartnerControls"/>
    <ds:schemaRef ds:uri="fccfdd5f-3cf6-48f3-9c58-398738ebd059"/>
    <ds:schemaRef ds:uri="256d1f37-a5bf-40ea-9e3b-df9e783b5a8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55</Slides>
  <Notes>55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In the Tube Where it Happens: Using Models to Support Understanding in Biotechnology</vt:lpstr>
      <vt:lpstr>Who am I?</vt:lpstr>
      <vt:lpstr>Who are you?</vt:lpstr>
      <vt:lpstr>Today we will…</vt:lpstr>
      <vt:lpstr>“Enzymes” in DNA replication… ENZYMES ARE EXPENSIVE!</vt:lpstr>
      <vt:lpstr>What is biotechnology/ bioengineering?</vt:lpstr>
      <vt:lpstr>Let’s learn about DNA replication!</vt:lpstr>
      <vt:lpstr>Steps in DNA Replication in your cells…</vt:lpstr>
      <vt:lpstr>PowerPoint Presentation</vt:lpstr>
      <vt:lpstr>PowerPoint Presentation</vt:lpstr>
      <vt:lpstr>Your table is now a… </vt:lpstr>
      <vt:lpstr>PowerPoint Presentation</vt:lpstr>
      <vt:lpstr>PowerPoint Presentation</vt:lpstr>
      <vt:lpstr>PowerPoint Presentation</vt:lpstr>
      <vt:lpstr>PowerPoint Presentation</vt:lpstr>
      <vt:lpstr>Remember these ingredients are all in a tube…   Not on a table.</vt:lpstr>
      <vt:lpstr>PowerPoint Presentation</vt:lpstr>
      <vt:lpstr>PowerPoint Presentation</vt:lpstr>
      <vt:lpstr>First step....   Denature for 11 minutes  at 95°C</vt:lpstr>
      <vt:lpstr>Anneal</vt:lpstr>
      <vt:lpstr>Extend</vt:lpstr>
      <vt:lpstr>Cycle 2</vt:lpstr>
      <vt:lpstr>1 minute at 95°C.  Why shorter this time?</vt:lpstr>
      <vt:lpstr>Extend</vt:lpstr>
      <vt:lpstr>Extend</vt:lpstr>
      <vt:lpstr>Cycle 3</vt:lpstr>
      <vt:lpstr>Denature: 95°C.  </vt:lpstr>
      <vt:lpstr>Anneal</vt:lpstr>
      <vt:lpstr>Extend</vt:lpstr>
      <vt:lpstr>Extend</vt:lpstr>
      <vt:lpstr>PowerPoint Presentation</vt:lpstr>
      <vt:lpstr>PowerPoint Presentation</vt:lpstr>
      <vt:lpstr>Remember, your table is a PCR tube…</vt:lpstr>
      <vt:lpstr>Context?  Let’s zoom out!</vt:lpstr>
      <vt:lpstr>The Science of Bitter Taste</vt:lpstr>
      <vt:lpstr>PowerPoint Presentation</vt:lpstr>
      <vt:lpstr>PowerPoint Presentation</vt:lpstr>
      <vt:lpstr>PowerPoint Presentation</vt:lpstr>
      <vt:lpstr>But how? </vt:lpstr>
      <vt:lpstr>TAS2R38 bitter taste receptor protein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Electrophoresis!</vt:lpstr>
      <vt:lpstr>Remember, your table is an electrophoresis apparatus!</vt:lpstr>
      <vt:lpstr>PowerPoint Presentation</vt:lpstr>
      <vt:lpstr>Sanger Sequencing</vt:lpstr>
      <vt:lpstr>Summer Courses!</vt:lpstr>
      <vt:lpstr>THANK YOU!!  Remember the conference discount code: SC23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Tube Where it Happens: Using Models to Support Understanding in Biotechnology</dc:title>
  <cp:revision>1</cp:revision>
  <dcterms:modified xsi:type="dcterms:W3CDTF">2023-03-27T16:11:50Z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0x01010087B964E229AE904C840342B739320C07</vt:lpwstr>
  </property>
</Properties>
</file>