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3"/>
  </p:sldMasterIdLst>
  <p:notesMasterIdLst>
    <p:notesMasterId r:id="rId18"/>
  </p:notesMasterIdLst>
  <p:sldIdLst>
    <p:sldId id="256" r:id="rId4"/>
    <p:sldId id="257" r:id="rId5"/>
    <p:sldId id="258" r:id="rId6"/>
    <p:sldId id="259" r:id="rId7"/>
    <p:sldId id="260" r:id="rId8"/>
    <p:sldId id="273" r:id="rId9"/>
    <p:sldId id="274" r:id="rId10"/>
    <p:sldId id="277" r:id="rId11"/>
    <p:sldId id="278" r:id="rId12"/>
    <p:sldId id="279" r:id="rId13"/>
    <p:sldId id="280" r:id="rId14"/>
    <p:sldId id="276" r:id="rId15"/>
    <p:sldId id="272" r:id="rId16"/>
    <p:sldId id="275" r:id="rId1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4" roundtripDataSignature="AMtx7mhpxA1/ihug2xom/zFe0i8AhzGIV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C0E228-5AE4-4980-9BF9-6579DDCA5BFD}" v="1" dt="2023-03-23T17:50:38.4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68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customschemas.google.com/relationships/presentationmetadata" Target="meta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339821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42656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92892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1821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930382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369913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25341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9872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19" descr="Text, applicatio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9"/>
          <p:cNvSpPr txBox="1">
            <a:spLocks noGrp="1"/>
          </p:cNvSpPr>
          <p:nvPr>
            <p:ph type="title"/>
          </p:nvPr>
        </p:nvSpPr>
        <p:spPr>
          <a:xfrm>
            <a:off x="4544839" y="1727847"/>
            <a:ext cx="6585327" cy="2362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9"/>
          <p:cNvSpPr>
            <a:spLocks noGrp="1"/>
          </p:cNvSpPr>
          <p:nvPr>
            <p:ph type="pic" idx="2"/>
          </p:nvPr>
        </p:nvSpPr>
        <p:spPr>
          <a:xfrm>
            <a:off x="8334986" y="2766382"/>
            <a:ext cx="4671589" cy="4671589"/>
          </a:xfrm>
          <a:prstGeom prst="rect">
            <a:avLst/>
          </a:prstGeom>
          <a:noFill/>
          <a:ln>
            <a:noFill/>
          </a:ln>
        </p:spPr>
      </p:sp>
      <p:sp>
        <p:nvSpPr>
          <p:cNvPr id="19" name="Google Shape;19;p19"/>
          <p:cNvSpPr txBox="1">
            <a:spLocks noGrp="1"/>
          </p:cNvSpPr>
          <p:nvPr>
            <p:ph type="subTitle" idx="1"/>
          </p:nvPr>
        </p:nvSpPr>
        <p:spPr>
          <a:xfrm>
            <a:off x="4544839" y="4407694"/>
            <a:ext cx="3506168" cy="1410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 2">
  <p:cSld name="1_TITLE Slide 2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20" descr="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0"/>
          <p:cNvSpPr txBox="1">
            <a:spLocks noGrp="1"/>
          </p:cNvSpPr>
          <p:nvPr>
            <p:ph type="title"/>
          </p:nvPr>
        </p:nvSpPr>
        <p:spPr>
          <a:xfrm>
            <a:off x="4544839" y="1727847"/>
            <a:ext cx="6585327" cy="2362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0"/>
          <p:cNvSpPr txBox="1">
            <a:spLocks noGrp="1"/>
          </p:cNvSpPr>
          <p:nvPr>
            <p:ph type="subTitle" idx="1"/>
          </p:nvPr>
        </p:nvSpPr>
        <p:spPr>
          <a:xfrm>
            <a:off x="4544839" y="4407694"/>
            <a:ext cx="3506168" cy="1410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  <a:defRPr sz="2400">
                <a:solidFill>
                  <a:srgbClr val="7F7F7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ODY Slide TOP 1">
  <p:cSld name="1_BODY Slide TOP 1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21" descr="A picture containing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21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1"/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46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1"/>
          <p:cNvSpPr txBox="1">
            <a:spLocks noGrp="1"/>
          </p:cNvSpPr>
          <p:nvPr>
            <p:ph type="body" idx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1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ODY Slide TOP 2">
  <p:cSld name="2_BODY Slide TOP 2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22" descr="A picture containing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22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2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" name="Google Shape;34;p22"/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46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2"/>
          <p:cNvSpPr txBox="1">
            <a:spLocks noGrp="1"/>
          </p:cNvSpPr>
          <p:nvPr>
            <p:ph type="body" idx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ODY Slide TOP 3">
  <p:cSld name="3_BODY Slide TOP 3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23" descr="A picture containing shap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23"/>
          <p:cNvSpPr/>
          <p:nvPr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3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>
              <a:spcBef>
                <a:spcPts val="0"/>
              </a:spcBef>
              <a:buNone/>
              <a:defRPr sz="1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0" name="Google Shape;40;p23"/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46" cy="544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3"/>
          <p:cNvSpPr txBox="1">
            <a:spLocks noGrp="1"/>
          </p:cNvSpPr>
          <p:nvPr>
            <p:ph type="body" idx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CLOSING Slide 4">
  <p:cSld name="13_CLOSING Slide 4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35" descr="A picture containing diagram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0402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Dan.Williams@shelterisland.k12.ny.us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Dan.Williams@shelterisland.k12.ny.us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"/>
          <p:cNvSpPr txBox="1">
            <a:spLocks noGrp="1"/>
          </p:cNvSpPr>
          <p:nvPr>
            <p:ph type="title"/>
          </p:nvPr>
        </p:nvSpPr>
        <p:spPr>
          <a:xfrm>
            <a:off x="4416823" y="2111895"/>
            <a:ext cx="6585327" cy="2362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en-US" dirty="0"/>
              <a:t>When Cells Talk</a:t>
            </a:r>
            <a:br>
              <a:rPr lang="en-US" dirty="0"/>
            </a:br>
            <a:br>
              <a:rPr lang="en-US" dirty="0"/>
            </a:br>
            <a:r>
              <a:rPr lang="en-US" dirty="0"/>
              <a:t>Things Happen</a:t>
            </a:r>
            <a:br>
              <a:rPr lang="en-US" dirty="0"/>
            </a:br>
            <a:br>
              <a:rPr lang="en-US" dirty="0"/>
            </a:br>
            <a:r>
              <a:rPr lang="en-US" dirty="0"/>
              <a:t>The Synapse Construction Kit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D9E52A-C69F-0B3E-635C-76AE9AE85C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356" y="3035592"/>
            <a:ext cx="3407959" cy="287756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4087AD-6392-35A8-B9AC-786650390C3F}"/>
              </a:ext>
            </a:extLst>
          </p:cNvPr>
          <p:cNvSpPr txBox="1"/>
          <p:nvPr/>
        </p:nvSpPr>
        <p:spPr>
          <a:xfrm>
            <a:off x="3837475" y="1075615"/>
            <a:ext cx="52139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Student Questions</a:t>
            </a:r>
            <a:endParaRPr lang="en-US" dirty="0"/>
          </a:p>
        </p:txBody>
      </p:sp>
      <p:pic>
        <p:nvPicPr>
          <p:cNvPr id="5" name="Google Shape;152;gfa666dab51_0_36">
            <a:extLst>
              <a:ext uri="{FF2B5EF4-FFF2-40B4-BE49-F238E27FC236}">
                <a16:creationId xmlns:a16="http://schemas.microsoft.com/office/drawing/2014/main" id="{BDEEE021-87DB-0F6F-07BA-3A2387F1B28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0113" y="4499800"/>
            <a:ext cx="3096582" cy="212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3;gfa666dab51_0_36">
            <a:extLst>
              <a:ext uri="{FF2B5EF4-FFF2-40B4-BE49-F238E27FC236}">
                <a16:creationId xmlns:a16="http://schemas.microsoft.com/office/drawing/2014/main" id="{472A9E9E-673E-9DEE-0871-4C100F5C1233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0125" y="2185375"/>
            <a:ext cx="3287350" cy="212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54;gfa666dab51_0_36">
            <a:extLst>
              <a:ext uri="{FF2B5EF4-FFF2-40B4-BE49-F238E27FC236}">
                <a16:creationId xmlns:a16="http://schemas.microsoft.com/office/drawing/2014/main" id="{0F32806B-CB08-6A59-8DAF-0156C27015EB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20475" y="4102076"/>
            <a:ext cx="2726694" cy="212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55;gfa666dab51_0_36">
            <a:extLst>
              <a:ext uri="{FF2B5EF4-FFF2-40B4-BE49-F238E27FC236}">
                <a16:creationId xmlns:a16="http://schemas.microsoft.com/office/drawing/2014/main" id="{C2E37D22-D463-C960-BB09-F6F7AF23D3CD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20475" y="2449901"/>
            <a:ext cx="2726700" cy="1396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6;gfa666dab51_0_36">
            <a:extLst>
              <a:ext uri="{FF2B5EF4-FFF2-40B4-BE49-F238E27FC236}">
                <a16:creationId xmlns:a16="http://schemas.microsoft.com/office/drawing/2014/main" id="{CCC3E39C-4D86-A54C-97F4-58CAF22B5669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98725" y="3344300"/>
            <a:ext cx="2969833" cy="2241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4079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4087AD-6392-35A8-B9AC-786650390C3F}"/>
              </a:ext>
            </a:extLst>
          </p:cNvPr>
          <p:cNvSpPr txBox="1"/>
          <p:nvPr/>
        </p:nvSpPr>
        <p:spPr>
          <a:xfrm>
            <a:off x="3837475" y="1075615"/>
            <a:ext cx="52139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Making Claims</a:t>
            </a:r>
            <a:endParaRPr lang="en-US" dirty="0"/>
          </a:p>
        </p:txBody>
      </p:sp>
      <p:pic>
        <p:nvPicPr>
          <p:cNvPr id="2" name="Google Shape;163;gfc318e353e_0_148">
            <a:extLst>
              <a:ext uri="{FF2B5EF4-FFF2-40B4-BE49-F238E27FC236}">
                <a16:creationId xmlns:a16="http://schemas.microsoft.com/office/drawing/2014/main" id="{68F099D6-04C0-A80B-692D-0F751991DAD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1808" y="2591722"/>
            <a:ext cx="2531048" cy="26752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64;gfc318e353e_0_148">
            <a:extLst>
              <a:ext uri="{FF2B5EF4-FFF2-40B4-BE49-F238E27FC236}">
                <a16:creationId xmlns:a16="http://schemas.microsoft.com/office/drawing/2014/main" id="{F890775D-372B-1DB5-6146-EACB848F0C0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95543" y="2116924"/>
            <a:ext cx="5285157" cy="42541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67013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9D58A3-BA18-69A7-87F9-66CFF156AD05}"/>
              </a:ext>
            </a:extLst>
          </p:cNvPr>
          <p:cNvSpPr txBox="1"/>
          <p:nvPr/>
        </p:nvSpPr>
        <p:spPr>
          <a:xfrm>
            <a:off x="3405742" y="799094"/>
            <a:ext cx="626861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Workshop NGSS Connections </a:t>
            </a:r>
            <a:br>
              <a:rPr lang="en-US" sz="3200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</a:br>
            <a:r>
              <a:rPr lang="en-US" sz="3200" dirty="0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(and/or other applicable standards)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3E8B18B-BBBC-CF32-EEAD-E6F61A4A5C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2845221"/>
              </p:ext>
            </p:extLst>
          </p:nvPr>
        </p:nvGraphicFramePr>
        <p:xfrm>
          <a:off x="1579071" y="1950732"/>
          <a:ext cx="9375441" cy="4397248"/>
        </p:xfrm>
        <a:graphic>
          <a:graphicData uri="http://schemas.openxmlformats.org/drawingml/2006/table">
            <a:tbl>
              <a:tblPr/>
              <a:tblGrid>
                <a:gridCol w="2882928">
                  <a:extLst>
                    <a:ext uri="{9D8B030D-6E8A-4147-A177-3AD203B41FA5}">
                      <a16:colId xmlns:a16="http://schemas.microsoft.com/office/drawing/2014/main" val="2176031642"/>
                    </a:ext>
                  </a:extLst>
                </a:gridCol>
                <a:gridCol w="3104084">
                  <a:extLst>
                    <a:ext uri="{9D8B030D-6E8A-4147-A177-3AD203B41FA5}">
                      <a16:colId xmlns:a16="http://schemas.microsoft.com/office/drawing/2014/main" val="938875447"/>
                    </a:ext>
                  </a:extLst>
                </a:gridCol>
                <a:gridCol w="3388429">
                  <a:extLst>
                    <a:ext uri="{9D8B030D-6E8A-4147-A177-3AD203B41FA5}">
                      <a16:colId xmlns:a16="http://schemas.microsoft.com/office/drawing/2014/main" val="1400688541"/>
                    </a:ext>
                  </a:extLst>
                </a:gridCol>
              </a:tblGrid>
              <a:tr h="393126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SEPs</a:t>
                      </a:r>
                      <a:endParaRPr lang="en-US" sz="1200">
                        <a:effectLst/>
                      </a:endParaRPr>
                    </a:p>
                  </a:txBody>
                  <a:tcPr marL="56658" marR="56658" marT="38851" marB="38851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EB8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CCCs</a:t>
                      </a:r>
                      <a:endParaRPr lang="en-US" sz="1200" dirty="0">
                        <a:effectLst/>
                      </a:endParaRPr>
                    </a:p>
                  </a:txBody>
                  <a:tcPr marL="56658" marR="56658" marT="38851" marB="38851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DCIs</a:t>
                      </a:r>
                      <a:endParaRPr lang="en-US" sz="1200">
                        <a:effectLst/>
                      </a:endParaRPr>
                    </a:p>
                  </a:txBody>
                  <a:tcPr marL="56658" marR="56658" marT="38851" marB="38851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0015679"/>
                  </a:ext>
                </a:extLst>
              </a:tr>
              <a:tr h="650727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Asking Questions and Defining Problems </a:t>
                      </a:r>
                      <a:endParaRPr lang="en-US" sz="1200" dirty="0">
                        <a:solidFill>
                          <a:schemeClr val="accent1"/>
                        </a:solidFill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Patterns</a:t>
                      </a:r>
                      <a:endParaRPr lang="en-US" sz="1200"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LS1.A:  Structure and Function</a:t>
                      </a:r>
                      <a:endParaRPr lang="en-US" sz="1200" dirty="0"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004848"/>
                  </a:ext>
                </a:extLst>
              </a:tr>
              <a:tr h="797293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Developing and Using Models</a:t>
                      </a:r>
                      <a:endParaRPr lang="en-US" sz="1200" dirty="0">
                        <a:solidFill>
                          <a:schemeClr val="accent1"/>
                        </a:solidFill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Cause and Effect:  Mechanism and Explanation</a:t>
                      </a:r>
                      <a:endParaRPr lang="en-US" sz="1200"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952556"/>
                  </a:ext>
                </a:extLst>
              </a:tr>
              <a:tr h="850648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Constructing Explanations and Designing Solutions</a:t>
                      </a:r>
                      <a:endParaRPr lang="en-US" sz="1200" dirty="0">
                        <a:solidFill>
                          <a:schemeClr val="accent1"/>
                        </a:solidFill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Scale, Proportion, and Quantity</a:t>
                      </a:r>
                      <a:endParaRPr lang="en-US" sz="1200"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5876064"/>
                  </a:ext>
                </a:extLst>
              </a:tr>
              <a:tr h="690712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Engaging in Argument from Evidence</a:t>
                      </a:r>
                      <a:endParaRPr lang="en-US" sz="1200" dirty="0">
                        <a:solidFill>
                          <a:schemeClr val="accent1"/>
                        </a:solidFill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Structure and Function</a:t>
                      </a:r>
                      <a:endParaRPr lang="en-US" sz="1200" dirty="0"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br>
                        <a:rPr lang="en-US" sz="1200" dirty="0">
                          <a:effectLst/>
                        </a:rPr>
                      </a:br>
                      <a:endParaRPr lang="en-US" sz="1200" dirty="0"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899476"/>
                  </a:ext>
                </a:extLst>
              </a:tr>
              <a:tr h="552344"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Analyzing and Interpreting Data</a:t>
                      </a:r>
                      <a:endParaRPr lang="en-US" sz="1200" dirty="0">
                        <a:solidFill>
                          <a:schemeClr val="accent1"/>
                        </a:solidFill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Stability and Change</a:t>
                      </a:r>
                      <a:endParaRPr lang="en-US" sz="1200">
                        <a:effectLst/>
                      </a:endParaRP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</a:txBody>
                  <a:tcPr marL="56658" marR="56658" marT="38851" marB="38851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95134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7895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163F06-A747-9995-DDCC-AB9CBC52EEAA}"/>
              </a:ext>
            </a:extLst>
          </p:cNvPr>
          <p:cNvSpPr txBox="1"/>
          <p:nvPr/>
        </p:nvSpPr>
        <p:spPr>
          <a:xfrm>
            <a:off x="2174347" y="55346"/>
            <a:ext cx="41970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Thank you!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81F36B-E5A4-1CB3-B65C-824BB7C09BAD}"/>
              </a:ext>
            </a:extLst>
          </p:cNvPr>
          <p:cNvSpPr txBox="1"/>
          <p:nvPr/>
        </p:nvSpPr>
        <p:spPr>
          <a:xfrm>
            <a:off x="3200969" y="4855917"/>
            <a:ext cx="491413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Dan.Williams@shelterisland.k12.ny.us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@Willida25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2F2F89-2962-E0CA-FD22-D9D5DB1D19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6452" y="5623560"/>
            <a:ext cx="631586" cy="5557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EB7327D-DE26-8FC2-6277-FA3410EB6719}"/>
              </a:ext>
            </a:extLst>
          </p:cNvPr>
          <p:cNvSpPr txBox="1"/>
          <p:nvPr/>
        </p:nvSpPr>
        <p:spPr>
          <a:xfrm>
            <a:off x="3062296" y="1315241"/>
            <a:ext cx="4150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Visit us at booth 1600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Qr code&#10;&#10;Description automatically generated">
            <a:extLst>
              <a:ext uri="{FF2B5EF4-FFF2-40B4-BE49-F238E27FC236}">
                <a16:creationId xmlns:a16="http://schemas.microsoft.com/office/drawing/2014/main" id="{8ABA8146-6149-C142-4D8B-BA043AD13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7814" y="95632"/>
            <a:ext cx="3446584" cy="34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292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"/>
          <p:cNvSpPr txBox="1">
            <a:spLocks noGrp="1"/>
          </p:cNvSpPr>
          <p:nvPr>
            <p:ph type="title"/>
          </p:nvPr>
        </p:nvSpPr>
        <p:spPr>
          <a:xfrm>
            <a:off x="4169935" y="1667068"/>
            <a:ext cx="6585327" cy="8781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en-US" dirty="0"/>
              <a:t>Dan Williams</a:t>
            </a:r>
            <a:endParaRPr dirty="0"/>
          </a:p>
        </p:txBody>
      </p:sp>
      <p:sp>
        <p:nvSpPr>
          <p:cNvPr id="109" name="Google Shape;109;p2"/>
          <p:cNvSpPr txBox="1">
            <a:spLocks noGrp="1"/>
          </p:cNvSpPr>
          <p:nvPr>
            <p:ph type="subTitle" idx="1"/>
          </p:nvPr>
        </p:nvSpPr>
        <p:spPr>
          <a:xfrm>
            <a:off x="8074423" y="1327732"/>
            <a:ext cx="3506168" cy="1410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 dirty="0"/>
              <a:t>BS, MA Biology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endParaRPr lang="en-US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 dirty="0"/>
              <a:t>High School Teacher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endParaRPr lang="en-US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 dirty="0"/>
              <a:t>NYS Master Teacher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endParaRPr lang="en-US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lang="en-US" dirty="0"/>
              <a:t>Biology SAR - STANYS Suffolk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6BC26EC-256E-232B-6FD5-5B10724A5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68" y="2744494"/>
            <a:ext cx="2644140" cy="3504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F53DA1C-E102-5D7A-B217-DD58BC515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261" y="2744495"/>
            <a:ext cx="3431855" cy="2513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DC23B7F-A260-2277-3EE3-ABEAC29DB8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1260" y="5325973"/>
            <a:ext cx="3431855" cy="10017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991BFB-86B0-79C4-5FEE-1E51603632B1}"/>
              </a:ext>
            </a:extLst>
          </p:cNvPr>
          <p:cNvSpPr txBox="1"/>
          <p:nvPr/>
        </p:nvSpPr>
        <p:spPr>
          <a:xfrm>
            <a:off x="6858569" y="3173421"/>
            <a:ext cx="491413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/>
              </a:rPr>
              <a:t>Dan.Williams@shelterisland.k12.ny.us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@Willida25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719C3E-00AE-F925-8BAD-DF60DC3971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59919" y="3820689"/>
            <a:ext cx="762066" cy="6706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5ACA09A-922F-903E-4A80-A1CFFF43AA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567" y="5325973"/>
            <a:ext cx="2663418" cy="9570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A2854B-AC43-DEB0-DDB8-D3E0EE42A1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17437" y="5331789"/>
            <a:ext cx="1037825" cy="91743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67D847-BEEC-A5B6-2D35-F4BDB0656360}"/>
              </a:ext>
            </a:extLst>
          </p:cNvPr>
          <p:cNvSpPr txBox="1"/>
          <p:nvPr/>
        </p:nvSpPr>
        <p:spPr>
          <a:xfrm>
            <a:off x="1767078" y="1199418"/>
            <a:ext cx="704773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Workshop Learning Goals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F0921F-A0C5-5BCD-0006-0472BF74F40E}"/>
              </a:ext>
            </a:extLst>
          </p:cNvPr>
          <p:cNvSpPr txBox="1"/>
          <p:nvPr/>
        </p:nvSpPr>
        <p:spPr>
          <a:xfrm>
            <a:off x="1042416" y="2267712"/>
            <a:ext cx="8065008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1509"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highlight>
                  <a:srgbClr val="FFFFFF"/>
                </a:highlight>
                <a:uLnTx/>
                <a:uFillTx/>
                <a:latin typeface="Calibri"/>
                <a:ea typeface="Calibri"/>
                <a:cs typeface="Calibri"/>
                <a:sym typeface="Calibri"/>
              </a:rPr>
              <a:t>1. What makes a good model?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1509"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highlight>
                  <a:srgbClr val="FFFFFF"/>
                </a:highlight>
                <a:uLnTx/>
                <a:uFillTx/>
                <a:latin typeface="Calibri"/>
                <a:ea typeface="Calibri"/>
                <a:cs typeface="Calibri"/>
                <a:sym typeface="Calibri"/>
              </a:rPr>
              <a:t>2. What can we learn from the synapse model?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1509"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highlight>
                  <a:srgbClr val="FFFFFF"/>
                </a:highlight>
                <a:uLnTx/>
                <a:uFillTx/>
                <a:latin typeface="Calibri"/>
                <a:ea typeface="Calibri"/>
                <a:cs typeface="Calibri"/>
                <a:sym typeface="Calibri"/>
              </a:rPr>
              <a:t>3. What do you find difficult when you are teaching about cell interactions?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1509"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highlight>
                  <a:srgbClr val="FFFFFF"/>
                </a:highlight>
                <a:uLnTx/>
                <a:uFillTx/>
                <a:latin typeface="Calibri"/>
                <a:ea typeface="Calibri"/>
                <a:cs typeface="Calibri"/>
                <a:sym typeface="Calibri"/>
              </a:rPr>
              <a:t>4. Where do multidimensional models help with this topic?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1509"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highlight>
                  <a:srgbClr val="FFFFFF"/>
                </a:highlight>
                <a:uLnTx/>
                <a:uFillTx/>
                <a:latin typeface="Calibri"/>
                <a:ea typeface="Calibri"/>
                <a:cs typeface="Calibri"/>
                <a:sym typeface="Calibri"/>
              </a:rPr>
              <a:t>5. How can you show cell communication, synapses, disruptions of communication between cells and signal transduction using this model?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pic>
        <p:nvPicPr>
          <p:cNvPr id="2" name="Google Shape;108;gfc318e353e_0_64">
            <a:extLst>
              <a:ext uri="{FF2B5EF4-FFF2-40B4-BE49-F238E27FC236}">
                <a16:creationId xmlns:a16="http://schemas.microsoft.com/office/drawing/2014/main" id="{2B922C9D-C13A-5051-66ED-F1E92711CC5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9333" y="730432"/>
            <a:ext cx="3099233" cy="2064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09;gfc318e353e_0_64">
            <a:extLst>
              <a:ext uri="{FF2B5EF4-FFF2-40B4-BE49-F238E27FC236}">
                <a16:creationId xmlns:a16="http://schemas.microsoft.com/office/drawing/2014/main" id="{5E4723AD-1F8A-C8C1-C337-74A6C03AFAF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9867" y="2203717"/>
            <a:ext cx="2222267" cy="4079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10;gfc318e353e_0_64">
            <a:extLst>
              <a:ext uri="{FF2B5EF4-FFF2-40B4-BE49-F238E27FC236}">
                <a16:creationId xmlns:a16="http://schemas.microsoft.com/office/drawing/2014/main" id="{3D74D1B4-4F6A-40C4-961B-E8ADCF624334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66267" y="3429000"/>
            <a:ext cx="4999300" cy="2810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11;gfc318e353e_0_64">
            <a:extLst>
              <a:ext uri="{FF2B5EF4-FFF2-40B4-BE49-F238E27FC236}">
                <a16:creationId xmlns:a16="http://schemas.microsoft.com/office/drawing/2014/main" id="{9CE590ED-453F-01B0-AFEB-22D927EAB6E8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06600" y="1003775"/>
            <a:ext cx="3099233" cy="5415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12;gfc318e353e_0_64">
            <a:extLst>
              <a:ext uri="{FF2B5EF4-FFF2-40B4-BE49-F238E27FC236}">
                <a16:creationId xmlns:a16="http://schemas.microsoft.com/office/drawing/2014/main" id="{F0364E80-27FF-29C5-F349-3410E6365740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65348" y="820266"/>
            <a:ext cx="3000218" cy="2227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"/>
          <p:cNvSpPr txBox="1">
            <a:spLocks noGrp="1"/>
          </p:cNvSpPr>
          <p:nvPr>
            <p:ph type="sldNum" idx="12"/>
          </p:nvPr>
        </p:nvSpPr>
        <p:spPr>
          <a:xfrm>
            <a:off x="11602610" y="6299373"/>
            <a:ext cx="43770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2736222-CB9B-2137-DDBA-4352C4DA4C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3097" y="2543912"/>
            <a:ext cx="7730398" cy="37554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B152A0C-9407-2388-0CAE-DD034514B5E3}"/>
              </a:ext>
            </a:extLst>
          </p:cNvPr>
          <p:cNvSpPr txBox="1"/>
          <p:nvPr/>
        </p:nvSpPr>
        <p:spPr>
          <a:xfrm>
            <a:off x="1767078" y="1199418"/>
            <a:ext cx="704773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Synapse Kit -Overview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4D18C33-8A91-0D67-1347-76EB5D0F5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310" y="3199086"/>
            <a:ext cx="10571380" cy="26702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65990CA-58FA-94FC-AFB1-E99D5906EC99}"/>
              </a:ext>
            </a:extLst>
          </p:cNvPr>
          <p:cNvSpPr txBox="1"/>
          <p:nvPr/>
        </p:nvSpPr>
        <p:spPr>
          <a:xfrm>
            <a:off x="810310" y="1300002"/>
            <a:ext cx="997381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Na</a:t>
            </a:r>
            <a:r>
              <a:rPr kumimoji="0" lang="en-US" sz="4800" b="0" i="0" u="none" strike="noStrike" kern="0" cap="none" spc="0" normalizeH="0" baseline="3000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/K</a:t>
            </a:r>
            <a:r>
              <a:rPr kumimoji="0" lang="en-US" sz="4800" b="0" i="0" u="none" strike="noStrike" kern="0" cap="none" spc="0" normalizeH="0" baseline="3000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Pump –the best ATP Mediated shape change model example!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384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pic>
        <p:nvPicPr>
          <p:cNvPr id="2" name="Google Shape;130;gfa666dab51_0_11">
            <a:extLst>
              <a:ext uri="{FF2B5EF4-FFF2-40B4-BE49-F238E27FC236}">
                <a16:creationId xmlns:a16="http://schemas.microsoft.com/office/drawing/2014/main" id="{1A16B040-9BCB-FB1B-05A8-11E3E5B6D23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95000" y="2245950"/>
            <a:ext cx="5921426" cy="350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1;gfa666dab51_0_11">
            <a:extLst>
              <a:ext uri="{FF2B5EF4-FFF2-40B4-BE49-F238E27FC236}">
                <a16:creationId xmlns:a16="http://schemas.microsoft.com/office/drawing/2014/main" id="{22B34523-5037-41DD-BBD8-1FF8D2B6E3A6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3575" y="2245950"/>
            <a:ext cx="5446150" cy="32196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74087AD-6392-35A8-B9AC-786650390C3F}"/>
              </a:ext>
            </a:extLst>
          </p:cNvPr>
          <p:cNvSpPr txBox="1"/>
          <p:nvPr/>
        </p:nvSpPr>
        <p:spPr>
          <a:xfrm>
            <a:off x="806958" y="976901"/>
            <a:ext cx="104249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Cell to Cell Communication –Pre Synapse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379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4087AD-6392-35A8-B9AC-786650390C3F}"/>
              </a:ext>
            </a:extLst>
          </p:cNvPr>
          <p:cNvSpPr txBox="1"/>
          <p:nvPr/>
        </p:nvSpPr>
        <p:spPr>
          <a:xfrm>
            <a:off x="779526" y="847985"/>
            <a:ext cx="104249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Voltage vs. Ligand Gated –Post Synapse</a:t>
            </a:r>
            <a:endParaRPr lang="en-US" dirty="0"/>
          </a:p>
        </p:txBody>
      </p:sp>
      <p:pic>
        <p:nvPicPr>
          <p:cNvPr id="5" name="Google Shape;137;gfa666dab51_0_18">
            <a:extLst>
              <a:ext uri="{FF2B5EF4-FFF2-40B4-BE49-F238E27FC236}">
                <a16:creationId xmlns:a16="http://schemas.microsoft.com/office/drawing/2014/main" id="{5CBB1419-E94E-88F6-ED1A-1141AE8FFFD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9900" y="2187200"/>
            <a:ext cx="5454900" cy="329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8;gfa666dab51_0_18">
            <a:extLst>
              <a:ext uri="{FF2B5EF4-FFF2-40B4-BE49-F238E27FC236}">
                <a16:creationId xmlns:a16="http://schemas.microsoft.com/office/drawing/2014/main" id="{6A06D0EC-1A51-6138-61A8-B91903B14C02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10875" y="1626375"/>
            <a:ext cx="3387850" cy="2343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9;gfa666dab51_0_18">
            <a:extLst>
              <a:ext uri="{FF2B5EF4-FFF2-40B4-BE49-F238E27FC236}">
                <a16:creationId xmlns:a16="http://schemas.microsoft.com/office/drawing/2014/main" id="{987A53B2-5E80-2C02-CCF5-62295B6EAD8C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52750" y="4155475"/>
            <a:ext cx="3345975" cy="2515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3670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4087AD-6392-35A8-B9AC-786650390C3F}"/>
              </a:ext>
            </a:extLst>
          </p:cNvPr>
          <p:cNvSpPr txBox="1"/>
          <p:nvPr/>
        </p:nvSpPr>
        <p:spPr>
          <a:xfrm>
            <a:off x="2805303" y="1204601"/>
            <a:ext cx="658139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Messing up the Synapse</a:t>
            </a:r>
            <a:endParaRPr lang="en-US" dirty="0"/>
          </a:p>
        </p:txBody>
      </p:sp>
      <p:pic>
        <p:nvPicPr>
          <p:cNvPr id="2" name="Google Shape;145;gfa666dab51_0_27">
            <a:extLst>
              <a:ext uri="{FF2B5EF4-FFF2-40B4-BE49-F238E27FC236}">
                <a16:creationId xmlns:a16="http://schemas.microsoft.com/office/drawing/2014/main" id="{AF0D11B9-87D7-EC5A-1C5E-EA0D8588174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0075" y="2445200"/>
            <a:ext cx="3975299" cy="2930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46;gfa666dab51_0_27">
            <a:extLst>
              <a:ext uri="{FF2B5EF4-FFF2-40B4-BE49-F238E27FC236}">
                <a16:creationId xmlns:a16="http://schemas.microsoft.com/office/drawing/2014/main" id="{BEAAA6B7-CD30-34F7-D010-66F84C6BE0A8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71500" y="2445200"/>
            <a:ext cx="3873825" cy="2416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1431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1" ma:contentTypeDescription="Create a new document." ma:contentTypeScope="" ma:versionID="50f1bd06b1c5b782c82d5bae311ccf5b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3a2c19bcc5f9f103c0bc11c7ae6a0506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6B9A8D3-A371-4BE9-A864-1B5A87125A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6d1f37-a5bf-40ea-9e3b-df9e783b5a8c"/>
    <ds:schemaRef ds:uri="fccfdd5f-3cf6-48f3-9c58-398738eb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BB85714-B86A-4D6D-A397-48C8ECC8D54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254</Words>
  <Application>Microsoft Office PowerPoint</Application>
  <PresentationFormat>Widescreen</PresentationFormat>
  <Paragraphs>57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When Cells Talk  Things Happen  The Synapse Construction Kit</vt:lpstr>
      <vt:lpstr>Dan Williams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Folding and Molding Hands-on Protein Structure</dc:title>
  <dc:creator>Laura Gronek</dc:creator>
  <cp:lastModifiedBy>Nick Salvaggio</cp:lastModifiedBy>
  <cp:revision>16</cp:revision>
  <dcterms:created xsi:type="dcterms:W3CDTF">2022-09-15T14:16:27Z</dcterms:created>
  <dcterms:modified xsi:type="dcterms:W3CDTF">2023-03-28T16:40:34Z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0x0101000CE81FD7C27CF74084EB08A1E4683C3B</vt:lpwstr>
  </property>
</Properties>
</file>