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3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79" r:id="rId8"/>
    <p:sldId id="260" r:id="rId9"/>
    <p:sldId id="273" r:id="rId10"/>
    <p:sldId id="276" r:id="rId11"/>
    <p:sldId id="278" r:id="rId12"/>
    <p:sldId id="277" r:id="rId13"/>
    <p:sldId id="274" r:id="rId14"/>
    <p:sldId id="272" r:id="rId15"/>
    <p:sldId id="275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hpxA1/ihug2xom/zFe0i8AhzGI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20C8BB-A58E-46DB-B3E1-44671372BC3B}" v="2" dt="2023-03-23T17:49:06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customschemas.google.com/relationships/presentationmetadata" Target="meta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9586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6991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1821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7104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3038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3140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6253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9" descr="Text, applicati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9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>
            <a:spLocks noGrp="1"/>
          </p:cNvSpPr>
          <p:nvPr>
            <p:ph type="pic" idx="2"/>
          </p:nvPr>
        </p:nvSpPr>
        <p:spPr>
          <a:xfrm>
            <a:off x="8334986" y="2766382"/>
            <a:ext cx="4671589" cy="4671589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19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2">
  <p:cSld name="1_TITLE Slide 2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0" descr="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ODY Slide TOP 1">
  <p:cSld name="1_BODY Slide TOP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21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1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ODY Slide TOP 2">
  <p:cSld name="2_BODY Slide TOP 2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2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2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ODY Slide TOP 3">
  <p:cSld name="3_BODY Slide TOP 3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3" descr="A picture containing shap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3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3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LOSING Slide 4">
  <p:cSld name="13_CLOSING Slide 4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5" descr="A picture containing diagra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5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an.Williams@shelterisland.k12.ny.u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an.Williams@shelterisland.k12.ny.us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"/>
          <p:cNvSpPr txBox="1">
            <a:spLocks noGrp="1"/>
          </p:cNvSpPr>
          <p:nvPr>
            <p:ph type="title"/>
          </p:nvPr>
        </p:nvSpPr>
        <p:spPr>
          <a:xfrm>
            <a:off x="4416823" y="2111895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dirty="0"/>
              <a:t>Unwinding the Complexities of the Central Dogma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The Flow of Genetic Information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0736AA-D940-FA06-EEA2-7253AA0B4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785" y="1830074"/>
            <a:ext cx="5630061" cy="3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552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C5CB65-38DD-D841-3198-E6799E8D0D63}"/>
              </a:ext>
            </a:extLst>
          </p:cNvPr>
          <p:cNvSpPr txBox="1"/>
          <p:nvPr/>
        </p:nvSpPr>
        <p:spPr>
          <a:xfrm>
            <a:off x="2507742" y="668173"/>
            <a:ext cx="84467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Workshop NGSS Connections </a:t>
            </a:r>
            <a:b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(and/or other applicable standards)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1CDA403-FA2C-ACE0-2E9B-EA4A327F4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474529"/>
              </p:ext>
            </p:extLst>
          </p:nvPr>
        </p:nvGraphicFramePr>
        <p:xfrm>
          <a:off x="1579071" y="1950732"/>
          <a:ext cx="9375441" cy="4397248"/>
        </p:xfrm>
        <a:graphic>
          <a:graphicData uri="http://schemas.openxmlformats.org/drawingml/2006/table">
            <a:tbl>
              <a:tblPr/>
              <a:tblGrid>
                <a:gridCol w="2882928">
                  <a:extLst>
                    <a:ext uri="{9D8B030D-6E8A-4147-A177-3AD203B41FA5}">
                      <a16:colId xmlns:a16="http://schemas.microsoft.com/office/drawing/2014/main" val="2176031642"/>
                    </a:ext>
                  </a:extLst>
                </a:gridCol>
                <a:gridCol w="3104084">
                  <a:extLst>
                    <a:ext uri="{9D8B030D-6E8A-4147-A177-3AD203B41FA5}">
                      <a16:colId xmlns:a16="http://schemas.microsoft.com/office/drawing/2014/main" val="938875447"/>
                    </a:ext>
                  </a:extLst>
                </a:gridCol>
                <a:gridCol w="3388429">
                  <a:extLst>
                    <a:ext uri="{9D8B030D-6E8A-4147-A177-3AD203B41FA5}">
                      <a16:colId xmlns:a16="http://schemas.microsoft.com/office/drawing/2014/main" val="1400688541"/>
                    </a:ext>
                  </a:extLst>
                </a:gridCol>
              </a:tblGrid>
              <a:tr h="39312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8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CCCs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DCIs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015679"/>
                  </a:ext>
                </a:extLst>
              </a:tr>
              <a:tr h="650727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Asking Questions and Defining Problems 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Patterns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LS1.A:  Structure and Function</a:t>
                      </a: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04848"/>
                  </a:ext>
                </a:extLst>
              </a:tr>
              <a:tr h="79729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Developing and Using Models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Cause and Effect:  Mechanism and Explanation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952556"/>
                  </a:ext>
                </a:extLst>
              </a:tr>
              <a:tr h="85064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Constructing Explanations and Designing Solutions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Scale, Proportion, and Quantity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876064"/>
                  </a:ext>
                </a:extLst>
              </a:tr>
              <a:tr h="690712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Engaging in Argument from Evidence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Structure and Function</a:t>
                      </a: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en-US" sz="1200" dirty="0">
                          <a:effectLst/>
                        </a:rPr>
                      </a:b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899476"/>
                  </a:ext>
                </a:extLst>
              </a:tr>
              <a:tr h="55234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Analyzing and Interpreting Data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Stability and Change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513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8379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163F06-A747-9995-DDCC-AB9CBC52EEAA}"/>
              </a:ext>
            </a:extLst>
          </p:cNvPr>
          <p:cNvSpPr txBox="1"/>
          <p:nvPr/>
        </p:nvSpPr>
        <p:spPr>
          <a:xfrm>
            <a:off x="2174347" y="55346"/>
            <a:ext cx="4197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Thank you!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81F36B-E5A4-1CB3-B65C-824BB7C09BAD}"/>
              </a:ext>
            </a:extLst>
          </p:cNvPr>
          <p:cNvSpPr txBox="1"/>
          <p:nvPr/>
        </p:nvSpPr>
        <p:spPr>
          <a:xfrm>
            <a:off x="3200969" y="4855917"/>
            <a:ext cx="49141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Dan.Williams@shelterisland.k12.ny.us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@Willida25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2F2F89-2962-E0CA-FD22-D9D5DB1D1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6452" y="5623560"/>
            <a:ext cx="631586" cy="5557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B7327D-DE26-8FC2-6277-FA3410EB6719}"/>
              </a:ext>
            </a:extLst>
          </p:cNvPr>
          <p:cNvSpPr txBox="1"/>
          <p:nvPr/>
        </p:nvSpPr>
        <p:spPr>
          <a:xfrm>
            <a:off x="3062296" y="1315241"/>
            <a:ext cx="4150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Visit us at booth 1600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Qr code&#10;&#10;Description automatically generated">
            <a:extLst>
              <a:ext uri="{FF2B5EF4-FFF2-40B4-BE49-F238E27FC236}">
                <a16:creationId xmlns:a16="http://schemas.microsoft.com/office/drawing/2014/main" id="{8ABA8146-6149-C142-4D8B-BA043AD13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814" y="95632"/>
            <a:ext cx="3446584" cy="34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9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>
            <a:spLocks noGrp="1"/>
          </p:cNvSpPr>
          <p:nvPr>
            <p:ph type="title"/>
          </p:nvPr>
        </p:nvSpPr>
        <p:spPr>
          <a:xfrm>
            <a:off x="4169935" y="1667068"/>
            <a:ext cx="6585327" cy="87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dirty="0"/>
              <a:t>Dan Williams</a:t>
            </a:r>
            <a:endParaRPr dirty="0"/>
          </a:p>
        </p:txBody>
      </p:sp>
      <p:sp>
        <p:nvSpPr>
          <p:cNvPr id="109" name="Google Shape;109;p2"/>
          <p:cNvSpPr txBox="1">
            <a:spLocks noGrp="1"/>
          </p:cNvSpPr>
          <p:nvPr>
            <p:ph type="subTitle" idx="1"/>
          </p:nvPr>
        </p:nvSpPr>
        <p:spPr>
          <a:xfrm>
            <a:off x="8074423" y="1327732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 dirty="0"/>
              <a:t>BS, MA Biology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 dirty="0"/>
              <a:t>High School Teacher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 dirty="0"/>
              <a:t>NYS Master Teacher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 dirty="0"/>
              <a:t>Biology SAR - STANYS Suffolk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BC26EC-256E-232B-6FD5-5B10724A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68" y="2744494"/>
            <a:ext cx="2644140" cy="350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F53DA1C-E102-5D7A-B217-DD58BC515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261" y="2744495"/>
            <a:ext cx="3431855" cy="251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C23B7F-A260-2277-3EE3-ABEAC29DB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1260" y="5325973"/>
            <a:ext cx="3431855" cy="10017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991BFB-86B0-79C4-5FEE-1E51603632B1}"/>
              </a:ext>
            </a:extLst>
          </p:cNvPr>
          <p:cNvSpPr txBox="1"/>
          <p:nvPr/>
        </p:nvSpPr>
        <p:spPr>
          <a:xfrm>
            <a:off x="6858569" y="3173421"/>
            <a:ext cx="49141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Dan.Williams@shelterisland.k12.ny.us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@Willida25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19C3E-00AE-F925-8BAD-DF60DC3971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9919" y="3820689"/>
            <a:ext cx="762066" cy="670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ACA09A-922F-903E-4A80-A1CFFF43A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567" y="5325973"/>
            <a:ext cx="2663418" cy="9570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A2854B-AC43-DEB0-DDB8-D3E0EE42A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17437" y="5331789"/>
            <a:ext cx="1037825" cy="9174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61246D-39B6-413E-53F7-EC89DF1947E1}"/>
              </a:ext>
            </a:extLst>
          </p:cNvPr>
          <p:cNvSpPr txBox="1"/>
          <p:nvPr/>
        </p:nvSpPr>
        <p:spPr>
          <a:xfrm>
            <a:off x="2231136" y="1245138"/>
            <a:ext cx="75049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Workshop Learning Goals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A7DE1E-ACB2-6E16-4393-B1F370ABE586}"/>
              </a:ext>
            </a:extLst>
          </p:cNvPr>
          <p:cNvSpPr txBox="1"/>
          <p:nvPr/>
        </p:nvSpPr>
        <p:spPr>
          <a:xfrm>
            <a:off x="1005840" y="2331720"/>
            <a:ext cx="8924544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1. What makes a good model?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2. What can we learn from the Flow of Genetic Information Kit?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3. What do you find difficult when you are teaching about ‘the central dogma’?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4. Where do multidimensional models help with this topic?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5. How can you show DNA Synthesis, Transcription and Translation?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1FAA68-4F4F-1975-B4F5-6DCF756CF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682" y="2311090"/>
            <a:ext cx="5868219" cy="35342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F0097B-AA0F-29D0-5D47-BD7DFD304277}"/>
              </a:ext>
            </a:extLst>
          </p:cNvPr>
          <p:cNvSpPr txBox="1"/>
          <p:nvPr/>
        </p:nvSpPr>
        <p:spPr>
          <a:xfrm>
            <a:off x="2944368" y="1354866"/>
            <a:ext cx="59344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Central Dogma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88E24B-62B1-7B4F-23BE-FBE869520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70" y="1331297"/>
            <a:ext cx="9199826" cy="475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43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35AA86-516D-3615-8ED4-58332AB19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95" y="2381980"/>
            <a:ext cx="5051940" cy="2830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984EE3-DEB5-0F15-1D0F-8984269E5397}"/>
              </a:ext>
            </a:extLst>
          </p:cNvPr>
          <p:cNvSpPr txBox="1"/>
          <p:nvPr/>
        </p:nvSpPr>
        <p:spPr>
          <a:xfrm>
            <a:off x="4151376" y="998250"/>
            <a:ext cx="47548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DNA Replication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4B90B5-CFBF-B089-DBAE-D5996AFEB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630" y="2381980"/>
            <a:ext cx="5312296" cy="298707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B44288-7351-3EBA-C2EA-67FBA7F5E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380" y="2153762"/>
            <a:ext cx="5220207" cy="29664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0FDEC3-974C-3A40-23E8-B7B9B816C67F}"/>
              </a:ext>
            </a:extLst>
          </p:cNvPr>
          <p:cNvSpPr txBox="1"/>
          <p:nvPr/>
        </p:nvSpPr>
        <p:spPr>
          <a:xfrm>
            <a:off x="4151376" y="998250"/>
            <a:ext cx="47548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Transcription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C1BB03-33DA-29FE-E151-5A5F2100D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414" y="2062322"/>
            <a:ext cx="5753903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84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4EFFE4-C960-940E-39A6-B24793958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838" y="2475538"/>
            <a:ext cx="5544324" cy="28578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0E2049-66D7-78BC-2C79-2A4591E97B22}"/>
              </a:ext>
            </a:extLst>
          </p:cNvPr>
          <p:cNvSpPr txBox="1"/>
          <p:nvPr/>
        </p:nvSpPr>
        <p:spPr>
          <a:xfrm>
            <a:off x="3118104" y="1524563"/>
            <a:ext cx="63185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Model Enhancements?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379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F5B5E9-3737-FE29-9337-738BC41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69" y="2498558"/>
            <a:ext cx="5715798" cy="33056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555F98-A343-93A4-ED07-B16F708AF157}"/>
              </a:ext>
            </a:extLst>
          </p:cNvPr>
          <p:cNvSpPr txBox="1"/>
          <p:nvPr/>
        </p:nvSpPr>
        <p:spPr>
          <a:xfrm>
            <a:off x="4553712" y="1405691"/>
            <a:ext cx="34838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Translation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760283-1208-E053-D11D-4231B3571C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259" y="2640820"/>
            <a:ext cx="4788783" cy="302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57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BAD417-AFC3-41F0-9EAD-B77FE035D7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9222B0-7AA5-40CC-8979-35CA60F411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217</Words>
  <Application>Microsoft Office PowerPoint</Application>
  <PresentationFormat>Widescreen</PresentationFormat>
  <Paragraphs>54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Unwinding the Complexities of the Central Dogma  The Flow of Genetic Information</vt:lpstr>
      <vt:lpstr>Dan Williams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Folding and Molding Hands-on Protein Structure</dc:title>
  <dc:creator>Laura Gronek</dc:creator>
  <cp:lastModifiedBy>Nick Salvaggio</cp:lastModifiedBy>
  <cp:revision>13</cp:revision>
  <dcterms:created xsi:type="dcterms:W3CDTF">2022-09-15T14:16:27Z</dcterms:created>
  <dcterms:modified xsi:type="dcterms:W3CDTF">2023-03-28T16:40:08Z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0x0101000CE81FD7C27CF74084EB08A1E4683C3B</vt:lpwstr>
  </property>
</Properties>
</file>