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3"/>
  </p:sldMasterIdLst>
  <p:notesMasterIdLst>
    <p:notesMasterId r:id="rId14"/>
  </p:notesMasterIdLst>
  <p:sldIdLst>
    <p:sldId id="256" r:id="rId4"/>
    <p:sldId id="257" r:id="rId5"/>
    <p:sldId id="259" r:id="rId6"/>
    <p:sldId id="276" r:id="rId7"/>
    <p:sldId id="260" r:id="rId8"/>
    <p:sldId id="273" r:id="rId9"/>
    <p:sldId id="274" r:id="rId10"/>
    <p:sldId id="277" r:id="rId11"/>
    <p:sldId id="272" r:id="rId12"/>
    <p:sldId id="275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24" roundtripDataSignature="AMtx7mhpxA1/ihug2xom/zFe0i8AhzGI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6D1136-98F2-41D9-B50F-709C983C9DC2}" v="1" dt="2023-03-28T16:12:52.3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customschemas.google.com/relationships/presentationmetadata" Target="metadata"/><Relationship Id="rId5" Type="http://schemas.openxmlformats.org/officeDocument/2006/relationships/slide" Target="slides/slide2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1821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992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3038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6991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1007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9" descr="Text, applicati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9"/>
          <p:cNvSpPr txBox="1">
            <a:spLocks noGrp="1"/>
          </p:cNvSpPr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>
            <a:spLocks noGrp="1"/>
          </p:cNvSpPr>
          <p:nvPr>
            <p:ph type="pic" idx="2"/>
          </p:nvPr>
        </p:nvSpPr>
        <p:spPr>
          <a:xfrm>
            <a:off x="8334986" y="2766382"/>
            <a:ext cx="4671589" cy="4671589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19"/>
          <p:cNvSpPr txBox="1">
            <a:spLocks noGrp="1"/>
          </p:cNvSpPr>
          <p:nvPr>
            <p:ph type="subTitle" idx="1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2">
  <p:cSld name="1_TITLE Slide 2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0" descr="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subTitle" idx="1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ODY Slide TOP 1">
  <p:cSld name="1_BODY Slide TOP 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21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1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1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ODY Slide TOP 2">
  <p:cSld name="2_BODY Slide TOP 2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2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2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ODY Slide TOP 3">
  <p:cSld name="3_BODY Slide TOP 3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3" descr="A picture containing shap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3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3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LOSING Slide 4">
  <p:cSld name="13_CLOSING Slide 4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5" descr="A picture containing diagram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82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an.Williams@shelterisland.k12.ny.us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Dan.Williams@shelterisland.k12.ny.u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"/>
          <p:cNvSpPr txBox="1">
            <a:spLocks noGrp="1"/>
          </p:cNvSpPr>
          <p:nvPr>
            <p:ph type="title"/>
          </p:nvPr>
        </p:nvSpPr>
        <p:spPr>
          <a:xfrm>
            <a:off x="4462543" y="2715399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/>
              <a:t>Folding and Molding</a:t>
            </a:r>
            <a:br>
              <a:rPr lang="en-US"/>
            </a:br>
            <a:r>
              <a:rPr lang="en-US"/>
              <a:t>Hands-on Protein Structure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Qr code&#10;&#10;Description automatically generated">
            <a:extLst>
              <a:ext uri="{FF2B5EF4-FFF2-40B4-BE49-F238E27FC236}">
                <a16:creationId xmlns:a16="http://schemas.microsoft.com/office/drawing/2014/main" id="{8ABA8146-6149-C142-4D8B-BA043AD13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814" y="95632"/>
            <a:ext cx="3446584" cy="34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9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>
            <a:spLocks noGrp="1"/>
          </p:cNvSpPr>
          <p:nvPr>
            <p:ph type="title"/>
          </p:nvPr>
        </p:nvSpPr>
        <p:spPr>
          <a:xfrm>
            <a:off x="4169935" y="1667068"/>
            <a:ext cx="6585327" cy="878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/>
              <a:t>Dan Williams</a:t>
            </a:r>
            <a:endParaRPr/>
          </a:p>
        </p:txBody>
      </p:sp>
      <p:sp>
        <p:nvSpPr>
          <p:cNvPr id="109" name="Google Shape;109;p2"/>
          <p:cNvSpPr txBox="1">
            <a:spLocks noGrp="1"/>
          </p:cNvSpPr>
          <p:nvPr>
            <p:ph type="subTitle" idx="1"/>
          </p:nvPr>
        </p:nvSpPr>
        <p:spPr>
          <a:xfrm>
            <a:off x="8074423" y="1327732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BS, MA Biology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High School Teacher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NYS Master Teacher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Biology SAR - STANYS Suffolk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6BC26EC-256E-232B-6FD5-5B10724A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68" y="2744494"/>
            <a:ext cx="2644140" cy="350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F53DA1C-E102-5D7A-B217-DD58BC515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261" y="2744495"/>
            <a:ext cx="3431855" cy="251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C23B7F-A260-2277-3EE3-ABEAC29DB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1260" y="5325973"/>
            <a:ext cx="3431855" cy="10017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991BFB-86B0-79C4-5FEE-1E51603632B1}"/>
              </a:ext>
            </a:extLst>
          </p:cNvPr>
          <p:cNvSpPr txBox="1"/>
          <p:nvPr/>
        </p:nvSpPr>
        <p:spPr>
          <a:xfrm>
            <a:off x="6858569" y="3173421"/>
            <a:ext cx="49141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Dan.Williams@shelterisland.k12.ny.us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@Willida25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719C3E-00AE-F925-8BAD-DF60DC3971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9919" y="3820689"/>
            <a:ext cx="762066" cy="670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ACA09A-922F-903E-4A80-A1CFFF43A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567" y="5325973"/>
            <a:ext cx="2663418" cy="9570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A2854B-AC43-DEB0-DDB8-D3E0EE42A1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17437" y="5331789"/>
            <a:ext cx="1037825" cy="9174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BF7423-0F33-CE23-B28F-115B314566FA}"/>
              </a:ext>
            </a:extLst>
          </p:cNvPr>
          <p:cNvSpPr txBox="1"/>
          <p:nvPr/>
        </p:nvSpPr>
        <p:spPr>
          <a:xfrm>
            <a:off x="2816352" y="888522"/>
            <a:ext cx="7258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Workshop Learning Goals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C59FA8-E767-C758-8071-C51100B44B1C}"/>
              </a:ext>
            </a:extLst>
          </p:cNvPr>
          <p:cNvSpPr txBox="1"/>
          <p:nvPr/>
        </p:nvSpPr>
        <p:spPr>
          <a:xfrm>
            <a:off x="941832" y="2205452"/>
            <a:ext cx="9692640" cy="2661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65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1. What makes a good model?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65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2. What can we learn from the </a:t>
            </a:r>
            <a:r>
              <a:rPr lang="en-US" sz="2650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Amino Acid Starter Kit</a:t>
            </a:r>
            <a:r>
              <a:rPr kumimoji="0" lang="en-US" sz="265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65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3. What do you find difficult when you are teaching about protein structure/function?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65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4. Where do multidimensional models help with this topic?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65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5. How can you show protein</a:t>
            </a:r>
            <a:r>
              <a:rPr lang="en-US" sz="2650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chemistry, how shape influences function and how mutations change function with this </a:t>
            </a:r>
            <a:r>
              <a:rPr kumimoji="0" lang="en-US" sz="265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model? 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5CDBAF46-3C2E-DC83-434A-401F35055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387" y="1979171"/>
            <a:ext cx="6106883" cy="4678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2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Each amino Acid has a different “R” Group.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2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Different elements at the “R” group provide Amino Acids with different shapes.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endParaRPr lang="en-US" altLang="en-US" sz="2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2800" b="1" kern="1200">
                <a:solidFill>
                  <a:srgbClr val="44546A"/>
                </a:solidFill>
                <a:latin typeface="Calibri" panose="020F0502020204030204"/>
                <a:ea typeface="+mn-ea"/>
                <a:cs typeface="+mn-cs"/>
              </a:rPr>
              <a:t>There are 20 different Amino Acids. –Like an alphabet of 20 letters, these amino acids make the protein “words”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A2665D-6B86-377D-C7BC-176C8C765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173" y="1484339"/>
            <a:ext cx="3128082" cy="502077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7E9A6B5D-A7AE-6170-D59C-36C6591CB966}"/>
              </a:ext>
            </a:extLst>
          </p:cNvPr>
          <p:cNvSpPr txBox="1">
            <a:spLocks noChangeArrowheads="1"/>
          </p:cNvSpPr>
          <p:nvPr/>
        </p:nvSpPr>
        <p:spPr>
          <a:xfrm>
            <a:off x="1676400" y="7400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Amino Acids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F6A854-AB89-3777-F4BF-EBF10C48D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2254" y="2809902"/>
            <a:ext cx="2759745" cy="183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84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54E157-2329-8195-1A62-A5FE10E5D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125" y="1176023"/>
            <a:ext cx="9497750" cy="45059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6BFFE0-126C-AC4A-BA93-B7FB80F0D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891" y="1388070"/>
            <a:ext cx="4476533" cy="544574"/>
          </a:xfrm>
        </p:spPr>
        <p:txBody>
          <a:bodyPr/>
          <a:lstStyle/>
          <a:p>
            <a:r>
              <a:rPr lang="en-US"/>
              <a:t>Build your own protein</a:t>
            </a:r>
          </a:p>
        </p:txBody>
      </p:sp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C61DD4-5728-78CD-A06F-00AA63111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586" y="2447788"/>
            <a:ext cx="4085023" cy="24533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26DC81-1222-705F-8B0A-402DB3C80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638" y="2432351"/>
            <a:ext cx="3761009" cy="339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84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6BFFE0-126C-AC4A-BA93-B7FB80F0D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891" y="1388070"/>
            <a:ext cx="4476533" cy="544574"/>
          </a:xfrm>
        </p:spPr>
        <p:txBody>
          <a:bodyPr/>
          <a:lstStyle/>
          <a:p>
            <a:r>
              <a:rPr lang="en-US"/>
              <a:t>Explore ANY Structure!</a:t>
            </a:r>
          </a:p>
        </p:txBody>
      </p:sp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296E59-BED3-F873-AB03-F6B132229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688" y="2086571"/>
            <a:ext cx="8275320" cy="42128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8379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5" name="Google Shape;169;p9">
            <a:extLst>
              <a:ext uri="{FF2B5EF4-FFF2-40B4-BE49-F238E27FC236}">
                <a16:creationId xmlns:a16="http://schemas.microsoft.com/office/drawing/2014/main" id="{8E0066E5-FAF3-BB4B-479E-580AA460CFCE}"/>
              </a:ext>
            </a:extLst>
          </p:cNvPr>
          <p:cNvSpPr txBox="1">
            <a:spLocks/>
          </p:cNvSpPr>
          <p:nvPr/>
        </p:nvSpPr>
        <p:spPr>
          <a:xfrm>
            <a:off x="1524000" y="1219338"/>
            <a:ext cx="9144000" cy="777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0070C0"/>
              </a:buClr>
              <a:buSzPts val="3600"/>
              <a:buFont typeface="Calibri"/>
              <a:buNone/>
            </a:pPr>
            <a:r>
              <a:rPr lang="en-US" sz="3600">
                <a:solidFill>
                  <a:srgbClr val="0070C0"/>
                </a:solidFill>
              </a:rPr>
              <a:t>Workshop NGSS Connections </a:t>
            </a:r>
            <a:br>
              <a:rPr lang="en-US" sz="3600">
                <a:solidFill>
                  <a:srgbClr val="0070C0"/>
                </a:solidFill>
              </a:rPr>
            </a:br>
            <a:r>
              <a:rPr lang="en-US" sz="3600">
                <a:solidFill>
                  <a:srgbClr val="0070C0"/>
                </a:solidFill>
              </a:rPr>
              <a:t>(and/or other applicable standards)</a:t>
            </a: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51800C4-D0B8-4D63-D20A-DD3D7AAEBF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741382"/>
              </p:ext>
            </p:extLst>
          </p:nvPr>
        </p:nvGraphicFramePr>
        <p:xfrm>
          <a:off x="1524000" y="1999288"/>
          <a:ext cx="9375441" cy="4397248"/>
        </p:xfrm>
        <a:graphic>
          <a:graphicData uri="http://schemas.openxmlformats.org/drawingml/2006/table">
            <a:tbl>
              <a:tblPr/>
              <a:tblGrid>
                <a:gridCol w="2882928">
                  <a:extLst>
                    <a:ext uri="{9D8B030D-6E8A-4147-A177-3AD203B41FA5}">
                      <a16:colId xmlns:a16="http://schemas.microsoft.com/office/drawing/2014/main" val="2176031642"/>
                    </a:ext>
                  </a:extLst>
                </a:gridCol>
                <a:gridCol w="3104084">
                  <a:extLst>
                    <a:ext uri="{9D8B030D-6E8A-4147-A177-3AD203B41FA5}">
                      <a16:colId xmlns:a16="http://schemas.microsoft.com/office/drawing/2014/main" val="938875447"/>
                    </a:ext>
                  </a:extLst>
                </a:gridCol>
                <a:gridCol w="3388429">
                  <a:extLst>
                    <a:ext uri="{9D8B030D-6E8A-4147-A177-3AD203B41FA5}">
                      <a16:colId xmlns:a16="http://schemas.microsoft.com/office/drawing/2014/main" val="1400688541"/>
                    </a:ext>
                  </a:extLst>
                </a:gridCol>
              </a:tblGrid>
              <a:tr h="39312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SEPs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B8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CCCs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DCIs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015679"/>
                  </a:ext>
                </a:extLst>
              </a:tr>
              <a:tr h="650727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Asking Questions and Defining Problems </a:t>
                      </a:r>
                      <a:endParaRPr lang="en-US" sz="120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Patterns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LS1.A:  Structure and Function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04848"/>
                  </a:ext>
                </a:extLst>
              </a:tr>
              <a:tr h="797293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Developing and Using Models</a:t>
                      </a:r>
                      <a:endParaRPr lang="en-US" sz="120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Cause and Effect:  Mechanism and Explanation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952556"/>
                  </a:ext>
                </a:extLst>
              </a:tr>
              <a:tr h="85064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Constructing Explanations and Designing Solutions</a:t>
                      </a:r>
                      <a:endParaRPr lang="en-US" sz="120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Scale, Proportion, and Quantity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876064"/>
                  </a:ext>
                </a:extLst>
              </a:tr>
              <a:tr h="690712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Engaging in Argument from Evidence</a:t>
                      </a:r>
                      <a:endParaRPr lang="en-US" sz="120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Structure and Function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en-US" sz="1200">
                          <a:effectLst/>
                        </a:rPr>
                      </a:b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899476"/>
                  </a:ext>
                </a:extLst>
              </a:tr>
              <a:tr h="55234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Analyzing and Interpreting Data</a:t>
                      </a:r>
                      <a:endParaRPr lang="en-US" sz="120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Stability and Change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200">
                          <a:effectLst/>
                        </a:rPr>
                        <a:t> </a:t>
                      </a: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513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063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163F06-A747-9995-DDCC-AB9CBC52EEAA}"/>
              </a:ext>
            </a:extLst>
          </p:cNvPr>
          <p:cNvSpPr txBox="1"/>
          <p:nvPr/>
        </p:nvSpPr>
        <p:spPr>
          <a:xfrm>
            <a:off x="2174347" y="55346"/>
            <a:ext cx="4197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Thank you!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81F36B-E5A4-1CB3-B65C-824BB7C09BAD}"/>
              </a:ext>
            </a:extLst>
          </p:cNvPr>
          <p:cNvSpPr txBox="1"/>
          <p:nvPr/>
        </p:nvSpPr>
        <p:spPr>
          <a:xfrm>
            <a:off x="3200969" y="4855917"/>
            <a:ext cx="49141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Dan.Williams@shelterisland.k12.ny.us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@Willida25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2F2F89-2962-E0CA-FD22-D9D5DB1D19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6452" y="5623560"/>
            <a:ext cx="631586" cy="5557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B7327D-DE26-8FC2-6277-FA3410EB6719}"/>
              </a:ext>
            </a:extLst>
          </p:cNvPr>
          <p:cNvSpPr txBox="1"/>
          <p:nvPr/>
        </p:nvSpPr>
        <p:spPr>
          <a:xfrm>
            <a:off x="3062296" y="1315241"/>
            <a:ext cx="4150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Visit us at booth 1600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10B95A-47A2-4E19-B387-DB1B61D0E6EF}">
  <ds:schemaRefs>
    <ds:schemaRef ds:uri="256d1f37-a5bf-40ea-9e3b-df9e783b5a8c"/>
    <ds:schemaRef ds:uri="fccfdd5f-3cf6-48f3-9c58-398738ebd0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7DE499E-7BB1-4D95-AF09-8F98557F528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265</Words>
  <Application>Microsoft Office PowerPoint</Application>
  <PresentationFormat>Widescreen</PresentationFormat>
  <Paragraphs>53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Folding and Molding Hands-on Protein Structure</vt:lpstr>
      <vt:lpstr>Dan Williams</vt:lpstr>
      <vt:lpstr>PowerPoint Presentation</vt:lpstr>
      <vt:lpstr>PowerPoint Presentation</vt:lpstr>
      <vt:lpstr>PowerPoint Presentation</vt:lpstr>
      <vt:lpstr>Build your own protein</vt:lpstr>
      <vt:lpstr>Explore ANY Structure!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Folding and Molding Hands-on Protein Structure</dc:title>
  <dc:creator>Laura Gronek</dc:creator>
  <cp:lastModifiedBy>Nick Salvaggio</cp:lastModifiedBy>
  <cp:revision>2</cp:revision>
  <dcterms:created xsi:type="dcterms:W3CDTF">2022-09-15T14:16:27Z</dcterms:created>
  <dcterms:modified xsi:type="dcterms:W3CDTF">2023-03-28T16:39:53Z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0x0101000CE81FD7C27CF74084EB08A1E4683C3B</vt:lpwstr>
  </property>
</Properties>
</file>