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4"/>
  </p:sldMasterIdLst>
  <p:notesMasterIdLst>
    <p:notesMasterId r:id="rId5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Lst>
  <p:sldSz cx="9144000" cy="5143500" type="screen16x9"/>
  <p:notesSz cx="6858000" cy="9144000"/>
  <p:embeddedFontLst>
    <p:embeddedFont>
      <p:font typeface="Calibri" panose="020F0502020204030204" pitchFamily="34" charset="0"/>
      <p:regular r:id="rId59"/>
      <p:bold r:id="rId60"/>
      <p:italic r:id="rId61"/>
      <p:boldItalic r:id="rId62"/>
    </p:embeddedFont>
    <p:embeddedFont>
      <p:font typeface="Questrial" pitchFamily="2" charset="0"/>
      <p:regular r:id="rId63"/>
    </p:embeddedFont>
    <p:embeddedFont>
      <p:font typeface="Roboto Slab" pitchFamily="2" charset="0"/>
      <p:regular r:id="rId64"/>
      <p:bold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5.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3.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6.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1.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2.fntdata"/><Relationship Id="rId65"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Saturday 10:30 AM</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83a744553b_0_2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83a744553b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183a744553b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183a744553b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83a744553b_0_3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g183a744553b_0_316:notes"/>
          <p:cNvSpPr txBox="1">
            <a:spLocks noGrp="1"/>
          </p:cNvSpPr>
          <p:nvPr>
            <p:ph type="body" idx="1"/>
          </p:nvPr>
        </p:nvSpPr>
        <p:spPr>
          <a:xfrm>
            <a:off x="686421" y="4400238"/>
            <a:ext cx="5485200" cy="3600900"/>
          </a:xfrm>
          <a:prstGeom prst="rect">
            <a:avLst/>
          </a:prstGeom>
          <a:noFill/>
          <a:ln>
            <a:noFill/>
          </a:ln>
        </p:spPr>
        <p:txBody>
          <a:bodyPr spcFirstLastPara="1" wrap="square" lIns="89600" tIns="44800" rIns="89600" bIns="44800" anchor="t" anchorCtr="0">
            <a:noAutofit/>
          </a:bodyPr>
          <a:lstStyle/>
          <a:p>
            <a:pPr marL="0" marR="0" lvl="0" indent="0" algn="l" rtl="0">
              <a:lnSpc>
                <a:spcPct val="100000"/>
              </a:lnSpc>
              <a:spcBef>
                <a:spcPts val="0"/>
              </a:spcBef>
              <a:spcAft>
                <a:spcPts val="0"/>
              </a:spcAft>
              <a:buSzPts val="1400"/>
              <a:buNone/>
            </a:pPr>
            <a:r>
              <a:rPr lang="en" sz="1200" b="0" i="0" u="none" strike="noStrike" cap="none">
                <a:solidFill>
                  <a:schemeClr val="dk1"/>
                </a:solidFill>
                <a:latin typeface="Calibri"/>
                <a:ea typeface="Calibri"/>
                <a:cs typeface="Calibri"/>
                <a:sym typeface="Calibri"/>
              </a:rPr>
              <a:t>Whether you use your favorite google image or textbook image, draw on your whiteboard, or have a physical model to show your students, as teachers we always use models to teach details of molecules and living systems </a:t>
            </a:r>
            <a:endParaRPr/>
          </a:p>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200" b="0" i="0" u="none" strike="noStrike" cap="none">
                <a:solidFill>
                  <a:schemeClr val="dk1"/>
                </a:solidFill>
                <a:latin typeface="Calibri"/>
                <a:ea typeface="Calibri"/>
                <a:cs typeface="Calibri"/>
                <a:sym typeface="Calibri"/>
              </a:rPr>
              <a:t>All models are designed to tell a story – when we draw images on our boards, we decide what details to include; this is also true for textbook images and any model produced by any company.</a:t>
            </a:r>
            <a:endParaRPr/>
          </a:p>
        </p:txBody>
      </p:sp>
      <p:sp>
        <p:nvSpPr>
          <p:cNvPr id="195" name="Google Shape;195;g183a744553b_0_316:notes"/>
          <p:cNvSpPr txBox="1">
            <a:spLocks noGrp="1"/>
          </p:cNvSpPr>
          <p:nvPr>
            <p:ph type="sldNum" idx="12"/>
          </p:nvPr>
        </p:nvSpPr>
        <p:spPr>
          <a:xfrm>
            <a:off x="3884026" y="8684926"/>
            <a:ext cx="2972400" cy="459000"/>
          </a:xfrm>
          <a:prstGeom prst="rect">
            <a:avLst/>
          </a:prstGeom>
          <a:noFill/>
          <a:ln>
            <a:noFill/>
          </a:ln>
        </p:spPr>
        <p:txBody>
          <a:bodyPr spcFirstLastPara="1" wrap="square" lIns="89600" tIns="44800" rIns="89600" bIns="448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12</a:t>
            </a:fld>
            <a:endParaRPr sz="12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183a744553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183a744553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83a744553b_0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83a744553b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65b1b3c60a080e2e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65b1b3c60a080e2e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400">
                <a:solidFill>
                  <a:schemeClr val="dk1"/>
                </a:solidFill>
              </a:rPr>
              <a:t>Beta Thalassemia- DNA in the nucleus, gene, premarriage gene test, allows student so know how to manage their lives. </a:t>
            </a:r>
            <a:endParaRPr sz="2400">
              <a:solidFill>
                <a:schemeClr val="dk1"/>
              </a:solidFill>
            </a:endParaRPr>
          </a:p>
          <a:p>
            <a:pPr marL="0" lvl="0" indent="0" algn="l" rtl="0">
              <a:spcBef>
                <a:spcPts val="500"/>
              </a:spcBef>
              <a:spcAft>
                <a:spcPts val="0"/>
              </a:spcAft>
              <a:buClr>
                <a:schemeClr val="dk1"/>
              </a:buClr>
              <a:buSzPts val="1100"/>
              <a:buFont typeface="Arial"/>
              <a:buNone/>
            </a:pPr>
            <a:r>
              <a:rPr lang="en" sz="2400">
                <a:solidFill>
                  <a:schemeClr val="dk1"/>
                </a:solidFill>
              </a:rPr>
              <a:t>GCAT</a:t>
            </a:r>
            <a:endParaRPr sz="2400">
              <a:solidFill>
                <a:schemeClr val="dk1"/>
              </a:solidFill>
            </a:endParaRPr>
          </a:p>
          <a:p>
            <a:pPr marL="0" lvl="0" indent="0" algn="l" rtl="0">
              <a:spcBef>
                <a:spcPts val="500"/>
              </a:spcBef>
              <a:spcAft>
                <a:spcPts val="0"/>
              </a:spcAft>
              <a:buClr>
                <a:schemeClr val="dk1"/>
              </a:buClr>
              <a:buSzPts val="1100"/>
              <a:buFont typeface="Arial"/>
              <a:buNone/>
            </a:pPr>
            <a:r>
              <a:rPr lang="en" sz="2400">
                <a:solidFill>
                  <a:schemeClr val="dk1"/>
                </a:solidFill>
              </a:rPr>
              <a:t>MRNA vaccines-  effect on DNA?</a:t>
            </a:r>
            <a:endParaRPr sz="2400">
              <a:solidFill>
                <a:schemeClr val="dk1"/>
              </a:solidFill>
            </a:endParaRPr>
          </a:p>
          <a:p>
            <a:pPr marL="0" lvl="0" indent="0" algn="l" rtl="0">
              <a:spcBef>
                <a:spcPts val="5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83a744553b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183a744553b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83a744553b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83a744553b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83a744553b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183a744553b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83a744553b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183a744553b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8333ef0b37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8333ef0b37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83a744553b_0_3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83a744553b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83a744553b_0_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83a744553b_0_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83a744553b_0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83a744553b_0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83a744553b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183a744553b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183a744553b_0_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183a744553b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83a744553b_0_4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183a744553b_0_4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183a744553b_0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183a744553b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83a744553b_0_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183a744553b_0_4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83a744553b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183a744553b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183a744553b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183a744553b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8333ef0b37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8333ef0b37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183a744553b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183a744553b_0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19047eb763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19047eb763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83a744553b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183a744553b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9047eb7639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19047eb7639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19047eb7639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19047eb763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9047eb763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19047eb763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9047eb7639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9047eb7639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18bad91ae8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18bad91ae8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8bad91ae8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8bad91ae8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18bad91ae88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18bad91ae8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83a744553b_0_113:notes"/>
          <p:cNvSpPr>
            <a:spLocks noGrp="1" noRot="1" noChangeAspect="1"/>
          </p:cNvSpPr>
          <p:nvPr>
            <p:ph type="sldImg" idx="2"/>
          </p:nvPr>
        </p:nvSpPr>
        <p:spPr>
          <a:xfrm>
            <a:off x="357188" y="674688"/>
            <a:ext cx="5994400" cy="33734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g183a744553b_0_113:notes"/>
          <p:cNvSpPr txBox="1">
            <a:spLocks noGrp="1"/>
          </p:cNvSpPr>
          <p:nvPr>
            <p:ph type="body" idx="1"/>
          </p:nvPr>
        </p:nvSpPr>
        <p:spPr>
          <a:xfrm>
            <a:off x="670891" y="4272197"/>
            <a:ext cx="5367000" cy="4047300"/>
          </a:xfrm>
          <a:prstGeom prst="rect">
            <a:avLst/>
          </a:prstGeom>
          <a:noFill/>
          <a:ln>
            <a:noFill/>
          </a:ln>
        </p:spPr>
        <p:txBody>
          <a:bodyPr spcFirstLastPara="1" wrap="square" lIns="89600" tIns="89600" rIns="89600" bIns="896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This image is perhaps the best we can expect our students to see on a slide they prepared with the limitations of light microscopy… it’s a big leap to go from this image of DNA to the molecular structure of DNA.  For our students, this immensely abstract.  So how to we always teach about the structure of DNA  We use…..</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This might be a big leap for our students… but let’s start with the molecular structure of DNA.</a:t>
            </a: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18bad91ae88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18bad91ae88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18bad91ae88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18bad91ae88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18bad91ae88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18bad91ae88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8bad91ae8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g18bad91ae8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18bad91ae88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18bad91ae88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2236613182d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2236613182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18bad91ae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2" name="Google Shape;492;g18bad91ae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19047eb7639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19047eb7639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19047eb763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19047eb763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19047eb7639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19047eb7639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83a744553b_0_245:notes"/>
          <p:cNvSpPr>
            <a:spLocks noGrp="1" noRot="1" noChangeAspect="1"/>
          </p:cNvSpPr>
          <p:nvPr>
            <p:ph type="sldImg" idx="2"/>
          </p:nvPr>
        </p:nvSpPr>
        <p:spPr>
          <a:xfrm>
            <a:off x="357188" y="674688"/>
            <a:ext cx="5994400" cy="33734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g183a744553b_0_245:notes"/>
          <p:cNvSpPr txBox="1">
            <a:spLocks noGrp="1"/>
          </p:cNvSpPr>
          <p:nvPr>
            <p:ph type="body" idx="1"/>
          </p:nvPr>
        </p:nvSpPr>
        <p:spPr>
          <a:xfrm>
            <a:off x="670891" y="4272197"/>
            <a:ext cx="5367000" cy="4047300"/>
          </a:xfrm>
          <a:prstGeom prst="rect">
            <a:avLst/>
          </a:prstGeom>
          <a:noFill/>
          <a:ln>
            <a:noFill/>
          </a:ln>
        </p:spPr>
        <p:txBody>
          <a:bodyPr spcFirstLastPara="1" wrap="square" lIns="89600" tIns="89600" rIns="89600" bIns="896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This image is perhaps the best we can expect our students to see on a slide they prepared with the limitations of light microscopy… it’s a big leap to go from this image of DNA to the molecular structure of DNA.  For our students, this immensely abstract.  So how to we always teach about the structure of DNA  We use…..</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This might be a big leap for our students… but let’s start with the molecular structure of DNA.</a:t>
            </a: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183a744553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183a744553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183a744553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183a744553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183a744553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183a744553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03b535e97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203b535e97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83a744553b_0_256:notes"/>
          <p:cNvSpPr>
            <a:spLocks noGrp="1" noRot="1" noChangeAspect="1"/>
          </p:cNvSpPr>
          <p:nvPr>
            <p:ph type="sldImg" idx="2"/>
          </p:nvPr>
        </p:nvSpPr>
        <p:spPr>
          <a:xfrm>
            <a:off x="357188" y="674688"/>
            <a:ext cx="5994400" cy="33734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183a744553b_0_256:notes"/>
          <p:cNvSpPr txBox="1">
            <a:spLocks noGrp="1"/>
          </p:cNvSpPr>
          <p:nvPr>
            <p:ph type="body" idx="1"/>
          </p:nvPr>
        </p:nvSpPr>
        <p:spPr>
          <a:xfrm>
            <a:off x="670891" y="4272197"/>
            <a:ext cx="5367000" cy="4047300"/>
          </a:xfrm>
          <a:prstGeom prst="rect">
            <a:avLst/>
          </a:prstGeom>
          <a:noFill/>
          <a:ln>
            <a:noFill/>
          </a:ln>
        </p:spPr>
        <p:txBody>
          <a:bodyPr spcFirstLastPara="1" wrap="square" lIns="89600" tIns="89600" rIns="89600" bIns="896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This image is perhaps the best we can expect our students to see on a slide they prepared with the limitations of light microscopy… it’s a big leap to go from this image of DNA to the molecular structure of DNA.  For our students, this immensely abstract.  So how to we always teach about the structure of DNA  We use…..</a:t>
            </a: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 sz="1200" b="0" i="0" u="none" strike="noStrike" cap="none">
                <a:solidFill>
                  <a:schemeClr val="dk1"/>
                </a:solidFill>
                <a:latin typeface="Calibri"/>
                <a:ea typeface="Calibri"/>
                <a:cs typeface="Calibri"/>
                <a:sym typeface="Calibri"/>
              </a:rPr>
              <a:t>This might be a big leap for our students… but let’s start with the molecular structure of DNA.</a:t>
            </a: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83a744553b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83a744553b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83a744553b_0_1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83a744553b_0_142:notes"/>
          <p:cNvSpPr txBox="1">
            <a:spLocks noGrp="1"/>
          </p:cNvSpPr>
          <p:nvPr>
            <p:ph type="body" idx="1"/>
          </p:nvPr>
        </p:nvSpPr>
        <p:spPr>
          <a:xfrm>
            <a:off x="686421" y="4400238"/>
            <a:ext cx="5485200" cy="360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 whether we realize it or not, we are all teaching using models…  Why not do it intentionally.</a:t>
            </a:r>
            <a:endParaRPr/>
          </a:p>
        </p:txBody>
      </p:sp>
      <p:sp>
        <p:nvSpPr>
          <p:cNvPr id="162" name="Google Shape;162;g183a744553b_0_142:notes"/>
          <p:cNvSpPr txBox="1">
            <a:spLocks noGrp="1"/>
          </p:cNvSpPr>
          <p:nvPr>
            <p:ph type="sldNum" idx="12"/>
          </p:nvPr>
        </p:nvSpPr>
        <p:spPr>
          <a:xfrm>
            <a:off x="3884026" y="8684926"/>
            <a:ext cx="2972400" cy="459000"/>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sz="1400"/>
              <a:t>8</a:t>
            </a:fld>
            <a:endParaRPr sz="14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83a744553b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g183a744553b_0_149:notes"/>
          <p:cNvSpPr txBox="1">
            <a:spLocks noGrp="1"/>
          </p:cNvSpPr>
          <p:nvPr>
            <p:ph type="body" idx="1"/>
          </p:nvPr>
        </p:nvSpPr>
        <p:spPr>
          <a:xfrm>
            <a:off x="686421" y="4400238"/>
            <a:ext cx="5485200" cy="3600900"/>
          </a:xfrm>
          <a:prstGeom prst="rect">
            <a:avLst/>
          </a:prstGeom>
          <a:noFill/>
          <a:ln>
            <a:noFill/>
          </a:ln>
        </p:spPr>
        <p:txBody>
          <a:bodyPr spcFirstLastPara="1" wrap="square" lIns="89600" tIns="44800" rIns="89600" bIns="44800" anchor="t" anchorCtr="0">
            <a:noAutofit/>
          </a:bodyPr>
          <a:lstStyle/>
          <a:p>
            <a:pPr marL="0" marR="0" lvl="0" indent="0" algn="l" rtl="0">
              <a:lnSpc>
                <a:spcPct val="100000"/>
              </a:lnSpc>
              <a:spcBef>
                <a:spcPts val="0"/>
              </a:spcBef>
              <a:spcAft>
                <a:spcPts val="0"/>
              </a:spcAft>
              <a:buSzPts val="1400"/>
              <a:buNone/>
            </a:pPr>
            <a:r>
              <a:rPr lang="en" sz="1200" b="0" i="0" u="none" strike="noStrike" cap="none">
                <a:solidFill>
                  <a:schemeClr val="dk1"/>
                </a:solidFill>
                <a:latin typeface="Calibri"/>
                <a:ea typeface="Calibri"/>
                <a:cs typeface="Calibri"/>
                <a:sym typeface="Calibri"/>
              </a:rPr>
              <a:t>Whether you use your favorite google image or textbook image, draw on your whiteboard, or have a physical model to show your students, as teachers we always use models to teach details of molecules and living systems </a:t>
            </a:r>
            <a:endParaRPr/>
          </a:p>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200" b="0" i="0" u="none" strike="noStrike" cap="none">
                <a:solidFill>
                  <a:schemeClr val="dk1"/>
                </a:solidFill>
                <a:latin typeface="Calibri"/>
                <a:ea typeface="Calibri"/>
                <a:cs typeface="Calibri"/>
                <a:sym typeface="Calibri"/>
              </a:rPr>
              <a:t>All models are designed to tell a story – when we draw images on our boards, we decide what details to include; this is also true for textbook images and any model produced by any company.</a:t>
            </a:r>
            <a:endParaRPr/>
          </a:p>
        </p:txBody>
      </p:sp>
      <p:sp>
        <p:nvSpPr>
          <p:cNvPr id="170" name="Google Shape;170;g183a744553b_0_149:notes"/>
          <p:cNvSpPr txBox="1">
            <a:spLocks noGrp="1"/>
          </p:cNvSpPr>
          <p:nvPr>
            <p:ph type="sldNum" idx="12"/>
          </p:nvPr>
        </p:nvSpPr>
        <p:spPr>
          <a:xfrm>
            <a:off x="3884026" y="8684926"/>
            <a:ext cx="2972400" cy="459000"/>
          </a:xfrm>
          <a:prstGeom prst="rect">
            <a:avLst/>
          </a:prstGeom>
          <a:noFill/>
          <a:ln>
            <a:noFill/>
          </a:ln>
        </p:spPr>
        <p:txBody>
          <a:bodyPr spcFirstLastPara="1" wrap="square" lIns="89600" tIns="44800" rIns="89600" bIns="448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a:solidFill>
                  <a:schemeClr val="dk1"/>
                </a:solidFill>
                <a:latin typeface="Calibri"/>
                <a:ea typeface="Calibri"/>
                <a:cs typeface="Calibri"/>
                <a:sym typeface="Calibri"/>
              </a:rPr>
              <a:t>9</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spTree>
      <p:nvGrpSpPr>
        <p:cNvPr id="1" name="Shape 11"/>
        <p:cNvGrpSpPr/>
        <p:nvPr/>
      </p:nvGrpSpPr>
      <p:grpSpPr>
        <a:xfrm>
          <a:off x="0" y="0"/>
          <a:ext cx="0" cy="0"/>
          <a:chOff x="0" y="0"/>
          <a:chExt cx="0" cy="0"/>
        </a:xfrm>
      </p:grpSpPr>
      <p:pic>
        <p:nvPicPr>
          <p:cNvPr id="12" name="Google Shape;12;p2" descr="Text, application&#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3" name="Google Shape;13;p2"/>
          <p:cNvSpPr txBox="1">
            <a:spLocks noGrp="1"/>
          </p:cNvSpPr>
          <p:nvPr>
            <p:ph type="title"/>
          </p:nvPr>
        </p:nvSpPr>
        <p:spPr>
          <a:xfrm>
            <a:off x="3408629" y="1295885"/>
            <a:ext cx="4938900" cy="1771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 name="Google Shape;14;p2"/>
          <p:cNvSpPr>
            <a:spLocks noGrp="1"/>
          </p:cNvSpPr>
          <p:nvPr>
            <p:ph type="pic" idx="2"/>
          </p:nvPr>
        </p:nvSpPr>
        <p:spPr>
          <a:xfrm>
            <a:off x="6251239" y="2074787"/>
            <a:ext cx="3503700" cy="3503700"/>
          </a:xfrm>
          <a:prstGeom prst="rect">
            <a:avLst/>
          </a:prstGeom>
          <a:noFill/>
          <a:ln>
            <a:noFill/>
          </a:ln>
        </p:spPr>
      </p:sp>
      <p:sp>
        <p:nvSpPr>
          <p:cNvPr id="15" name="Google Shape;15;p2"/>
          <p:cNvSpPr txBox="1">
            <a:spLocks noGrp="1"/>
          </p:cNvSpPr>
          <p:nvPr>
            <p:ph type="subTitle" idx="1"/>
          </p:nvPr>
        </p:nvSpPr>
        <p:spPr>
          <a:xfrm>
            <a:off x="3408629" y="3305771"/>
            <a:ext cx="2629500" cy="1057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_BODY Slide RIGHT 1">
  <p:cSld name="5_BODY Slide RIGHT 1">
    <p:spTree>
      <p:nvGrpSpPr>
        <p:cNvPr id="1" name="Shape 62"/>
        <p:cNvGrpSpPr/>
        <p:nvPr/>
      </p:nvGrpSpPr>
      <p:grpSpPr>
        <a:xfrm>
          <a:off x="0" y="0"/>
          <a:ext cx="0" cy="0"/>
          <a:chOff x="0" y="0"/>
          <a:chExt cx="0" cy="0"/>
        </a:xfrm>
      </p:grpSpPr>
      <p:pic>
        <p:nvPicPr>
          <p:cNvPr id="63" name="Google Shape;63;p11" descr="A picture containing background pattern&#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64" name="Google Shape;64;p11"/>
          <p:cNvSpPr txBox="1">
            <a:spLocks noGrp="1"/>
          </p:cNvSpPr>
          <p:nvPr>
            <p:ph type="title"/>
          </p:nvPr>
        </p:nvSpPr>
        <p:spPr>
          <a:xfrm>
            <a:off x="292396" y="173477"/>
            <a:ext cx="68580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5" name="Google Shape;65;p11"/>
          <p:cNvSpPr/>
          <p:nvPr/>
        </p:nvSpPr>
        <p:spPr>
          <a:xfrm>
            <a:off x="8819690"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66" name="Google Shape;66;p11"/>
          <p:cNvSpPr txBox="1">
            <a:spLocks noGrp="1"/>
          </p:cNvSpPr>
          <p:nvPr>
            <p:ph type="sldNum" idx="12"/>
          </p:nvPr>
        </p:nvSpPr>
        <p:spPr>
          <a:xfrm>
            <a:off x="8771066"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7_BODY Slide RIGHT 2">
  <p:cSld name="7_BODY Slide RIGHT 2">
    <p:spTree>
      <p:nvGrpSpPr>
        <p:cNvPr id="1" name="Shape 67"/>
        <p:cNvGrpSpPr/>
        <p:nvPr/>
      </p:nvGrpSpPr>
      <p:grpSpPr>
        <a:xfrm>
          <a:off x="0" y="0"/>
          <a:ext cx="0" cy="0"/>
          <a:chOff x="0" y="0"/>
          <a:chExt cx="0" cy="0"/>
        </a:xfrm>
      </p:grpSpPr>
      <p:pic>
        <p:nvPicPr>
          <p:cNvPr id="68" name="Google Shape;68;p12" descr="Background pattern&#10;&#10;Description automatically generated with low confidence"/>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69" name="Google Shape;69;p12"/>
          <p:cNvSpPr txBox="1">
            <a:spLocks noGrp="1"/>
          </p:cNvSpPr>
          <p:nvPr>
            <p:ph type="title"/>
          </p:nvPr>
        </p:nvSpPr>
        <p:spPr>
          <a:xfrm>
            <a:off x="336133" y="188617"/>
            <a:ext cx="80211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Google Shape;70;p12"/>
          <p:cNvSpPr/>
          <p:nvPr/>
        </p:nvSpPr>
        <p:spPr>
          <a:xfrm>
            <a:off x="105101" y="4805033"/>
            <a:ext cx="231000" cy="231000"/>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1" name="Google Shape;71;p12"/>
          <p:cNvSpPr/>
          <p:nvPr/>
        </p:nvSpPr>
        <p:spPr>
          <a:xfrm>
            <a:off x="8819690"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2" name="Google Shape;72;p12"/>
          <p:cNvSpPr txBox="1">
            <a:spLocks noGrp="1"/>
          </p:cNvSpPr>
          <p:nvPr>
            <p:ph type="sldNum" idx="12"/>
          </p:nvPr>
        </p:nvSpPr>
        <p:spPr>
          <a:xfrm>
            <a:off x="8771066"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_BODY Slide RIGHT 3">
  <p:cSld name="6_BODY Slide RIGHT 3">
    <p:spTree>
      <p:nvGrpSpPr>
        <p:cNvPr id="1" name="Shape 73"/>
        <p:cNvGrpSpPr/>
        <p:nvPr/>
      </p:nvGrpSpPr>
      <p:grpSpPr>
        <a:xfrm>
          <a:off x="0" y="0"/>
          <a:ext cx="0" cy="0"/>
          <a:chOff x="0" y="0"/>
          <a:chExt cx="0" cy="0"/>
        </a:xfrm>
      </p:grpSpPr>
      <p:pic>
        <p:nvPicPr>
          <p:cNvPr id="74" name="Google Shape;74;p13" descr="Background pattern&#10;&#10;Description automatically generated with low confidence"/>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5" name="Google Shape;75;p13"/>
          <p:cNvSpPr txBox="1">
            <a:spLocks noGrp="1"/>
          </p:cNvSpPr>
          <p:nvPr>
            <p:ph type="title"/>
          </p:nvPr>
        </p:nvSpPr>
        <p:spPr>
          <a:xfrm>
            <a:off x="707065" y="217192"/>
            <a:ext cx="76449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Google Shape;76;p13"/>
          <p:cNvSpPr/>
          <p:nvPr/>
        </p:nvSpPr>
        <p:spPr>
          <a:xfrm>
            <a:off x="105101" y="4810035"/>
            <a:ext cx="231000" cy="231000"/>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7_BODY Slide RIGHT 4">
  <p:cSld name="7_BODY Slide RIGHT 4">
    <p:spTree>
      <p:nvGrpSpPr>
        <p:cNvPr id="1" name="Shape 77"/>
        <p:cNvGrpSpPr/>
        <p:nvPr/>
      </p:nvGrpSpPr>
      <p:grpSpPr>
        <a:xfrm>
          <a:off x="0" y="0"/>
          <a:ext cx="0" cy="0"/>
          <a:chOff x="0" y="0"/>
          <a:chExt cx="0" cy="0"/>
        </a:xfrm>
      </p:grpSpPr>
      <p:pic>
        <p:nvPicPr>
          <p:cNvPr id="78" name="Google Shape;78;p14" descr="A picture containing background pattern&#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79" name="Google Shape;79;p14"/>
          <p:cNvSpPr txBox="1">
            <a:spLocks noGrp="1"/>
          </p:cNvSpPr>
          <p:nvPr>
            <p:ph type="title"/>
          </p:nvPr>
        </p:nvSpPr>
        <p:spPr>
          <a:xfrm>
            <a:off x="707065" y="220847"/>
            <a:ext cx="76500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0" name="Google Shape;80;p14"/>
          <p:cNvSpPr/>
          <p:nvPr/>
        </p:nvSpPr>
        <p:spPr>
          <a:xfrm>
            <a:off x="105101" y="4810035"/>
            <a:ext cx="231000" cy="231000"/>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1" name="Google Shape;81;p14"/>
          <p:cNvSpPr/>
          <p:nvPr/>
        </p:nvSpPr>
        <p:spPr>
          <a:xfrm>
            <a:off x="8819690"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82" name="Google Shape;82;p14"/>
          <p:cNvSpPr txBox="1">
            <a:spLocks noGrp="1"/>
          </p:cNvSpPr>
          <p:nvPr>
            <p:ph type="sldNum" idx="12"/>
          </p:nvPr>
        </p:nvSpPr>
        <p:spPr>
          <a:xfrm>
            <a:off x="8771066"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8_CLOSING Slide 1">
  <p:cSld name="8_CLOSING Slide 1">
    <p:spTree>
      <p:nvGrpSpPr>
        <p:cNvPr id="1" name="Shape 83"/>
        <p:cNvGrpSpPr/>
        <p:nvPr/>
      </p:nvGrpSpPr>
      <p:grpSpPr>
        <a:xfrm>
          <a:off x="0" y="0"/>
          <a:ext cx="0" cy="0"/>
          <a:chOff x="0" y="0"/>
          <a:chExt cx="0" cy="0"/>
        </a:xfrm>
      </p:grpSpPr>
      <p:pic>
        <p:nvPicPr>
          <p:cNvPr id="84" name="Google Shape;84;p15" descr="A picture containing map&#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1_CLOSING Slide 2">
  <p:cSld name="11_CLOSING Slide 2">
    <p:spTree>
      <p:nvGrpSpPr>
        <p:cNvPr id="1" name="Shape 85"/>
        <p:cNvGrpSpPr/>
        <p:nvPr/>
      </p:nvGrpSpPr>
      <p:grpSpPr>
        <a:xfrm>
          <a:off x="0" y="0"/>
          <a:ext cx="0" cy="0"/>
          <a:chOff x="0" y="0"/>
          <a:chExt cx="0" cy="0"/>
        </a:xfrm>
      </p:grpSpPr>
      <p:pic>
        <p:nvPicPr>
          <p:cNvPr id="86" name="Google Shape;86;p16" descr="Map&#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2_CLOSING Slide 3">
  <p:cSld name="12_CLOSING Slide 3">
    <p:spTree>
      <p:nvGrpSpPr>
        <p:cNvPr id="1" name="Shape 87"/>
        <p:cNvGrpSpPr/>
        <p:nvPr/>
      </p:nvGrpSpPr>
      <p:grpSpPr>
        <a:xfrm>
          <a:off x="0" y="0"/>
          <a:ext cx="0" cy="0"/>
          <a:chOff x="0" y="0"/>
          <a:chExt cx="0" cy="0"/>
        </a:xfrm>
      </p:grpSpPr>
      <p:pic>
        <p:nvPicPr>
          <p:cNvPr id="88" name="Google Shape;88;p17" descr="Map&#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3_CLOSING Slide 4">
  <p:cSld name="13_CLOSING Slide 4">
    <p:spTree>
      <p:nvGrpSpPr>
        <p:cNvPr id="1" name="Shape 89"/>
        <p:cNvGrpSpPr/>
        <p:nvPr/>
      </p:nvGrpSpPr>
      <p:grpSpPr>
        <a:xfrm>
          <a:off x="0" y="0"/>
          <a:ext cx="0" cy="0"/>
          <a:chOff x="0" y="0"/>
          <a:chExt cx="0" cy="0"/>
        </a:xfrm>
      </p:grpSpPr>
      <p:pic>
        <p:nvPicPr>
          <p:cNvPr id="90" name="Google Shape;90;p18" descr="A picture containing diagram&#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1"/>
        <p:cNvGrpSpPr/>
        <p:nvPr/>
      </p:nvGrpSpPr>
      <p:grpSpPr>
        <a:xfrm>
          <a:off x="0" y="0"/>
          <a:ext cx="0" cy="0"/>
          <a:chOff x="0" y="0"/>
          <a:chExt cx="0" cy="0"/>
        </a:xfrm>
      </p:grpSpPr>
      <p:sp>
        <p:nvSpPr>
          <p:cNvPr id="92" name="Google Shape;92;p19"/>
          <p:cNvSpPr txBox="1">
            <a:spLocks noGrp="1"/>
          </p:cNvSpPr>
          <p:nvPr>
            <p:ph type="ctrTitle"/>
          </p:nvPr>
        </p:nvSpPr>
        <p:spPr>
          <a:xfrm>
            <a:off x="311708" y="744575"/>
            <a:ext cx="8520600" cy="2052600"/>
          </a:xfrm>
          <a:prstGeom prst="rect">
            <a:avLst/>
          </a:prstGeom>
        </p:spPr>
        <p:txBody>
          <a:bodyPr spcFirstLastPara="1" wrap="square" lIns="68575" tIns="34275" rIns="68575" bIns="3427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3" name="Google Shape;93;p19"/>
          <p:cNvSpPr txBox="1">
            <a:spLocks noGrp="1"/>
          </p:cNvSpPr>
          <p:nvPr>
            <p:ph type="subTitle" idx="1"/>
          </p:nvPr>
        </p:nvSpPr>
        <p:spPr>
          <a:xfrm>
            <a:off x="311700" y="2834125"/>
            <a:ext cx="8520600" cy="792600"/>
          </a:xfrm>
          <a:prstGeom prst="rect">
            <a:avLst/>
          </a:prstGeom>
        </p:spPr>
        <p:txBody>
          <a:bodyPr spcFirstLastPara="1" wrap="square" lIns="68575" tIns="34275" rIns="68575" bIns="34275" anchor="t" anchorCtr="0">
            <a:normAutofit/>
          </a:bodyPr>
          <a:lstStyle>
            <a:lvl1pPr lvl="0" algn="ctr" rtl="0">
              <a:lnSpc>
                <a:spcPct val="100000"/>
              </a:lnSpc>
              <a:spcBef>
                <a:spcPts val="800"/>
              </a:spcBef>
              <a:spcAft>
                <a:spcPts val="0"/>
              </a:spcAft>
              <a:buSzPts val="2800"/>
              <a:buNone/>
              <a:defRPr sz="2800"/>
            </a:lvl1pPr>
            <a:lvl2pPr lvl="1" algn="ctr" rtl="0">
              <a:lnSpc>
                <a:spcPct val="100000"/>
              </a:lnSpc>
              <a:spcBef>
                <a:spcPts val="400"/>
              </a:spcBef>
              <a:spcAft>
                <a:spcPts val="0"/>
              </a:spcAft>
              <a:buSzPts val="2800"/>
              <a:buNone/>
              <a:defRPr sz="2800"/>
            </a:lvl2pPr>
            <a:lvl3pPr lvl="2" algn="ctr" rtl="0">
              <a:lnSpc>
                <a:spcPct val="100000"/>
              </a:lnSpc>
              <a:spcBef>
                <a:spcPts val="400"/>
              </a:spcBef>
              <a:spcAft>
                <a:spcPts val="0"/>
              </a:spcAft>
              <a:buSzPts val="2800"/>
              <a:buNone/>
              <a:defRPr sz="2800"/>
            </a:lvl3pPr>
            <a:lvl4pPr lvl="3" algn="ctr" rtl="0">
              <a:lnSpc>
                <a:spcPct val="100000"/>
              </a:lnSpc>
              <a:spcBef>
                <a:spcPts val="400"/>
              </a:spcBef>
              <a:spcAft>
                <a:spcPts val="0"/>
              </a:spcAft>
              <a:buSzPts val="2800"/>
              <a:buNone/>
              <a:defRPr sz="2800"/>
            </a:lvl4pPr>
            <a:lvl5pPr lvl="4" algn="ctr" rtl="0">
              <a:lnSpc>
                <a:spcPct val="100000"/>
              </a:lnSpc>
              <a:spcBef>
                <a:spcPts val="400"/>
              </a:spcBef>
              <a:spcAft>
                <a:spcPts val="0"/>
              </a:spcAft>
              <a:buSzPts val="2800"/>
              <a:buNone/>
              <a:defRPr sz="2800"/>
            </a:lvl5pPr>
            <a:lvl6pPr lvl="5" algn="ctr" rtl="0">
              <a:lnSpc>
                <a:spcPct val="100000"/>
              </a:lnSpc>
              <a:spcBef>
                <a:spcPts val="400"/>
              </a:spcBef>
              <a:spcAft>
                <a:spcPts val="0"/>
              </a:spcAft>
              <a:buSzPts val="2800"/>
              <a:buNone/>
              <a:defRPr sz="2800"/>
            </a:lvl6pPr>
            <a:lvl7pPr lvl="6" algn="ctr" rtl="0">
              <a:lnSpc>
                <a:spcPct val="100000"/>
              </a:lnSpc>
              <a:spcBef>
                <a:spcPts val="400"/>
              </a:spcBef>
              <a:spcAft>
                <a:spcPts val="0"/>
              </a:spcAft>
              <a:buSzPts val="2800"/>
              <a:buNone/>
              <a:defRPr sz="2800"/>
            </a:lvl7pPr>
            <a:lvl8pPr lvl="7" algn="ctr" rtl="0">
              <a:lnSpc>
                <a:spcPct val="100000"/>
              </a:lnSpc>
              <a:spcBef>
                <a:spcPts val="400"/>
              </a:spcBef>
              <a:spcAft>
                <a:spcPts val="0"/>
              </a:spcAft>
              <a:buSzPts val="2800"/>
              <a:buNone/>
              <a:defRPr sz="2800"/>
            </a:lvl8pPr>
            <a:lvl9pPr lvl="8" algn="ctr" rtl="0">
              <a:lnSpc>
                <a:spcPct val="100000"/>
              </a:lnSpc>
              <a:spcBef>
                <a:spcPts val="400"/>
              </a:spcBef>
              <a:spcAft>
                <a:spcPts val="0"/>
              </a:spcAft>
              <a:buSzPts val="2800"/>
              <a:buNone/>
              <a:defRPr sz="2800"/>
            </a:lvl9pPr>
          </a:lstStyle>
          <a:p>
            <a:endParaRPr/>
          </a:p>
        </p:txBody>
      </p:sp>
      <p:sp>
        <p:nvSpPr>
          <p:cNvPr id="94" name="Google Shape;94;p1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a:solidFill>
            <a:srgbClr val="A8A8A8">
              <a:alpha val="68540"/>
            </a:srgbClr>
          </a:solidFill>
          <a:ln>
            <a:noFill/>
          </a:ln>
        </p:spPr>
        <p:txBody>
          <a:bodyPr spcFirstLastPara="1" wrap="square" lIns="68575" tIns="68575" rIns="68575" bIns="68575" anchor="t" anchorCtr="0">
            <a:noAutofit/>
          </a:bodyPr>
          <a:lstStyle>
            <a:lvl1pPr marR="0" lvl="0" algn="l" rtl="0">
              <a:lnSpc>
                <a:spcPct val="90000"/>
              </a:lnSpc>
              <a:spcBef>
                <a:spcPts val="0"/>
              </a:spcBef>
              <a:spcAft>
                <a:spcPts val="0"/>
              </a:spcAft>
              <a:buClr>
                <a:schemeClr val="lt1"/>
              </a:buClr>
              <a:buSzPts val="2100"/>
              <a:buNone/>
              <a:defRPr sz="2700" i="0" u="none" strike="noStrike" cap="none">
                <a:solidFill>
                  <a:schemeClr val="lt1"/>
                </a:solidFill>
              </a:defRPr>
            </a:lvl1pPr>
            <a:lvl2pPr lvl="1" algn="l" rtl="0">
              <a:lnSpc>
                <a:spcPct val="100000"/>
              </a:lnSpc>
              <a:spcBef>
                <a:spcPts val="0"/>
              </a:spcBef>
              <a:spcAft>
                <a:spcPts val="0"/>
              </a:spcAft>
              <a:buSzPts val="2100"/>
              <a:buNone/>
              <a:defRPr sz="1400" b="1"/>
            </a:lvl2pPr>
            <a:lvl3pPr lvl="2" algn="l" rtl="0">
              <a:lnSpc>
                <a:spcPct val="100000"/>
              </a:lnSpc>
              <a:spcBef>
                <a:spcPts val="0"/>
              </a:spcBef>
              <a:spcAft>
                <a:spcPts val="0"/>
              </a:spcAft>
              <a:buSzPts val="2100"/>
              <a:buNone/>
              <a:defRPr sz="1400" b="1"/>
            </a:lvl3pPr>
            <a:lvl4pPr lvl="3" algn="l" rtl="0">
              <a:lnSpc>
                <a:spcPct val="100000"/>
              </a:lnSpc>
              <a:spcBef>
                <a:spcPts val="0"/>
              </a:spcBef>
              <a:spcAft>
                <a:spcPts val="0"/>
              </a:spcAft>
              <a:buSzPts val="2100"/>
              <a:buNone/>
              <a:defRPr sz="1400" b="1"/>
            </a:lvl4pPr>
            <a:lvl5pPr lvl="4" algn="l" rtl="0">
              <a:lnSpc>
                <a:spcPct val="100000"/>
              </a:lnSpc>
              <a:spcBef>
                <a:spcPts val="0"/>
              </a:spcBef>
              <a:spcAft>
                <a:spcPts val="0"/>
              </a:spcAft>
              <a:buSzPts val="2100"/>
              <a:buNone/>
              <a:defRPr sz="1400" b="1"/>
            </a:lvl5pPr>
            <a:lvl6pPr lvl="5" algn="l" rtl="0">
              <a:lnSpc>
                <a:spcPct val="100000"/>
              </a:lnSpc>
              <a:spcBef>
                <a:spcPts val="0"/>
              </a:spcBef>
              <a:spcAft>
                <a:spcPts val="0"/>
              </a:spcAft>
              <a:buSzPts val="2100"/>
              <a:buNone/>
              <a:defRPr sz="1400" b="1"/>
            </a:lvl6pPr>
            <a:lvl7pPr lvl="6" algn="l" rtl="0">
              <a:lnSpc>
                <a:spcPct val="100000"/>
              </a:lnSpc>
              <a:spcBef>
                <a:spcPts val="0"/>
              </a:spcBef>
              <a:spcAft>
                <a:spcPts val="0"/>
              </a:spcAft>
              <a:buSzPts val="2100"/>
              <a:buNone/>
              <a:defRPr sz="1400" b="1"/>
            </a:lvl7pPr>
            <a:lvl8pPr lvl="7" algn="l" rtl="0">
              <a:lnSpc>
                <a:spcPct val="100000"/>
              </a:lnSpc>
              <a:spcBef>
                <a:spcPts val="0"/>
              </a:spcBef>
              <a:spcAft>
                <a:spcPts val="0"/>
              </a:spcAft>
              <a:buSzPts val="2100"/>
              <a:buNone/>
              <a:defRPr sz="1400" b="1"/>
            </a:lvl8pPr>
            <a:lvl9pPr lvl="8" algn="l" rtl="0">
              <a:lnSpc>
                <a:spcPct val="100000"/>
              </a:lnSpc>
              <a:spcBef>
                <a:spcPts val="0"/>
              </a:spcBef>
              <a:spcAft>
                <a:spcPts val="0"/>
              </a:spcAft>
              <a:buSzPts val="2100"/>
              <a:buNone/>
              <a:defRPr sz="1400" b="1"/>
            </a:lvl9pPr>
          </a:lstStyle>
          <a:p>
            <a:endParaRPr/>
          </a:p>
        </p:txBody>
      </p:sp>
      <p:sp>
        <p:nvSpPr>
          <p:cNvPr id="97" name="Google Shape;97;p20"/>
          <p:cNvSpPr txBox="1">
            <a:spLocks noGrp="1"/>
          </p:cNvSpPr>
          <p:nvPr>
            <p:ph type="body" idx="1"/>
          </p:nvPr>
        </p:nvSpPr>
        <p:spPr>
          <a:xfrm>
            <a:off x="311700" y="1152475"/>
            <a:ext cx="3999900" cy="3416400"/>
          </a:xfrm>
          <a:prstGeom prst="rect">
            <a:avLst/>
          </a:prstGeom>
          <a:solidFill>
            <a:srgbClr val="A8A8A8">
              <a:alpha val="68540"/>
            </a:srgbClr>
          </a:solidFill>
          <a:ln>
            <a:noFill/>
          </a:ln>
        </p:spPr>
        <p:txBody>
          <a:bodyPr spcFirstLastPara="1" wrap="square" lIns="68575" tIns="68575" rIns="68575" bIns="68575" anchor="t" anchorCtr="0">
            <a:noAutofit/>
          </a:bodyPr>
          <a:lstStyle>
            <a:lvl1pPr marL="457200" marR="0" lvl="0" indent="-298450" algn="l" rtl="0">
              <a:lnSpc>
                <a:spcPct val="120000"/>
              </a:lnSpc>
              <a:spcBef>
                <a:spcPts val="0"/>
              </a:spcBef>
              <a:spcAft>
                <a:spcPts val="0"/>
              </a:spcAft>
              <a:buClr>
                <a:schemeClr val="lt1"/>
              </a:buClr>
              <a:buSzPts val="1100"/>
              <a:buChar char="●"/>
              <a:defRPr sz="1400" i="0" u="none" strike="noStrike" cap="none">
                <a:solidFill>
                  <a:schemeClr val="lt1"/>
                </a:solidFill>
              </a:defRPr>
            </a:lvl1pPr>
            <a:lvl2pPr marL="914400" marR="0" lvl="1" indent="-285750" algn="l" rtl="0">
              <a:lnSpc>
                <a:spcPct val="120000"/>
              </a:lnSpc>
              <a:spcBef>
                <a:spcPts val="1600"/>
              </a:spcBef>
              <a:spcAft>
                <a:spcPts val="0"/>
              </a:spcAft>
              <a:buClr>
                <a:schemeClr val="lt1"/>
              </a:buClr>
              <a:buSzPts val="900"/>
              <a:buChar char="○"/>
              <a:defRPr sz="1200" i="0" u="none" strike="noStrike" cap="none">
                <a:solidFill>
                  <a:schemeClr val="lt1"/>
                </a:solidFill>
              </a:defRPr>
            </a:lvl2pPr>
            <a:lvl3pPr marL="1371600" marR="0" lvl="2" indent="-285750" algn="l" rtl="0">
              <a:lnSpc>
                <a:spcPct val="120000"/>
              </a:lnSpc>
              <a:spcBef>
                <a:spcPts val="1600"/>
              </a:spcBef>
              <a:spcAft>
                <a:spcPts val="0"/>
              </a:spcAft>
              <a:buClr>
                <a:schemeClr val="lt1"/>
              </a:buClr>
              <a:buSzPts val="900"/>
              <a:buChar char="■"/>
              <a:defRPr sz="1200" i="0" u="none" strike="noStrike" cap="none">
                <a:solidFill>
                  <a:schemeClr val="lt1"/>
                </a:solidFill>
              </a:defRPr>
            </a:lvl3pPr>
            <a:lvl4pPr marL="1828800" marR="0" lvl="3" indent="-285750" algn="l" rtl="0">
              <a:lnSpc>
                <a:spcPct val="120000"/>
              </a:lnSpc>
              <a:spcBef>
                <a:spcPts val="1600"/>
              </a:spcBef>
              <a:spcAft>
                <a:spcPts val="0"/>
              </a:spcAft>
              <a:buClr>
                <a:schemeClr val="lt1"/>
              </a:buClr>
              <a:buSzPts val="900"/>
              <a:buChar char="●"/>
              <a:defRPr sz="1200" i="0" u="none" strike="noStrike" cap="none">
                <a:solidFill>
                  <a:schemeClr val="lt1"/>
                </a:solidFill>
              </a:defRPr>
            </a:lvl4pPr>
            <a:lvl5pPr marL="2286000" marR="0" lvl="4" indent="-285750" algn="l" rtl="0">
              <a:lnSpc>
                <a:spcPct val="120000"/>
              </a:lnSpc>
              <a:spcBef>
                <a:spcPts val="1600"/>
              </a:spcBef>
              <a:spcAft>
                <a:spcPts val="0"/>
              </a:spcAft>
              <a:buClr>
                <a:schemeClr val="lt1"/>
              </a:buClr>
              <a:buSzPts val="900"/>
              <a:buChar char="○"/>
              <a:defRPr sz="1200" i="0" u="none" strike="noStrike" cap="none">
                <a:solidFill>
                  <a:schemeClr val="lt1"/>
                </a:solidFill>
              </a:defRPr>
            </a:lvl5pPr>
            <a:lvl6pPr marL="2743200" marR="0" lvl="5" indent="-285750" algn="l" rtl="0">
              <a:lnSpc>
                <a:spcPct val="120000"/>
              </a:lnSpc>
              <a:spcBef>
                <a:spcPts val="1600"/>
              </a:spcBef>
              <a:spcAft>
                <a:spcPts val="0"/>
              </a:spcAft>
              <a:buClr>
                <a:schemeClr val="lt1"/>
              </a:buClr>
              <a:buSzPts val="900"/>
              <a:buChar char="■"/>
              <a:defRPr sz="1200" i="0" u="none" strike="noStrike" cap="none">
                <a:solidFill>
                  <a:schemeClr val="lt1"/>
                </a:solidFill>
              </a:defRPr>
            </a:lvl6pPr>
            <a:lvl7pPr marL="3200400" marR="0" lvl="6" indent="-285750" algn="l" rtl="0">
              <a:lnSpc>
                <a:spcPct val="120000"/>
              </a:lnSpc>
              <a:spcBef>
                <a:spcPts val="1600"/>
              </a:spcBef>
              <a:spcAft>
                <a:spcPts val="0"/>
              </a:spcAft>
              <a:buClr>
                <a:schemeClr val="lt1"/>
              </a:buClr>
              <a:buSzPts val="900"/>
              <a:buChar char="●"/>
              <a:defRPr sz="1200" i="0" u="none" strike="noStrike" cap="none">
                <a:solidFill>
                  <a:schemeClr val="lt1"/>
                </a:solidFill>
              </a:defRPr>
            </a:lvl7pPr>
            <a:lvl8pPr marL="3657600" marR="0" lvl="7" indent="-285750" algn="l" rtl="0">
              <a:lnSpc>
                <a:spcPct val="120000"/>
              </a:lnSpc>
              <a:spcBef>
                <a:spcPts val="1600"/>
              </a:spcBef>
              <a:spcAft>
                <a:spcPts val="0"/>
              </a:spcAft>
              <a:buClr>
                <a:schemeClr val="lt1"/>
              </a:buClr>
              <a:buSzPts val="900"/>
              <a:buChar char="○"/>
              <a:defRPr sz="1200" i="0" u="none" strike="noStrike" cap="none">
                <a:solidFill>
                  <a:schemeClr val="lt1"/>
                </a:solidFill>
              </a:defRPr>
            </a:lvl8pPr>
            <a:lvl9pPr marL="4114800" marR="0" lvl="8" indent="-285750" algn="l" rtl="0">
              <a:lnSpc>
                <a:spcPct val="120000"/>
              </a:lnSpc>
              <a:spcBef>
                <a:spcPts val="1600"/>
              </a:spcBef>
              <a:spcAft>
                <a:spcPts val="1600"/>
              </a:spcAft>
              <a:buClr>
                <a:schemeClr val="lt1"/>
              </a:buClr>
              <a:buSzPts val="900"/>
              <a:buChar char="■"/>
              <a:defRPr sz="1200" i="0" u="none" strike="noStrike" cap="none">
                <a:solidFill>
                  <a:schemeClr val="lt1"/>
                </a:solidFill>
              </a:defRPr>
            </a:lvl9pPr>
          </a:lstStyle>
          <a:p>
            <a:endParaRPr/>
          </a:p>
        </p:txBody>
      </p:sp>
      <p:sp>
        <p:nvSpPr>
          <p:cNvPr id="98" name="Google Shape;98;p20"/>
          <p:cNvSpPr txBox="1">
            <a:spLocks noGrp="1"/>
          </p:cNvSpPr>
          <p:nvPr>
            <p:ph type="body" idx="2"/>
          </p:nvPr>
        </p:nvSpPr>
        <p:spPr>
          <a:xfrm>
            <a:off x="4832400" y="1152475"/>
            <a:ext cx="3999900" cy="3416400"/>
          </a:xfrm>
          <a:prstGeom prst="rect">
            <a:avLst/>
          </a:prstGeom>
          <a:noFill/>
          <a:ln>
            <a:noFill/>
          </a:ln>
        </p:spPr>
        <p:txBody>
          <a:bodyPr spcFirstLastPara="1" wrap="square" lIns="68575" tIns="68575" rIns="68575" bIns="68575" anchor="t" anchorCtr="0">
            <a:noAutofit/>
          </a:bodyPr>
          <a:lstStyle>
            <a:lvl1pPr marL="457200" marR="0" lvl="0" indent="-298450" algn="l" rtl="0">
              <a:lnSpc>
                <a:spcPct val="120000"/>
              </a:lnSpc>
              <a:spcBef>
                <a:spcPts val="0"/>
              </a:spcBef>
              <a:spcAft>
                <a:spcPts val="0"/>
              </a:spcAft>
              <a:buClr>
                <a:schemeClr val="lt1"/>
              </a:buClr>
              <a:buSzPts val="1100"/>
              <a:buChar char="●"/>
              <a:defRPr sz="1400" i="0" u="none" strike="noStrike" cap="none">
                <a:solidFill>
                  <a:schemeClr val="lt1"/>
                </a:solidFill>
              </a:defRPr>
            </a:lvl1pPr>
            <a:lvl2pPr marL="914400" marR="0" lvl="1" indent="-285750" algn="l" rtl="0">
              <a:lnSpc>
                <a:spcPct val="120000"/>
              </a:lnSpc>
              <a:spcBef>
                <a:spcPts val="1600"/>
              </a:spcBef>
              <a:spcAft>
                <a:spcPts val="0"/>
              </a:spcAft>
              <a:buClr>
                <a:schemeClr val="lt1"/>
              </a:buClr>
              <a:buSzPts val="900"/>
              <a:buChar char="○"/>
              <a:defRPr sz="1200" i="0" u="none" strike="noStrike" cap="none">
                <a:solidFill>
                  <a:schemeClr val="lt1"/>
                </a:solidFill>
              </a:defRPr>
            </a:lvl2pPr>
            <a:lvl3pPr marL="1371600" marR="0" lvl="2" indent="-285750" algn="l" rtl="0">
              <a:lnSpc>
                <a:spcPct val="120000"/>
              </a:lnSpc>
              <a:spcBef>
                <a:spcPts val="1600"/>
              </a:spcBef>
              <a:spcAft>
                <a:spcPts val="0"/>
              </a:spcAft>
              <a:buClr>
                <a:schemeClr val="lt1"/>
              </a:buClr>
              <a:buSzPts val="900"/>
              <a:buChar char="■"/>
              <a:defRPr sz="1200" i="0" u="none" strike="noStrike" cap="none">
                <a:solidFill>
                  <a:schemeClr val="lt1"/>
                </a:solidFill>
              </a:defRPr>
            </a:lvl3pPr>
            <a:lvl4pPr marL="1828800" marR="0" lvl="3" indent="-285750" algn="l" rtl="0">
              <a:lnSpc>
                <a:spcPct val="120000"/>
              </a:lnSpc>
              <a:spcBef>
                <a:spcPts val="1600"/>
              </a:spcBef>
              <a:spcAft>
                <a:spcPts val="0"/>
              </a:spcAft>
              <a:buClr>
                <a:schemeClr val="lt1"/>
              </a:buClr>
              <a:buSzPts val="900"/>
              <a:buChar char="●"/>
              <a:defRPr sz="1200" i="0" u="none" strike="noStrike" cap="none">
                <a:solidFill>
                  <a:schemeClr val="lt1"/>
                </a:solidFill>
              </a:defRPr>
            </a:lvl4pPr>
            <a:lvl5pPr marL="2286000" marR="0" lvl="4" indent="-285750" algn="l" rtl="0">
              <a:lnSpc>
                <a:spcPct val="120000"/>
              </a:lnSpc>
              <a:spcBef>
                <a:spcPts val="1600"/>
              </a:spcBef>
              <a:spcAft>
                <a:spcPts val="0"/>
              </a:spcAft>
              <a:buClr>
                <a:schemeClr val="lt1"/>
              </a:buClr>
              <a:buSzPts val="900"/>
              <a:buChar char="○"/>
              <a:defRPr sz="1200" i="0" u="none" strike="noStrike" cap="none">
                <a:solidFill>
                  <a:schemeClr val="lt1"/>
                </a:solidFill>
              </a:defRPr>
            </a:lvl5pPr>
            <a:lvl6pPr marL="2743200" marR="0" lvl="5" indent="-285750" algn="l" rtl="0">
              <a:lnSpc>
                <a:spcPct val="120000"/>
              </a:lnSpc>
              <a:spcBef>
                <a:spcPts val="1600"/>
              </a:spcBef>
              <a:spcAft>
                <a:spcPts val="0"/>
              </a:spcAft>
              <a:buClr>
                <a:schemeClr val="lt1"/>
              </a:buClr>
              <a:buSzPts val="900"/>
              <a:buChar char="■"/>
              <a:defRPr sz="1200" i="0" u="none" strike="noStrike" cap="none">
                <a:solidFill>
                  <a:schemeClr val="lt1"/>
                </a:solidFill>
              </a:defRPr>
            </a:lvl6pPr>
            <a:lvl7pPr marL="3200400" marR="0" lvl="6" indent="-285750" algn="l" rtl="0">
              <a:lnSpc>
                <a:spcPct val="120000"/>
              </a:lnSpc>
              <a:spcBef>
                <a:spcPts val="1600"/>
              </a:spcBef>
              <a:spcAft>
                <a:spcPts val="0"/>
              </a:spcAft>
              <a:buClr>
                <a:schemeClr val="lt1"/>
              </a:buClr>
              <a:buSzPts val="900"/>
              <a:buChar char="●"/>
              <a:defRPr sz="1200" i="0" u="none" strike="noStrike" cap="none">
                <a:solidFill>
                  <a:schemeClr val="lt1"/>
                </a:solidFill>
              </a:defRPr>
            </a:lvl7pPr>
            <a:lvl8pPr marL="3657600" marR="0" lvl="7" indent="-285750" algn="l" rtl="0">
              <a:lnSpc>
                <a:spcPct val="120000"/>
              </a:lnSpc>
              <a:spcBef>
                <a:spcPts val="1600"/>
              </a:spcBef>
              <a:spcAft>
                <a:spcPts val="0"/>
              </a:spcAft>
              <a:buClr>
                <a:schemeClr val="lt1"/>
              </a:buClr>
              <a:buSzPts val="900"/>
              <a:buChar char="○"/>
              <a:defRPr sz="1200" i="0" u="none" strike="noStrike" cap="none">
                <a:solidFill>
                  <a:schemeClr val="lt1"/>
                </a:solidFill>
              </a:defRPr>
            </a:lvl8pPr>
            <a:lvl9pPr marL="4114800" marR="0" lvl="8" indent="-285750" algn="l" rtl="0">
              <a:lnSpc>
                <a:spcPct val="120000"/>
              </a:lnSpc>
              <a:spcBef>
                <a:spcPts val="1600"/>
              </a:spcBef>
              <a:spcAft>
                <a:spcPts val="1600"/>
              </a:spcAft>
              <a:buClr>
                <a:schemeClr val="lt1"/>
              </a:buClr>
              <a:buSzPts val="900"/>
              <a:buChar char="■"/>
              <a:defRPr sz="1200" i="0" u="none" strike="noStrike" cap="none">
                <a:solidFill>
                  <a:schemeClr val="lt1"/>
                </a:solidFill>
              </a:defRPr>
            </a:lvl9pPr>
          </a:lstStyle>
          <a:p>
            <a:endParaRPr/>
          </a:p>
        </p:txBody>
      </p:sp>
      <p:sp>
        <p:nvSpPr>
          <p:cNvPr id="99" name="Google Shape;99;p2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1pPr>
            <a:lvl2pPr marL="0" marR="0" lvl="1"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2pPr>
            <a:lvl3pPr marL="0" marR="0" lvl="2"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3pPr>
            <a:lvl4pPr marL="0" marR="0" lvl="3"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4pPr>
            <a:lvl5pPr marL="0" marR="0" lvl="4"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5pPr>
            <a:lvl6pPr marL="0" marR="0" lvl="5"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6pPr>
            <a:lvl7pPr marL="0" marR="0" lvl="6"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7pPr>
            <a:lvl8pPr marL="0" marR="0" lvl="7"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8pPr>
            <a:lvl9pPr marL="0" marR="0" lvl="8" indent="0" algn="r" rtl="0">
              <a:lnSpc>
                <a:spcPct val="100000"/>
              </a:lnSpc>
              <a:spcBef>
                <a:spcPts val="0"/>
              </a:spcBef>
              <a:spcAft>
                <a:spcPts val="0"/>
              </a:spcAft>
              <a:buClr>
                <a:schemeClr val="lt1"/>
              </a:buClr>
              <a:buSzPts val="800"/>
              <a:buFont typeface="Questrial"/>
              <a:buNone/>
              <a:defRPr sz="800" b="0" i="0" u="none" strike="noStrike" cap="none">
                <a:solidFill>
                  <a:schemeClr val="lt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2">
  <p:cSld name="1_TITLE Slide 2">
    <p:spTree>
      <p:nvGrpSpPr>
        <p:cNvPr id="1" name="Shape 16"/>
        <p:cNvGrpSpPr/>
        <p:nvPr/>
      </p:nvGrpSpPr>
      <p:grpSpPr>
        <a:xfrm>
          <a:off x="0" y="0"/>
          <a:ext cx="0" cy="0"/>
          <a:chOff x="0" y="0"/>
          <a:chExt cx="0" cy="0"/>
        </a:xfrm>
      </p:grpSpPr>
      <p:pic>
        <p:nvPicPr>
          <p:cNvPr id="17" name="Google Shape;17;p3" descr="Text&#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8" name="Google Shape;18;p3"/>
          <p:cNvSpPr txBox="1">
            <a:spLocks noGrp="1"/>
          </p:cNvSpPr>
          <p:nvPr>
            <p:ph type="title"/>
          </p:nvPr>
        </p:nvSpPr>
        <p:spPr>
          <a:xfrm>
            <a:off x="3408629" y="1295885"/>
            <a:ext cx="4938900" cy="1771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3600"/>
              <a:buFont typeface="Arial"/>
              <a:buNone/>
              <a:defRPr sz="36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Google Shape;19;p3"/>
          <p:cNvSpPr txBox="1">
            <a:spLocks noGrp="1"/>
          </p:cNvSpPr>
          <p:nvPr>
            <p:ph type="subTitle" idx="1"/>
          </p:nvPr>
        </p:nvSpPr>
        <p:spPr>
          <a:xfrm>
            <a:off x="3408629" y="3305771"/>
            <a:ext cx="2629500" cy="1057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7F7F7F"/>
              </a:buClr>
              <a:buSzPts val="1800"/>
              <a:buNone/>
              <a:defRPr sz="1800">
                <a:solidFill>
                  <a:srgbClr val="7F7F7F"/>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BODY Slide TOP 1">
  <p:cSld name="1_BODY Slide TOP 1">
    <p:spTree>
      <p:nvGrpSpPr>
        <p:cNvPr id="1" name="Shape 20"/>
        <p:cNvGrpSpPr/>
        <p:nvPr/>
      </p:nvGrpSpPr>
      <p:grpSpPr>
        <a:xfrm>
          <a:off x="0" y="0"/>
          <a:ext cx="0" cy="0"/>
          <a:chOff x="0" y="0"/>
          <a:chExt cx="0" cy="0"/>
        </a:xfrm>
      </p:grpSpPr>
      <p:pic>
        <p:nvPicPr>
          <p:cNvPr id="21" name="Google Shape;21;p4" descr="A picture containing text&#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2" name="Google Shape;22;p4"/>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3" name="Google Shape;23;p4"/>
          <p:cNvSpPr txBox="1">
            <a:spLocks noGrp="1"/>
          </p:cNvSpPr>
          <p:nvPr>
            <p:ph type="title"/>
          </p:nvPr>
        </p:nvSpPr>
        <p:spPr>
          <a:xfrm>
            <a:off x="400784" y="718726"/>
            <a:ext cx="84024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 name="Google Shape;24;p4"/>
          <p:cNvSpPr txBox="1">
            <a:spLocks noGrp="1"/>
          </p:cNvSpPr>
          <p:nvPr>
            <p:ph type="body" idx="1"/>
          </p:nvPr>
        </p:nvSpPr>
        <p:spPr>
          <a:xfrm>
            <a:off x="400783" y="1326356"/>
            <a:ext cx="8402400" cy="34884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 name="Google Shape;25;p4"/>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BODY Slide TOP 2">
  <p:cSld name="2_BODY Slide TOP 2">
    <p:spTree>
      <p:nvGrpSpPr>
        <p:cNvPr id="1" name="Shape 26"/>
        <p:cNvGrpSpPr/>
        <p:nvPr/>
      </p:nvGrpSpPr>
      <p:grpSpPr>
        <a:xfrm>
          <a:off x="0" y="0"/>
          <a:ext cx="0" cy="0"/>
          <a:chOff x="0" y="0"/>
          <a:chExt cx="0" cy="0"/>
        </a:xfrm>
      </p:grpSpPr>
      <p:pic>
        <p:nvPicPr>
          <p:cNvPr id="27" name="Google Shape;27;p5" descr="A picture containing text&#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28" name="Google Shape;28;p5"/>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29" name="Google Shape;29;p5"/>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30" name="Google Shape;30;p5"/>
          <p:cNvSpPr txBox="1">
            <a:spLocks noGrp="1"/>
          </p:cNvSpPr>
          <p:nvPr>
            <p:ph type="title"/>
          </p:nvPr>
        </p:nvSpPr>
        <p:spPr>
          <a:xfrm>
            <a:off x="400784" y="718726"/>
            <a:ext cx="84024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Google Shape;31;p5"/>
          <p:cNvSpPr txBox="1">
            <a:spLocks noGrp="1"/>
          </p:cNvSpPr>
          <p:nvPr>
            <p:ph type="body" idx="1"/>
          </p:nvPr>
        </p:nvSpPr>
        <p:spPr>
          <a:xfrm>
            <a:off x="400783" y="1326356"/>
            <a:ext cx="8402400" cy="34884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BODY Slide TOP 3">
  <p:cSld name="3_BODY Slide TOP 3">
    <p:spTree>
      <p:nvGrpSpPr>
        <p:cNvPr id="1" name="Shape 32"/>
        <p:cNvGrpSpPr/>
        <p:nvPr/>
      </p:nvGrpSpPr>
      <p:grpSpPr>
        <a:xfrm>
          <a:off x="0" y="0"/>
          <a:ext cx="0" cy="0"/>
          <a:chOff x="0" y="0"/>
          <a:chExt cx="0" cy="0"/>
        </a:xfrm>
      </p:grpSpPr>
      <p:pic>
        <p:nvPicPr>
          <p:cNvPr id="33" name="Google Shape;33;p6" descr="A picture containing shape&#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4" name="Google Shape;34;p6"/>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35" name="Google Shape;35;p6"/>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36" name="Google Shape;36;p6"/>
          <p:cNvSpPr txBox="1">
            <a:spLocks noGrp="1"/>
          </p:cNvSpPr>
          <p:nvPr>
            <p:ph type="title"/>
          </p:nvPr>
        </p:nvSpPr>
        <p:spPr>
          <a:xfrm>
            <a:off x="400784" y="718726"/>
            <a:ext cx="84024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 name="Google Shape;37;p6"/>
          <p:cNvSpPr txBox="1">
            <a:spLocks noGrp="1"/>
          </p:cNvSpPr>
          <p:nvPr>
            <p:ph type="body" idx="1"/>
          </p:nvPr>
        </p:nvSpPr>
        <p:spPr>
          <a:xfrm>
            <a:off x="400783" y="1326356"/>
            <a:ext cx="8402400" cy="34884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BODY Slide LEFT 1">
  <p:cSld name="3_BODY Slide LEFT 1">
    <p:spTree>
      <p:nvGrpSpPr>
        <p:cNvPr id="1" name="Shape 38"/>
        <p:cNvGrpSpPr/>
        <p:nvPr/>
      </p:nvGrpSpPr>
      <p:grpSpPr>
        <a:xfrm>
          <a:off x="0" y="0"/>
          <a:ext cx="0" cy="0"/>
          <a:chOff x="0" y="0"/>
          <a:chExt cx="0" cy="0"/>
        </a:xfrm>
      </p:grpSpPr>
      <p:pic>
        <p:nvPicPr>
          <p:cNvPr id="39" name="Google Shape;39;p7" descr="A picture containing background pattern&#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0" name="Google Shape;40;p7"/>
          <p:cNvSpPr txBox="1">
            <a:spLocks noGrp="1"/>
          </p:cNvSpPr>
          <p:nvPr>
            <p:ph type="body" idx="1"/>
          </p:nvPr>
        </p:nvSpPr>
        <p:spPr>
          <a:xfrm>
            <a:off x="762144" y="924315"/>
            <a:ext cx="7935900" cy="39987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 name="Google Shape;41;p7"/>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2" name="Google Shape;42;p7"/>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43" name="Google Shape;43;p7"/>
          <p:cNvSpPr txBox="1">
            <a:spLocks noGrp="1"/>
          </p:cNvSpPr>
          <p:nvPr>
            <p:ph type="title"/>
          </p:nvPr>
        </p:nvSpPr>
        <p:spPr>
          <a:xfrm>
            <a:off x="762144" y="310601"/>
            <a:ext cx="68838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BODY Slide LEFT 2">
  <p:cSld name="4_BODY Slide LEFT 2">
    <p:spTree>
      <p:nvGrpSpPr>
        <p:cNvPr id="1" name="Shape 44"/>
        <p:cNvGrpSpPr/>
        <p:nvPr/>
      </p:nvGrpSpPr>
      <p:grpSpPr>
        <a:xfrm>
          <a:off x="0" y="0"/>
          <a:ext cx="0" cy="0"/>
          <a:chOff x="0" y="0"/>
          <a:chExt cx="0" cy="0"/>
        </a:xfrm>
      </p:grpSpPr>
      <p:pic>
        <p:nvPicPr>
          <p:cNvPr id="45" name="Google Shape;45;p8" descr="Background pattern&#10;&#10;Description automatically generated with low confidence"/>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46" name="Google Shape;46;p8"/>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47" name="Google Shape;47;p8"/>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48" name="Google Shape;48;p8"/>
          <p:cNvSpPr txBox="1">
            <a:spLocks noGrp="1"/>
          </p:cNvSpPr>
          <p:nvPr>
            <p:ph type="body" idx="1"/>
          </p:nvPr>
        </p:nvSpPr>
        <p:spPr>
          <a:xfrm>
            <a:off x="762144" y="924315"/>
            <a:ext cx="7935900" cy="39987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 name="Google Shape;49;p8"/>
          <p:cNvSpPr txBox="1">
            <a:spLocks noGrp="1"/>
          </p:cNvSpPr>
          <p:nvPr>
            <p:ph type="title"/>
          </p:nvPr>
        </p:nvSpPr>
        <p:spPr>
          <a:xfrm>
            <a:off x="762143" y="310601"/>
            <a:ext cx="79359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5_BODY Slide LEFT 3">
  <p:cSld name="5_BODY Slide LEFT 3">
    <p:spTree>
      <p:nvGrpSpPr>
        <p:cNvPr id="1" name="Shape 50"/>
        <p:cNvGrpSpPr/>
        <p:nvPr/>
      </p:nvGrpSpPr>
      <p:grpSpPr>
        <a:xfrm>
          <a:off x="0" y="0"/>
          <a:ext cx="0" cy="0"/>
          <a:chOff x="0" y="0"/>
          <a:chExt cx="0" cy="0"/>
        </a:xfrm>
      </p:grpSpPr>
      <p:pic>
        <p:nvPicPr>
          <p:cNvPr id="51" name="Google Shape;51;p9" descr="Background pattern&#10;&#10;Description automatically generated with low confidence"/>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2" name="Google Shape;52;p9"/>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3" name="Google Shape;53;p9"/>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54" name="Google Shape;54;p9"/>
          <p:cNvSpPr txBox="1">
            <a:spLocks noGrp="1"/>
          </p:cNvSpPr>
          <p:nvPr>
            <p:ph type="body" idx="1"/>
          </p:nvPr>
        </p:nvSpPr>
        <p:spPr>
          <a:xfrm>
            <a:off x="762144" y="924315"/>
            <a:ext cx="7935900" cy="39987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5" name="Google Shape;55;p9"/>
          <p:cNvSpPr txBox="1">
            <a:spLocks noGrp="1"/>
          </p:cNvSpPr>
          <p:nvPr>
            <p:ph type="title"/>
          </p:nvPr>
        </p:nvSpPr>
        <p:spPr>
          <a:xfrm>
            <a:off x="762143" y="310601"/>
            <a:ext cx="79359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6_BODY Slide LEFT 4">
  <p:cSld name="6_BODY Slide LEFT 4">
    <p:spTree>
      <p:nvGrpSpPr>
        <p:cNvPr id="1" name="Shape 56"/>
        <p:cNvGrpSpPr/>
        <p:nvPr/>
      </p:nvGrpSpPr>
      <p:grpSpPr>
        <a:xfrm>
          <a:off x="0" y="0"/>
          <a:ext cx="0" cy="0"/>
          <a:chOff x="0" y="0"/>
          <a:chExt cx="0" cy="0"/>
        </a:xfrm>
      </p:grpSpPr>
      <p:pic>
        <p:nvPicPr>
          <p:cNvPr id="57" name="Google Shape;57;p10" descr="A picture containing background pattern&#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8" name="Google Shape;58;p10"/>
          <p:cNvSpPr/>
          <p:nvPr/>
        </p:nvSpPr>
        <p:spPr>
          <a:xfrm>
            <a:off x="8750582" y="4745936"/>
            <a:ext cx="231000" cy="231000"/>
          </a:xfrm>
          <a:prstGeom prst="ellipse">
            <a:avLst/>
          </a:prstGeom>
          <a:solidFill>
            <a:srgbClr val="1EAC4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9" name="Google Shape;59;p10"/>
          <p:cNvSpPr txBox="1">
            <a:spLocks noGrp="1"/>
          </p:cNvSpPr>
          <p:nvPr>
            <p:ph type="sldNum" idx="12"/>
          </p:nvPr>
        </p:nvSpPr>
        <p:spPr>
          <a:xfrm>
            <a:off x="8701958" y="4724530"/>
            <a:ext cx="3282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1" i="0" u="none" strike="noStrike" cap="none">
                <a:solidFill>
                  <a:schemeClr val="lt1"/>
                </a:solidFill>
                <a:latin typeface="Calibri"/>
                <a:ea typeface="Calibri"/>
                <a:cs typeface="Calibri"/>
                <a:sym typeface="Calibri"/>
              </a:defRPr>
            </a:lvl1pPr>
            <a:lvl2pPr marL="0" lvl="1" indent="0" algn="ctr">
              <a:spcBef>
                <a:spcPts val="0"/>
              </a:spcBef>
              <a:buNone/>
              <a:defRPr sz="900" b="1" i="0" u="none" strike="noStrike" cap="none">
                <a:solidFill>
                  <a:schemeClr val="lt1"/>
                </a:solidFill>
                <a:latin typeface="Calibri"/>
                <a:ea typeface="Calibri"/>
                <a:cs typeface="Calibri"/>
                <a:sym typeface="Calibri"/>
              </a:defRPr>
            </a:lvl2pPr>
            <a:lvl3pPr marL="0" lvl="2" indent="0" algn="ctr">
              <a:spcBef>
                <a:spcPts val="0"/>
              </a:spcBef>
              <a:buNone/>
              <a:defRPr sz="900" b="1" i="0" u="none" strike="noStrike" cap="none">
                <a:solidFill>
                  <a:schemeClr val="lt1"/>
                </a:solidFill>
                <a:latin typeface="Calibri"/>
                <a:ea typeface="Calibri"/>
                <a:cs typeface="Calibri"/>
                <a:sym typeface="Calibri"/>
              </a:defRPr>
            </a:lvl3pPr>
            <a:lvl4pPr marL="0" lvl="3" indent="0" algn="ctr">
              <a:spcBef>
                <a:spcPts val="0"/>
              </a:spcBef>
              <a:buNone/>
              <a:defRPr sz="900" b="1" i="0" u="none" strike="noStrike" cap="none">
                <a:solidFill>
                  <a:schemeClr val="lt1"/>
                </a:solidFill>
                <a:latin typeface="Calibri"/>
                <a:ea typeface="Calibri"/>
                <a:cs typeface="Calibri"/>
                <a:sym typeface="Calibri"/>
              </a:defRPr>
            </a:lvl4pPr>
            <a:lvl5pPr marL="0" lvl="4" indent="0" algn="ctr">
              <a:spcBef>
                <a:spcPts val="0"/>
              </a:spcBef>
              <a:buNone/>
              <a:defRPr sz="900" b="1" i="0" u="none" strike="noStrike" cap="none">
                <a:solidFill>
                  <a:schemeClr val="lt1"/>
                </a:solidFill>
                <a:latin typeface="Calibri"/>
                <a:ea typeface="Calibri"/>
                <a:cs typeface="Calibri"/>
                <a:sym typeface="Calibri"/>
              </a:defRPr>
            </a:lvl5pPr>
            <a:lvl6pPr marL="0" lvl="5" indent="0" algn="ctr">
              <a:spcBef>
                <a:spcPts val="0"/>
              </a:spcBef>
              <a:buNone/>
              <a:defRPr sz="900" b="1" i="0" u="none" strike="noStrike" cap="none">
                <a:solidFill>
                  <a:schemeClr val="lt1"/>
                </a:solidFill>
                <a:latin typeface="Calibri"/>
                <a:ea typeface="Calibri"/>
                <a:cs typeface="Calibri"/>
                <a:sym typeface="Calibri"/>
              </a:defRPr>
            </a:lvl6pPr>
            <a:lvl7pPr marL="0" lvl="6" indent="0" algn="ctr">
              <a:spcBef>
                <a:spcPts val="0"/>
              </a:spcBef>
              <a:buNone/>
              <a:defRPr sz="900" b="1" i="0" u="none" strike="noStrike" cap="none">
                <a:solidFill>
                  <a:schemeClr val="lt1"/>
                </a:solidFill>
                <a:latin typeface="Calibri"/>
                <a:ea typeface="Calibri"/>
                <a:cs typeface="Calibri"/>
                <a:sym typeface="Calibri"/>
              </a:defRPr>
            </a:lvl7pPr>
            <a:lvl8pPr marL="0" lvl="7" indent="0" algn="ctr">
              <a:spcBef>
                <a:spcPts val="0"/>
              </a:spcBef>
              <a:buNone/>
              <a:defRPr sz="900" b="1" i="0" u="none" strike="noStrike" cap="none">
                <a:solidFill>
                  <a:schemeClr val="lt1"/>
                </a:solidFill>
                <a:latin typeface="Calibri"/>
                <a:ea typeface="Calibri"/>
                <a:cs typeface="Calibri"/>
                <a:sym typeface="Calibri"/>
              </a:defRPr>
            </a:lvl8pPr>
            <a:lvl9pPr marL="0" lvl="8" indent="0" algn="ctr">
              <a:spcBef>
                <a:spcPts val="0"/>
              </a:spcBef>
              <a:buNone/>
              <a:defRPr sz="90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60" name="Google Shape;60;p10"/>
          <p:cNvSpPr txBox="1">
            <a:spLocks noGrp="1"/>
          </p:cNvSpPr>
          <p:nvPr>
            <p:ph type="body" idx="1"/>
          </p:nvPr>
        </p:nvSpPr>
        <p:spPr>
          <a:xfrm>
            <a:off x="762144" y="924315"/>
            <a:ext cx="7935900" cy="3998700"/>
          </a:xfrm>
          <a:prstGeom prst="rect">
            <a:avLst/>
          </a:prstGeom>
          <a:noFill/>
          <a:ln>
            <a:noFill/>
          </a:ln>
        </p:spPr>
        <p:txBody>
          <a:bodyPr spcFirstLastPara="1" wrap="square" lIns="68575" tIns="34275" rIns="68575" bIns="34275" anchor="t" anchorCtr="0">
            <a:normAutofit/>
          </a:bodyPr>
          <a:lstStyle>
            <a:lvl1pPr marL="457200" lvl="0" indent="-361950" algn="l">
              <a:lnSpc>
                <a:spcPct val="100000"/>
              </a:lnSpc>
              <a:spcBef>
                <a:spcPts val="0"/>
              </a:spcBef>
              <a:spcAft>
                <a:spcPts val="0"/>
              </a:spcAft>
              <a:buClr>
                <a:schemeClr val="dk1"/>
              </a:buClr>
              <a:buSzPts val="2100"/>
              <a:buChar char="•"/>
              <a:defRPr>
                <a:latin typeface="Arial"/>
                <a:ea typeface="Arial"/>
                <a:cs typeface="Arial"/>
                <a:sym typeface="Arial"/>
              </a:defRPr>
            </a:lvl1pPr>
            <a:lvl2pPr marL="914400" lvl="1" indent="-342900" algn="l">
              <a:lnSpc>
                <a:spcPct val="100000"/>
              </a:lnSpc>
              <a:spcBef>
                <a:spcPts val="500"/>
              </a:spcBef>
              <a:spcAft>
                <a:spcPts val="0"/>
              </a:spcAft>
              <a:buClr>
                <a:schemeClr val="dk1"/>
              </a:buClr>
              <a:buSzPts val="1800"/>
              <a:buChar char="•"/>
              <a:defRPr>
                <a:latin typeface="Arial"/>
                <a:ea typeface="Arial"/>
                <a:cs typeface="Arial"/>
                <a:sym typeface="Arial"/>
              </a:defRPr>
            </a:lvl2pPr>
            <a:lvl3pPr marL="1371600" lvl="2" indent="-323850" algn="l">
              <a:lnSpc>
                <a:spcPct val="100000"/>
              </a:lnSpc>
              <a:spcBef>
                <a:spcPts val="500"/>
              </a:spcBef>
              <a:spcAft>
                <a:spcPts val="0"/>
              </a:spcAft>
              <a:buClr>
                <a:schemeClr val="dk1"/>
              </a:buClr>
              <a:buSzPts val="1500"/>
              <a:buChar char="•"/>
              <a:defRPr>
                <a:latin typeface="Arial"/>
                <a:ea typeface="Arial"/>
                <a:cs typeface="Arial"/>
                <a:sym typeface="Arial"/>
              </a:defRPr>
            </a:lvl3pPr>
            <a:lvl4pPr marL="1828800" lvl="3" indent="-317500" algn="l">
              <a:lnSpc>
                <a:spcPct val="100000"/>
              </a:lnSpc>
              <a:spcBef>
                <a:spcPts val="500"/>
              </a:spcBef>
              <a:spcAft>
                <a:spcPts val="0"/>
              </a:spcAft>
              <a:buClr>
                <a:schemeClr val="dk1"/>
              </a:buClr>
              <a:buSzPts val="1400"/>
              <a:buChar char="•"/>
              <a:defRPr>
                <a:latin typeface="Arial"/>
                <a:ea typeface="Arial"/>
                <a:cs typeface="Arial"/>
                <a:sym typeface="Arial"/>
              </a:defRPr>
            </a:lvl4pPr>
            <a:lvl5pPr marL="2286000" lvl="4" indent="-317500" algn="l">
              <a:lnSpc>
                <a:spcPct val="100000"/>
              </a:lnSpc>
              <a:spcBef>
                <a:spcPts val="500"/>
              </a:spcBef>
              <a:spcAft>
                <a:spcPts val="0"/>
              </a:spcAft>
              <a:buClr>
                <a:schemeClr val="dk1"/>
              </a:buClr>
              <a:buSzPts val="1400"/>
              <a:buChar char="•"/>
              <a:defRPr>
                <a:latin typeface="Arial"/>
                <a:ea typeface="Arial"/>
                <a:cs typeface="Arial"/>
                <a:sym typeface="Arial"/>
              </a:defRPr>
            </a:lvl5pPr>
            <a:lvl6pPr marL="2743200" lvl="5" indent="-317500" algn="l">
              <a:lnSpc>
                <a:spcPct val="90000"/>
              </a:lnSpc>
              <a:spcBef>
                <a:spcPts val="5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p10"/>
          <p:cNvSpPr txBox="1">
            <a:spLocks noGrp="1"/>
          </p:cNvSpPr>
          <p:nvPr>
            <p:ph type="title"/>
          </p:nvPr>
        </p:nvSpPr>
        <p:spPr>
          <a:xfrm>
            <a:off x="762143" y="310601"/>
            <a:ext cx="7935900" cy="4083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2400"/>
              <a:buFont typeface="Arial"/>
              <a:buNone/>
              <a:defRPr sz="2400">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www.microbehunter.com/wp/wp-content/uploads/2009/onion1.jpg"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69.jpg"/></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72.png"/></Relationships>
</file>

<file path=ppt/slides/_rels/slide4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www.microbehunter.com/wp/wp-content/uploads/2009/onion1.jpg"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24.png"/><Relationship Id="rId4" Type="http://schemas.openxmlformats.org/officeDocument/2006/relationships/image" Target="../media/image23.png"/></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11.xml"/><Relationship Id="rId4" Type="http://schemas.openxmlformats.org/officeDocument/2006/relationships/image" Target="../media/image74.png"/></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hyperlink" Target="http://www.microbehunter.com/wp/wp-content/uploads/2009/onion1.jpg"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5.gif"/><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a:spLocks noGrp="1"/>
          </p:cNvSpPr>
          <p:nvPr>
            <p:ph type="subTitle" idx="1"/>
          </p:nvPr>
        </p:nvSpPr>
        <p:spPr>
          <a:xfrm>
            <a:off x="4792679" y="3894121"/>
            <a:ext cx="2629500" cy="10578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sz="2100" b="1"/>
              <a:t>Keri Shingleton, Ph.D.</a:t>
            </a:r>
            <a:endParaRPr sz="2100" b="1"/>
          </a:p>
        </p:txBody>
      </p:sp>
      <p:sp>
        <p:nvSpPr>
          <p:cNvPr id="105" name="Google Shape;105;p21"/>
          <p:cNvSpPr txBox="1">
            <a:spLocks noGrp="1"/>
          </p:cNvSpPr>
          <p:nvPr>
            <p:ph type="title"/>
          </p:nvPr>
        </p:nvSpPr>
        <p:spPr>
          <a:xfrm>
            <a:off x="3408625" y="1067275"/>
            <a:ext cx="5397600" cy="1771800"/>
          </a:xfrm>
          <a:prstGeom prst="rect">
            <a:avLst/>
          </a:prstGeom>
        </p:spPr>
        <p:txBody>
          <a:bodyPr spcFirstLastPara="1" wrap="square" lIns="68575" tIns="34275" rIns="68575" bIns="34275" anchor="t" anchorCtr="0">
            <a:normAutofit fontScale="90000"/>
          </a:bodyPr>
          <a:lstStyle/>
          <a:p>
            <a:pPr marL="0" lvl="0" indent="0" algn="ctr" rtl="0">
              <a:spcBef>
                <a:spcPts val="0"/>
              </a:spcBef>
              <a:spcAft>
                <a:spcPts val="0"/>
              </a:spcAft>
              <a:buClr>
                <a:schemeClr val="dk1"/>
              </a:buClr>
              <a:buSzPct val="100000"/>
              <a:buFont typeface="Arial"/>
              <a:buNone/>
            </a:pPr>
            <a:r>
              <a:rPr lang="en" sz="4800"/>
              <a:t>DNA with a Twist: Use of Multiple Models in the Classroom</a:t>
            </a:r>
            <a:endParaRPr sz="4800"/>
          </a:p>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30"/>
          <p:cNvPicPr preferRelativeResize="0"/>
          <p:nvPr/>
        </p:nvPicPr>
        <p:blipFill>
          <a:blip r:embed="rId3">
            <a:alphaModFix/>
          </a:blip>
          <a:stretch>
            <a:fillRect/>
          </a:stretch>
        </p:blipFill>
        <p:spPr>
          <a:xfrm>
            <a:off x="897250" y="1374550"/>
            <a:ext cx="3385301" cy="3385301"/>
          </a:xfrm>
          <a:prstGeom prst="rect">
            <a:avLst/>
          </a:prstGeom>
          <a:noFill/>
          <a:ln>
            <a:noFill/>
          </a:ln>
        </p:spPr>
      </p:pic>
      <p:pic>
        <p:nvPicPr>
          <p:cNvPr id="181" name="Google Shape;181;p30"/>
          <p:cNvPicPr preferRelativeResize="0"/>
          <p:nvPr/>
        </p:nvPicPr>
        <p:blipFill>
          <a:blip r:embed="rId4">
            <a:alphaModFix/>
          </a:blip>
          <a:stretch>
            <a:fillRect/>
          </a:stretch>
        </p:blipFill>
        <p:spPr>
          <a:xfrm>
            <a:off x="4881500" y="1374545"/>
            <a:ext cx="3604577" cy="3461506"/>
          </a:xfrm>
          <a:prstGeom prst="rect">
            <a:avLst/>
          </a:prstGeom>
          <a:noFill/>
          <a:ln>
            <a:noFill/>
          </a:ln>
        </p:spPr>
      </p:pic>
      <p:sp>
        <p:nvSpPr>
          <p:cNvPr id="182" name="Google Shape;182;p30"/>
          <p:cNvSpPr txBox="1"/>
          <p:nvPr/>
        </p:nvSpPr>
        <p:spPr>
          <a:xfrm>
            <a:off x="5685425" y="4755525"/>
            <a:ext cx="2376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7F7F7F"/>
                </a:solidFill>
              </a:rPr>
              <a:t>https://www.nature.com/articles/171737a0</a:t>
            </a:r>
            <a:endParaRPr sz="900">
              <a:solidFill>
                <a:srgbClr val="7F7F7F"/>
              </a:solidFill>
            </a:endParaRPr>
          </a:p>
        </p:txBody>
      </p:sp>
      <p:sp>
        <p:nvSpPr>
          <p:cNvPr id="183" name="Google Shape;183;p30"/>
          <p:cNvSpPr txBox="1"/>
          <p:nvPr/>
        </p:nvSpPr>
        <p:spPr>
          <a:xfrm>
            <a:off x="822450" y="4686225"/>
            <a:ext cx="3460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7F7F7F"/>
                </a:solidFill>
              </a:rPr>
              <a:t>https://www.sciencehistory.org/historical-profile/james-watson-francis-crick-maurice-wilkins-and-rosalind-franklin</a:t>
            </a:r>
            <a:endParaRPr sz="900">
              <a:solidFill>
                <a:srgbClr val="7F7F7F"/>
              </a:solidFill>
            </a:endParaRPr>
          </a:p>
        </p:txBody>
      </p:sp>
      <p:sp>
        <p:nvSpPr>
          <p:cNvPr id="184" name="Google Shape;184;p30"/>
          <p:cNvSpPr txBox="1">
            <a:spLocks noGrp="1"/>
          </p:cNvSpPr>
          <p:nvPr>
            <p:ph type="title"/>
          </p:nvPr>
        </p:nvSpPr>
        <p:spPr>
          <a:xfrm>
            <a:off x="370809" y="596777"/>
            <a:ext cx="84024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990"/>
              <a:buNone/>
            </a:pPr>
            <a:r>
              <a:rPr lang="en" sz="2660"/>
              <a:t>Even Watson and Crick “discovered” the structure of DNA by building a model</a:t>
            </a:r>
            <a:endParaRPr sz="266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1"/>
          <p:cNvSpPr txBox="1">
            <a:spLocks noGrp="1"/>
          </p:cNvSpPr>
          <p:nvPr>
            <p:ph type="title"/>
          </p:nvPr>
        </p:nvSpPr>
        <p:spPr>
          <a:xfrm>
            <a:off x="370809" y="596777"/>
            <a:ext cx="84024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990"/>
              <a:buNone/>
            </a:pPr>
            <a:r>
              <a:rPr lang="en" sz="2660"/>
              <a:t>…with a little help from a “friend”</a:t>
            </a:r>
            <a:endParaRPr sz="2660"/>
          </a:p>
        </p:txBody>
      </p:sp>
      <p:pic>
        <p:nvPicPr>
          <p:cNvPr id="190" name="Google Shape;190;p31"/>
          <p:cNvPicPr preferRelativeResize="0"/>
          <p:nvPr/>
        </p:nvPicPr>
        <p:blipFill>
          <a:blip r:embed="rId3">
            <a:alphaModFix/>
          </a:blip>
          <a:stretch>
            <a:fillRect/>
          </a:stretch>
        </p:blipFill>
        <p:spPr>
          <a:xfrm>
            <a:off x="3134388" y="1005077"/>
            <a:ext cx="2875219" cy="3833626"/>
          </a:xfrm>
          <a:prstGeom prst="rect">
            <a:avLst/>
          </a:prstGeom>
          <a:noFill/>
          <a:ln>
            <a:noFill/>
          </a:ln>
        </p:spPr>
      </p:pic>
      <p:sp>
        <p:nvSpPr>
          <p:cNvPr id="191" name="Google Shape;191;p31"/>
          <p:cNvSpPr txBox="1"/>
          <p:nvPr/>
        </p:nvSpPr>
        <p:spPr>
          <a:xfrm>
            <a:off x="2582250" y="4731950"/>
            <a:ext cx="39795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rgbClr val="7F7F7F"/>
                </a:solidFill>
              </a:rPr>
              <a:t>https://time.com/5793551/rosalind-franklin-100-women-of-the-year/</a:t>
            </a:r>
            <a:endParaRPr sz="900">
              <a:solidFill>
                <a:srgbClr val="7F7F7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2"/>
          <p:cNvSpPr txBox="1">
            <a:spLocks noGrp="1"/>
          </p:cNvSpPr>
          <p:nvPr>
            <p:ph type="title"/>
          </p:nvPr>
        </p:nvSpPr>
        <p:spPr>
          <a:xfrm>
            <a:off x="336133" y="188617"/>
            <a:ext cx="8021100" cy="408300"/>
          </a:xfrm>
          <a:prstGeom prst="rect">
            <a:avLst/>
          </a:prstGeom>
          <a:noFill/>
          <a:ln>
            <a:noFill/>
          </a:ln>
        </p:spPr>
        <p:txBody>
          <a:bodyPr spcFirstLastPara="1" wrap="square" lIns="68575" tIns="68575" rIns="68575" bIns="68575" anchor="t" anchorCtr="0">
            <a:noAutofit/>
          </a:bodyPr>
          <a:lstStyle/>
          <a:p>
            <a:pPr marL="0" marR="0" lvl="0" indent="0" algn="ctr" rtl="0">
              <a:lnSpc>
                <a:spcPct val="90000"/>
              </a:lnSpc>
              <a:spcBef>
                <a:spcPts val="0"/>
              </a:spcBef>
              <a:spcAft>
                <a:spcPts val="0"/>
              </a:spcAft>
              <a:buClr>
                <a:schemeClr val="lt1"/>
              </a:buClr>
              <a:buSzPts val="2100"/>
              <a:buFont typeface="Questrial"/>
              <a:buNone/>
            </a:pPr>
            <a:r>
              <a:rPr lang="en" sz="3600"/>
              <a:t>… and we teach with models</a:t>
            </a:r>
            <a:endParaRPr>
              <a:solidFill>
                <a:schemeClr val="dk1"/>
              </a:solidFill>
            </a:endParaRPr>
          </a:p>
        </p:txBody>
      </p:sp>
      <p:pic>
        <p:nvPicPr>
          <p:cNvPr id="198" name="Google Shape;198;p32"/>
          <p:cNvPicPr preferRelativeResize="0"/>
          <p:nvPr/>
        </p:nvPicPr>
        <p:blipFill rotWithShape="1">
          <a:blip r:embed="rId3">
            <a:alphaModFix/>
          </a:blip>
          <a:srcRect/>
          <a:stretch/>
        </p:blipFill>
        <p:spPr>
          <a:xfrm>
            <a:off x="410151" y="2660508"/>
            <a:ext cx="1734413" cy="1960407"/>
          </a:xfrm>
          <a:prstGeom prst="rect">
            <a:avLst/>
          </a:prstGeom>
          <a:noFill/>
          <a:ln>
            <a:noFill/>
          </a:ln>
        </p:spPr>
      </p:pic>
      <p:pic>
        <p:nvPicPr>
          <p:cNvPr id="199" name="Google Shape;199;p32"/>
          <p:cNvPicPr preferRelativeResize="0"/>
          <p:nvPr/>
        </p:nvPicPr>
        <p:blipFill>
          <a:blip r:embed="rId4">
            <a:alphaModFix/>
          </a:blip>
          <a:stretch>
            <a:fillRect/>
          </a:stretch>
        </p:blipFill>
        <p:spPr>
          <a:xfrm>
            <a:off x="5483570" y="3190301"/>
            <a:ext cx="3052730" cy="1514154"/>
          </a:xfrm>
          <a:prstGeom prst="rect">
            <a:avLst/>
          </a:prstGeom>
          <a:noFill/>
          <a:ln>
            <a:noFill/>
          </a:ln>
        </p:spPr>
      </p:pic>
      <p:sp>
        <p:nvSpPr>
          <p:cNvPr id="200" name="Google Shape;200;p32"/>
          <p:cNvSpPr txBox="1"/>
          <p:nvPr/>
        </p:nvSpPr>
        <p:spPr>
          <a:xfrm>
            <a:off x="5927200" y="4527900"/>
            <a:ext cx="2609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7F7F7F"/>
                </a:solidFill>
              </a:rPr>
              <a:t>https://www.sciencebuddies.org/stem-activities/candy-DNA-model</a:t>
            </a:r>
            <a:endParaRPr sz="900">
              <a:solidFill>
                <a:srgbClr val="7F7F7F"/>
              </a:solidFill>
            </a:endParaRPr>
          </a:p>
        </p:txBody>
      </p:sp>
      <p:pic>
        <p:nvPicPr>
          <p:cNvPr id="201" name="Google Shape;201;p32"/>
          <p:cNvPicPr preferRelativeResize="0"/>
          <p:nvPr/>
        </p:nvPicPr>
        <p:blipFill>
          <a:blip r:embed="rId5">
            <a:alphaModFix/>
          </a:blip>
          <a:stretch>
            <a:fillRect/>
          </a:stretch>
        </p:blipFill>
        <p:spPr>
          <a:xfrm rot="-5400000">
            <a:off x="3689980" y="-1061475"/>
            <a:ext cx="1313390" cy="5143500"/>
          </a:xfrm>
          <a:prstGeom prst="rect">
            <a:avLst/>
          </a:prstGeom>
          <a:noFill/>
          <a:ln>
            <a:noFill/>
          </a:ln>
        </p:spPr>
      </p:pic>
      <p:sp>
        <p:nvSpPr>
          <p:cNvPr id="202" name="Google Shape;202;p32"/>
          <p:cNvSpPr txBox="1"/>
          <p:nvPr/>
        </p:nvSpPr>
        <p:spPr>
          <a:xfrm>
            <a:off x="2432550" y="2166975"/>
            <a:ext cx="4278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7F7F7F"/>
                </a:solidFill>
              </a:rPr>
              <a:t>https://www.instructables.com/The-Double-Helix-Glass-Bead-DNA-model-V20/</a:t>
            </a:r>
            <a:endParaRPr sz="900">
              <a:solidFill>
                <a:srgbClr val="7F7F7F"/>
              </a:solidFill>
            </a:endParaRPr>
          </a:p>
        </p:txBody>
      </p:sp>
      <p:pic>
        <p:nvPicPr>
          <p:cNvPr id="203" name="Google Shape;203;p32"/>
          <p:cNvPicPr preferRelativeResize="0"/>
          <p:nvPr/>
        </p:nvPicPr>
        <p:blipFill>
          <a:blip r:embed="rId6">
            <a:alphaModFix/>
          </a:blip>
          <a:stretch>
            <a:fillRect/>
          </a:stretch>
        </p:blipFill>
        <p:spPr>
          <a:xfrm>
            <a:off x="3183932" y="2734875"/>
            <a:ext cx="1915218" cy="1886051"/>
          </a:xfrm>
          <a:prstGeom prst="rect">
            <a:avLst/>
          </a:prstGeom>
          <a:noFill/>
          <a:ln>
            <a:noFill/>
          </a:ln>
        </p:spPr>
      </p:pic>
      <p:sp>
        <p:nvSpPr>
          <p:cNvPr id="204" name="Google Shape;204;p32"/>
          <p:cNvSpPr txBox="1"/>
          <p:nvPr/>
        </p:nvSpPr>
        <p:spPr>
          <a:xfrm>
            <a:off x="2641538" y="4597200"/>
            <a:ext cx="30000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rgbClr val="7F7F7F"/>
                </a:solidFill>
              </a:rPr>
              <a:t>https://www.instructables.com/DNA-Origami/</a:t>
            </a:r>
            <a:endParaRPr sz="900">
              <a:solidFill>
                <a:srgbClr val="7F7F7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500"/>
                                        <p:tgtEl>
                                          <p:spTgt spid="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3"/>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We must be aware of the limitations of the models…</a:t>
            </a:r>
            <a:endParaRPr/>
          </a:p>
          <a:p>
            <a:pPr marL="457200" lvl="0" indent="-365760" algn="l" rtl="0">
              <a:spcBef>
                <a:spcPts val="0"/>
              </a:spcBef>
              <a:spcAft>
                <a:spcPts val="0"/>
              </a:spcAft>
              <a:buSzPct val="100000"/>
              <a:buChar char="●"/>
            </a:pPr>
            <a:r>
              <a:rPr lang="en"/>
              <a:t>And this conceptions they create…</a:t>
            </a:r>
            <a:endParaRPr/>
          </a:p>
          <a:p>
            <a:pPr marL="457200" lvl="0" indent="-365760" algn="l" rtl="0">
              <a:spcBef>
                <a:spcPts val="0"/>
              </a:spcBef>
              <a:spcAft>
                <a:spcPts val="0"/>
              </a:spcAft>
              <a:buSzPct val="100000"/>
              <a:buChar char="●"/>
            </a:pPr>
            <a:r>
              <a:rPr lang="en"/>
              <a:t>And the essential information that they include… or exclude…</a:t>
            </a:r>
            <a:endParaRPr/>
          </a:p>
        </p:txBody>
      </p:sp>
      <p:pic>
        <p:nvPicPr>
          <p:cNvPr id="210" name="Google Shape;210;p33"/>
          <p:cNvPicPr preferRelativeResize="0"/>
          <p:nvPr/>
        </p:nvPicPr>
        <p:blipFill>
          <a:blip r:embed="rId3">
            <a:alphaModFix/>
          </a:blip>
          <a:stretch>
            <a:fillRect/>
          </a:stretch>
        </p:blipFill>
        <p:spPr>
          <a:xfrm>
            <a:off x="1864375" y="1666675"/>
            <a:ext cx="5097099" cy="2867125"/>
          </a:xfrm>
          <a:prstGeom prst="rect">
            <a:avLst/>
          </a:prstGeom>
          <a:noFill/>
          <a:ln>
            <a:noFill/>
          </a:ln>
        </p:spPr>
      </p:pic>
      <p:sp>
        <p:nvSpPr>
          <p:cNvPr id="211" name="Google Shape;211;p33"/>
          <p:cNvSpPr txBox="1"/>
          <p:nvPr/>
        </p:nvSpPr>
        <p:spPr>
          <a:xfrm>
            <a:off x="1120575" y="4600400"/>
            <a:ext cx="65847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rgbClr val="7F7F7F"/>
                </a:solidFill>
              </a:rPr>
              <a:t>https://yahooeysblog.wordpress.com/2013/10/18/quote-of-the-day-1062/george-e-p-box-models/</a:t>
            </a:r>
            <a:endParaRPr sz="900">
              <a:solidFill>
                <a:srgbClr val="7F7F7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4"/>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990"/>
              <a:buNone/>
            </a:pPr>
            <a:r>
              <a:rPr lang="en" sz="3000"/>
              <a:t>What do our students NEED to know about the structure of DNA, and why?</a:t>
            </a:r>
            <a:endParaRPr sz="3000"/>
          </a:p>
        </p:txBody>
      </p:sp>
      <p:pic>
        <p:nvPicPr>
          <p:cNvPr id="217" name="Google Shape;217;p34"/>
          <p:cNvPicPr preferRelativeResize="0"/>
          <p:nvPr/>
        </p:nvPicPr>
        <p:blipFill>
          <a:blip r:embed="rId3">
            <a:alphaModFix/>
          </a:blip>
          <a:stretch>
            <a:fillRect/>
          </a:stretch>
        </p:blipFill>
        <p:spPr>
          <a:xfrm>
            <a:off x="2580050" y="1857177"/>
            <a:ext cx="3810000" cy="31813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221"/>
        <p:cNvGrpSpPr/>
        <p:nvPr/>
      </p:nvGrpSpPr>
      <p:grpSpPr>
        <a:xfrm>
          <a:off x="0" y="0"/>
          <a:ext cx="0" cy="0"/>
          <a:chOff x="0" y="0"/>
          <a:chExt cx="0" cy="0"/>
        </a:xfrm>
      </p:grpSpPr>
      <p:sp>
        <p:nvSpPr>
          <p:cNvPr id="222" name="Google Shape;222;p35"/>
          <p:cNvSpPr txBox="1">
            <a:spLocks noGrp="1"/>
          </p:cNvSpPr>
          <p:nvPr>
            <p:ph type="body" idx="1"/>
          </p:nvPr>
        </p:nvSpPr>
        <p:spPr>
          <a:xfrm>
            <a:off x="400775" y="754199"/>
            <a:ext cx="8402400" cy="4060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2400"/>
              <a:t>ATTENDEE RESPONSES:</a:t>
            </a:r>
            <a:endParaRPr sz="2400"/>
          </a:p>
          <a:p>
            <a:pPr marL="0" lvl="0" indent="0" algn="l" rtl="0">
              <a:spcBef>
                <a:spcPts val="500"/>
              </a:spcBef>
              <a:spcAft>
                <a:spcPts val="500"/>
              </a:spcAft>
              <a:buNone/>
            </a:pP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Let’s get our hands busy!</a:t>
            </a:r>
            <a:endParaRPr/>
          </a:p>
        </p:txBody>
      </p:sp>
      <p:pic>
        <p:nvPicPr>
          <p:cNvPr id="228" name="Google Shape;228;p36"/>
          <p:cNvPicPr preferRelativeResize="0"/>
          <p:nvPr/>
        </p:nvPicPr>
        <p:blipFill>
          <a:blip r:embed="rId3">
            <a:alphaModFix/>
          </a:blip>
          <a:stretch>
            <a:fillRect/>
          </a:stretch>
        </p:blipFill>
        <p:spPr>
          <a:xfrm>
            <a:off x="124738" y="1301602"/>
            <a:ext cx="5495925" cy="3429000"/>
          </a:xfrm>
          <a:prstGeom prst="rect">
            <a:avLst/>
          </a:prstGeom>
          <a:noFill/>
          <a:ln>
            <a:noFill/>
          </a:ln>
        </p:spPr>
      </p:pic>
      <p:sp>
        <p:nvSpPr>
          <p:cNvPr id="229" name="Google Shape;229;p36"/>
          <p:cNvSpPr txBox="1"/>
          <p:nvPr/>
        </p:nvSpPr>
        <p:spPr>
          <a:xfrm>
            <a:off x="5974475" y="1701800"/>
            <a:ext cx="2828700" cy="2628600"/>
          </a:xfrm>
          <a:prstGeom prst="rect">
            <a:avLst/>
          </a:prstGeom>
          <a:noFill/>
          <a:ln>
            <a:noFill/>
          </a:ln>
        </p:spPr>
        <p:txBody>
          <a:bodyPr spcFirstLastPara="1" wrap="square" lIns="121900" tIns="121900" rIns="121900" bIns="121900" anchor="t" anchorCtr="0">
            <a:noAutofit/>
          </a:bodyPr>
          <a:lstStyle/>
          <a:p>
            <a:pPr marL="186262" lvl="0" indent="0" algn="ctr" rtl="0">
              <a:lnSpc>
                <a:spcPct val="120000"/>
              </a:lnSpc>
              <a:spcBef>
                <a:spcPts val="0"/>
              </a:spcBef>
              <a:spcAft>
                <a:spcPts val="0"/>
              </a:spcAft>
              <a:buNone/>
            </a:pPr>
            <a:r>
              <a:rPr lang="en" sz="3600" b="1">
                <a:solidFill>
                  <a:srgbClr val="1EAC4C"/>
                </a:solidFill>
                <a:latin typeface="Questrial"/>
                <a:ea typeface="Questrial"/>
                <a:cs typeface="Questrial"/>
                <a:sym typeface="Questrial"/>
              </a:rPr>
              <a:t>“Based on  this model, I see that DNA…”</a:t>
            </a:r>
            <a:endParaRPr sz="3600" b="1">
              <a:solidFill>
                <a:srgbClr val="1EAC4C"/>
              </a:solidFill>
              <a:latin typeface="Questrial"/>
              <a:ea typeface="Questrial"/>
              <a:cs typeface="Questrial"/>
              <a:sym typeface="Quest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7"/>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Let’s get our hands busy!</a:t>
            </a:r>
            <a:endParaRPr/>
          </a:p>
        </p:txBody>
      </p:sp>
      <p:pic>
        <p:nvPicPr>
          <p:cNvPr id="235" name="Google Shape;235;p37"/>
          <p:cNvPicPr preferRelativeResize="0"/>
          <p:nvPr/>
        </p:nvPicPr>
        <p:blipFill>
          <a:blip r:embed="rId3">
            <a:alphaModFix/>
          </a:blip>
          <a:stretch>
            <a:fillRect/>
          </a:stretch>
        </p:blipFill>
        <p:spPr>
          <a:xfrm>
            <a:off x="124738" y="1301602"/>
            <a:ext cx="5495925" cy="3429000"/>
          </a:xfrm>
          <a:prstGeom prst="rect">
            <a:avLst/>
          </a:prstGeom>
          <a:noFill/>
          <a:ln>
            <a:noFill/>
          </a:ln>
        </p:spPr>
      </p:pic>
      <p:sp>
        <p:nvSpPr>
          <p:cNvPr id="236" name="Google Shape;236;p37"/>
          <p:cNvSpPr txBox="1"/>
          <p:nvPr/>
        </p:nvSpPr>
        <p:spPr>
          <a:xfrm>
            <a:off x="5686675" y="1823725"/>
            <a:ext cx="3403200" cy="2628600"/>
          </a:xfrm>
          <a:prstGeom prst="rect">
            <a:avLst/>
          </a:prstGeom>
          <a:noFill/>
          <a:ln>
            <a:noFill/>
          </a:ln>
        </p:spPr>
        <p:txBody>
          <a:bodyPr spcFirstLastPara="1" wrap="square" lIns="121900" tIns="121900" rIns="121900" bIns="121900" anchor="t" anchorCtr="0">
            <a:noAutofit/>
          </a:bodyPr>
          <a:lstStyle/>
          <a:p>
            <a:pPr marL="186262" lvl="0" indent="0" algn="ctr" rtl="0">
              <a:lnSpc>
                <a:spcPct val="120000"/>
              </a:lnSpc>
              <a:spcBef>
                <a:spcPts val="0"/>
              </a:spcBef>
              <a:spcAft>
                <a:spcPts val="0"/>
              </a:spcAft>
              <a:buNone/>
            </a:pPr>
            <a:r>
              <a:rPr lang="en" sz="3600" b="1">
                <a:solidFill>
                  <a:srgbClr val="1EAC4C"/>
                </a:solidFill>
                <a:latin typeface="Questrial"/>
                <a:ea typeface="Questrial"/>
                <a:cs typeface="Questrial"/>
                <a:sym typeface="Questrial"/>
              </a:rPr>
              <a:t>“Based on  this model, I wonder…”</a:t>
            </a:r>
            <a:endParaRPr sz="3600" b="1">
              <a:solidFill>
                <a:srgbClr val="1EAC4C"/>
              </a:solidFill>
              <a:latin typeface="Questrial"/>
              <a:ea typeface="Questrial"/>
              <a:cs typeface="Questrial"/>
              <a:sym typeface="Quest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8"/>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990"/>
              <a:buNone/>
            </a:pPr>
            <a:r>
              <a:rPr lang="en" sz="3000"/>
              <a:t>What learning targets have we hit when students interact with just this model?</a:t>
            </a:r>
            <a:endParaRPr sz="3000"/>
          </a:p>
        </p:txBody>
      </p:sp>
      <p:pic>
        <p:nvPicPr>
          <p:cNvPr id="242" name="Google Shape;242;p38"/>
          <p:cNvPicPr preferRelativeResize="0"/>
          <p:nvPr/>
        </p:nvPicPr>
        <p:blipFill>
          <a:blip r:embed="rId3">
            <a:alphaModFix/>
          </a:blip>
          <a:stretch>
            <a:fillRect/>
          </a:stretch>
        </p:blipFill>
        <p:spPr>
          <a:xfrm>
            <a:off x="2580050" y="1857177"/>
            <a:ext cx="3810000" cy="31813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9"/>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SzPts val="990"/>
              <a:buNone/>
            </a:pPr>
            <a:r>
              <a:rPr lang="en" sz="3000"/>
              <a:t>What are some limitations of this model </a:t>
            </a:r>
            <a:endParaRPr sz="3000"/>
          </a:p>
          <a:p>
            <a:pPr marL="0" lvl="0" indent="0" algn="ctr" rtl="0">
              <a:spcBef>
                <a:spcPts val="0"/>
              </a:spcBef>
              <a:spcAft>
                <a:spcPts val="0"/>
              </a:spcAft>
              <a:buSzPts val="990"/>
              <a:buNone/>
            </a:pPr>
            <a:r>
              <a:rPr lang="en" sz="3000"/>
              <a:t>(and why do they matter?)</a:t>
            </a:r>
            <a:endParaRPr sz="3000"/>
          </a:p>
        </p:txBody>
      </p:sp>
      <p:pic>
        <p:nvPicPr>
          <p:cNvPr id="248" name="Google Shape;248;p39"/>
          <p:cNvPicPr preferRelativeResize="0"/>
          <p:nvPr/>
        </p:nvPicPr>
        <p:blipFill>
          <a:blip r:embed="rId3">
            <a:alphaModFix/>
          </a:blip>
          <a:stretch>
            <a:fillRect/>
          </a:stretch>
        </p:blipFill>
        <p:spPr>
          <a:xfrm>
            <a:off x="2580050" y="1857177"/>
            <a:ext cx="3810000" cy="31813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p:nvPr/>
        </p:nvSpPr>
        <p:spPr>
          <a:xfrm>
            <a:off x="326500" y="469225"/>
            <a:ext cx="8368200" cy="6861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3000">
                <a:solidFill>
                  <a:srgbClr val="FFFFFF"/>
                </a:solidFill>
                <a:latin typeface="Roboto Slab"/>
                <a:ea typeface="Roboto Slab"/>
                <a:cs typeface="Roboto Slab"/>
                <a:sym typeface="Roboto Slab"/>
              </a:rPr>
              <a:t>Who am I?</a:t>
            </a:r>
            <a:endParaRPr sz="3000">
              <a:solidFill>
                <a:srgbClr val="FFFFFF"/>
              </a:solidFill>
              <a:latin typeface="Roboto Slab"/>
              <a:ea typeface="Roboto Slab"/>
              <a:cs typeface="Roboto Slab"/>
              <a:sym typeface="Roboto Slab"/>
            </a:endParaRPr>
          </a:p>
        </p:txBody>
      </p:sp>
      <p:pic>
        <p:nvPicPr>
          <p:cNvPr id="111" name="Google Shape;111;p22"/>
          <p:cNvPicPr preferRelativeResize="0"/>
          <p:nvPr/>
        </p:nvPicPr>
        <p:blipFill>
          <a:blip r:embed="rId3">
            <a:alphaModFix/>
          </a:blip>
          <a:stretch>
            <a:fillRect/>
          </a:stretch>
        </p:blipFill>
        <p:spPr>
          <a:xfrm>
            <a:off x="2815980" y="903600"/>
            <a:ext cx="5230595" cy="3915425"/>
          </a:xfrm>
          <a:prstGeom prst="rect">
            <a:avLst/>
          </a:prstGeom>
          <a:noFill/>
          <a:ln>
            <a:noFill/>
          </a:ln>
        </p:spPr>
      </p:pic>
      <p:pic>
        <p:nvPicPr>
          <p:cNvPr id="112" name="Google Shape;112;p22"/>
          <p:cNvPicPr preferRelativeResize="0"/>
          <p:nvPr/>
        </p:nvPicPr>
        <p:blipFill>
          <a:blip r:embed="rId4">
            <a:alphaModFix/>
          </a:blip>
          <a:stretch>
            <a:fillRect/>
          </a:stretch>
        </p:blipFill>
        <p:spPr>
          <a:xfrm>
            <a:off x="326488" y="1686988"/>
            <a:ext cx="1895425" cy="1260725"/>
          </a:xfrm>
          <a:prstGeom prst="rect">
            <a:avLst/>
          </a:prstGeom>
          <a:noFill/>
          <a:ln>
            <a:noFill/>
          </a:ln>
        </p:spPr>
      </p:pic>
      <p:pic>
        <p:nvPicPr>
          <p:cNvPr id="113" name="Google Shape;113;p22"/>
          <p:cNvPicPr preferRelativeResize="0"/>
          <p:nvPr/>
        </p:nvPicPr>
        <p:blipFill>
          <a:blip r:embed="rId5">
            <a:alphaModFix/>
          </a:blip>
          <a:stretch>
            <a:fillRect/>
          </a:stretch>
        </p:blipFill>
        <p:spPr>
          <a:xfrm>
            <a:off x="-49350" y="3322796"/>
            <a:ext cx="1179850" cy="884875"/>
          </a:xfrm>
          <a:prstGeom prst="rect">
            <a:avLst/>
          </a:prstGeom>
          <a:noFill/>
          <a:ln>
            <a:noFill/>
          </a:ln>
        </p:spPr>
      </p:pic>
      <p:pic>
        <p:nvPicPr>
          <p:cNvPr id="114" name="Google Shape;114;p22"/>
          <p:cNvPicPr preferRelativeResize="0"/>
          <p:nvPr/>
        </p:nvPicPr>
        <p:blipFill>
          <a:blip r:embed="rId6">
            <a:alphaModFix/>
          </a:blip>
          <a:stretch>
            <a:fillRect/>
          </a:stretch>
        </p:blipFill>
        <p:spPr>
          <a:xfrm>
            <a:off x="1057000" y="2991872"/>
            <a:ext cx="1487574" cy="1487574"/>
          </a:xfrm>
          <a:prstGeom prst="rect">
            <a:avLst/>
          </a:prstGeom>
          <a:noFill/>
          <a:ln>
            <a:noFill/>
          </a:ln>
        </p:spPr>
      </p:pic>
      <p:sp>
        <p:nvSpPr>
          <p:cNvPr id="115" name="Google Shape;115;p22"/>
          <p:cNvSpPr txBox="1">
            <a:spLocks noGrp="1"/>
          </p:cNvSpPr>
          <p:nvPr>
            <p:ph type="title"/>
          </p:nvPr>
        </p:nvSpPr>
        <p:spPr>
          <a:xfrm>
            <a:off x="402120" y="903600"/>
            <a:ext cx="16257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Who am I?</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0"/>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Let’s BUILD some DNA!</a:t>
            </a:r>
            <a:endParaRPr/>
          </a:p>
        </p:txBody>
      </p:sp>
      <p:pic>
        <p:nvPicPr>
          <p:cNvPr id="254" name="Google Shape;254;p40"/>
          <p:cNvPicPr preferRelativeResize="0"/>
          <p:nvPr/>
        </p:nvPicPr>
        <p:blipFill>
          <a:blip r:embed="rId3">
            <a:alphaModFix/>
          </a:blip>
          <a:stretch>
            <a:fillRect/>
          </a:stretch>
        </p:blipFill>
        <p:spPr>
          <a:xfrm>
            <a:off x="400775" y="1352376"/>
            <a:ext cx="1887475" cy="1917200"/>
          </a:xfrm>
          <a:prstGeom prst="rect">
            <a:avLst/>
          </a:prstGeom>
          <a:noFill/>
          <a:ln>
            <a:noFill/>
          </a:ln>
        </p:spPr>
      </p:pic>
      <p:pic>
        <p:nvPicPr>
          <p:cNvPr id="255" name="Google Shape;255;p40"/>
          <p:cNvPicPr preferRelativeResize="0"/>
          <p:nvPr/>
        </p:nvPicPr>
        <p:blipFill>
          <a:blip r:embed="rId4">
            <a:alphaModFix/>
          </a:blip>
          <a:stretch>
            <a:fillRect/>
          </a:stretch>
        </p:blipFill>
        <p:spPr>
          <a:xfrm>
            <a:off x="4264350" y="718725"/>
            <a:ext cx="1842700" cy="2033775"/>
          </a:xfrm>
          <a:prstGeom prst="rect">
            <a:avLst/>
          </a:prstGeom>
          <a:noFill/>
          <a:ln>
            <a:noFill/>
          </a:ln>
        </p:spPr>
      </p:pic>
      <p:pic>
        <p:nvPicPr>
          <p:cNvPr id="256" name="Google Shape;256;p40"/>
          <p:cNvPicPr preferRelativeResize="0"/>
          <p:nvPr/>
        </p:nvPicPr>
        <p:blipFill>
          <a:blip r:embed="rId5">
            <a:alphaModFix/>
          </a:blip>
          <a:stretch>
            <a:fillRect/>
          </a:stretch>
        </p:blipFill>
        <p:spPr>
          <a:xfrm>
            <a:off x="2033300" y="2310327"/>
            <a:ext cx="2774250" cy="2657874"/>
          </a:xfrm>
          <a:prstGeom prst="rect">
            <a:avLst/>
          </a:prstGeom>
          <a:noFill/>
          <a:ln>
            <a:noFill/>
          </a:ln>
        </p:spPr>
      </p:pic>
      <p:pic>
        <p:nvPicPr>
          <p:cNvPr id="257" name="Google Shape;257;p40"/>
          <p:cNvPicPr preferRelativeResize="0"/>
          <p:nvPr/>
        </p:nvPicPr>
        <p:blipFill>
          <a:blip r:embed="rId6">
            <a:alphaModFix/>
          </a:blip>
          <a:stretch>
            <a:fillRect/>
          </a:stretch>
        </p:blipFill>
        <p:spPr>
          <a:xfrm>
            <a:off x="4995725" y="2886777"/>
            <a:ext cx="2143125" cy="21431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1"/>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What you have now is a… nucleotide!</a:t>
            </a:r>
            <a:endParaRPr/>
          </a:p>
        </p:txBody>
      </p:sp>
      <p:pic>
        <p:nvPicPr>
          <p:cNvPr id="263" name="Google Shape;263;p41"/>
          <p:cNvPicPr preferRelativeResize="0"/>
          <p:nvPr/>
        </p:nvPicPr>
        <p:blipFill>
          <a:blip r:embed="rId3">
            <a:alphaModFix/>
          </a:blip>
          <a:stretch>
            <a:fillRect/>
          </a:stretch>
        </p:blipFill>
        <p:spPr>
          <a:xfrm rot="-5400000">
            <a:off x="4451062" y="811875"/>
            <a:ext cx="3678175" cy="4123651"/>
          </a:xfrm>
          <a:prstGeom prst="rect">
            <a:avLst/>
          </a:prstGeom>
          <a:noFill/>
          <a:ln>
            <a:noFill/>
          </a:ln>
        </p:spPr>
      </p:pic>
      <p:pic>
        <p:nvPicPr>
          <p:cNvPr id="264" name="Google Shape;264;p41"/>
          <p:cNvPicPr preferRelativeResize="0"/>
          <p:nvPr/>
        </p:nvPicPr>
        <p:blipFill>
          <a:blip r:embed="rId4">
            <a:alphaModFix/>
          </a:blip>
          <a:stretch>
            <a:fillRect/>
          </a:stretch>
        </p:blipFill>
        <p:spPr>
          <a:xfrm>
            <a:off x="104675" y="1508074"/>
            <a:ext cx="4123651" cy="1355101"/>
          </a:xfrm>
          <a:prstGeom prst="rect">
            <a:avLst/>
          </a:prstGeom>
          <a:noFill/>
          <a:ln>
            <a:noFill/>
          </a:ln>
        </p:spPr>
      </p:pic>
      <p:sp>
        <p:nvSpPr>
          <p:cNvPr id="265" name="Google Shape;265;p41"/>
          <p:cNvSpPr txBox="1"/>
          <p:nvPr/>
        </p:nvSpPr>
        <p:spPr>
          <a:xfrm>
            <a:off x="198950" y="4456250"/>
            <a:ext cx="39351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7F7F7F"/>
                </a:solidFill>
              </a:rPr>
              <a:t>https://www.umass.edu/microbio/chime/pe_beta/pe/shared/cpk-rgb.htm</a:t>
            </a:r>
            <a:endParaRPr sz="800">
              <a:solidFill>
                <a:srgbClr val="7F7F7F"/>
              </a:solidFill>
            </a:endParaRPr>
          </a:p>
        </p:txBody>
      </p:sp>
      <p:cxnSp>
        <p:nvCxnSpPr>
          <p:cNvPr id="266" name="Google Shape;266;p41"/>
          <p:cNvCxnSpPr/>
          <p:nvPr/>
        </p:nvCxnSpPr>
        <p:spPr>
          <a:xfrm rot="10800000" flipH="1">
            <a:off x="277125" y="2804575"/>
            <a:ext cx="11100" cy="864600"/>
          </a:xfrm>
          <a:prstGeom prst="straightConnector1">
            <a:avLst/>
          </a:prstGeom>
          <a:noFill/>
          <a:ln w="38100" cap="flat" cmpd="sng">
            <a:solidFill>
              <a:srgbClr val="7F7F7F"/>
            </a:solidFill>
            <a:prstDash val="solid"/>
            <a:round/>
            <a:headEnd type="none" w="med" len="med"/>
            <a:tailEnd type="triangle" w="med" len="med"/>
          </a:ln>
        </p:spPr>
      </p:cxnSp>
      <p:cxnSp>
        <p:nvCxnSpPr>
          <p:cNvPr id="267" name="Google Shape;267;p41"/>
          <p:cNvCxnSpPr/>
          <p:nvPr/>
        </p:nvCxnSpPr>
        <p:spPr>
          <a:xfrm rot="10800000" flipH="1">
            <a:off x="581925" y="2804575"/>
            <a:ext cx="11100" cy="864600"/>
          </a:xfrm>
          <a:prstGeom prst="straightConnector1">
            <a:avLst/>
          </a:prstGeom>
          <a:noFill/>
          <a:ln w="38100" cap="flat" cmpd="sng">
            <a:solidFill>
              <a:srgbClr val="7F7F7F"/>
            </a:solidFill>
            <a:prstDash val="solid"/>
            <a:round/>
            <a:headEnd type="none" w="med" len="med"/>
            <a:tailEnd type="triangle" w="med" len="med"/>
          </a:ln>
        </p:spPr>
      </p:cxnSp>
      <p:cxnSp>
        <p:nvCxnSpPr>
          <p:cNvPr id="268" name="Google Shape;268;p41"/>
          <p:cNvCxnSpPr/>
          <p:nvPr/>
        </p:nvCxnSpPr>
        <p:spPr>
          <a:xfrm rot="10800000" flipH="1">
            <a:off x="810525" y="2804575"/>
            <a:ext cx="11100" cy="864600"/>
          </a:xfrm>
          <a:prstGeom prst="straightConnector1">
            <a:avLst/>
          </a:prstGeom>
          <a:noFill/>
          <a:ln w="38100" cap="flat" cmpd="sng">
            <a:solidFill>
              <a:srgbClr val="7F7F7F"/>
            </a:solidFill>
            <a:prstDash val="solid"/>
            <a:round/>
            <a:headEnd type="none" w="med" len="med"/>
            <a:tailEnd type="triangle" w="med" len="med"/>
          </a:ln>
        </p:spPr>
      </p:cxnSp>
      <p:cxnSp>
        <p:nvCxnSpPr>
          <p:cNvPr id="269" name="Google Shape;269;p41"/>
          <p:cNvCxnSpPr/>
          <p:nvPr/>
        </p:nvCxnSpPr>
        <p:spPr>
          <a:xfrm rot="10800000" flipH="1">
            <a:off x="1039125" y="2804575"/>
            <a:ext cx="11100" cy="864600"/>
          </a:xfrm>
          <a:prstGeom prst="straightConnector1">
            <a:avLst/>
          </a:prstGeom>
          <a:noFill/>
          <a:ln w="38100" cap="flat" cmpd="sng">
            <a:solidFill>
              <a:srgbClr val="7F7F7F"/>
            </a:solidFill>
            <a:prstDash val="solid"/>
            <a:round/>
            <a:headEnd type="none" w="med" len="med"/>
            <a:tailEnd type="triangle" w="med" len="med"/>
          </a:ln>
        </p:spPr>
      </p:cxnSp>
      <p:cxnSp>
        <p:nvCxnSpPr>
          <p:cNvPr id="270" name="Google Shape;270;p41"/>
          <p:cNvCxnSpPr/>
          <p:nvPr/>
        </p:nvCxnSpPr>
        <p:spPr>
          <a:xfrm rot="10800000" flipH="1">
            <a:off x="1572525" y="2804575"/>
            <a:ext cx="11100" cy="864600"/>
          </a:xfrm>
          <a:prstGeom prst="straightConnector1">
            <a:avLst/>
          </a:prstGeom>
          <a:noFill/>
          <a:ln w="38100" cap="flat" cmpd="sng">
            <a:solidFill>
              <a:srgbClr val="7F7F7F"/>
            </a:solidFill>
            <a:prstDash val="solid"/>
            <a:round/>
            <a:headEnd type="none" w="med" len="med"/>
            <a:tailEnd type="triangle" w="med" len="med"/>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2"/>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What you have now is a… nucleotide!</a:t>
            </a:r>
            <a:endParaRPr/>
          </a:p>
        </p:txBody>
      </p:sp>
      <p:pic>
        <p:nvPicPr>
          <p:cNvPr id="276" name="Google Shape;276;p42"/>
          <p:cNvPicPr preferRelativeResize="0"/>
          <p:nvPr/>
        </p:nvPicPr>
        <p:blipFill>
          <a:blip r:embed="rId3">
            <a:alphaModFix/>
          </a:blip>
          <a:stretch>
            <a:fillRect/>
          </a:stretch>
        </p:blipFill>
        <p:spPr>
          <a:xfrm rot="-5400000">
            <a:off x="4451062" y="811875"/>
            <a:ext cx="3678175" cy="4123651"/>
          </a:xfrm>
          <a:prstGeom prst="rect">
            <a:avLst/>
          </a:prstGeom>
          <a:noFill/>
          <a:ln>
            <a:noFill/>
          </a:ln>
        </p:spPr>
      </p:pic>
      <p:pic>
        <p:nvPicPr>
          <p:cNvPr id="277" name="Google Shape;277;p42"/>
          <p:cNvPicPr preferRelativeResize="0"/>
          <p:nvPr/>
        </p:nvPicPr>
        <p:blipFill>
          <a:blip r:embed="rId4">
            <a:alphaModFix/>
          </a:blip>
          <a:stretch>
            <a:fillRect/>
          </a:stretch>
        </p:blipFill>
        <p:spPr>
          <a:xfrm>
            <a:off x="112750" y="1320463"/>
            <a:ext cx="4057650" cy="1066800"/>
          </a:xfrm>
          <a:prstGeom prst="rect">
            <a:avLst/>
          </a:prstGeom>
          <a:noFill/>
          <a:ln>
            <a:noFill/>
          </a:ln>
        </p:spPr>
      </p:pic>
      <p:sp>
        <p:nvSpPr>
          <p:cNvPr id="278" name="Google Shape;278;p42"/>
          <p:cNvSpPr txBox="1"/>
          <p:nvPr/>
        </p:nvSpPr>
        <p:spPr>
          <a:xfrm>
            <a:off x="707075" y="2871050"/>
            <a:ext cx="3048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a:solidFill>
                  <a:srgbClr val="1EAC4C"/>
                </a:solidFill>
                <a:latin typeface="Calibri"/>
                <a:ea typeface="Calibri"/>
                <a:cs typeface="Calibri"/>
                <a:sym typeface="Calibri"/>
              </a:rPr>
              <a:t>Is yours the same as your neighbors?</a:t>
            </a:r>
            <a:endParaRPr sz="2400" b="1">
              <a:solidFill>
                <a:srgbClr val="1EAC4C"/>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3"/>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Remember A pairs with T and G pairs with C?</a:t>
            </a:r>
            <a:endParaRPr/>
          </a:p>
        </p:txBody>
      </p:sp>
      <p:pic>
        <p:nvPicPr>
          <p:cNvPr id="284" name="Google Shape;284;p43"/>
          <p:cNvPicPr preferRelativeResize="0"/>
          <p:nvPr/>
        </p:nvPicPr>
        <p:blipFill>
          <a:blip r:embed="rId3">
            <a:alphaModFix/>
          </a:blip>
          <a:stretch>
            <a:fillRect/>
          </a:stretch>
        </p:blipFill>
        <p:spPr>
          <a:xfrm>
            <a:off x="1481525" y="977442"/>
            <a:ext cx="6096000" cy="40576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4"/>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 sz="3000"/>
              <a:t>Find your partner / pair!  </a:t>
            </a:r>
            <a:endParaRPr sz="3000"/>
          </a:p>
          <a:p>
            <a:pPr marL="0" lvl="0" indent="0" algn="ctr" rtl="0">
              <a:spcBef>
                <a:spcPts val="0"/>
              </a:spcBef>
              <a:spcAft>
                <a:spcPts val="0"/>
              </a:spcAft>
              <a:buNone/>
            </a:pPr>
            <a:r>
              <a:rPr lang="en" sz="3000"/>
              <a:t>And this time… use your magnets!</a:t>
            </a:r>
            <a:endParaRPr sz="3000"/>
          </a:p>
        </p:txBody>
      </p:sp>
      <p:pic>
        <p:nvPicPr>
          <p:cNvPr id="290" name="Google Shape;290;p44"/>
          <p:cNvPicPr preferRelativeResize="0"/>
          <p:nvPr/>
        </p:nvPicPr>
        <p:blipFill>
          <a:blip r:embed="rId3">
            <a:alphaModFix/>
          </a:blip>
          <a:stretch>
            <a:fillRect/>
          </a:stretch>
        </p:blipFill>
        <p:spPr>
          <a:xfrm>
            <a:off x="592225" y="1080150"/>
            <a:ext cx="5413100" cy="4009617"/>
          </a:xfrm>
          <a:prstGeom prst="rect">
            <a:avLst/>
          </a:prstGeom>
          <a:noFill/>
          <a:ln>
            <a:noFill/>
          </a:ln>
        </p:spPr>
      </p:pic>
      <p:pic>
        <p:nvPicPr>
          <p:cNvPr id="291" name="Google Shape;291;p44"/>
          <p:cNvPicPr preferRelativeResize="0"/>
          <p:nvPr/>
        </p:nvPicPr>
        <p:blipFill>
          <a:blip r:embed="rId4">
            <a:alphaModFix/>
          </a:blip>
          <a:stretch>
            <a:fillRect/>
          </a:stretch>
        </p:blipFill>
        <p:spPr>
          <a:xfrm>
            <a:off x="6005325" y="2118502"/>
            <a:ext cx="1915800" cy="1606075"/>
          </a:xfrm>
          <a:prstGeom prst="rect">
            <a:avLst/>
          </a:prstGeom>
          <a:noFill/>
          <a:ln>
            <a:noFill/>
          </a:ln>
        </p:spPr>
      </p:pic>
      <p:sp>
        <p:nvSpPr>
          <p:cNvPr id="292" name="Google Shape;292;p44"/>
          <p:cNvSpPr/>
          <p:nvPr/>
        </p:nvSpPr>
        <p:spPr>
          <a:xfrm>
            <a:off x="438675" y="1063800"/>
            <a:ext cx="268500" cy="4009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5"/>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Find another pair… and put yours together!</a:t>
            </a:r>
            <a:endParaRPr/>
          </a:p>
        </p:txBody>
      </p:sp>
      <p:pic>
        <p:nvPicPr>
          <p:cNvPr id="298" name="Google Shape;298;p45"/>
          <p:cNvPicPr preferRelativeResize="0"/>
          <p:nvPr/>
        </p:nvPicPr>
        <p:blipFill>
          <a:blip r:embed="rId3">
            <a:alphaModFix/>
          </a:blip>
          <a:stretch>
            <a:fillRect/>
          </a:stretch>
        </p:blipFill>
        <p:spPr>
          <a:xfrm>
            <a:off x="1866100" y="777892"/>
            <a:ext cx="5479247" cy="421320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46"/>
          <p:cNvPicPr preferRelativeResize="0"/>
          <p:nvPr/>
        </p:nvPicPr>
        <p:blipFill>
          <a:blip r:embed="rId3">
            <a:alphaModFix/>
          </a:blip>
          <a:stretch>
            <a:fillRect/>
          </a:stretch>
        </p:blipFill>
        <p:spPr>
          <a:xfrm>
            <a:off x="1659975" y="112804"/>
            <a:ext cx="5567525" cy="4175625"/>
          </a:xfrm>
          <a:prstGeom prst="rect">
            <a:avLst/>
          </a:prstGeom>
          <a:noFill/>
          <a:ln>
            <a:noFill/>
          </a:ln>
        </p:spPr>
      </p:pic>
      <p:sp>
        <p:nvSpPr>
          <p:cNvPr id="304" name="Google Shape;304;p46"/>
          <p:cNvSpPr txBox="1"/>
          <p:nvPr/>
        </p:nvSpPr>
        <p:spPr>
          <a:xfrm>
            <a:off x="166275" y="4783175"/>
            <a:ext cx="8435700" cy="323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900">
                <a:solidFill>
                  <a:srgbClr val="7F7F7F"/>
                </a:solidFill>
              </a:rPr>
              <a:t>https://atlasabe.org/news/what-do-you-notice-what-do-you-wonder-getting-students-thinking-and-talking-about-math/</a:t>
            </a:r>
            <a:endParaRPr sz="900">
              <a:solidFill>
                <a:srgbClr val="7F7F7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7"/>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DNA is Antiparallel</a:t>
            </a:r>
            <a:endParaRPr/>
          </a:p>
        </p:txBody>
      </p:sp>
      <p:pic>
        <p:nvPicPr>
          <p:cNvPr id="310" name="Google Shape;310;p47"/>
          <p:cNvPicPr preferRelativeResize="0"/>
          <p:nvPr/>
        </p:nvPicPr>
        <p:blipFill>
          <a:blip r:embed="rId3">
            <a:alphaModFix/>
          </a:blip>
          <a:stretch>
            <a:fillRect/>
          </a:stretch>
        </p:blipFill>
        <p:spPr>
          <a:xfrm>
            <a:off x="2655710" y="692025"/>
            <a:ext cx="6070376" cy="4343424"/>
          </a:xfrm>
          <a:prstGeom prst="rect">
            <a:avLst/>
          </a:prstGeom>
          <a:noFill/>
          <a:ln>
            <a:noFill/>
          </a:ln>
        </p:spPr>
      </p:pic>
      <p:pic>
        <p:nvPicPr>
          <p:cNvPr id="311" name="Google Shape;311;p47"/>
          <p:cNvPicPr preferRelativeResize="0"/>
          <p:nvPr/>
        </p:nvPicPr>
        <p:blipFill>
          <a:blip r:embed="rId4">
            <a:alphaModFix/>
          </a:blip>
          <a:stretch>
            <a:fillRect/>
          </a:stretch>
        </p:blipFill>
        <p:spPr>
          <a:xfrm>
            <a:off x="284800" y="1261900"/>
            <a:ext cx="1842700" cy="2033775"/>
          </a:xfrm>
          <a:prstGeom prst="rect">
            <a:avLst/>
          </a:prstGeom>
          <a:noFill/>
          <a:ln>
            <a:noFill/>
          </a:ln>
        </p:spPr>
      </p:pic>
      <p:sp>
        <p:nvSpPr>
          <p:cNvPr id="312" name="Google Shape;312;p47"/>
          <p:cNvSpPr txBox="1"/>
          <p:nvPr/>
        </p:nvSpPr>
        <p:spPr>
          <a:xfrm>
            <a:off x="931150" y="1330225"/>
            <a:ext cx="410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latin typeface="Calibri"/>
                <a:ea typeface="Calibri"/>
                <a:cs typeface="Calibri"/>
                <a:sym typeface="Calibri"/>
              </a:rPr>
              <a:t>1’</a:t>
            </a:r>
            <a:endParaRPr sz="2600">
              <a:latin typeface="Calibri"/>
              <a:ea typeface="Calibri"/>
              <a:cs typeface="Calibri"/>
              <a:sym typeface="Calibri"/>
            </a:endParaRPr>
          </a:p>
        </p:txBody>
      </p:sp>
      <p:sp>
        <p:nvSpPr>
          <p:cNvPr id="313" name="Google Shape;313;p47"/>
          <p:cNvSpPr txBox="1"/>
          <p:nvPr/>
        </p:nvSpPr>
        <p:spPr>
          <a:xfrm>
            <a:off x="521050" y="1648875"/>
            <a:ext cx="410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latin typeface="Calibri"/>
                <a:ea typeface="Calibri"/>
                <a:cs typeface="Calibri"/>
                <a:sym typeface="Calibri"/>
              </a:rPr>
              <a:t>2’</a:t>
            </a:r>
            <a:endParaRPr sz="2600">
              <a:latin typeface="Calibri"/>
              <a:ea typeface="Calibri"/>
              <a:cs typeface="Calibri"/>
              <a:sym typeface="Calibri"/>
            </a:endParaRPr>
          </a:p>
        </p:txBody>
      </p:sp>
      <p:sp>
        <p:nvSpPr>
          <p:cNvPr id="314" name="Google Shape;314;p47"/>
          <p:cNvSpPr txBox="1"/>
          <p:nvPr/>
        </p:nvSpPr>
        <p:spPr>
          <a:xfrm>
            <a:off x="828650" y="2149950"/>
            <a:ext cx="410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latin typeface="Calibri"/>
                <a:ea typeface="Calibri"/>
                <a:cs typeface="Calibri"/>
                <a:sym typeface="Calibri"/>
              </a:rPr>
              <a:t>3’</a:t>
            </a:r>
            <a:endParaRPr sz="2600">
              <a:latin typeface="Calibri"/>
              <a:ea typeface="Calibri"/>
              <a:cs typeface="Calibri"/>
              <a:sym typeface="Calibri"/>
            </a:endParaRPr>
          </a:p>
        </p:txBody>
      </p:sp>
      <p:sp>
        <p:nvSpPr>
          <p:cNvPr id="315" name="Google Shape;315;p47"/>
          <p:cNvSpPr txBox="1"/>
          <p:nvPr/>
        </p:nvSpPr>
        <p:spPr>
          <a:xfrm>
            <a:off x="1446625" y="2102825"/>
            <a:ext cx="410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latin typeface="Calibri"/>
                <a:ea typeface="Calibri"/>
                <a:cs typeface="Calibri"/>
                <a:sym typeface="Calibri"/>
              </a:rPr>
              <a:t>4’</a:t>
            </a:r>
            <a:endParaRPr sz="2600">
              <a:latin typeface="Calibri"/>
              <a:ea typeface="Calibri"/>
              <a:cs typeface="Calibri"/>
              <a:sym typeface="Calibri"/>
            </a:endParaRPr>
          </a:p>
        </p:txBody>
      </p:sp>
      <p:sp>
        <p:nvSpPr>
          <p:cNvPr id="316" name="Google Shape;316;p47"/>
          <p:cNvSpPr txBox="1"/>
          <p:nvPr/>
        </p:nvSpPr>
        <p:spPr>
          <a:xfrm>
            <a:off x="2524625" y="1445425"/>
            <a:ext cx="4101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latin typeface="Calibri"/>
                <a:ea typeface="Calibri"/>
                <a:cs typeface="Calibri"/>
                <a:sym typeface="Calibri"/>
              </a:rPr>
              <a:t>5’</a:t>
            </a:r>
            <a:endParaRPr sz="2600">
              <a:latin typeface="Calibri"/>
              <a:ea typeface="Calibri"/>
              <a:cs typeface="Calibri"/>
              <a:sym typeface="Calibri"/>
            </a:endParaRPr>
          </a:p>
        </p:txBody>
      </p:sp>
      <p:cxnSp>
        <p:nvCxnSpPr>
          <p:cNvPr id="317" name="Google Shape;317;p47"/>
          <p:cNvCxnSpPr>
            <a:stCxn id="316" idx="1"/>
          </p:cNvCxnSpPr>
          <p:nvPr/>
        </p:nvCxnSpPr>
        <p:spPr>
          <a:xfrm flipH="1">
            <a:off x="2177825" y="1714825"/>
            <a:ext cx="346800" cy="38460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8"/>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DNA is Flexible</a:t>
            </a:r>
            <a:endParaRPr/>
          </a:p>
        </p:txBody>
      </p:sp>
      <p:pic>
        <p:nvPicPr>
          <p:cNvPr id="323" name="Google Shape;323;p48"/>
          <p:cNvPicPr preferRelativeResize="0"/>
          <p:nvPr/>
        </p:nvPicPr>
        <p:blipFill>
          <a:blip r:embed="rId3">
            <a:alphaModFix/>
          </a:blip>
          <a:stretch>
            <a:fillRect/>
          </a:stretch>
        </p:blipFill>
        <p:spPr>
          <a:xfrm>
            <a:off x="462775" y="755717"/>
            <a:ext cx="7811614" cy="421320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49"/>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DNA has a major groove… and a minor groove</a:t>
            </a:r>
            <a:endParaRPr/>
          </a:p>
        </p:txBody>
      </p:sp>
      <p:pic>
        <p:nvPicPr>
          <p:cNvPr id="329" name="Google Shape;329;p49"/>
          <p:cNvPicPr preferRelativeResize="0"/>
          <p:nvPr/>
        </p:nvPicPr>
        <p:blipFill>
          <a:blip r:embed="rId3">
            <a:alphaModFix/>
          </a:blip>
          <a:stretch>
            <a:fillRect/>
          </a:stretch>
        </p:blipFill>
        <p:spPr>
          <a:xfrm>
            <a:off x="1429888" y="755717"/>
            <a:ext cx="6284227" cy="42132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2375256" y="935925"/>
            <a:ext cx="27684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 sz="3300"/>
              <a:t>Who are you?</a:t>
            </a:r>
            <a:endParaRPr sz="3300"/>
          </a:p>
        </p:txBody>
      </p:sp>
      <p:pic>
        <p:nvPicPr>
          <p:cNvPr id="121" name="Google Shape;121;p23"/>
          <p:cNvPicPr preferRelativeResize="0"/>
          <p:nvPr/>
        </p:nvPicPr>
        <p:blipFill>
          <a:blip r:embed="rId3">
            <a:alphaModFix/>
          </a:blip>
          <a:stretch>
            <a:fillRect/>
          </a:stretch>
        </p:blipFill>
        <p:spPr>
          <a:xfrm>
            <a:off x="896750" y="1585929"/>
            <a:ext cx="5955375" cy="30413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50"/>
          <p:cNvPicPr preferRelativeResize="0"/>
          <p:nvPr/>
        </p:nvPicPr>
        <p:blipFill>
          <a:blip r:embed="rId3">
            <a:alphaModFix/>
          </a:blip>
          <a:stretch>
            <a:fillRect/>
          </a:stretch>
        </p:blipFill>
        <p:spPr>
          <a:xfrm>
            <a:off x="1830735" y="170650"/>
            <a:ext cx="6072965" cy="4972850"/>
          </a:xfrm>
          <a:prstGeom prst="rect">
            <a:avLst/>
          </a:prstGeom>
          <a:noFill/>
          <a:ln>
            <a:noFill/>
          </a:ln>
        </p:spPr>
      </p:pic>
      <p:sp>
        <p:nvSpPr>
          <p:cNvPr id="335" name="Google Shape;335;p50"/>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DNA can be replicated!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51"/>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DNA can be replicated!</a:t>
            </a:r>
            <a:endParaRPr/>
          </a:p>
        </p:txBody>
      </p:sp>
      <p:pic>
        <p:nvPicPr>
          <p:cNvPr id="341" name="Google Shape;341;p51"/>
          <p:cNvPicPr preferRelativeResize="0"/>
          <p:nvPr/>
        </p:nvPicPr>
        <p:blipFill>
          <a:blip r:embed="rId3">
            <a:alphaModFix/>
          </a:blip>
          <a:stretch>
            <a:fillRect/>
          </a:stretch>
        </p:blipFill>
        <p:spPr>
          <a:xfrm>
            <a:off x="1166600" y="719917"/>
            <a:ext cx="6276466" cy="421320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52"/>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Wait, this isn’t just DNA! </a:t>
            </a:r>
            <a:endParaRPr/>
          </a:p>
        </p:txBody>
      </p:sp>
      <p:sp>
        <p:nvSpPr>
          <p:cNvPr id="347" name="Google Shape;347;p52"/>
          <p:cNvSpPr txBox="1"/>
          <p:nvPr/>
        </p:nvSpPr>
        <p:spPr>
          <a:xfrm>
            <a:off x="217450" y="2217325"/>
            <a:ext cx="3723600" cy="1015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48" name="Google Shape;348;p52"/>
          <p:cNvPicPr preferRelativeResize="0"/>
          <p:nvPr/>
        </p:nvPicPr>
        <p:blipFill>
          <a:blip r:embed="rId3">
            <a:alphaModFix/>
          </a:blip>
          <a:stretch>
            <a:fillRect/>
          </a:stretch>
        </p:blipFill>
        <p:spPr>
          <a:xfrm>
            <a:off x="5058695" y="1394213"/>
            <a:ext cx="1867204" cy="23550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3"/>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Wait, this isn’t just DNA! </a:t>
            </a:r>
            <a:endParaRPr/>
          </a:p>
        </p:txBody>
      </p:sp>
      <p:sp>
        <p:nvSpPr>
          <p:cNvPr id="354" name="Google Shape;354;p53"/>
          <p:cNvSpPr txBox="1"/>
          <p:nvPr/>
        </p:nvSpPr>
        <p:spPr>
          <a:xfrm>
            <a:off x="217450" y="2217325"/>
            <a:ext cx="3723600" cy="1015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55" name="Google Shape;355;p53"/>
          <p:cNvPicPr preferRelativeResize="0"/>
          <p:nvPr/>
        </p:nvPicPr>
        <p:blipFill>
          <a:blip r:embed="rId3">
            <a:alphaModFix/>
          </a:blip>
          <a:stretch>
            <a:fillRect/>
          </a:stretch>
        </p:blipFill>
        <p:spPr>
          <a:xfrm>
            <a:off x="4071450" y="266703"/>
            <a:ext cx="4280525" cy="3040375"/>
          </a:xfrm>
          <a:prstGeom prst="rect">
            <a:avLst/>
          </a:prstGeom>
          <a:noFill/>
          <a:ln>
            <a:noFill/>
          </a:ln>
        </p:spPr>
      </p:pic>
      <p:sp>
        <p:nvSpPr>
          <p:cNvPr id="356" name="Google Shape;356;p53"/>
          <p:cNvSpPr txBox="1"/>
          <p:nvPr/>
        </p:nvSpPr>
        <p:spPr>
          <a:xfrm>
            <a:off x="4071450" y="4845600"/>
            <a:ext cx="4578300" cy="276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600"/>
              <a:t>https://commons.wikimedia.org/wiki/File:The_difference_between_ribose_and_deoxyribose.png</a:t>
            </a:r>
            <a:endParaRPr sz="6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4"/>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Wait, this isn’t just DNA! </a:t>
            </a:r>
            <a:endParaRPr/>
          </a:p>
        </p:txBody>
      </p:sp>
      <p:sp>
        <p:nvSpPr>
          <p:cNvPr id="362" name="Google Shape;362;p54"/>
          <p:cNvSpPr txBox="1"/>
          <p:nvPr/>
        </p:nvSpPr>
        <p:spPr>
          <a:xfrm>
            <a:off x="217450" y="2217325"/>
            <a:ext cx="3723600" cy="1015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63" name="Google Shape;363;p54"/>
          <p:cNvPicPr preferRelativeResize="0"/>
          <p:nvPr/>
        </p:nvPicPr>
        <p:blipFill>
          <a:blip r:embed="rId3">
            <a:alphaModFix/>
          </a:blip>
          <a:stretch>
            <a:fillRect/>
          </a:stretch>
        </p:blipFill>
        <p:spPr>
          <a:xfrm>
            <a:off x="4071450" y="266703"/>
            <a:ext cx="4280525" cy="3040375"/>
          </a:xfrm>
          <a:prstGeom prst="rect">
            <a:avLst/>
          </a:prstGeom>
          <a:noFill/>
          <a:ln>
            <a:noFill/>
          </a:ln>
        </p:spPr>
      </p:pic>
      <p:pic>
        <p:nvPicPr>
          <p:cNvPr id="364" name="Google Shape;364;p54"/>
          <p:cNvPicPr preferRelativeResize="0"/>
          <p:nvPr/>
        </p:nvPicPr>
        <p:blipFill>
          <a:blip r:embed="rId4">
            <a:alphaModFix/>
          </a:blip>
          <a:stretch>
            <a:fillRect/>
          </a:stretch>
        </p:blipFill>
        <p:spPr>
          <a:xfrm rot="-5400000">
            <a:off x="6455000" y="3168200"/>
            <a:ext cx="1729297" cy="16055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55"/>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Wait, this isn’t just DNA! </a:t>
            </a:r>
            <a:endParaRPr/>
          </a:p>
        </p:txBody>
      </p:sp>
      <p:sp>
        <p:nvSpPr>
          <p:cNvPr id="370" name="Google Shape;370;p55"/>
          <p:cNvSpPr txBox="1"/>
          <p:nvPr/>
        </p:nvSpPr>
        <p:spPr>
          <a:xfrm>
            <a:off x="217450" y="2217325"/>
            <a:ext cx="3723600" cy="1015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700">
                <a:latin typeface="Calibri"/>
                <a:ea typeface="Calibri"/>
                <a:cs typeface="Calibri"/>
                <a:sym typeface="Calibri"/>
              </a:rPr>
              <a:t>How does DNA differ from RNA?</a:t>
            </a:r>
            <a:endParaRPr sz="2700">
              <a:latin typeface="Calibri"/>
              <a:ea typeface="Calibri"/>
              <a:cs typeface="Calibri"/>
              <a:sym typeface="Calibri"/>
            </a:endParaRPr>
          </a:p>
        </p:txBody>
      </p:sp>
      <p:pic>
        <p:nvPicPr>
          <p:cNvPr id="371" name="Google Shape;371;p55"/>
          <p:cNvPicPr preferRelativeResize="0"/>
          <p:nvPr/>
        </p:nvPicPr>
        <p:blipFill>
          <a:blip r:embed="rId3">
            <a:alphaModFix/>
          </a:blip>
          <a:stretch>
            <a:fillRect/>
          </a:stretch>
        </p:blipFill>
        <p:spPr>
          <a:xfrm>
            <a:off x="4071450" y="266703"/>
            <a:ext cx="4280525" cy="3040375"/>
          </a:xfrm>
          <a:prstGeom prst="rect">
            <a:avLst/>
          </a:prstGeom>
          <a:noFill/>
          <a:ln>
            <a:noFill/>
          </a:ln>
        </p:spPr>
      </p:pic>
      <p:pic>
        <p:nvPicPr>
          <p:cNvPr id="372" name="Google Shape;372;p55"/>
          <p:cNvPicPr preferRelativeResize="0"/>
          <p:nvPr/>
        </p:nvPicPr>
        <p:blipFill>
          <a:blip r:embed="rId4">
            <a:alphaModFix/>
          </a:blip>
          <a:stretch>
            <a:fillRect/>
          </a:stretch>
        </p:blipFill>
        <p:spPr>
          <a:xfrm rot="-5400000">
            <a:off x="6455000" y="3168200"/>
            <a:ext cx="1729297" cy="1605575"/>
          </a:xfrm>
          <a:prstGeom prst="rect">
            <a:avLst/>
          </a:prstGeom>
          <a:noFill/>
          <a:ln>
            <a:noFill/>
          </a:ln>
        </p:spPr>
      </p:pic>
      <p:pic>
        <p:nvPicPr>
          <p:cNvPr id="373" name="Google Shape;373;p55"/>
          <p:cNvPicPr preferRelativeResize="0"/>
          <p:nvPr/>
        </p:nvPicPr>
        <p:blipFill>
          <a:blip r:embed="rId4">
            <a:alphaModFix/>
          </a:blip>
          <a:stretch>
            <a:fillRect/>
          </a:stretch>
        </p:blipFill>
        <p:spPr>
          <a:xfrm rot="-5400000">
            <a:off x="4260225" y="3008825"/>
            <a:ext cx="1729297" cy="1605575"/>
          </a:xfrm>
          <a:prstGeom prst="rect">
            <a:avLst/>
          </a:prstGeom>
          <a:noFill/>
          <a:ln>
            <a:noFill/>
          </a:ln>
        </p:spPr>
      </p:pic>
      <p:pic>
        <p:nvPicPr>
          <p:cNvPr id="374" name="Google Shape;374;p55"/>
          <p:cNvPicPr preferRelativeResize="0"/>
          <p:nvPr/>
        </p:nvPicPr>
        <p:blipFill>
          <a:blip r:embed="rId5">
            <a:alphaModFix/>
          </a:blip>
          <a:stretch>
            <a:fillRect/>
          </a:stretch>
        </p:blipFill>
        <p:spPr>
          <a:xfrm rot="-10184799">
            <a:off x="4610975" y="4385149"/>
            <a:ext cx="481076" cy="4810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6"/>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Autofit/>
          </a:bodyPr>
          <a:lstStyle/>
          <a:p>
            <a:pPr marL="0" lvl="0" indent="0" algn="ctr" rtl="0">
              <a:spcBef>
                <a:spcPts val="0"/>
              </a:spcBef>
              <a:spcAft>
                <a:spcPts val="0"/>
              </a:spcAft>
              <a:buNone/>
            </a:pPr>
            <a:r>
              <a:rPr lang="en" sz="3600">
                <a:solidFill>
                  <a:srgbClr val="1EAC4C"/>
                </a:solidFill>
              </a:rPr>
              <a:t>But why U?</a:t>
            </a:r>
            <a:endParaRPr sz="3600">
              <a:solidFill>
                <a:srgbClr val="1EAC4C"/>
              </a:solidFill>
            </a:endParaRPr>
          </a:p>
        </p:txBody>
      </p:sp>
      <p:pic>
        <p:nvPicPr>
          <p:cNvPr id="380" name="Google Shape;380;p56"/>
          <p:cNvPicPr preferRelativeResize="0"/>
          <p:nvPr/>
        </p:nvPicPr>
        <p:blipFill>
          <a:blip r:embed="rId3">
            <a:alphaModFix/>
          </a:blip>
          <a:stretch>
            <a:fillRect/>
          </a:stretch>
        </p:blipFill>
        <p:spPr>
          <a:xfrm>
            <a:off x="141450" y="850825"/>
            <a:ext cx="3773775" cy="3717174"/>
          </a:xfrm>
          <a:prstGeom prst="rect">
            <a:avLst/>
          </a:prstGeom>
          <a:noFill/>
          <a:ln>
            <a:noFill/>
          </a:ln>
        </p:spPr>
      </p:pic>
      <p:pic>
        <p:nvPicPr>
          <p:cNvPr id="381" name="Google Shape;381;p56"/>
          <p:cNvPicPr preferRelativeResize="0"/>
          <p:nvPr/>
        </p:nvPicPr>
        <p:blipFill>
          <a:blip r:embed="rId4">
            <a:alphaModFix/>
          </a:blip>
          <a:stretch>
            <a:fillRect/>
          </a:stretch>
        </p:blipFill>
        <p:spPr>
          <a:xfrm>
            <a:off x="4721149" y="965100"/>
            <a:ext cx="3630825" cy="3488626"/>
          </a:xfrm>
          <a:prstGeom prst="rect">
            <a:avLst/>
          </a:prstGeom>
          <a:noFill/>
          <a:ln>
            <a:noFill/>
          </a:ln>
        </p:spPr>
      </p:pic>
      <p:sp>
        <p:nvSpPr>
          <p:cNvPr id="382" name="Google Shape;382;p56"/>
          <p:cNvSpPr txBox="1"/>
          <p:nvPr/>
        </p:nvSpPr>
        <p:spPr>
          <a:xfrm>
            <a:off x="2438850" y="4796600"/>
            <a:ext cx="4266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t>https://innovativegenomics.org/glossary/rna/</a:t>
            </a:r>
            <a:endParaRPr/>
          </a:p>
        </p:txBody>
      </p:sp>
      <p:pic>
        <p:nvPicPr>
          <p:cNvPr id="383" name="Google Shape;383;p56"/>
          <p:cNvPicPr preferRelativeResize="0"/>
          <p:nvPr/>
        </p:nvPicPr>
        <p:blipFill>
          <a:blip r:embed="rId5">
            <a:alphaModFix/>
          </a:blip>
          <a:stretch>
            <a:fillRect/>
          </a:stretch>
        </p:blipFill>
        <p:spPr>
          <a:xfrm>
            <a:off x="70200" y="4639025"/>
            <a:ext cx="1108425" cy="5044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7"/>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But why U?</a:t>
            </a:r>
            <a:endParaRPr/>
          </a:p>
        </p:txBody>
      </p:sp>
      <p:sp>
        <p:nvSpPr>
          <p:cNvPr id="389" name="Google Shape;389;p57"/>
          <p:cNvSpPr txBox="1"/>
          <p:nvPr/>
        </p:nvSpPr>
        <p:spPr>
          <a:xfrm>
            <a:off x="76200" y="1054625"/>
            <a:ext cx="8756100" cy="572700"/>
          </a:xfrm>
          <a:prstGeom prst="rect">
            <a:avLst/>
          </a:prstGeom>
          <a:noFill/>
          <a:ln>
            <a:noFill/>
          </a:ln>
        </p:spPr>
        <p:txBody>
          <a:bodyPr spcFirstLastPara="1" wrap="square" lIns="91425" tIns="91425" rIns="91425" bIns="91425" anchor="t" anchorCtr="0">
            <a:normAutofit lnSpcReduction="10000"/>
          </a:bodyPr>
          <a:lstStyle/>
          <a:p>
            <a:pPr marL="0" lvl="0" indent="0" algn="ctr" rtl="0">
              <a:spcBef>
                <a:spcPts val="0"/>
              </a:spcBef>
              <a:spcAft>
                <a:spcPts val="0"/>
              </a:spcAft>
              <a:buNone/>
            </a:pPr>
            <a:r>
              <a:rPr lang="en" sz="2800">
                <a:solidFill>
                  <a:srgbClr val="000000"/>
                </a:solidFill>
              </a:rPr>
              <a:t>The Pyrimidines: cytosine, uracil, and thymine</a:t>
            </a:r>
            <a:endParaRPr sz="2800">
              <a:solidFill>
                <a:srgbClr val="000000"/>
              </a:solidFill>
            </a:endParaRPr>
          </a:p>
        </p:txBody>
      </p:sp>
      <p:pic>
        <p:nvPicPr>
          <p:cNvPr id="390" name="Google Shape;390;p57"/>
          <p:cNvPicPr preferRelativeResize="0"/>
          <p:nvPr/>
        </p:nvPicPr>
        <p:blipFill>
          <a:blip r:embed="rId3">
            <a:alphaModFix/>
          </a:blip>
          <a:stretch>
            <a:fillRect/>
          </a:stretch>
        </p:blipFill>
        <p:spPr>
          <a:xfrm>
            <a:off x="76200" y="1594089"/>
            <a:ext cx="8520602" cy="3186910"/>
          </a:xfrm>
          <a:prstGeom prst="rect">
            <a:avLst/>
          </a:prstGeom>
          <a:noFill/>
          <a:ln>
            <a:noFill/>
          </a:ln>
        </p:spPr>
      </p:pic>
      <p:sp>
        <p:nvSpPr>
          <p:cNvPr id="391" name="Google Shape;391;p57"/>
          <p:cNvSpPr txBox="1"/>
          <p:nvPr/>
        </p:nvSpPr>
        <p:spPr>
          <a:xfrm>
            <a:off x="796675" y="4473400"/>
            <a:ext cx="72792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b="1">
                <a:solidFill>
                  <a:srgbClr val="1EAC4C"/>
                </a:solidFill>
              </a:rPr>
              <a:t>Cytosine 			Uracil 				Thymine</a:t>
            </a:r>
            <a:endParaRPr sz="2700" b="1">
              <a:solidFill>
                <a:srgbClr val="1EAC4C"/>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58"/>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But why U?</a:t>
            </a:r>
            <a:endParaRPr/>
          </a:p>
        </p:txBody>
      </p:sp>
      <p:pic>
        <p:nvPicPr>
          <p:cNvPr id="397" name="Google Shape;397;p58"/>
          <p:cNvPicPr preferRelativeResize="0"/>
          <p:nvPr/>
        </p:nvPicPr>
        <p:blipFill>
          <a:blip r:embed="rId3">
            <a:alphaModFix/>
          </a:blip>
          <a:stretch>
            <a:fillRect/>
          </a:stretch>
        </p:blipFill>
        <p:spPr>
          <a:xfrm>
            <a:off x="70625" y="1238892"/>
            <a:ext cx="8510323" cy="3113975"/>
          </a:xfrm>
          <a:prstGeom prst="rect">
            <a:avLst/>
          </a:prstGeom>
          <a:noFill/>
          <a:ln>
            <a:noFill/>
          </a:ln>
        </p:spPr>
      </p:pic>
      <p:sp>
        <p:nvSpPr>
          <p:cNvPr id="398" name="Google Shape;398;p58"/>
          <p:cNvSpPr txBox="1"/>
          <p:nvPr/>
        </p:nvSpPr>
        <p:spPr>
          <a:xfrm>
            <a:off x="1419209" y="3511942"/>
            <a:ext cx="262737" cy="4001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1</a:t>
            </a:r>
            <a:endParaRPr b="1">
              <a:solidFill>
                <a:srgbClr val="0000FF"/>
              </a:solidFill>
            </a:endParaRPr>
          </a:p>
        </p:txBody>
      </p:sp>
      <p:sp>
        <p:nvSpPr>
          <p:cNvPr id="399" name="Google Shape;399;p58"/>
          <p:cNvSpPr txBox="1"/>
          <p:nvPr/>
        </p:nvSpPr>
        <p:spPr>
          <a:xfrm>
            <a:off x="7291950" y="3320122"/>
            <a:ext cx="262737" cy="4001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1</a:t>
            </a:r>
            <a:endParaRPr b="1">
              <a:solidFill>
                <a:srgbClr val="0000FF"/>
              </a:solidFill>
            </a:endParaRPr>
          </a:p>
        </p:txBody>
      </p:sp>
      <p:sp>
        <p:nvSpPr>
          <p:cNvPr id="400" name="Google Shape;400;p58"/>
          <p:cNvSpPr txBox="1"/>
          <p:nvPr/>
        </p:nvSpPr>
        <p:spPr>
          <a:xfrm>
            <a:off x="4123498" y="3357862"/>
            <a:ext cx="262737" cy="4001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1</a:t>
            </a:r>
            <a:endParaRPr b="1">
              <a:solidFill>
                <a:srgbClr val="0000FF"/>
              </a:solidFill>
            </a:endParaRPr>
          </a:p>
        </p:txBody>
      </p:sp>
      <p:sp>
        <p:nvSpPr>
          <p:cNvPr id="401" name="Google Shape;401;p58"/>
          <p:cNvSpPr txBox="1"/>
          <p:nvPr/>
        </p:nvSpPr>
        <p:spPr>
          <a:xfrm>
            <a:off x="4469672" y="2281378"/>
            <a:ext cx="262737" cy="4001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3</a:t>
            </a:r>
            <a:endParaRPr/>
          </a:p>
        </p:txBody>
      </p:sp>
      <p:sp>
        <p:nvSpPr>
          <p:cNvPr id="402" name="Google Shape;402;p58"/>
          <p:cNvSpPr txBox="1"/>
          <p:nvPr/>
        </p:nvSpPr>
        <p:spPr>
          <a:xfrm>
            <a:off x="1927022" y="2613688"/>
            <a:ext cx="262737" cy="4001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3</a:t>
            </a:r>
            <a:endParaRPr/>
          </a:p>
        </p:txBody>
      </p:sp>
      <p:sp>
        <p:nvSpPr>
          <p:cNvPr id="403" name="Google Shape;403;p58"/>
          <p:cNvSpPr txBox="1"/>
          <p:nvPr/>
        </p:nvSpPr>
        <p:spPr>
          <a:xfrm>
            <a:off x="7669604" y="2256339"/>
            <a:ext cx="262737" cy="4001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3</a:t>
            </a:r>
            <a:endParaRPr/>
          </a:p>
        </p:txBody>
      </p:sp>
      <p:cxnSp>
        <p:nvCxnSpPr>
          <p:cNvPr id="404" name="Google Shape;404;p58"/>
          <p:cNvCxnSpPr/>
          <p:nvPr/>
        </p:nvCxnSpPr>
        <p:spPr>
          <a:xfrm rot="10800000" flipH="1">
            <a:off x="4168334" y="1620355"/>
            <a:ext cx="685181" cy="266321"/>
          </a:xfrm>
          <a:prstGeom prst="straightConnector1">
            <a:avLst/>
          </a:prstGeom>
          <a:noFill/>
          <a:ln w="19050" cap="flat" cmpd="sng">
            <a:solidFill>
              <a:srgbClr val="595959"/>
            </a:solidFill>
            <a:prstDash val="dash"/>
            <a:round/>
            <a:headEnd type="none" w="med" len="med"/>
            <a:tailEnd type="none" w="med" len="med"/>
          </a:ln>
        </p:spPr>
      </p:cxnSp>
      <p:cxnSp>
        <p:nvCxnSpPr>
          <p:cNvPr id="405" name="Google Shape;405;p58"/>
          <p:cNvCxnSpPr/>
          <p:nvPr/>
        </p:nvCxnSpPr>
        <p:spPr>
          <a:xfrm rot="10800000" flipH="1">
            <a:off x="4667887" y="2244730"/>
            <a:ext cx="589412" cy="239826"/>
          </a:xfrm>
          <a:prstGeom prst="straightConnector1">
            <a:avLst/>
          </a:prstGeom>
          <a:noFill/>
          <a:ln w="19050" cap="flat" cmpd="sng">
            <a:solidFill>
              <a:srgbClr val="595959"/>
            </a:solidFill>
            <a:prstDash val="dash"/>
            <a:round/>
            <a:headEnd type="none" w="med" len="med"/>
            <a:tailEnd type="none" w="med" len="med"/>
          </a:ln>
        </p:spPr>
      </p:cxnSp>
      <p:cxnSp>
        <p:nvCxnSpPr>
          <p:cNvPr id="406" name="Google Shape;406;p58"/>
          <p:cNvCxnSpPr/>
          <p:nvPr/>
        </p:nvCxnSpPr>
        <p:spPr>
          <a:xfrm rot="10800000" flipH="1">
            <a:off x="7351351" y="1620401"/>
            <a:ext cx="468235" cy="219339"/>
          </a:xfrm>
          <a:prstGeom prst="straightConnector1">
            <a:avLst/>
          </a:prstGeom>
          <a:noFill/>
          <a:ln w="19050" cap="flat" cmpd="sng">
            <a:solidFill>
              <a:srgbClr val="595959"/>
            </a:solidFill>
            <a:prstDash val="dash"/>
            <a:round/>
            <a:headEnd type="none" w="med" len="med"/>
            <a:tailEnd type="none" w="med" len="med"/>
          </a:ln>
        </p:spPr>
      </p:cxnSp>
      <p:cxnSp>
        <p:nvCxnSpPr>
          <p:cNvPr id="407" name="Google Shape;407;p58"/>
          <p:cNvCxnSpPr/>
          <p:nvPr/>
        </p:nvCxnSpPr>
        <p:spPr>
          <a:xfrm rot="10800000" flipH="1">
            <a:off x="7850905" y="2235489"/>
            <a:ext cx="400387" cy="202131"/>
          </a:xfrm>
          <a:prstGeom prst="straightConnector1">
            <a:avLst/>
          </a:prstGeom>
          <a:noFill/>
          <a:ln w="19050" cap="flat" cmpd="sng">
            <a:solidFill>
              <a:srgbClr val="595959"/>
            </a:solidFill>
            <a:prstDash val="dash"/>
            <a:round/>
            <a:headEnd type="none" w="med" len="med"/>
            <a:tailEnd type="none" w="med" len="med"/>
          </a:ln>
        </p:spPr>
      </p:cxnSp>
      <p:sp>
        <p:nvSpPr>
          <p:cNvPr id="408" name="Google Shape;408;p58"/>
          <p:cNvSpPr txBox="1"/>
          <p:nvPr/>
        </p:nvSpPr>
        <p:spPr>
          <a:xfrm>
            <a:off x="3778278" y="2697727"/>
            <a:ext cx="436964" cy="6465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FF0000"/>
                </a:solidFill>
              </a:rPr>
              <a:t>U</a:t>
            </a:r>
            <a:endParaRPr sz="3000">
              <a:solidFill>
                <a:srgbClr val="FF0000"/>
              </a:solidFill>
            </a:endParaRPr>
          </a:p>
        </p:txBody>
      </p:sp>
      <p:sp>
        <p:nvSpPr>
          <p:cNvPr id="409" name="Google Shape;409;p58"/>
          <p:cNvSpPr txBox="1"/>
          <p:nvPr/>
        </p:nvSpPr>
        <p:spPr>
          <a:xfrm>
            <a:off x="6998872" y="2697727"/>
            <a:ext cx="436964" cy="6465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FF0000"/>
                </a:solidFill>
              </a:rPr>
              <a:t>T</a:t>
            </a:r>
            <a:endParaRPr sz="3000">
              <a:solidFill>
                <a:srgbClr val="FF0000"/>
              </a:solidFill>
            </a:endParaRPr>
          </a:p>
        </p:txBody>
      </p:sp>
      <p:sp>
        <p:nvSpPr>
          <p:cNvPr id="410" name="Google Shape;410;p58"/>
          <p:cNvSpPr txBox="1"/>
          <p:nvPr/>
        </p:nvSpPr>
        <p:spPr>
          <a:xfrm>
            <a:off x="1142791" y="2769224"/>
            <a:ext cx="436964" cy="6465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FF0000"/>
                </a:solidFill>
              </a:rPr>
              <a:t>C</a:t>
            </a:r>
            <a:endParaRPr sz="3000">
              <a:solidFill>
                <a:srgbClr val="FF0000"/>
              </a:solidFill>
            </a:endParaRPr>
          </a:p>
        </p:txBody>
      </p:sp>
      <p:sp>
        <p:nvSpPr>
          <p:cNvPr id="411" name="Google Shape;411;p58"/>
          <p:cNvSpPr txBox="1"/>
          <p:nvPr/>
        </p:nvSpPr>
        <p:spPr>
          <a:xfrm rot="3618659">
            <a:off x="4639914" y="1617900"/>
            <a:ext cx="1144779" cy="4616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741B47"/>
                </a:solidFill>
              </a:rPr>
              <a:t>Adenine</a:t>
            </a:r>
            <a:endParaRPr sz="1800" b="1">
              <a:solidFill>
                <a:srgbClr val="741B47"/>
              </a:solidFill>
            </a:endParaRPr>
          </a:p>
        </p:txBody>
      </p:sp>
      <p:sp>
        <p:nvSpPr>
          <p:cNvPr id="412" name="Google Shape;412;p58"/>
          <p:cNvSpPr txBox="1"/>
          <p:nvPr/>
        </p:nvSpPr>
        <p:spPr>
          <a:xfrm rot="3618659">
            <a:off x="7611384" y="1617900"/>
            <a:ext cx="1144779" cy="4616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741B47"/>
                </a:solidFill>
              </a:rPr>
              <a:t>Adenine</a:t>
            </a:r>
            <a:endParaRPr sz="1800" b="1">
              <a:solidFill>
                <a:srgbClr val="741B47"/>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59"/>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But why U?</a:t>
            </a:r>
            <a:endParaRPr/>
          </a:p>
        </p:txBody>
      </p:sp>
      <p:pic>
        <p:nvPicPr>
          <p:cNvPr id="418" name="Google Shape;418;p59"/>
          <p:cNvPicPr preferRelativeResize="0"/>
          <p:nvPr/>
        </p:nvPicPr>
        <p:blipFill>
          <a:blip r:embed="rId3">
            <a:alphaModFix/>
          </a:blip>
          <a:stretch>
            <a:fillRect/>
          </a:stretch>
        </p:blipFill>
        <p:spPr>
          <a:xfrm>
            <a:off x="70625" y="1238892"/>
            <a:ext cx="8510321" cy="3113976"/>
          </a:xfrm>
          <a:prstGeom prst="rect">
            <a:avLst/>
          </a:prstGeom>
          <a:noFill/>
          <a:ln>
            <a:noFill/>
          </a:ln>
        </p:spPr>
      </p:pic>
      <p:sp>
        <p:nvSpPr>
          <p:cNvPr id="419" name="Google Shape;419;p59"/>
          <p:cNvSpPr txBox="1"/>
          <p:nvPr/>
        </p:nvSpPr>
        <p:spPr>
          <a:xfrm>
            <a:off x="1419209" y="3511942"/>
            <a:ext cx="26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1</a:t>
            </a:r>
            <a:endParaRPr b="1">
              <a:solidFill>
                <a:srgbClr val="0000FF"/>
              </a:solidFill>
            </a:endParaRPr>
          </a:p>
        </p:txBody>
      </p:sp>
      <p:sp>
        <p:nvSpPr>
          <p:cNvPr id="420" name="Google Shape;420;p59"/>
          <p:cNvSpPr txBox="1"/>
          <p:nvPr/>
        </p:nvSpPr>
        <p:spPr>
          <a:xfrm>
            <a:off x="7291950" y="3320122"/>
            <a:ext cx="26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1</a:t>
            </a:r>
            <a:endParaRPr b="1">
              <a:solidFill>
                <a:srgbClr val="0000FF"/>
              </a:solidFill>
            </a:endParaRPr>
          </a:p>
        </p:txBody>
      </p:sp>
      <p:sp>
        <p:nvSpPr>
          <p:cNvPr id="421" name="Google Shape;421;p59"/>
          <p:cNvSpPr txBox="1"/>
          <p:nvPr/>
        </p:nvSpPr>
        <p:spPr>
          <a:xfrm>
            <a:off x="4123498" y="3357862"/>
            <a:ext cx="26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1</a:t>
            </a:r>
            <a:endParaRPr b="1">
              <a:solidFill>
                <a:srgbClr val="0000FF"/>
              </a:solidFill>
            </a:endParaRPr>
          </a:p>
        </p:txBody>
      </p:sp>
      <p:sp>
        <p:nvSpPr>
          <p:cNvPr id="422" name="Google Shape;422;p59"/>
          <p:cNvSpPr txBox="1"/>
          <p:nvPr/>
        </p:nvSpPr>
        <p:spPr>
          <a:xfrm>
            <a:off x="4469672" y="2281378"/>
            <a:ext cx="26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3</a:t>
            </a:r>
            <a:endParaRPr/>
          </a:p>
        </p:txBody>
      </p:sp>
      <p:sp>
        <p:nvSpPr>
          <p:cNvPr id="423" name="Google Shape;423;p59"/>
          <p:cNvSpPr txBox="1"/>
          <p:nvPr/>
        </p:nvSpPr>
        <p:spPr>
          <a:xfrm>
            <a:off x="1927022" y="2613688"/>
            <a:ext cx="26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3</a:t>
            </a:r>
            <a:endParaRPr/>
          </a:p>
        </p:txBody>
      </p:sp>
      <p:sp>
        <p:nvSpPr>
          <p:cNvPr id="424" name="Google Shape;424;p59"/>
          <p:cNvSpPr txBox="1"/>
          <p:nvPr/>
        </p:nvSpPr>
        <p:spPr>
          <a:xfrm>
            <a:off x="7669604" y="2256339"/>
            <a:ext cx="26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00FF"/>
                </a:solidFill>
              </a:rPr>
              <a:t>3</a:t>
            </a:r>
            <a:endParaRPr/>
          </a:p>
        </p:txBody>
      </p:sp>
      <p:cxnSp>
        <p:nvCxnSpPr>
          <p:cNvPr id="425" name="Google Shape;425;p59"/>
          <p:cNvCxnSpPr/>
          <p:nvPr/>
        </p:nvCxnSpPr>
        <p:spPr>
          <a:xfrm rot="10800000" flipH="1">
            <a:off x="4168334" y="1620276"/>
            <a:ext cx="685200" cy="266400"/>
          </a:xfrm>
          <a:prstGeom prst="straightConnector1">
            <a:avLst/>
          </a:prstGeom>
          <a:noFill/>
          <a:ln w="19050" cap="flat" cmpd="sng">
            <a:solidFill>
              <a:srgbClr val="595959"/>
            </a:solidFill>
            <a:prstDash val="dash"/>
            <a:round/>
            <a:headEnd type="none" w="med" len="med"/>
            <a:tailEnd type="none" w="med" len="med"/>
          </a:ln>
        </p:spPr>
      </p:cxnSp>
      <p:cxnSp>
        <p:nvCxnSpPr>
          <p:cNvPr id="426" name="Google Shape;426;p59"/>
          <p:cNvCxnSpPr/>
          <p:nvPr/>
        </p:nvCxnSpPr>
        <p:spPr>
          <a:xfrm rot="10800000" flipH="1">
            <a:off x="4667887" y="2244856"/>
            <a:ext cx="589500" cy="239700"/>
          </a:xfrm>
          <a:prstGeom prst="straightConnector1">
            <a:avLst/>
          </a:prstGeom>
          <a:noFill/>
          <a:ln w="19050" cap="flat" cmpd="sng">
            <a:solidFill>
              <a:srgbClr val="595959"/>
            </a:solidFill>
            <a:prstDash val="dash"/>
            <a:round/>
            <a:headEnd type="none" w="med" len="med"/>
            <a:tailEnd type="none" w="med" len="med"/>
          </a:ln>
        </p:spPr>
      </p:cxnSp>
      <p:cxnSp>
        <p:nvCxnSpPr>
          <p:cNvPr id="427" name="Google Shape;427;p59"/>
          <p:cNvCxnSpPr/>
          <p:nvPr/>
        </p:nvCxnSpPr>
        <p:spPr>
          <a:xfrm rot="10800000" flipH="1">
            <a:off x="7351351" y="1620440"/>
            <a:ext cx="468300" cy="219300"/>
          </a:xfrm>
          <a:prstGeom prst="straightConnector1">
            <a:avLst/>
          </a:prstGeom>
          <a:noFill/>
          <a:ln w="19050" cap="flat" cmpd="sng">
            <a:solidFill>
              <a:srgbClr val="595959"/>
            </a:solidFill>
            <a:prstDash val="dash"/>
            <a:round/>
            <a:headEnd type="none" w="med" len="med"/>
            <a:tailEnd type="none" w="med" len="med"/>
          </a:ln>
        </p:spPr>
      </p:cxnSp>
      <p:cxnSp>
        <p:nvCxnSpPr>
          <p:cNvPr id="428" name="Google Shape;428;p59"/>
          <p:cNvCxnSpPr/>
          <p:nvPr/>
        </p:nvCxnSpPr>
        <p:spPr>
          <a:xfrm rot="10800000" flipH="1">
            <a:off x="7850905" y="2235420"/>
            <a:ext cx="400500" cy="202200"/>
          </a:xfrm>
          <a:prstGeom prst="straightConnector1">
            <a:avLst/>
          </a:prstGeom>
          <a:noFill/>
          <a:ln w="19050" cap="flat" cmpd="sng">
            <a:solidFill>
              <a:srgbClr val="595959"/>
            </a:solidFill>
            <a:prstDash val="dash"/>
            <a:round/>
            <a:headEnd type="none" w="med" len="med"/>
            <a:tailEnd type="none" w="med" len="med"/>
          </a:ln>
        </p:spPr>
      </p:cxnSp>
      <p:sp>
        <p:nvSpPr>
          <p:cNvPr id="429" name="Google Shape;429;p59"/>
          <p:cNvSpPr txBox="1"/>
          <p:nvPr/>
        </p:nvSpPr>
        <p:spPr>
          <a:xfrm>
            <a:off x="3778278" y="2697727"/>
            <a:ext cx="437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FF0000"/>
                </a:solidFill>
              </a:rPr>
              <a:t>U</a:t>
            </a:r>
            <a:endParaRPr sz="3000">
              <a:solidFill>
                <a:srgbClr val="FF0000"/>
              </a:solidFill>
            </a:endParaRPr>
          </a:p>
        </p:txBody>
      </p:sp>
      <p:sp>
        <p:nvSpPr>
          <p:cNvPr id="430" name="Google Shape;430;p59"/>
          <p:cNvSpPr txBox="1"/>
          <p:nvPr/>
        </p:nvSpPr>
        <p:spPr>
          <a:xfrm>
            <a:off x="6998872" y="2697727"/>
            <a:ext cx="437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FF0000"/>
                </a:solidFill>
              </a:rPr>
              <a:t>T</a:t>
            </a:r>
            <a:endParaRPr sz="3000">
              <a:solidFill>
                <a:srgbClr val="FF0000"/>
              </a:solidFill>
            </a:endParaRPr>
          </a:p>
        </p:txBody>
      </p:sp>
      <p:sp>
        <p:nvSpPr>
          <p:cNvPr id="431" name="Google Shape;431;p59"/>
          <p:cNvSpPr txBox="1"/>
          <p:nvPr/>
        </p:nvSpPr>
        <p:spPr>
          <a:xfrm>
            <a:off x="1142791" y="2769224"/>
            <a:ext cx="4371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FF0000"/>
                </a:solidFill>
              </a:rPr>
              <a:t>C</a:t>
            </a:r>
            <a:endParaRPr sz="3000">
              <a:solidFill>
                <a:srgbClr val="FF0000"/>
              </a:solidFill>
            </a:endParaRPr>
          </a:p>
        </p:txBody>
      </p:sp>
      <p:sp>
        <p:nvSpPr>
          <p:cNvPr id="432" name="Google Shape;432;p59"/>
          <p:cNvSpPr txBox="1"/>
          <p:nvPr/>
        </p:nvSpPr>
        <p:spPr>
          <a:xfrm rot="3618659">
            <a:off x="4639914" y="1617900"/>
            <a:ext cx="1144779" cy="4616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741B47"/>
                </a:solidFill>
              </a:rPr>
              <a:t>Adenine</a:t>
            </a:r>
            <a:endParaRPr sz="1800" b="1">
              <a:solidFill>
                <a:srgbClr val="741B47"/>
              </a:solidFill>
            </a:endParaRPr>
          </a:p>
        </p:txBody>
      </p:sp>
      <p:sp>
        <p:nvSpPr>
          <p:cNvPr id="433" name="Google Shape;433;p59"/>
          <p:cNvSpPr txBox="1"/>
          <p:nvPr/>
        </p:nvSpPr>
        <p:spPr>
          <a:xfrm rot="3618659">
            <a:off x="7611384" y="1617900"/>
            <a:ext cx="1144779" cy="46168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741B47"/>
                </a:solidFill>
              </a:rPr>
              <a:t>Adenine</a:t>
            </a:r>
            <a:endParaRPr sz="1800" b="1">
              <a:solidFill>
                <a:srgbClr val="741B47"/>
              </a:solidFill>
            </a:endParaRPr>
          </a:p>
        </p:txBody>
      </p:sp>
      <p:cxnSp>
        <p:nvCxnSpPr>
          <p:cNvPr id="434" name="Google Shape;434;p59"/>
          <p:cNvCxnSpPr/>
          <p:nvPr/>
        </p:nvCxnSpPr>
        <p:spPr>
          <a:xfrm rot="10800000" flipH="1">
            <a:off x="1615925" y="1447625"/>
            <a:ext cx="736200" cy="292500"/>
          </a:xfrm>
          <a:prstGeom prst="straightConnector1">
            <a:avLst/>
          </a:prstGeom>
          <a:noFill/>
          <a:ln w="19050" cap="flat" cmpd="sng">
            <a:solidFill>
              <a:srgbClr val="595959"/>
            </a:solidFill>
            <a:prstDash val="dash"/>
            <a:round/>
            <a:headEnd type="none" w="med" len="med"/>
            <a:tailEnd type="none" w="med" len="med"/>
          </a:ln>
        </p:spPr>
      </p:cxnSp>
      <p:cxnSp>
        <p:nvCxnSpPr>
          <p:cNvPr id="435" name="Google Shape;435;p59"/>
          <p:cNvCxnSpPr/>
          <p:nvPr/>
        </p:nvCxnSpPr>
        <p:spPr>
          <a:xfrm rot="10800000" flipH="1">
            <a:off x="1930525" y="2339625"/>
            <a:ext cx="633300" cy="263400"/>
          </a:xfrm>
          <a:prstGeom prst="straightConnector1">
            <a:avLst/>
          </a:prstGeom>
          <a:noFill/>
          <a:ln w="19050" cap="flat" cmpd="sng">
            <a:solidFill>
              <a:srgbClr val="595959"/>
            </a:solidFill>
            <a:prstDash val="dash"/>
            <a:round/>
            <a:headEnd type="none" w="med" len="med"/>
            <a:tailEnd type="none" w="med" len="med"/>
          </a:ln>
        </p:spPr>
      </p:cxnSp>
      <p:cxnSp>
        <p:nvCxnSpPr>
          <p:cNvPr id="436" name="Google Shape;436;p59"/>
          <p:cNvCxnSpPr/>
          <p:nvPr/>
        </p:nvCxnSpPr>
        <p:spPr>
          <a:xfrm rot="10800000" flipH="1">
            <a:off x="2352125" y="2967725"/>
            <a:ext cx="736200" cy="292500"/>
          </a:xfrm>
          <a:prstGeom prst="straightConnector1">
            <a:avLst/>
          </a:prstGeom>
          <a:noFill/>
          <a:ln w="19050" cap="flat" cmpd="sng">
            <a:solidFill>
              <a:srgbClr val="595959"/>
            </a:solidFill>
            <a:prstDash val="dash"/>
            <a:round/>
            <a:headEnd type="none" w="med" len="med"/>
            <a:tailEnd type="none" w="med" len="med"/>
          </a:ln>
        </p:spPr>
      </p:cxnSp>
      <p:sp>
        <p:nvSpPr>
          <p:cNvPr id="437" name="Google Shape;437;p59"/>
          <p:cNvSpPr txBox="1"/>
          <p:nvPr/>
        </p:nvSpPr>
        <p:spPr>
          <a:xfrm rot="3944418">
            <a:off x="2080677" y="1983807"/>
            <a:ext cx="1250751" cy="461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a:solidFill>
                  <a:srgbClr val="741B47"/>
                </a:solidFill>
              </a:rPr>
              <a:t>Guanine</a:t>
            </a:r>
            <a:endParaRPr sz="1800" b="1">
              <a:solidFill>
                <a:srgbClr val="741B47"/>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762150" y="909200"/>
            <a:ext cx="2503500" cy="40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2100"/>
              <a:buFont typeface="Questrial"/>
              <a:buNone/>
            </a:pPr>
            <a:r>
              <a:rPr lang="en" b="0">
                <a:solidFill>
                  <a:srgbClr val="1EAC4C"/>
                </a:solidFill>
              </a:rPr>
              <a:t>DNA UNDER A MICROSCOPE</a:t>
            </a:r>
            <a:endParaRPr b="0">
              <a:solidFill>
                <a:srgbClr val="1EAC4C"/>
              </a:solidFill>
            </a:endParaRPr>
          </a:p>
          <a:p>
            <a:pPr marL="0" marR="0" lvl="0" indent="0" algn="ctr" rtl="0">
              <a:lnSpc>
                <a:spcPct val="90000"/>
              </a:lnSpc>
              <a:spcBef>
                <a:spcPts val="0"/>
              </a:spcBef>
              <a:spcAft>
                <a:spcPts val="0"/>
              </a:spcAft>
              <a:buClr>
                <a:schemeClr val="lt1"/>
              </a:buClr>
              <a:buSzPts val="2100"/>
              <a:buFont typeface="Questrial"/>
              <a:buNone/>
            </a:pPr>
            <a:endParaRPr b="0">
              <a:solidFill>
                <a:srgbClr val="1EAC4C"/>
              </a:solidFill>
            </a:endParaRPr>
          </a:p>
        </p:txBody>
      </p:sp>
      <p:sp>
        <p:nvSpPr>
          <p:cNvPr id="127" name="Google Shape;127;p24"/>
          <p:cNvSpPr txBox="1"/>
          <p:nvPr/>
        </p:nvSpPr>
        <p:spPr>
          <a:xfrm>
            <a:off x="803850" y="3539644"/>
            <a:ext cx="2420100" cy="335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sng" strike="noStrike" cap="none">
                <a:solidFill>
                  <a:srgbClr val="7F7F7F"/>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http://www.microbehunter.com/wp/wp-content/uploads/2009/onion1.jpg</a:t>
            </a:r>
            <a:endParaRPr sz="1800" b="0" i="0" u="none" strike="noStrike" cap="none">
              <a:solidFill>
                <a:srgbClr val="7F7F7F"/>
              </a:solidFill>
              <a:latin typeface="Questrial"/>
              <a:ea typeface="Questrial"/>
              <a:cs typeface="Questrial"/>
              <a:sym typeface="Questrial"/>
            </a:endParaRPr>
          </a:p>
        </p:txBody>
      </p:sp>
      <p:pic>
        <p:nvPicPr>
          <p:cNvPr id="128" name="Google Shape;128;p24"/>
          <p:cNvPicPr preferRelativeResize="0"/>
          <p:nvPr/>
        </p:nvPicPr>
        <p:blipFill>
          <a:blip r:embed="rId4">
            <a:alphaModFix/>
          </a:blip>
          <a:stretch>
            <a:fillRect/>
          </a:stretch>
        </p:blipFill>
        <p:spPr>
          <a:xfrm>
            <a:off x="762150" y="1737250"/>
            <a:ext cx="2503500" cy="1669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60"/>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But Why U?</a:t>
            </a:r>
            <a:endParaRPr/>
          </a:p>
        </p:txBody>
      </p:sp>
      <p:sp>
        <p:nvSpPr>
          <p:cNvPr id="443" name="Google Shape;443;p60"/>
          <p:cNvSpPr txBox="1"/>
          <p:nvPr/>
        </p:nvSpPr>
        <p:spPr>
          <a:xfrm>
            <a:off x="269225" y="723050"/>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000000"/>
                </a:solidFill>
              </a:rPr>
              <a:t>In every cell, every day, 100-500 times a day, cytosine will spontaneously undergo oxidative deamination.</a:t>
            </a:r>
            <a:endParaRPr sz="3000">
              <a:solidFill>
                <a:srgbClr val="000000"/>
              </a:solidFill>
            </a:endParaRPr>
          </a:p>
          <a:p>
            <a:pPr marL="0" lvl="0" indent="0" algn="l" rtl="0">
              <a:spcBef>
                <a:spcPts val="0"/>
              </a:spcBef>
              <a:spcAft>
                <a:spcPts val="0"/>
              </a:spcAft>
              <a:buNone/>
            </a:pPr>
            <a:endParaRPr sz="3000">
              <a:solidFill>
                <a:srgbClr val="000000"/>
              </a:solidFill>
            </a:endParaRPr>
          </a:p>
          <a:p>
            <a:pPr marL="0" lvl="0" indent="0" algn="l" rtl="0">
              <a:spcBef>
                <a:spcPts val="0"/>
              </a:spcBef>
              <a:spcAft>
                <a:spcPts val="0"/>
              </a:spcAft>
              <a:buNone/>
            </a:pPr>
            <a:endParaRPr sz="3000">
              <a:solidFill>
                <a:srgbClr val="000000"/>
              </a:solidFill>
            </a:endParaRPr>
          </a:p>
        </p:txBody>
      </p:sp>
      <p:pic>
        <p:nvPicPr>
          <p:cNvPr id="444" name="Google Shape;444;p60"/>
          <p:cNvPicPr preferRelativeResize="0"/>
          <p:nvPr/>
        </p:nvPicPr>
        <p:blipFill>
          <a:blip r:embed="rId3">
            <a:alphaModFix/>
          </a:blip>
          <a:stretch>
            <a:fillRect/>
          </a:stretch>
        </p:blipFill>
        <p:spPr>
          <a:xfrm>
            <a:off x="1574425" y="2153825"/>
            <a:ext cx="5224724" cy="2655724"/>
          </a:xfrm>
          <a:prstGeom prst="rect">
            <a:avLst/>
          </a:prstGeom>
          <a:noFill/>
          <a:ln>
            <a:noFill/>
          </a:ln>
        </p:spPr>
      </p:pic>
      <p:sp>
        <p:nvSpPr>
          <p:cNvPr id="445" name="Google Shape;445;p60"/>
          <p:cNvSpPr/>
          <p:nvPr/>
        </p:nvSpPr>
        <p:spPr>
          <a:xfrm>
            <a:off x="3603888" y="3422650"/>
            <a:ext cx="968100" cy="413400"/>
          </a:xfrm>
          <a:prstGeom prst="rightArrow">
            <a:avLst>
              <a:gd name="adj1" fmla="val 50000"/>
              <a:gd name="adj2" fmla="val 50000"/>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6" name="Google Shape;446;p60"/>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1"/>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But Why U?</a:t>
            </a:r>
            <a:endParaRPr/>
          </a:p>
        </p:txBody>
      </p:sp>
      <p:sp>
        <p:nvSpPr>
          <p:cNvPr id="452" name="Google Shape;452;p61"/>
          <p:cNvSpPr txBox="1"/>
          <p:nvPr/>
        </p:nvSpPr>
        <p:spPr>
          <a:xfrm>
            <a:off x="269225" y="723050"/>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000000"/>
                </a:solidFill>
              </a:rPr>
              <a:t>In every cell, every day, 100-500 times a day, cytosine will spontaneously undergo oxidative deamination.</a:t>
            </a:r>
            <a:endParaRPr sz="3000">
              <a:solidFill>
                <a:srgbClr val="000000"/>
              </a:solidFill>
            </a:endParaRPr>
          </a:p>
          <a:p>
            <a:pPr marL="0" lvl="0" indent="0" algn="l" rtl="0">
              <a:spcBef>
                <a:spcPts val="0"/>
              </a:spcBef>
              <a:spcAft>
                <a:spcPts val="0"/>
              </a:spcAft>
              <a:buNone/>
            </a:pPr>
            <a:endParaRPr sz="3000">
              <a:solidFill>
                <a:srgbClr val="000000"/>
              </a:solidFill>
            </a:endParaRPr>
          </a:p>
          <a:p>
            <a:pPr marL="0" lvl="0" indent="0" algn="l" rtl="0">
              <a:spcBef>
                <a:spcPts val="0"/>
              </a:spcBef>
              <a:spcAft>
                <a:spcPts val="0"/>
              </a:spcAft>
              <a:buNone/>
            </a:pPr>
            <a:endParaRPr sz="3000">
              <a:solidFill>
                <a:srgbClr val="000000"/>
              </a:solidFill>
            </a:endParaRPr>
          </a:p>
        </p:txBody>
      </p:sp>
      <p:pic>
        <p:nvPicPr>
          <p:cNvPr id="453" name="Google Shape;453;p61"/>
          <p:cNvPicPr preferRelativeResize="0"/>
          <p:nvPr/>
        </p:nvPicPr>
        <p:blipFill>
          <a:blip r:embed="rId3">
            <a:alphaModFix/>
          </a:blip>
          <a:stretch>
            <a:fillRect/>
          </a:stretch>
        </p:blipFill>
        <p:spPr>
          <a:xfrm>
            <a:off x="1574425" y="2153825"/>
            <a:ext cx="5224724" cy="2655724"/>
          </a:xfrm>
          <a:prstGeom prst="rect">
            <a:avLst/>
          </a:prstGeom>
          <a:noFill/>
          <a:ln>
            <a:noFill/>
          </a:ln>
        </p:spPr>
      </p:pic>
      <p:sp>
        <p:nvSpPr>
          <p:cNvPr id="454" name="Google Shape;454;p61"/>
          <p:cNvSpPr/>
          <p:nvPr/>
        </p:nvSpPr>
        <p:spPr>
          <a:xfrm>
            <a:off x="3603888" y="3422650"/>
            <a:ext cx="968100" cy="413400"/>
          </a:xfrm>
          <a:prstGeom prst="rightArrow">
            <a:avLst>
              <a:gd name="adj1" fmla="val 50000"/>
              <a:gd name="adj2" fmla="val 50000"/>
            </a:avLst>
          </a:prstGeom>
          <a:solidFill>
            <a:srgbClr val="1EAC4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61"/>
          <p:cNvSpPr txBox="1"/>
          <p:nvPr/>
        </p:nvSpPr>
        <p:spPr>
          <a:xfrm>
            <a:off x="5774775" y="2236175"/>
            <a:ext cx="2211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1EAC4C"/>
                </a:solidFill>
                <a:latin typeface="Calibri"/>
                <a:ea typeface="Calibri"/>
                <a:cs typeface="Calibri"/>
                <a:sym typeface="Calibri"/>
              </a:rPr>
              <a:t>Yikes!</a:t>
            </a:r>
            <a:endParaRPr sz="2400" b="1">
              <a:solidFill>
                <a:srgbClr val="1EAC4C"/>
              </a:solidFill>
              <a:latin typeface="Calibri"/>
              <a:ea typeface="Calibri"/>
              <a:cs typeface="Calibri"/>
              <a:sym typeface="Calibri"/>
            </a:endParaRPr>
          </a:p>
          <a:p>
            <a:pPr marL="0" lvl="0" indent="0" algn="l" rtl="0">
              <a:spcBef>
                <a:spcPts val="0"/>
              </a:spcBef>
              <a:spcAft>
                <a:spcPts val="0"/>
              </a:spcAft>
              <a:buNone/>
            </a:pPr>
            <a:r>
              <a:rPr lang="en" sz="2400" b="1">
                <a:solidFill>
                  <a:srgbClr val="1EAC4C"/>
                </a:solidFill>
                <a:latin typeface="Calibri"/>
                <a:ea typeface="Calibri"/>
                <a:cs typeface="Calibri"/>
                <a:sym typeface="Calibri"/>
              </a:rPr>
              <a:t>This is uracil!!!</a:t>
            </a:r>
            <a:endParaRPr sz="2400" b="1">
              <a:solidFill>
                <a:srgbClr val="1EAC4C"/>
              </a:solidFill>
              <a:latin typeface="Calibri"/>
              <a:ea typeface="Calibri"/>
              <a:cs typeface="Calibri"/>
              <a:sym typeface="Calibri"/>
            </a:endParaRPr>
          </a:p>
        </p:txBody>
      </p:sp>
      <p:pic>
        <p:nvPicPr>
          <p:cNvPr id="456" name="Google Shape;456;p61"/>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2"/>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But Why U?</a:t>
            </a:r>
            <a:endParaRPr/>
          </a:p>
        </p:txBody>
      </p:sp>
      <p:sp>
        <p:nvSpPr>
          <p:cNvPr id="462" name="Google Shape;462;p62"/>
          <p:cNvSpPr txBox="1"/>
          <p:nvPr/>
        </p:nvSpPr>
        <p:spPr>
          <a:xfrm>
            <a:off x="269225" y="723050"/>
            <a:ext cx="85206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t>dUTPase to the rescue!</a:t>
            </a:r>
            <a:endParaRPr sz="3000">
              <a:solidFill>
                <a:srgbClr val="000000"/>
              </a:solidFill>
            </a:endParaRPr>
          </a:p>
          <a:p>
            <a:pPr marL="0" lvl="0" indent="0" algn="l" rtl="0">
              <a:spcBef>
                <a:spcPts val="0"/>
              </a:spcBef>
              <a:spcAft>
                <a:spcPts val="0"/>
              </a:spcAft>
              <a:buNone/>
            </a:pPr>
            <a:endParaRPr sz="3000">
              <a:solidFill>
                <a:srgbClr val="000000"/>
              </a:solidFill>
            </a:endParaRPr>
          </a:p>
          <a:p>
            <a:pPr marL="0" lvl="0" indent="0" algn="l" rtl="0">
              <a:spcBef>
                <a:spcPts val="0"/>
              </a:spcBef>
              <a:spcAft>
                <a:spcPts val="0"/>
              </a:spcAft>
              <a:buNone/>
            </a:pPr>
            <a:endParaRPr sz="3000">
              <a:solidFill>
                <a:srgbClr val="000000"/>
              </a:solidFill>
            </a:endParaRPr>
          </a:p>
        </p:txBody>
      </p:sp>
      <p:pic>
        <p:nvPicPr>
          <p:cNvPr id="463" name="Google Shape;463;p62"/>
          <p:cNvPicPr preferRelativeResize="0"/>
          <p:nvPr/>
        </p:nvPicPr>
        <p:blipFill>
          <a:blip r:embed="rId3">
            <a:alphaModFix/>
          </a:blip>
          <a:stretch>
            <a:fillRect/>
          </a:stretch>
        </p:blipFill>
        <p:spPr>
          <a:xfrm>
            <a:off x="1574425" y="2153825"/>
            <a:ext cx="5224724" cy="2655724"/>
          </a:xfrm>
          <a:prstGeom prst="rect">
            <a:avLst/>
          </a:prstGeom>
          <a:noFill/>
          <a:ln>
            <a:noFill/>
          </a:ln>
        </p:spPr>
      </p:pic>
      <p:sp>
        <p:nvSpPr>
          <p:cNvPr id="464" name="Google Shape;464;p62"/>
          <p:cNvSpPr/>
          <p:nvPr/>
        </p:nvSpPr>
        <p:spPr>
          <a:xfrm rot="10800000">
            <a:off x="3603888" y="3422650"/>
            <a:ext cx="968100" cy="413400"/>
          </a:xfrm>
          <a:prstGeom prst="rightArrow">
            <a:avLst>
              <a:gd name="adj1" fmla="val 50000"/>
              <a:gd name="adj2" fmla="val 50000"/>
            </a:avLst>
          </a:prstGeom>
          <a:solidFill>
            <a:srgbClr val="1EAC4C"/>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5" name="Google Shape;465;p62"/>
          <p:cNvPicPr preferRelativeResize="0"/>
          <p:nvPr/>
        </p:nvPicPr>
        <p:blipFill>
          <a:blip r:embed="rId4">
            <a:alphaModFix/>
          </a:blip>
          <a:stretch>
            <a:fillRect/>
          </a:stretch>
        </p:blipFill>
        <p:spPr>
          <a:xfrm>
            <a:off x="6049674" y="304800"/>
            <a:ext cx="2040050" cy="2040050"/>
          </a:xfrm>
          <a:prstGeom prst="rect">
            <a:avLst/>
          </a:prstGeom>
          <a:noFill/>
          <a:ln>
            <a:noFill/>
          </a:ln>
        </p:spPr>
      </p:pic>
      <p:sp>
        <p:nvSpPr>
          <p:cNvPr id="466" name="Google Shape;466;p62"/>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62"/>
          <p:cNvSpPr txBox="1"/>
          <p:nvPr/>
        </p:nvSpPr>
        <p:spPr>
          <a:xfrm>
            <a:off x="5004625" y="4663725"/>
            <a:ext cx="1339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1EAC4C"/>
                </a:solidFill>
                <a:latin typeface="Calibri"/>
                <a:ea typeface="Calibri"/>
                <a:cs typeface="Calibri"/>
                <a:sym typeface="Calibri"/>
              </a:rPr>
              <a:t>Uracil</a:t>
            </a:r>
            <a:endParaRPr sz="2400" b="1">
              <a:solidFill>
                <a:srgbClr val="1EAC4C"/>
              </a:solidFill>
              <a:latin typeface="Calibri"/>
              <a:ea typeface="Calibri"/>
              <a:cs typeface="Calibri"/>
              <a:sym typeface="Calibri"/>
            </a:endParaRPr>
          </a:p>
        </p:txBody>
      </p:sp>
      <p:sp>
        <p:nvSpPr>
          <p:cNvPr id="468" name="Google Shape;468;p62"/>
          <p:cNvSpPr txBox="1"/>
          <p:nvPr/>
        </p:nvSpPr>
        <p:spPr>
          <a:xfrm>
            <a:off x="2124000" y="4665600"/>
            <a:ext cx="1339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b="1">
                <a:solidFill>
                  <a:srgbClr val="1EAC4C"/>
                </a:solidFill>
                <a:latin typeface="Calibri"/>
                <a:ea typeface="Calibri"/>
                <a:cs typeface="Calibri"/>
                <a:sym typeface="Calibri"/>
              </a:rPr>
              <a:t>Cytosine</a:t>
            </a:r>
            <a:endParaRPr sz="2400" b="1">
              <a:solidFill>
                <a:srgbClr val="1EAC4C"/>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3"/>
          <p:cNvSpPr txBox="1">
            <a:spLocks noGrp="1"/>
          </p:cNvSpPr>
          <p:nvPr>
            <p:ph type="title"/>
          </p:nvPr>
        </p:nvSpPr>
        <p:spPr>
          <a:xfrm>
            <a:off x="707075" y="217200"/>
            <a:ext cx="79317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Thymine biosynthesis starts with </a:t>
            </a:r>
            <a:r>
              <a:rPr lang="en" b="1">
                <a:solidFill>
                  <a:srgbClr val="FF9900"/>
                </a:solidFill>
              </a:rPr>
              <a:t>U</a:t>
            </a:r>
            <a:r>
              <a:rPr lang="en"/>
              <a:t> and is converted to </a:t>
            </a:r>
            <a:r>
              <a:rPr lang="en">
                <a:solidFill>
                  <a:srgbClr val="741B47"/>
                </a:solidFill>
              </a:rPr>
              <a:t>T</a:t>
            </a:r>
            <a:r>
              <a:rPr lang="en"/>
              <a:t>!</a:t>
            </a:r>
            <a:endParaRPr/>
          </a:p>
        </p:txBody>
      </p:sp>
      <p:pic>
        <p:nvPicPr>
          <p:cNvPr id="474" name="Google Shape;474;p63"/>
          <p:cNvPicPr preferRelativeResize="0"/>
          <p:nvPr/>
        </p:nvPicPr>
        <p:blipFill>
          <a:blip r:embed="rId3">
            <a:alphaModFix/>
          </a:blip>
          <a:stretch>
            <a:fillRect/>
          </a:stretch>
        </p:blipFill>
        <p:spPr>
          <a:xfrm>
            <a:off x="152400" y="894812"/>
            <a:ext cx="8199573" cy="3766813"/>
          </a:xfrm>
          <a:prstGeom prst="rect">
            <a:avLst/>
          </a:prstGeom>
          <a:noFill/>
          <a:ln>
            <a:noFill/>
          </a:ln>
        </p:spPr>
      </p:pic>
      <p:sp>
        <p:nvSpPr>
          <p:cNvPr id="475" name="Google Shape;475;p63"/>
          <p:cNvSpPr/>
          <p:nvPr/>
        </p:nvSpPr>
        <p:spPr>
          <a:xfrm>
            <a:off x="5574900" y="1403225"/>
            <a:ext cx="2841900" cy="2666400"/>
          </a:xfrm>
          <a:prstGeom prst="roundRect">
            <a:avLst>
              <a:gd name="adj" fmla="val 16667"/>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6" name="Google Shape;476;p63"/>
          <p:cNvCxnSpPr/>
          <p:nvPr/>
        </p:nvCxnSpPr>
        <p:spPr>
          <a:xfrm rot="10800000" flipH="1">
            <a:off x="5762925" y="3595000"/>
            <a:ext cx="519900" cy="918000"/>
          </a:xfrm>
          <a:prstGeom prst="straightConnector1">
            <a:avLst/>
          </a:prstGeom>
          <a:noFill/>
          <a:ln w="38100" cap="flat" cmpd="sng">
            <a:solidFill>
              <a:srgbClr val="E69138"/>
            </a:solidFill>
            <a:prstDash val="solid"/>
            <a:round/>
            <a:headEnd type="none" w="med" len="med"/>
            <a:tailEnd type="triangle" w="med" len="med"/>
          </a:ln>
        </p:spPr>
      </p:cxnSp>
      <p:cxnSp>
        <p:nvCxnSpPr>
          <p:cNvPr id="477" name="Google Shape;477;p63"/>
          <p:cNvCxnSpPr/>
          <p:nvPr/>
        </p:nvCxnSpPr>
        <p:spPr>
          <a:xfrm flipH="1">
            <a:off x="7809300" y="696850"/>
            <a:ext cx="508800" cy="929100"/>
          </a:xfrm>
          <a:prstGeom prst="straightConnector1">
            <a:avLst/>
          </a:prstGeom>
          <a:noFill/>
          <a:ln w="38100" cap="flat" cmpd="sng">
            <a:solidFill>
              <a:srgbClr val="741B47"/>
            </a:solidFill>
            <a:prstDash val="solid"/>
            <a:round/>
            <a:headEnd type="none" w="med" len="med"/>
            <a:tailEnd type="triangle" w="med" len="med"/>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64"/>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So the real question is…</a:t>
            </a:r>
            <a:endParaRPr/>
          </a:p>
        </p:txBody>
      </p:sp>
      <p:sp>
        <p:nvSpPr>
          <p:cNvPr id="483" name="Google Shape;483;p64"/>
          <p:cNvSpPr txBox="1"/>
          <p:nvPr/>
        </p:nvSpPr>
        <p:spPr>
          <a:xfrm>
            <a:off x="2110625" y="1757075"/>
            <a:ext cx="40821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800">
                <a:solidFill>
                  <a:srgbClr val="1EAC4C"/>
                </a:solidFill>
                <a:latin typeface="Calibri"/>
                <a:ea typeface="Calibri"/>
                <a:cs typeface="Calibri"/>
                <a:sym typeface="Calibri"/>
              </a:rPr>
              <a:t>Why Thymine?</a:t>
            </a:r>
            <a:endParaRPr sz="4800">
              <a:solidFill>
                <a:srgbClr val="1EAC4C"/>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65"/>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Back to our model…</a:t>
            </a:r>
            <a:endParaRPr/>
          </a:p>
        </p:txBody>
      </p:sp>
      <p:pic>
        <p:nvPicPr>
          <p:cNvPr id="489" name="Google Shape;489;p65"/>
          <p:cNvPicPr preferRelativeResize="0"/>
          <p:nvPr/>
        </p:nvPicPr>
        <p:blipFill>
          <a:blip r:embed="rId3">
            <a:alphaModFix/>
          </a:blip>
          <a:stretch>
            <a:fillRect/>
          </a:stretch>
        </p:blipFill>
        <p:spPr>
          <a:xfrm>
            <a:off x="1429888" y="755717"/>
            <a:ext cx="6284227" cy="421320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6"/>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about U?</a:t>
            </a:r>
            <a:endParaRPr/>
          </a:p>
        </p:txBody>
      </p:sp>
      <p:pic>
        <p:nvPicPr>
          <p:cNvPr id="495" name="Google Shape;495;p66"/>
          <p:cNvPicPr preferRelativeResize="0"/>
          <p:nvPr/>
        </p:nvPicPr>
        <p:blipFill>
          <a:blip r:embed="rId3">
            <a:alphaModFix/>
          </a:blip>
          <a:stretch>
            <a:fillRect/>
          </a:stretch>
        </p:blipFill>
        <p:spPr>
          <a:xfrm>
            <a:off x="1891050" y="1111142"/>
            <a:ext cx="4543425" cy="34385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7"/>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about U?</a:t>
            </a:r>
            <a:endParaRPr/>
          </a:p>
        </p:txBody>
      </p:sp>
      <p:pic>
        <p:nvPicPr>
          <p:cNvPr id="501" name="Google Shape;501;p67"/>
          <p:cNvPicPr preferRelativeResize="0"/>
          <p:nvPr/>
        </p:nvPicPr>
        <p:blipFill>
          <a:blip r:embed="rId3">
            <a:alphaModFix/>
          </a:blip>
          <a:stretch>
            <a:fillRect/>
          </a:stretch>
        </p:blipFill>
        <p:spPr>
          <a:xfrm>
            <a:off x="1891050" y="1111142"/>
            <a:ext cx="4543425" cy="3438525"/>
          </a:xfrm>
          <a:prstGeom prst="rect">
            <a:avLst/>
          </a:prstGeom>
          <a:noFill/>
          <a:ln>
            <a:noFill/>
          </a:ln>
        </p:spPr>
      </p:pic>
      <p:sp>
        <p:nvSpPr>
          <p:cNvPr id="502" name="Google Shape;502;p67"/>
          <p:cNvSpPr txBox="1"/>
          <p:nvPr/>
        </p:nvSpPr>
        <p:spPr>
          <a:xfrm>
            <a:off x="1970600" y="4463575"/>
            <a:ext cx="46509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latin typeface="Calibri"/>
                <a:ea typeface="Calibri"/>
                <a:cs typeface="Calibri"/>
                <a:sym typeface="Calibri"/>
              </a:rPr>
              <a:t>Remove a methyl from T!!!</a:t>
            </a:r>
            <a:endParaRPr sz="2200">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68"/>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about U?</a:t>
            </a:r>
            <a:endParaRPr/>
          </a:p>
        </p:txBody>
      </p:sp>
      <p:pic>
        <p:nvPicPr>
          <p:cNvPr id="508" name="Google Shape;508;p68"/>
          <p:cNvPicPr preferRelativeResize="0"/>
          <p:nvPr/>
        </p:nvPicPr>
        <p:blipFill>
          <a:blip r:embed="rId3">
            <a:alphaModFix/>
          </a:blip>
          <a:stretch>
            <a:fillRect/>
          </a:stretch>
        </p:blipFill>
        <p:spPr>
          <a:xfrm>
            <a:off x="1891050" y="1111142"/>
            <a:ext cx="4543425" cy="3438525"/>
          </a:xfrm>
          <a:prstGeom prst="rect">
            <a:avLst/>
          </a:prstGeom>
          <a:noFill/>
          <a:ln>
            <a:noFill/>
          </a:ln>
        </p:spPr>
      </p:pic>
      <p:sp>
        <p:nvSpPr>
          <p:cNvPr id="509" name="Google Shape;509;p68"/>
          <p:cNvSpPr txBox="1"/>
          <p:nvPr/>
        </p:nvSpPr>
        <p:spPr>
          <a:xfrm>
            <a:off x="1970600" y="4463575"/>
            <a:ext cx="46509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200">
                <a:latin typeface="Calibri"/>
                <a:ea typeface="Calibri"/>
                <a:cs typeface="Calibri"/>
                <a:sym typeface="Calibri"/>
              </a:rPr>
              <a:t>Remove a methyl from T!!!</a:t>
            </a:r>
            <a:endParaRPr sz="2200">
              <a:latin typeface="Calibri"/>
              <a:ea typeface="Calibri"/>
              <a:cs typeface="Calibri"/>
              <a:sym typeface="Calibri"/>
            </a:endParaRPr>
          </a:p>
        </p:txBody>
      </p:sp>
      <p:pic>
        <p:nvPicPr>
          <p:cNvPr id="510" name="Google Shape;510;p68"/>
          <p:cNvPicPr preferRelativeResize="0"/>
          <p:nvPr/>
        </p:nvPicPr>
        <p:blipFill>
          <a:blip r:embed="rId4">
            <a:alphaModFix/>
          </a:blip>
          <a:stretch>
            <a:fillRect/>
          </a:stretch>
        </p:blipFill>
        <p:spPr>
          <a:xfrm>
            <a:off x="1289050" y="1963100"/>
            <a:ext cx="5497477" cy="18890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9"/>
          <p:cNvSpPr txBox="1">
            <a:spLocks noGrp="1"/>
          </p:cNvSpPr>
          <p:nvPr>
            <p:ph type="title"/>
          </p:nvPr>
        </p:nvSpPr>
        <p:spPr>
          <a:xfrm>
            <a:off x="707065" y="217192"/>
            <a:ext cx="76449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ONE MORE THING!!  WHAT IS THIS?</a:t>
            </a:r>
            <a:endParaRPr/>
          </a:p>
        </p:txBody>
      </p:sp>
      <p:pic>
        <p:nvPicPr>
          <p:cNvPr id="516" name="Google Shape;516;p69"/>
          <p:cNvPicPr preferRelativeResize="0"/>
          <p:nvPr/>
        </p:nvPicPr>
        <p:blipFill>
          <a:blip r:embed="rId3">
            <a:alphaModFix/>
          </a:blip>
          <a:stretch>
            <a:fillRect/>
          </a:stretch>
        </p:blipFill>
        <p:spPr>
          <a:xfrm>
            <a:off x="1285750" y="748892"/>
            <a:ext cx="6278507" cy="421320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a:spLocks noGrp="1"/>
          </p:cNvSpPr>
          <p:nvPr>
            <p:ph type="title"/>
          </p:nvPr>
        </p:nvSpPr>
        <p:spPr>
          <a:xfrm>
            <a:off x="762150" y="909200"/>
            <a:ext cx="2503500" cy="40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2100"/>
              <a:buFont typeface="Questrial"/>
              <a:buNone/>
            </a:pPr>
            <a:r>
              <a:rPr lang="en" b="0">
                <a:solidFill>
                  <a:srgbClr val="1EAC4C"/>
                </a:solidFill>
              </a:rPr>
              <a:t>DNA UNDER A MICROSCOPE</a:t>
            </a:r>
            <a:endParaRPr b="0">
              <a:solidFill>
                <a:srgbClr val="1EAC4C"/>
              </a:solidFill>
            </a:endParaRPr>
          </a:p>
          <a:p>
            <a:pPr marL="0" marR="0" lvl="0" indent="0" algn="ctr" rtl="0">
              <a:lnSpc>
                <a:spcPct val="90000"/>
              </a:lnSpc>
              <a:spcBef>
                <a:spcPts val="0"/>
              </a:spcBef>
              <a:spcAft>
                <a:spcPts val="0"/>
              </a:spcAft>
              <a:buClr>
                <a:schemeClr val="lt1"/>
              </a:buClr>
              <a:buSzPts val="2100"/>
              <a:buFont typeface="Questrial"/>
              <a:buNone/>
            </a:pPr>
            <a:endParaRPr b="0">
              <a:solidFill>
                <a:srgbClr val="1EAC4C"/>
              </a:solidFill>
            </a:endParaRPr>
          </a:p>
        </p:txBody>
      </p:sp>
      <p:sp>
        <p:nvSpPr>
          <p:cNvPr id="134" name="Google Shape;134;p25"/>
          <p:cNvSpPr txBox="1"/>
          <p:nvPr/>
        </p:nvSpPr>
        <p:spPr>
          <a:xfrm>
            <a:off x="803850" y="3539644"/>
            <a:ext cx="2420100" cy="335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sng" strike="noStrike" cap="none">
                <a:solidFill>
                  <a:srgbClr val="7F7F7F"/>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http://www.microbehunter.com/wp/wp-content/uploads/2009/onion1.jpg</a:t>
            </a:r>
            <a:endParaRPr sz="1800" b="0" i="0" u="none" strike="noStrike" cap="none">
              <a:solidFill>
                <a:srgbClr val="7F7F7F"/>
              </a:solidFill>
              <a:latin typeface="Questrial"/>
              <a:ea typeface="Questrial"/>
              <a:cs typeface="Questrial"/>
              <a:sym typeface="Questrial"/>
            </a:endParaRPr>
          </a:p>
        </p:txBody>
      </p:sp>
      <p:pic>
        <p:nvPicPr>
          <p:cNvPr id="135" name="Google Shape;135;p25"/>
          <p:cNvPicPr preferRelativeResize="0"/>
          <p:nvPr/>
        </p:nvPicPr>
        <p:blipFill>
          <a:blip r:embed="rId4">
            <a:alphaModFix/>
          </a:blip>
          <a:stretch>
            <a:fillRect/>
          </a:stretch>
        </p:blipFill>
        <p:spPr>
          <a:xfrm>
            <a:off x="762150" y="1737250"/>
            <a:ext cx="2503500" cy="1669000"/>
          </a:xfrm>
          <a:prstGeom prst="rect">
            <a:avLst/>
          </a:prstGeom>
          <a:noFill/>
          <a:ln>
            <a:noFill/>
          </a:ln>
        </p:spPr>
      </p:pic>
      <p:pic>
        <p:nvPicPr>
          <p:cNvPr id="136" name="Google Shape;136;p25"/>
          <p:cNvPicPr preferRelativeResize="0"/>
          <p:nvPr/>
        </p:nvPicPr>
        <p:blipFill>
          <a:blip r:embed="rId5">
            <a:alphaModFix/>
          </a:blip>
          <a:stretch>
            <a:fillRect/>
          </a:stretch>
        </p:blipFill>
        <p:spPr>
          <a:xfrm>
            <a:off x="4061566" y="1737244"/>
            <a:ext cx="1185863" cy="2171700"/>
          </a:xfrm>
          <a:prstGeom prst="rect">
            <a:avLst/>
          </a:prstGeom>
          <a:noFill/>
          <a:ln>
            <a:noFill/>
          </a:ln>
        </p:spPr>
      </p:pic>
      <p:sp>
        <p:nvSpPr>
          <p:cNvPr id="137" name="Google Shape;137;p25"/>
          <p:cNvSpPr txBox="1"/>
          <p:nvPr/>
        </p:nvSpPr>
        <p:spPr>
          <a:xfrm>
            <a:off x="3529500" y="850756"/>
            <a:ext cx="2250000" cy="886500"/>
          </a:xfrm>
          <a:prstGeom prst="rect">
            <a:avLst/>
          </a:prstGeom>
          <a:noFill/>
          <a:ln>
            <a:noFill/>
          </a:ln>
        </p:spPr>
        <p:txBody>
          <a:bodyPr spcFirstLastPara="1" wrap="square" lIns="68575" tIns="68575" rIns="68575" bIns="68575" anchor="t" anchorCtr="0">
            <a:spAutoFit/>
          </a:bodyPr>
          <a:lstStyle/>
          <a:p>
            <a:pPr marL="0" lvl="0" indent="0" algn="ctr" rtl="0">
              <a:lnSpc>
                <a:spcPct val="90000"/>
              </a:lnSpc>
              <a:spcBef>
                <a:spcPts val="0"/>
              </a:spcBef>
              <a:spcAft>
                <a:spcPts val="0"/>
              </a:spcAft>
              <a:buNone/>
            </a:pPr>
            <a:r>
              <a:rPr lang="en" sz="2700">
                <a:solidFill>
                  <a:srgbClr val="38761D"/>
                </a:solidFill>
                <a:latin typeface="Questrial"/>
                <a:ea typeface="Questrial"/>
                <a:cs typeface="Questrial"/>
                <a:sym typeface="Questrial"/>
              </a:rPr>
              <a:t>OR IN A TEST TUBE</a:t>
            </a:r>
            <a:endParaRPr sz="2700">
              <a:solidFill>
                <a:srgbClr val="38761D"/>
              </a:solidFill>
              <a:latin typeface="Questrial"/>
              <a:ea typeface="Questrial"/>
              <a:cs typeface="Questrial"/>
              <a:sym typeface="Questrial"/>
            </a:endParaRPr>
          </a:p>
        </p:txBody>
      </p:sp>
      <p:sp>
        <p:nvSpPr>
          <p:cNvPr id="138" name="Google Shape;138;p25"/>
          <p:cNvSpPr txBox="1"/>
          <p:nvPr/>
        </p:nvSpPr>
        <p:spPr>
          <a:xfrm>
            <a:off x="3446987" y="3997369"/>
            <a:ext cx="2250000" cy="477225"/>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 sz="1100">
                <a:solidFill>
                  <a:srgbClr val="7F7F7F"/>
                </a:solidFill>
              </a:rPr>
              <a:t>https://www.instructables.com/Extracting-DNA-from-Strawberries/</a:t>
            </a:r>
            <a:endParaRPr sz="1100">
              <a:solidFill>
                <a:srgbClr val="7F7F7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70"/>
          <p:cNvSpPr txBox="1">
            <a:spLocks noGrp="1"/>
          </p:cNvSpPr>
          <p:nvPr>
            <p:ph type="title"/>
          </p:nvPr>
        </p:nvSpPr>
        <p:spPr>
          <a:xfrm>
            <a:off x="336133" y="188617"/>
            <a:ext cx="80211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Summer Courses!</a:t>
            </a:r>
            <a:endParaRPr/>
          </a:p>
        </p:txBody>
      </p:sp>
      <p:pic>
        <p:nvPicPr>
          <p:cNvPr id="522" name="Google Shape;522;p70"/>
          <p:cNvPicPr preferRelativeResize="0"/>
          <p:nvPr/>
        </p:nvPicPr>
        <p:blipFill>
          <a:blip r:embed="rId3">
            <a:alphaModFix/>
          </a:blip>
          <a:stretch>
            <a:fillRect/>
          </a:stretch>
        </p:blipFill>
        <p:spPr>
          <a:xfrm>
            <a:off x="877625" y="1628463"/>
            <a:ext cx="2910514" cy="2178700"/>
          </a:xfrm>
          <a:prstGeom prst="rect">
            <a:avLst/>
          </a:prstGeom>
          <a:noFill/>
          <a:ln>
            <a:noFill/>
          </a:ln>
        </p:spPr>
      </p:pic>
      <p:pic>
        <p:nvPicPr>
          <p:cNvPr id="523" name="Google Shape;523;p70"/>
          <p:cNvPicPr preferRelativeResize="0"/>
          <p:nvPr/>
        </p:nvPicPr>
        <p:blipFill>
          <a:blip r:embed="rId4">
            <a:alphaModFix/>
          </a:blip>
          <a:stretch>
            <a:fillRect/>
          </a:stretch>
        </p:blipFill>
        <p:spPr>
          <a:xfrm>
            <a:off x="3990324" y="680274"/>
            <a:ext cx="3821250" cy="38212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71"/>
          <p:cNvSpPr txBox="1">
            <a:spLocks noGrp="1"/>
          </p:cNvSpPr>
          <p:nvPr>
            <p:ph type="title"/>
          </p:nvPr>
        </p:nvSpPr>
        <p:spPr>
          <a:xfrm>
            <a:off x="3397550" y="941143"/>
            <a:ext cx="4938900" cy="2941200"/>
          </a:xfrm>
          <a:prstGeom prst="rect">
            <a:avLst/>
          </a:prstGeom>
        </p:spPr>
        <p:txBody>
          <a:bodyPr spcFirstLastPara="1" wrap="square" lIns="68575" tIns="34275" rIns="68575" bIns="34275" anchor="t" anchorCtr="0">
            <a:normAutofit/>
          </a:bodyPr>
          <a:lstStyle/>
          <a:p>
            <a:pPr marL="0" lvl="0" indent="0" algn="ctr" rtl="0">
              <a:spcBef>
                <a:spcPts val="0"/>
              </a:spcBef>
              <a:spcAft>
                <a:spcPts val="0"/>
              </a:spcAft>
              <a:buNone/>
            </a:pPr>
            <a:r>
              <a:rPr lang="en"/>
              <a:t>THANK YOU!!</a:t>
            </a:r>
            <a:endParaRPr/>
          </a:p>
          <a:p>
            <a:pPr marL="0" lvl="0" indent="0" algn="ctr" rtl="0">
              <a:spcBef>
                <a:spcPts val="0"/>
              </a:spcBef>
              <a:spcAft>
                <a:spcPts val="0"/>
              </a:spcAft>
              <a:buNone/>
            </a:pPr>
            <a:endParaRPr/>
          </a:p>
          <a:p>
            <a:pPr marL="0" lvl="0" indent="0" algn="ctr" rtl="0">
              <a:spcBef>
                <a:spcPts val="0"/>
              </a:spcBef>
              <a:spcAft>
                <a:spcPts val="0"/>
              </a:spcAft>
              <a:buNone/>
            </a:pPr>
            <a:r>
              <a:rPr lang="en"/>
              <a:t>Remember the conference discount code: </a:t>
            </a:r>
            <a:r>
              <a:rPr lang="en" b="1">
                <a:solidFill>
                  <a:srgbClr val="1EAC4C"/>
                </a:solidFill>
              </a:rPr>
              <a:t>SC23</a:t>
            </a:r>
            <a:endParaRPr b="1">
              <a:solidFill>
                <a:srgbClr val="1EAC4C"/>
              </a:solidFill>
            </a:endParaRPr>
          </a:p>
        </p:txBody>
      </p:sp>
      <p:pic>
        <p:nvPicPr>
          <p:cNvPr id="529" name="Google Shape;529;p71"/>
          <p:cNvPicPr preferRelativeResize="0">
            <a:picLocks noGrp="1"/>
          </p:cNvPicPr>
          <p:nvPr>
            <p:ph type="pic" idx="2"/>
          </p:nvPr>
        </p:nvPicPr>
        <p:blipFill rotWithShape="1">
          <a:blip r:embed="rId3">
            <a:alphaModFix/>
          </a:blip>
          <a:srcRect/>
          <a:stretch/>
        </p:blipFill>
        <p:spPr>
          <a:xfrm>
            <a:off x="475901" y="2307574"/>
            <a:ext cx="2217800" cy="2217800"/>
          </a:xfrm>
          <a:prstGeom prst="rect">
            <a:avLst/>
          </a:prstGeom>
        </p:spPr>
      </p:pic>
      <p:sp>
        <p:nvSpPr>
          <p:cNvPr id="530" name="Google Shape;530;p71"/>
          <p:cNvSpPr txBox="1">
            <a:spLocks noGrp="1"/>
          </p:cNvSpPr>
          <p:nvPr>
            <p:ph type="subTitle" idx="1"/>
          </p:nvPr>
        </p:nvSpPr>
        <p:spPr>
          <a:xfrm>
            <a:off x="3175845" y="3882200"/>
            <a:ext cx="5514900" cy="1057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000"/>
              <a:t>Keri Shingleton</a:t>
            </a:r>
            <a:endParaRPr sz="3000"/>
          </a:p>
          <a:p>
            <a:pPr marL="0" lvl="0" indent="0" algn="l" rtl="0">
              <a:spcBef>
                <a:spcPts val="0"/>
              </a:spcBef>
              <a:spcAft>
                <a:spcPts val="0"/>
              </a:spcAft>
              <a:buNone/>
            </a:pPr>
            <a:r>
              <a:rPr lang="en" sz="3000"/>
              <a:t>kerishingleton@gmail.com</a:t>
            </a:r>
            <a:endParaRPr sz="30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72"/>
          <p:cNvSpPr txBox="1"/>
          <p:nvPr/>
        </p:nvSpPr>
        <p:spPr>
          <a:xfrm>
            <a:off x="1676850" y="3421650"/>
            <a:ext cx="5790300" cy="13854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600" b="1">
                <a:latin typeface="Calibri"/>
                <a:ea typeface="Calibri"/>
                <a:cs typeface="Calibri"/>
                <a:sym typeface="Calibri"/>
              </a:rPr>
              <a:t>Scan this code for a chance to win a $250 gift certificate to 3D Molecular Designs!</a:t>
            </a:r>
            <a:endParaRPr sz="2600" b="1">
              <a:latin typeface="Calibri"/>
              <a:ea typeface="Calibri"/>
              <a:cs typeface="Calibri"/>
              <a:sym typeface="Calibri"/>
            </a:endParaRPr>
          </a:p>
        </p:txBody>
      </p:sp>
      <p:pic>
        <p:nvPicPr>
          <p:cNvPr id="536" name="Google Shape;536;p72"/>
          <p:cNvPicPr preferRelativeResize="0"/>
          <p:nvPr/>
        </p:nvPicPr>
        <p:blipFill>
          <a:blip r:embed="rId3">
            <a:alphaModFix/>
          </a:blip>
          <a:stretch>
            <a:fillRect/>
          </a:stretch>
        </p:blipFill>
        <p:spPr>
          <a:xfrm>
            <a:off x="3025063" y="-97425"/>
            <a:ext cx="3093875" cy="30938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762150" y="909200"/>
            <a:ext cx="2503500" cy="40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lt1"/>
              </a:buClr>
              <a:buSzPts val="2100"/>
              <a:buFont typeface="Questrial"/>
              <a:buNone/>
            </a:pPr>
            <a:r>
              <a:rPr lang="en" b="0">
                <a:solidFill>
                  <a:srgbClr val="1EAC4C"/>
                </a:solidFill>
              </a:rPr>
              <a:t>DNA UNDER A MICROSCOPE</a:t>
            </a:r>
            <a:endParaRPr b="0">
              <a:solidFill>
                <a:srgbClr val="1EAC4C"/>
              </a:solidFill>
            </a:endParaRPr>
          </a:p>
          <a:p>
            <a:pPr marL="0" marR="0" lvl="0" indent="0" algn="ctr" rtl="0">
              <a:lnSpc>
                <a:spcPct val="90000"/>
              </a:lnSpc>
              <a:spcBef>
                <a:spcPts val="0"/>
              </a:spcBef>
              <a:spcAft>
                <a:spcPts val="0"/>
              </a:spcAft>
              <a:buClr>
                <a:schemeClr val="lt1"/>
              </a:buClr>
              <a:buSzPts val="2100"/>
              <a:buFont typeface="Questrial"/>
              <a:buNone/>
            </a:pPr>
            <a:endParaRPr b="0">
              <a:solidFill>
                <a:srgbClr val="1EAC4C"/>
              </a:solidFill>
            </a:endParaRPr>
          </a:p>
        </p:txBody>
      </p:sp>
      <p:sp>
        <p:nvSpPr>
          <p:cNvPr id="144" name="Google Shape;144;p26"/>
          <p:cNvSpPr txBox="1"/>
          <p:nvPr/>
        </p:nvSpPr>
        <p:spPr>
          <a:xfrm>
            <a:off x="803850" y="3539644"/>
            <a:ext cx="2420100" cy="335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800" b="0" i="0" u="sng" strike="noStrike" cap="none">
                <a:solidFill>
                  <a:srgbClr val="7F7F7F"/>
                </a:solidFill>
                <a:latin typeface="Questrial"/>
                <a:ea typeface="Questrial"/>
                <a:cs typeface="Questrial"/>
                <a:sym typeface="Questrial"/>
                <a:hlinkClick r:id="rId3">
                  <a:extLst>
                    <a:ext uri="{A12FA001-AC4F-418D-AE19-62706E023703}">
                      <ahyp:hlinkClr xmlns:ahyp="http://schemas.microsoft.com/office/drawing/2018/hyperlinkcolor" val="tx"/>
                    </a:ext>
                  </a:extLst>
                </a:hlinkClick>
              </a:rPr>
              <a:t>http://www.microbehunter.com/wp/wp-content/uploads/2009/onion1.jpg</a:t>
            </a:r>
            <a:endParaRPr sz="800" b="0" i="0" u="none" strike="noStrike" cap="none">
              <a:solidFill>
                <a:srgbClr val="7F7F7F"/>
              </a:solidFill>
              <a:latin typeface="Questrial"/>
              <a:ea typeface="Questrial"/>
              <a:cs typeface="Questrial"/>
              <a:sym typeface="Questrial"/>
            </a:endParaRPr>
          </a:p>
        </p:txBody>
      </p:sp>
      <p:pic>
        <p:nvPicPr>
          <p:cNvPr id="145" name="Google Shape;145;p26"/>
          <p:cNvPicPr preferRelativeResize="0"/>
          <p:nvPr/>
        </p:nvPicPr>
        <p:blipFill>
          <a:blip r:embed="rId4">
            <a:alphaModFix/>
          </a:blip>
          <a:stretch>
            <a:fillRect/>
          </a:stretch>
        </p:blipFill>
        <p:spPr>
          <a:xfrm>
            <a:off x="762150" y="1737250"/>
            <a:ext cx="2503500" cy="1669000"/>
          </a:xfrm>
          <a:prstGeom prst="rect">
            <a:avLst/>
          </a:prstGeom>
          <a:noFill/>
          <a:ln>
            <a:noFill/>
          </a:ln>
        </p:spPr>
      </p:pic>
      <p:pic>
        <p:nvPicPr>
          <p:cNvPr id="146" name="Google Shape;146;p26"/>
          <p:cNvPicPr preferRelativeResize="0"/>
          <p:nvPr/>
        </p:nvPicPr>
        <p:blipFill>
          <a:blip r:embed="rId5">
            <a:alphaModFix/>
          </a:blip>
          <a:stretch>
            <a:fillRect/>
          </a:stretch>
        </p:blipFill>
        <p:spPr>
          <a:xfrm>
            <a:off x="4050466" y="1748319"/>
            <a:ext cx="1185863" cy="2171700"/>
          </a:xfrm>
          <a:prstGeom prst="rect">
            <a:avLst/>
          </a:prstGeom>
          <a:noFill/>
          <a:ln>
            <a:noFill/>
          </a:ln>
        </p:spPr>
      </p:pic>
      <p:sp>
        <p:nvSpPr>
          <p:cNvPr id="147" name="Google Shape;147;p26"/>
          <p:cNvSpPr txBox="1"/>
          <p:nvPr/>
        </p:nvSpPr>
        <p:spPr>
          <a:xfrm>
            <a:off x="3518400" y="861831"/>
            <a:ext cx="2250000" cy="886500"/>
          </a:xfrm>
          <a:prstGeom prst="rect">
            <a:avLst/>
          </a:prstGeom>
          <a:noFill/>
          <a:ln>
            <a:noFill/>
          </a:ln>
        </p:spPr>
        <p:txBody>
          <a:bodyPr spcFirstLastPara="1" wrap="square" lIns="68575" tIns="68575" rIns="68575" bIns="68575" anchor="t" anchorCtr="0">
            <a:spAutoFit/>
          </a:bodyPr>
          <a:lstStyle/>
          <a:p>
            <a:pPr marL="0" lvl="0" indent="0" algn="ctr" rtl="0">
              <a:lnSpc>
                <a:spcPct val="90000"/>
              </a:lnSpc>
              <a:spcBef>
                <a:spcPts val="0"/>
              </a:spcBef>
              <a:spcAft>
                <a:spcPts val="0"/>
              </a:spcAft>
              <a:buNone/>
            </a:pPr>
            <a:r>
              <a:rPr lang="en" sz="2700">
                <a:solidFill>
                  <a:srgbClr val="38761D"/>
                </a:solidFill>
                <a:latin typeface="Questrial"/>
                <a:ea typeface="Questrial"/>
                <a:cs typeface="Questrial"/>
                <a:sym typeface="Questrial"/>
              </a:rPr>
              <a:t>OR IN A TEST TUBE</a:t>
            </a:r>
            <a:endParaRPr sz="2700">
              <a:solidFill>
                <a:srgbClr val="38761D"/>
              </a:solidFill>
              <a:latin typeface="Questrial"/>
              <a:ea typeface="Questrial"/>
              <a:cs typeface="Questrial"/>
              <a:sym typeface="Questrial"/>
            </a:endParaRPr>
          </a:p>
        </p:txBody>
      </p:sp>
      <p:sp>
        <p:nvSpPr>
          <p:cNvPr id="148" name="Google Shape;148;p26"/>
          <p:cNvSpPr txBox="1"/>
          <p:nvPr/>
        </p:nvSpPr>
        <p:spPr>
          <a:xfrm>
            <a:off x="3435888" y="4008444"/>
            <a:ext cx="2250000" cy="384900"/>
          </a:xfrm>
          <a:prstGeom prst="rect">
            <a:avLst/>
          </a:prstGeom>
          <a:noFill/>
          <a:ln>
            <a:noFill/>
          </a:ln>
        </p:spPr>
        <p:txBody>
          <a:bodyPr spcFirstLastPara="1" wrap="square" lIns="68575" tIns="68575" rIns="68575" bIns="68575" anchor="t" anchorCtr="0">
            <a:spAutoFit/>
          </a:bodyPr>
          <a:lstStyle/>
          <a:p>
            <a:pPr marL="0" lvl="0" indent="0" algn="ctr" rtl="0">
              <a:spcBef>
                <a:spcPts val="0"/>
              </a:spcBef>
              <a:spcAft>
                <a:spcPts val="0"/>
              </a:spcAft>
              <a:buNone/>
            </a:pPr>
            <a:r>
              <a:rPr lang="en" sz="800">
                <a:solidFill>
                  <a:srgbClr val="7F7F7F"/>
                </a:solidFill>
              </a:rPr>
              <a:t>https://www.instructables.com/Extracting-DNA-from-Strawberries/</a:t>
            </a:r>
            <a:endParaRPr sz="800">
              <a:solidFill>
                <a:srgbClr val="7F7F7F"/>
              </a:solidFill>
            </a:endParaRPr>
          </a:p>
        </p:txBody>
      </p:sp>
      <p:pic>
        <p:nvPicPr>
          <p:cNvPr id="149" name="Google Shape;149;p26" descr="Image result for dna image"/>
          <p:cNvPicPr preferRelativeResize="0"/>
          <p:nvPr/>
        </p:nvPicPr>
        <p:blipFill rotWithShape="1">
          <a:blip r:embed="rId6">
            <a:alphaModFix/>
          </a:blip>
          <a:srcRect/>
          <a:stretch/>
        </p:blipFill>
        <p:spPr>
          <a:xfrm>
            <a:off x="6368800" y="1601713"/>
            <a:ext cx="1916725" cy="3314549"/>
          </a:xfrm>
          <a:prstGeom prst="rect">
            <a:avLst/>
          </a:prstGeom>
          <a:noFill/>
          <a:ln>
            <a:noFill/>
          </a:ln>
        </p:spPr>
      </p:pic>
      <p:sp>
        <p:nvSpPr>
          <p:cNvPr id="150" name="Google Shape;150;p26"/>
          <p:cNvSpPr txBox="1">
            <a:spLocks noGrp="1"/>
          </p:cNvSpPr>
          <p:nvPr>
            <p:ph type="title"/>
          </p:nvPr>
        </p:nvSpPr>
        <p:spPr>
          <a:xfrm>
            <a:off x="5552213" y="797011"/>
            <a:ext cx="35499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lt1"/>
              </a:buClr>
              <a:buSzPts val="2100"/>
              <a:buFont typeface="Questrial"/>
              <a:buNone/>
            </a:pPr>
            <a:r>
              <a:rPr lang="en" sz="2700" b="0" i="0" u="none" strike="noStrike" cap="none">
                <a:solidFill>
                  <a:srgbClr val="1EAC4C"/>
                </a:solidFill>
                <a:latin typeface="Questrial"/>
                <a:ea typeface="Questrial"/>
                <a:cs typeface="Questrial"/>
                <a:sym typeface="Questrial"/>
              </a:rPr>
              <a:t>DOESN’T LOOK </a:t>
            </a:r>
            <a:br>
              <a:rPr lang="en" sz="2700" b="0" i="0" u="none" strike="noStrike" cap="none">
                <a:solidFill>
                  <a:srgbClr val="1EAC4C"/>
                </a:solidFill>
                <a:latin typeface="Questrial"/>
                <a:ea typeface="Questrial"/>
                <a:cs typeface="Questrial"/>
                <a:sym typeface="Questrial"/>
              </a:rPr>
            </a:br>
            <a:r>
              <a:rPr lang="en" sz="2700" b="0" i="0" u="none" strike="noStrike" cap="none">
                <a:solidFill>
                  <a:srgbClr val="1EAC4C"/>
                </a:solidFill>
                <a:latin typeface="Questrial"/>
                <a:ea typeface="Questrial"/>
                <a:cs typeface="Questrial"/>
                <a:sym typeface="Questrial"/>
              </a:rPr>
              <a:t>LIKE THIS!</a:t>
            </a:r>
            <a:endParaRPr sz="2700" b="0" i="0" u="none" strike="noStrike" cap="none">
              <a:solidFill>
                <a:srgbClr val="1EAC4C"/>
              </a:solidFill>
              <a:latin typeface="Questrial"/>
              <a:ea typeface="Questrial"/>
              <a:cs typeface="Questrial"/>
              <a:sym typeface="Quest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7"/>
          <p:cNvPicPr preferRelativeResize="0"/>
          <p:nvPr/>
        </p:nvPicPr>
        <p:blipFill>
          <a:blip r:embed="rId3">
            <a:alphaModFix/>
          </a:blip>
          <a:stretch>
            <a:fillRect/>
          </a:stretch>
        </p:blipFill>
        <p:spPr>
          <a:xfrm>
            <a:off x="4907973" y="1401350"/>
            <a:ext cx="4112600" cy="3084450"/>
          </a:xfrm>
          <a:prstGeom prst="rect">
            <a:avLst/>
          </a:prstGeom>
          <a:noFill/>
          <a:ln>
            <a:noFill/>
          </a:ln>
        </p:spPr>
      </p:pic>
      <p:sp>
        <p:nvSpPr>
          <p:cNvPr id="156" name="Google Shape;156;p27"/>
          <p:cNvSpPr txBox="1"/>
          <p:nvPr/>
        </p:nvSpPr>
        <p:spPr>
          <a:xfrm>
            <a:off x="4907975" y="4463100"/>
            <a:ext cx="4112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7F7F7F"/>
                </a:solidFill>
              </a:rPr>
              <a:t>https://www.newscientist.com/article/dn22545-dna-imaged-with-electron-microscope-for-the-first-time/</a:t>
            </a:r>
            <a:endParaRPr sz="900">
              <a:solidFill>
                <a:srgbClr val="7F7F7F"/>
              </a:solidFill>
            </a:endParaRPr>
          </a:p>
        </p:txBody>
      </p:sp>
      <p:pic>
        <p:nvPicPr>
          <p:cNvPr id="157" name="Google Shape;157;p27"/>
          <p:cNvPicPr preferRelativeResize="0"/>
          <p:nvPr/>
        </p:nvPicPr>
        <p:blipFill>
          <a:blip r:embed="rId4">
            <a:alphaModFix/>
          </a:blip>
          <a:stretch>
            <a:fillRect/>
          </a:stretch>
        </p:blipFill>
        <p:spPr>
          <a:xfrm>
            <a:off x="181475" y="486300"/>
            <a:ext cx="8839199" cy="915050"/>
          </a:xfrm>
          <a:prstGeom prst="rect">
            <a:avLst/>
          </a:prstGeom>
          <a:noFill/>
          <a:ln>
            <a:noFill/>
          </a:ln>
        </p:spPr>
      </p:pic>
      <p:sp>
        <p:nvSpPr>
          <p:cNvPr id="158" name="Google Shape;158;p27"/>
          <p:cNvSpPr txBox="1"/>
          <p:nvPr/>
        </p:nvSpPr>
        <p:spPr>
          <a:xfrm>
            <a:off x="354725" y="4527900"/>
            <a:ext cx="4334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https://pubs.acs.org/doi/10.1021/nl3039162</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a:spLocks noGrp="1"/>
          </p:cNvSpPr>
          <p:nvPr>
            <p:ph type="title"/>
          </p:nvPr>
        </p:nvSpPr>
        <p:spPr>
          <a:xfrm>
            <a:off x="400784" y="718726"/>
            <a:ext cx="8402400" cy="4083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The best we’ve seen…  2015</a:t>
            </a:r>
            <a:endParaRPr/>
          </a:p>
        </p:txBody>
      </p:sp>
      <p:pic>
        <p:nvPicPr>
          <p:cNvPr id="165" name="Google Shape;165;p28"/>
          <p:cNvPicPr preferRelativeResize="0"/>
          <p:nvPr/>
        </p:nvPicPr>
        <p:blipFill>
          <a:blip r:embed="rId3">
            <a:alphaModFix/>
          </a:blip>
          <a:stretch>
            <a:fillRect/>
          </a:stretch>
        </p:blipFill>
        <p:spPr>
          <a:xfrm>
            <a:off x="5013075" y="512452"/>
            <a:ext cx="4010426" cy="4502598"/>
          </a:xfrm>
          <a:prstGeom prst="rect">
            <a:avLst/>
          </a:prstGeom>
          <a:noFill/>
          <a:ln>
            <a:noFill/>
          </a:ln>
        </p:spPr>
      </p:pic>
      <p:pic>
        <p:nvPicPr>
          <p:cNvPr id="166" name="Google Shape;166;p28"/>
          <p:cNvPicPr preferRelativeResize="0"/>
          <p:nvPr/>
        </p:nvPicPr>
        <p:blipFill>
          <a:blip r:embed="rId4">
            <a:alphaModFix/>
          </a:blip>
          <a:stretch>
            <a:fillRect/>
          </a:stretch>
        </p:blipFill>
        <p:spPr>
          <a:xfrm>
            <a:off x="99900" y="2054038"/>
            <a:ext cx="4564146" cy="167425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9"/>
          <p:cNvSpPr txBox="1">
            <a:spLocks noGrp="1"/>
          </p:cNvSpPr>
          <p:nvPr>
            <p:ph type="title"/>
          </p:nvPr>
        </p:nvSpPr>
        <p:spPr>
          <a:xfrm>
            <a:off x="336133" y="188617"/>
            <a:ext cx="8021100" cy="408300"/>
          </a:xfrm>
          <a:prstGeom prst="rect">
            <a:avLst/>
          </a:prstGeom>
          <a:noFill/>
          <a:ln>
            <a:noFill/>
          </a:ln>
        </p:spPr>
        <p:txBody>
          <a:bodyPr spcFirstLastPara="1" wrap="square" lIns="68575" tIns="68575" rIns="68575" bIns="68575" anchor="t" anchorCtr="0">
            <a:noAutofit/>
          </a:bodyPr>
          <a:lstStyle/>
          <a:p>
            <a:pPr marL="0" marR="0" lvl="0" indent="0" algn="ctr" rtl="0">
              <a:lnSpc>
                <a:spcPct val="90000"/>
              </a:lnSpc>
              <a:spcBef>
                <a:spcPts val="0"/>
              </a:spcBef>
              <a:spcAft>
                <a:spcPts val="0"/>
              </a:spcAft>
              <a:buClr>
                <a:schemeClr val="lt1"/>
              </a:buClr>
              <a:buSzPts val="2100"/>
              <a:buFont typeface="Questrial"/>
              <a:buNone/>
            </a:pPr>
            <a:r>
              <a:rPr lang="en" sz="3600"/>
              <a:t>So, whether or not we realize it, we all learned about DNA from models…</a:t>
            </a:r>
            <a:endParaRPr>
              <a:solidFill>
                <a:schemeClr val="dk1"/>
              </a:solidFill>
            </a:endParaRPr>
          </a:p>
        </p:txBody>
      </p:sp>
      <p:grpSp>
        <p:nvGrpSpPr>
          <p:cNvPr id="173" name="Google Shape;173;p29"/>
          <p:cNvGrpSpPr/>
          <p:nvPr/>
        </p:nvGrpSpPr>
        <p:grpSpPr>
          <a:xfrm>
            <a:off x="2194548" y="1285879"/>
            <a:ext cx="4234632" cy="3772516"/>
            <a:chOff x="3859399" y="3334162"/>
            <a:chExt cx="3957600" cy="3272481"/>
          </a:xfrm>
        </p:grpSpPr>
        <p:pic>
          <p:nvPicPr>
            <p:cNvPr id="174" name="Google Shape;174;p29"/>
            <p:cNvPicPr preferRelativeResize="0"/>
            <p:nvPr/>
          </p:nvPicPr>
          <p:blipFill rotWithShape="1">
            <a:blip r:embed="rId3">
              <a:alphaModFix/>
            </a:blip>
            <a:srcRect/>
            <a:stretch/>
          </p:blipFill>
          <p:spPr>
            <a:xfrm>
              <a:off x="3859399" y="3334162"/>
              <a:ext cx="3957494" cy="2909181"/>
            </a:xfrm>
            <a:prstGeom prst="rect">
              <a:avLst/>
            </a:prstGeom>
            <a:noFill/>
            <a:ln>
              <a:noFill/>
            </a:ln>
          </p:spPr>
        </p:pic>
        <p:sp>
          <p:nvSpPr>
            <p:cNvPr id="175" name="Google Shape;175;p29"/>
            <p:cNvSpPr txBox="1"/>
            <p:nvPr/>
          </p:nvSpPr>
          <p:spPr>
            <a:xfrm>
              <a:off x="3994099" y="6258343"/>
              <a:ext cx="3822900" cy="3483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7F7F7F"/>
                  </a:solidFill>
                  <a:latin typeface="Questrial"/>
                  <a:ea typeface="Questrial"/>
                  <a:cs typeface="Questrial"/>
                  <a:sym typeface="Questrial"/>
                </a:rPr>
                <a:t>From E.O. Wilson, Life on Earth</a:t>
              </a:r>
              <a:endParaRPr sz="1100" b="0" i="0" u="none" strike="noStrike" cap="none">
                <a:solidFill>
                  <a:srgbClr val="7F7F7F"/>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Comments xmlns="fccfdd5f-3cf6-48f3-9c58-398738ebd059" xsi:nil="true"/>
    <SubmittedtoNSTA xmlns="fccfdd5f-3cf6-48f3-9c58-398738ebd059">false</SubmittedtoNSTA>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17281A1-9588-4811-9544-4646A4E49CD8}">
  <ds:schemaRefs>
    <ds:schemaRef ds:uri="http://schemas.microsoft.com/sharepoint/v3/contenttype/forms"/>
  </ds:schemaRefs>
</ds:datastoreItem>
</file>

<file path=customXml/itemProps2.xml><?xml version="1.0" encoding="utf-8"?>
<ds:datastoreItem xmlns:ds="http://schemas.openxmlformats.org/officeDocument/2006/customXml" ds:itemID="{D387439C-E3F5-4BED-8EB7-BA918D3F9973}">
  <ds:schemaRefs>
    <ds:schemaRef ds:uri="http://schemas.microsoft.com/office/2006/metadata/properties"/>
    <ds:schemaRef ds:uri="http://schemas.microsoft.com/office/infopath/2007/PartnerControls"/>
    <ds:schemaRef ds:uri="http://schemas.microsoft.com/sharepoint/v3"/>
    <ds:schemaRef ds:uri="fccfdd5f-3cf6-48f3-9c58-398738ebd059"/>
    <ds:schemaRef ds:uri="256d1f37-a5bf-40ea-9e3b-df9e783b5a8c"/>
  </ds:schemaRefs>
</ds:datastoreItem>
</file>

<file path=customXml/itemProps3.xml><?xml version="1.0" encoding="utf-8"?>
<ds:datastoreItem xmlns:ds="http://schemas.openxmlformats.org/officeDocument/2006/customXml" ds:itemID="{1CAF03F7-D795-41D6-BF23-55BF8F9976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53</Slides>
  <Notes>53</Notes>
  <HiddenSlides>1</HiddenSlide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DNA with a Twist: Use of Multiple Models in the Classroom </vt:lpstr>
      <vt:lpstr>Who am I?</vt:lpstr>
      <vt:lpstr>Who are you?</vt:lpstr>
      <vt:lpstr>DNA UNDER A MICROSCOPE </vt:lpstr>
      <vt:lpstr>DNA UNDER A MICROSCOPE </vt:lpstr>
      <vt:lpstr>DNA UNDER A MICROSCOPE </vt:lpstr>
      <vt:lpstr>PowerPoint Presentation</vt:lpstr>
      <vt:lpstr>The best we’ve seen…  2015</vt:lpstr>
      <vt:lpstr>So, whether or not we realize it, we all learned about DNA from models…</vt:lpstr>
      <vt:lpstr>Even Watson and Crick “discovered” the structure of DNA by building a model</vt:lpstr>
      <vt:lpstr>…with a little help from a “friend”</vt:lpstr>
      <vt:lpstr>… and we teach with models</vt:lpstr>
      <vt:lpstr>We must be aware of the limitations of the models… And this conceptions they create… And the essential information that they include… or exclude…</vt:lpstr>
      <vt:lpstr>What do our students NEED to know about the structure of DNA, and why?</vt:lpstr>
      <vt:lpstr>PowerPoint Presentation</vt:lpstr>
      <vt:lpstr>Let’s get our hands busy!</vt:lpstr>
      <vt:lpstr>Let’s get our hands busy!</vt:lpstr>
      <vt:lpstr>What learning targets have we hit when students interact with just this model?</vt:lpstr>
      <vt:lpstr>What are some limitations of this model  (and why do they matter?)</vt:lpstr>
      <vt:lpstr>Let’s BUILD some DNA!</vt:lpstr>
      <vt:lpstr>What you have now is a… nucleotide!</vt:lpstr>
      <vt:lpstr>What you have now is a… nucleotide!</vt:lpstr>
      <vt:lpstr>Remember A pairs with T and G pairs with C?</vt:lpstr>
      <vt:lpstr>Find your partner / pair!   And this time… use your magnets!</vt:lpstr>
      <vt:lpstr>Find another pair… and put yours together!</vt:lpstr>
      <vt:lpstr>PowerPoint Presentation</vt:lpstr>
      <vt:lpstr>DNA is Antiparallel</vt:lpstr>
      <vt:lpstr>DNA is Flexible</vt:lpstr>
      <vt:lpstr>DNA has a major groove… and a minor groove</vt:lpstr>
      <vt:lpstr>DNA can be replicated!</vt:lpstr>
      <vt:lpstr>DNA can be replicated!</vt:lpstr>
      <vt:lpstr>Wait, this isn’t just DNA! </vt:lpstr>
      <vt:lpstr>Wait, this isn’t just DNA! </vt:lpstr>
      <vt:lpstr>Wait, this isn’t just DNA! </vt:lpstr>
      <vt:lpstr>Wait, this isn’t just DNA! </vt:lpstr>
      <vt:lpstr>But why U?</vt:lpstr>
      <vt:lpstr>But why U?</vt:lpstr>
      <vt:lpstr>But why U?</vt:lpstr>
      <vt:lpstr>But why U?</vt:lpstr>
      <vt:lpstr>But Why U?</vt:lpstr>
      <vt:lpstr>But Why U?</vt:lpstr>
      <vt:lpstr>But Why U?</vt:lpstr>
      <vt:lpstr>Thymine biosynthesis starts with U and is converted to T!</vt:lpstr>
      <vt:lpstr>So the real question is…</vt:lpstr>
      <vt:lpstr>Back to our model…</vt:lpstr>
      <vt:lpstr>What about U?</vt:lpstr>
      <vt:lpstr>What about U?</vt:lpstr>
      <vt:lpstr>What about U?</vt:lpstr>
      <vt:lpstr>ONE MORE THING!!  WHAT IS THIS?</vt:lpstr>
      <vt:lpstr>Summer Courses!</vt:lpstr>
      <vt:lpstr>THANK YOU!!  Remember the conference discount code: SC23</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with a Twist: Use of Multiple Models in the Classroom </dc:title>
  <cp:revision>1</cp:revision>
  <dcterms:modified xsi:type="dcterms:W3CDTF">2023-03-27T16:09:03Z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ies>
</file>