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 id="2147483696" r:id="rId7"/>
  </p:sldMasterIdLst>
  <p:notesMasterIdLst>
    <p:notesMasterId r:id="rId50"/>
  </p:notesMasterIdLst>
  <p:sldIdLst>
    <p:sldId id="324" r:id="rId8"/>
    <p:sldId id="325" r:id="rId9"/>
    <p:sldId id="326" r:id="rId10"/>
    <p:sldId id="292" r:id="rId11"/>
    <p:sldId id="287" r:id="rId12"/>
    <p:sldId id="293" r:id="rId13"/>
    <p:sldId id="297" r:id="rId14"/>
    <p:sldId id="337" r:id="rId15"/>
    <p:sldId id="294" r:id="rId16"/>
    <p:sldId id="296" r:id="rId17"/>
    <p:sldId id="298" r:id="rId18"/>
    <p:sldId id="299" r:id="rId19"/>
    <p:sldId id="301" r:id="rId20"/>
    <p:sldId id="280" r:id="rId21"/>
    <p:sldId id="300" r:id="rId22"/>
    <p:sldId id="302" r:id="rId23"/>
    <p:sldId id="338" r:id="rId24"/>
    <p:sldId id="303" r:id="rId25"/>
    <p:sldId id="339" r:id="rId26"/>
    <p:sldId id="304" r:id="rId27"/>
    <p:sldId id="307" r:id="rId28"/>
    <p:sldId id="329" r:id="rId29"/>
    <p:sldId id="330" r:id="rId30"/>
    <p:sldId id="331" r:id="rId31"/>
    <p:sldId id="332" r:id="rId32"/>
    <p:sldId id="333" r:id="rId33"/>
    <p:sldId id="334" r:id="rId34"/>
    <p:sldId id="335" r:id="rId35"/>
    <p:sldId id="336" r:id="rId36"/>
    <p:sldId id="315" r:id="rId37"/>
    <p:sldId id="317" r:id="rId38"/>
    <p:sldId id="318" r:id="rId39"/>
    <p:sldId id="288" r:id="rId40"/>
    <p:sldId id="309" r:id="rId41"/>
    <p:sldId id="340" r:id="rId42"/>
    <p:sldId id="341" r:id="rId43"/>
    <p:sldId id="327" r:id="rId44"/>
    <p:sldId id="328" r:id="rId45"/>
    <p:sldId id="343" r:id="rId46"/>
    <p:sldId id="344" r:id="rId47"/>
    <p:sldId id="268" r:id="rId48"/>
    <p:sldId id="27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8ACA8F-08AD-8AB8-2088-60D0F22521D5}" v="6" dt="2024-10-16T20:29:10.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053" autoAdjust="0"/>
  </p:normalViewPr>
  <p:slideViewPr>
    <p:cSldViewPr snapToGrid="0">
      <p:cViewPr varScale="1">
        <p:scale>
          <a:sx n="57" d="100"/>
          <a:sy n="57" d="100"/>
        </p:scale>
        <p:origin x="1560"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Hutson" userId="S::ruth.hutson@3dmoleculardesigns.com::b7a315b0-fa21-44f2-a340-f03b809ae5a7" providerId="AD" clId="Web-{938ACA8F-08AD-8AB8-2088-60D0F22521D5}"/>
    <pc:docChg chg="modSld">
      <pc:chgData name="Ruth Hutson" userId="S::ruth.hutson@3dmoleculardesigns.com::b7a315b0-fa21-44f2-a340-f03b809ae5a7" providerId="AD" clId="Web-{938ACA8F-08AD-8AB8-2088-60D0F22521D5}" dt="2024-10-16T20:29:10.874" v="5" actId="1076"/>
      <pc:docMkLst>
        <pc:docMk/>
      </pc:docMkLst>
      <pc:sldChg chg="delSp modSp">
        <pc:chgData name="Ruth Hutson" userId="S::ruth.hutson@3dmoleculardesigns.com::b7a315b0-fa21-44f2-a340-f03b809ae5a7" providerId="AD" clId="Web-{938ACA8F-08AD-8AB8-2088-60D0F22521D5}" dt="2024-10-16T20:28:25.511" v="4" actId="1076"/>
        <pc:sldMkLst>
          <pc:docMk/>
          <pc:sldMk cId="2325879138" sldId="292"/>
        </pc:sldMkLst>
        <pc:picChg chg="del">
          <ac:chgData name="Ruth Hutson" userId="S::ruth.hutson@3dmoleculardesigns.com::b7a315b0-fa21-44f2-a340-f03b809ae5a7" providerId="AD" clId="Web-{938ACA8F-08AD-8AB8-2088-60D0F22521D5}" dt="2024-10-16T20:28:13.885" v="0"/>
          <ac:picMkLst>
            <pc:docMk/>
            <pc:sldMk cId="2325879138" sldId="292"/>
            <ac:picMk id="8194" creationId="{63A7236E-934A-3DE3-EBCE-657E4F4FC359}"/>
          </ac:picMkLst>
        </pc:picChg>
        <pc:picChg chg="mod">
          <ac:chgData name="Ruth Hutson" userId="S::ruth.hutson@3dmoleculardesigns.com::b7a315b0-fa21-44f2-a340-f03b809ae5a7" providerId="AD" clId="Web-{938ACA8F-08AD-8AB8-2088-60D0F22521D5}" dt="2024-10-16T20:28:25.511" v="4" actId="1076"/>
          <ac:picMkLst>
            <pc:docMk/>
            <pc:sldMk cId="2325879138" sldId="292"/>
            <ac:picMk id="8196" creationId="{5F805E14-19BC-D046-6174-14F6E44E635C}"/>
          </ac:picMkLst>
        </pc:picChg>
      </pc:sldChg>
      <pc:sldChg chg="modSp">
        <pc:chgData name="Ruth Hutson" userId="S::ruth.hutson@3dmoleculardesigns.com::b7a315b0-fa21-44f2-a340-f03b809ae5a7" providerId="AD" clId="Web-{938ACA8F-08AD-8AB8-2088-60D0F22521D5}" dt="2024-10-16T20:29:10.874" v="5" actId="1076"/>
        <pc:sldMkLst>
          <pc:docMk/>
          <pc:sldMk cId="1842782195" sldId="317"/>
        </pc:sldMkLst>
        <pc:picChg chg="mod">
          <ac:chgData name="Ruth Hutson" userId="S::ruth.hutson@3dmoleculardesigns.com::b7a315b0-fa21-44f2-a340-f03b809ae5a7" providerId="AD" clId="Web-{938ACA8F-08AD-8AB8-2088-60D0F22521D5}" dt="2024-10-16T20:29:10.874" v="5" actId="1076"/>
          <ac:picMkLst>
            <pc:docMk/>
            <pc:sldMk cId="1842782195" sldId="317"/>
            <ac:picMk id="3" creationId="{20D80FDA-6098-0DB6-E77D-E51CCAADCCBC}"/>
          </ac:picMkLst>
        </pc:picChg>
      </pc:sldChg>
    </pc:docChg>
  </pc:docChgLst>
  <pc:docChgLst>
    <pc:chgData name="Ruth Hutson" userId="S::ruth.hutson@3dmoleculardesigns.com::b7a315b0-fa21-44f2-a340-f03b809ae5a7" providerId="AD" clId="Web-{607FA811-65E8-D93B-0D2A-710E65FF3669}"/>
    <pc:docChg chg="modSld">
      <pc:chgData name="Ruth Hutson" userId="S::ruth.hutson@3dmoleculardesigns.com::b7a315b0-fa21-44f2-a340-f03b809ae5a7" providerId="AD" clId="Web-{607FA811-65E8-D93B-0D2A-710E65FF3669}" dt="2024-10-01T19:31:27.840" v="1" actId="20577"/>
      <pc:docMkLst>
        <pc:docMk/>
      </pc:docMkLst>
      <pc:sldChg chg="modSp">
        <pc:chgData name="Ruth Hutson" userId="S::ruth.hutson@3dmoleculardesigns.com::b7a315b0-fa21-44f2-a340-f03b809ae5a7" providerId="AD" clId="Web-{607FA811-65E8-D93B-0D2A-710E65FF3669}" dt="2024-10-01T19:31:19.996" v="0" actId="20577"/>
        <pc:sldMkLst>
          <pc:docMk/>
          <pc:sldMk cId="3605642087" sldId="327"/>
        </pc:sldMkLst>
        <pc:spChg chg="mod">
          <ac:chgData name="Ruth Hutson" userId="S::ruth.hutson@3dmoleculardesigns.com::b7a315b0-fa21-44f2-a340-f03b809ae5a7" providerId="AD" clId="Web-{607FA811-65E8-D93B-0D2A-710E65FF3669}" dt="2024-10-01T19:31:19.996" v="0" actId="20577"/>
          <ac:spMkLst>
            <pc:docMk/>
            <pc:sldMk cId="3605642087" sldId="327"/>
            <ac:spMk id="13" creationId="{0CC7DF2E-3742-B6FB-B241-3C3945A94C85}"/>
          </ac:spMkLst>
        </pc:spChg>
      </pc:sldChg>
      <pc:sldChg chg="modSp">
        <pc:chgData name="Ruth Hutson" userId="S::ruth.hutson@3dmoleculardesigns.com::b7a315b0-fa21-44f2-a340-f03b809ae5a7" providerId="AD" clId="Web-{607FA811-65E8-D93B-0D2A-710E65FF3669}" dt="2024-10-01T19:31:27.840" v="1" actId="20577"/>
        <pc:sldMkLst>
          <pc:docMk/>
          <pc:sldMk cId="3631768175" sldId="328"/>
        </pc:sldMkLst>
        <pc:spChg chg="mod">
          <ac:chgData name="Ruth Hutson" userId="S::ruth.hutson@3dmoleculardesigns.com::b7a315b0-fa21-44f2-a340-f03b809ae5a7" providerId="AD" clId="Web-{607FA811-65E8-D93B-0D2A-710E65FF3669}" dt="2024-10-01T19:31:27.840" v="1" actId="20577"/>
          <ac:spMkLst>
            <pc:docMk/>
            <pc:sldMk cId="3631768175" sldId="328"/>
            <ac:spMk id="13" creationId="{CA821EE9-C620-348E-346E-297B474B1AA0}"/>
          </ac:spMkLst>
        </pc:spChg>
      </pc:sldChg>
    </pc:docChg>
  </pc:docChgLst>
  <pc:docChgLst>
    <pc:chgData name="Ruth Hutson" userId="S::ruth.hutson@3dmoleculardesigns.com::b7a315b0-fa21-44f2-a340-f03b809ae5a7" providerId="AD" clId="Web-{3B1A15EB-ADBC-7647-3CF6-75B2D912A50D}"/>
    <pc:docChg chg="modSld">
      <pc:chgData name="Ruth Hutson" userId="S::ruth.hutson@3dmoleculardesigns.com::b7a315b0-fa21-44f2-a340-f03b809ae5a7" providerId="AD" clId="Web-{3B1A15EB-ADBC-7647-3CF6-75B2D912A50D}" dt="2024-10-01T19:35:59.603" v="0" actId="20577"/>
      <pc:docMkLst>
        <pc:docMk/>
      </pc:docMkLst>
      <pc:sldChg chg="modSp">
        <pc:chgData name="Ruth Hutson" userId="S::ruth.hutson@3dmoleculardesigns.com::b7a315b0-fa21-44f2-a340-f03b809ae5a7" providerId="AD" clId="Web-{3B1A15EB-ADBC-7647-3CF6-75B2D912A50D}" dt="2024-10-01T19:35:59.603" v="0" actId="20577"/>
        <pc:sldMkLst>
          <pc:docMk/>
          <pc:sldMk cId="3979557896" sldId="341"/>
        </pc:sldMkLst>
        <pc:spChg chg="mod">
          <ac:chgData name="Ruth Hutson" userId="S::ruth.hutson@3dmoleculardesigns.com::b7a315b0-fa21-44f2-a340-f03b809ae5a7" providerId="AD" clId="Web-{3B1A15EB-ADBC-7647-3CF6-75B2D912A50D}" dt="2024-10-01T19:35:59.603" v="0" actId="20577"/>
          <ac:spMkLst>
            <pc:docMk/>
            <pc:sldMk cId="3979557896" sldId="341"/>
            <ac:spMk id="13" creationId="{CA821EE9-C620-348E-346E-297B474B1AA0}"/>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WCrlm18KQ48"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60-minute session, we will use the Flow of Genetic Information Kit and several David </a:t>
            </a:r>
            <a:r>
              <a:rPr lang="en-US" dirty="0" err="1">
                <a:cs typeface="Calibri"/>
              </a:rPr>
              <a:t>Goodsell</a:t>
            </a:r>
            <a:r>
              <a:rPr lang="en-US" dirty="0">
                <a:cs typeface="Calibri"/>
              </a:rPr>
              <a:t> landscapes.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1115221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Look down in the lower left to see the capping enzyme which is adding </a:t>
            </a:r>
            <a:r>
              <a:rPr lang="en-US" err="1"/>
              <a:t>methylguanosine</a:t>
            </a:r>
            <a:r>
              <a:rPr lang="en-US"/>
              <a:t> to the 5”end of the mRNA. It is by the RNA polymerase. </a:t>
            </a:r>
          </a:p>
          <a:p>
            <a:endParaRPr lang="en-US"/>
          </a:p>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The mRNA that is still in the nucleus nearest the nuclear pore is having the introns removed by a spliceosome.  Only exons will be left in the mature </a:t>
            </a:r>
          </a:p>
          <a:p>
            <a:r>
              <a:rPr lang="en-US"/>
              <a:t>messenger RNA.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Walk students through reading the charts and them time to pair the amino acids with their tRNA.  Then revisit the chart and talk about all the possibilities for anticodons.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429786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In the cytoplasm of the cell, in the ribosome.  </a:t>
            </a:r>
            <a:endParaRPr lang="en-US" b="0" i="1"/>
          </a:p>
          <a:p>
            <a:endParaRPr lang="en-US" b="0" i="1"/>
          </a:p>
          <a:p>
            <a:r>
              <a:rPr lang="en-US" b="0" i="1"/>
              <a:t>Helpful hints:  </a:t>
            </a:r>
            <a:r>
              <a:rPr lang="en-US" b="0" i="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Guide your students through noticing the two subunits of the ribosome, the EPA sites, the direction the mRNA enters the ribosome, the RNA nucleotides, and the amino acids found on the ends of tRNAs.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the scene:  The first phase is initiation.</a:t>
            </a:r>
          </a:p>
          <a:p>
            <a:endParaRPr lang="en-US"/>
          </a:p>
          <a:p>
            <a:r>
              <a:rPr lang="en-US" i="1"/>
              <a:t>Helpful hints</a:t>
            </a:r>
            <a:r>
              <a:rPr lang="en-US"/>
              <a:t>: Starting from the 5”end of the mRNA at the start codon (AUG), every three bases determines a particular amino. </a:t>
            </a:r>
          </a:p>
          <a:p>
            <a:endParaRPr lang="en-US"/>
          </a:p>
          <a:p>
            <a:r>
              <a:rPr lang="en-US"/>
              <a:t>What is in the model:</a:t>
            </a:r>
          </a:p>
          <a:p>
            <a:r>
              <a:rPr lang="en-US"/>
              <a:t>mRNA enters the ribosome (shown in purple).  The top is the large subunit, while the small unit is shown under the EPA sites.  </a:t>
            </a:r>
          </a:p>
          <a:p>
            <a:r>
              <a:rPr lang="en-US"/>
              <a:t>tRNA bring the amino acid to the ribosome</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2488091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4197546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 The developing polypeptide will exit the ribosome through the opening in the large ribosomal subunit.  </a:t>
            </a:r>
          </a:p>
          <a:p>
            <a:endParaRPr lang="en-US"/>
          </a:p>
          <a:p>
            <a:r>
              <a:rPr lang="en-US" i="1"/>
              <a:t>What is in the model</a:t>
            </a:r>
          </a:p>
          <a:p>
            <a:r>
              <a:rPr lang="en-US"/>
              <a:t>The ribosome reaches a stop codon on the mRNA.  The A site of the ribosomes accepts a release factor.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C98AB-FF03-EA07-C2E6-8F91E59FC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6B4D-B35C-8631-D613-56210BF9C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037F2-B40B-25B7-0F3F-AF0154B4E8DE}"/>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6BCD5643-34D3-0697-BF68-40FE05748449}"/>
              </a:ext>
            </a:extLst>
          </p:cNvPr>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452465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This is one of the many molecular landscapes by Dr.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who is affiliated with the Protein Data Bank.  You can more of these at </a:t>
            </a:r>
            <a:r>
              <a:rPr lang="en-US" b="0" i="0" u="sng" strike="noStrike">
                <a:solidFill>
                  <a:srgbClr val="0563C1"/>
                </a:solidFill>
                <a:effectLst/>
                <a:latin typeface="Calibri" panose="020F0502020204030204" pitchFamily="34" charset="0"/>
                <a:hlinkClick r:id="rId3"/>
              </a:rPr>
              <a:t>PDB-101: </a:t>
            </a:r>
            <a:r>
              <a:rPr lang="en-US" b="0" i="0" u="sng" strike="noStrike" err="1">
                <a:solidFill>
                  <a:srgbClr val="0563C1"/>
                </a:solidFill>
                <a:effectLst/>
                <a:latin typeface="Calibri" panose="020F0502020204030204" pitchFamily="34" charset="0"/>
                <a:hlinkClick r:id="rId3"/>
              </a:rPr>
              <a:t>Goodsell</a:t>
            </a:r>
            <a:r>
              <a:rPr lang="en-US" b="0" i="0" u="sng" strike="noStrike">
                <a:solidFill>
                  <a:srgbClr val="0563C1"/>
                </a:solidFill>
                <a:effectLst/>
                <a:latin typeface="Calibri" panose="020F0502020204030204" pitchFamily="34" charset="0"/>
                <a:hlinkClick r:id="rId3"/>
              </a:rPr>
              <a:t> Gallery (rcsb.org)</a:t>
            </a:r>
            <a:r>
              <a:rPr lang="en-US" b="0" i="0" u="none" strike="noStrike">
                <a:solidFill>
                  <a:srgbClr val="000000"/>
                </a:solidFill>
                <a:effectLst/>
                <a:latin typeface="Calibri" panose="020F0502020204030204" pitchFamily="34" charset="0"/>
              </a:rPr>
              <a:t>.  I love using them in conjunction with the kit because they demonstrate to students that we are only touching on a fraction of the cell’s complexity. </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87775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3260449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Teacher Notes:  </a:t>
            </a:r>
            <a:r>
              <a:rPr lang="en-US" dirty="0"/>
              <a:t>For further information, you might refer to the </a:t>
            </a:r>
            <a:r>
              <a:rPr lang="en-US" dirty="0" err="1"/>
              <a:t>iBiology</a:t>
            </a:r>
            <a:r>
              <a:rPr lang="en-US" dirty="0"/>
              <a:t> video on RNA Structure by Anna Marie Pyle (Yale U./HHMI).  It is found at </a:t>
            </a:r>
            <a:r>
              <a:rPr lang="en-US" dirty="0">
                <a:hlinkClick r:id="rId3"/>
              </a:rPr>
              <a:t>Anna Marie Pyle (Yale U./HHMI) Part 1: RNA Structure – YouTube</a:t>
            </a:r>
            <a:r>
              <a:rPr lang="en-US" dirty="0"/>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2723054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4161814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The model on the right is typically referred to as the “roadkill” model. </a:t>
            </a:r>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638121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a:t>
            </a:r>
            <a:r>
              <a:rPr lang="en-US" dirty="0"/>
              <a:t>:  Compare the two models with students. </a:t>
            </a:r>
          </a:p>
          <a:p>
            <a:endParaRPr lang="en-US" dirty="0"/>
          </a:p>
          <a:p>
            <a:r>
              <a:rPr lang="en-US" dirty="0"/>
              <a:t>The model on the left is a nylon backbone model.  The backbone of the nucleotides is a solid strand. Every tRNA has the same CCA sequence at the 3’ end of the structure. Specific amino acids are added to that end by aminoacyl-tRNA synthetases.  At the bottom of the model are the nucleotides that form the anticodon, which vary depending on the specific mRNA sequence being translated.  </a:t>
            </a:r>
          </a:p>
          <a:p>
            <a:endParaRPr lang="en-US" dirty="0"/>
          </a:p>
          <a:p>
            <a:r>
              <a:rPr lang="en-US" dirty="0"/>
              <a:t>The model on the right is a plaster </a:t>
            </a:r>
            <a:r>
              <a:rPr lang="en-US" dirty="0" err="1"/>
              <a:t>spacefill</a:t>
            </a:r>
            <a:r>
              <a:rPr lang="en-US" dirty="0"/>
              <a:t> model.  The atoms of the backbone are shown in white. The CCA sequence at the 3’ end where the amino acid attaches, is shown in yellow. The anticodon is shown in blue. The atoms of the nitrogen bases are in red. </a:t>
            </a:r>
          </a:p>
          <a:p>
            <a:endParaRPr lang="en-US" dirty="0"/>
          </a:p>
          <a:p>
            <a:r>
              <a:rPr lang="en-US" dirty="0"/>
              <a:t>When the tRNA fold into its triangular share, the 5’ end is near the 3’ end.  </a:t>
            </a:r>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2746126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dirty="0"/>
          </a:p>
          <a:p>
            <a:r>
              <a:rPr lang="en-US" dirty="0"/>
              <a:t>The key for the small subunit:  </a:t>
            </a:r>
          </a:p>
          <a:p>
            <a:r>
              <a:rPr lang="en-US" dirty="0"/>
              <a:t>Protein is white</a:t>
            </a:r>
          </a:p>
          <a:p>
            <a:r>
              <a:rPr lang="en-US" dirty="0"/>
              <a:t>RNA domains shown in blue, orange, yellow, magenta, and red</a:t>
            </a:r>
          </a:p>
          <a:p>
            <a:r>
              <a:rPr lang="en-US" dirty="0"/>
              <a:t>tRNA in A site- light green</a:t>
            </a:r>
          </a:p>
          <a:p>
            <a:r>
              <a:rPr lang="en-US" dirty="0"/>
              <a:t>tRNA in P site- green</a:t>
            </a:r>
          </a:p>
          <a:p>
            <a:r>
              <a:rPr lang="en-US" dirty="0"/>
              <a:t>tRNA in E site- dark green</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dirty="0"/>
          </a:p>
          <a:p>
            <a:r>
              <a:rPr lang="en-US" dirty="0"/>
              <a:t>The key for the large subunit: </a:t>
            </a:r>
          </a:p>
          <a:p>
            <a:r>
              <a:rPr lang="en-US" dirty="0"/>
              <a:t>Protein is white</a:t>
            </a:r>
          </a:p>
          <a:p>
            <a:r>
              <a:rPr lang="en-US" dirty="0"/>
              <a:t>Catalytic residues are shown in yellow</a:t>
            </a:r>
          </a:p>
          <a:p>
            <a:r>
              <a:rPr lang="en-US" dirty="0"/>
              <a:t>RNA domains are light blue, magenta, red, yellow green and grey. </a:t>
            </a:r>
          </a:p>
          <a:p>
            <a:endParaRPr lang="en-US" dirty="0"/>
          </a:p>
          <a:p>
            <a:r>
              <a:rPr lang="en-US" dirty="0">
                <a:hlinkClick r:id="rId3"/>
              </a:rPr>
              <a:t>PDB-101: Molecule of the Month: Ribosome (rcsb.org)</a:t>
            </a:r>
            <a:endParaRPr lang="en-US" dirty="0"/>
          </a:p>
          <a:p>
            <a:r>
              <a:rPr lang="en-US" dirty="0">
                <a:cs typeface="Calibri"/>
              </a:rPr>
              <a:t>The link above will give you some detailed information about the structure of the ribosome.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DB4D-B62D-0CD1-0683-76DB851B7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2D7CD-009D-1140-4CF2-37529AC93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C84C5-3975-5A4C-CE74-60DDA430D752}"/>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E9EA6557-02DB-0352-A5F8-4D8DBA806AC5}"/>
              </a:ext>
            </a:extLst>
          </p:cNvPr>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880239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1241-0D62-441F-1948-544E71E4B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E704E-FDAC-5381-AED4-A9B2A03D5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467A2-A3FB-EE53-56EA-9980A60B1D27}"/>
              </a:ext>
            </a:extLst>
          </p:cNvPr>
          <p:cNvSpPr>
            <a:spLocks noGrp="1"/>
          </p:cNvSpPr>
          <p:nvPr>
            <p:ph type="body" idx="1"/>
          </p:nvPr>
        </p:nvSpPr>
        <p:spPr/>
        <p:txBody>
          <a:bodyPr/>
          <a:lstStyle/>
          <a:p>
            <a:r>
              <a:rPr lang="en-US"/>
              <a:t>Why would it be important to continue to modify the structure of the antibody?  What do sugars or other substances do for the antibody’s 3-D structure?</a:t>
            </a:r>
          </a:p>
          <a:p>
            <a:endParaRPr lang="en-US"/>
          </a:p>
          <a:p>
            <a:r>
              <a:rPr lang="en-US"/>
              <a:t>Look closely at the antibody in the Golgi.  The Golgi is the processing and sorting area in the cell.  Sugars and lipids attach to the proteins that need them like this antibody. </a:t>
            </a:r>
          </a:p>
          <a:p>
            <a:endParaRPr lang="en-US"/>
          </a:p>
          <a:p>
            <a:r>
              <a:rPr lang="en-US"/>
              <a:t>Look at vesicle fusion at the Golgi and compare it to the cell membrane.  The protein that aid in binding with the membrane are SNAP receptors on the vesicle and SNARE receptors on the Golgi.  </a:t>
            </a:r>
          </a:p>
          <a:p>
            <a:endParaRPr lang="en-US"/>
          </a:p>
          <a:p>
            <a:r>
              <a:rPr lang="en-US"/>
              <a:t>How do vesicles bud off the Golgi.  Look more closely at </a:t>
            </a:r>
            <a:r>
              <a:rPr lang="en-US" err="1"/>
              <a:t>clathrin</a:t>
            </a:r>
            <a:r>
              <a:rPr lang="en-US"/>
              <a:t>. Identify several </a:t>
            </a:r>
            <a:r>
              <a:rPr lang="en-US" err="1"/>
              <a:t>clathrin</a:t>
            </a:r>
            <a:r>
              <a:rPr lang="en-US"/>
              <a:t> monomers within the geodesic dome.  Notice how </a:t>
            </a:r>
            <a:r>
              <a:rPr lang="en-US" err="1"/>
              <a:t>clathrin</a:t>
            </a:r>
            <a:r>
              <a:rPr lang="en-US"/>
              <a:t> interconnects. It takes as many as 36 </a:t>
            </a:r>
            <a:r>
              <a:rPr lang="en-US" err="1"/>
              <a:t>clathrin</a:t>
            </a:r>
            <a:r>
              <a:rPr lang="en-US"/>
              <a:t> </a:t>
            </a:r>
            <a:r>
              <a:rPr lang="en-US" err="1"/>
              <a:t>triskelions</a:t>
            </a:r>
            <a:r>
              <a:rPr lang="en-US"/>
              <a:t> to make one </a:t>
            </a:r>
            <a:r>
              <a:rPr lang="en-US" err="1"/>
              <a:t>Clathrin</a:t>
            </a:r>
            <a:r>
              <a:rPr lang="en-US"/>
              <a:t> dome. </a:t>
            </a:r>
          </a:p>
          <a:p>
            <a:endParaRPr lang="en-US"/>
          </a:p>
          <a:p>
            <a:r>
              <a:rPr lang="en-US"/>
              <a:t>How do cells determine which direction vesicles move? </a:t>
            </a:r>
          </a:p>
          <a:p>
            <a:endParaRPr lang="en-US"/>
          </a:p>
        </p:txBody>
      </p:sp>
      <p:sp>
        <p:nvSpPr>
          <p:cNvPr id="4" name="Slide Number Placeholder 3">
            <a:extLst>
              <a:ext uri="{FF2B5EF4-FFF2-40B4-BE49-F238E27FC236}">
                <a16:creationId xmlns:a16="http://schemas.microsoft.com/office/drawing/2014/main" id="{8460D851-B160-57B7-23F9-2B869934B5B4}"/>
              </a:ext>
            </a:extLst>
          </p:cNvPr>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4290020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4CD12-6F12-D40F-329F-CF3664DEB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65EC8-E44E-6121-B20A-B422CE165E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350BA-0D8A-9940-DC69-ECAE262B34A0}"/>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C136B05-E830-C040-8C6D-41E3FEF28A52}"/>
              </a:ext>
            </a:extLst>
          </p:cNvPr>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6700959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78034-6236-8FE3-37D9-52D528FD7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9C762-8B40-FFCA-4B22-5DD10F8E6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3D1A3-BD17-8791-F11C-A64A64E5C1D9}"/>
              </a:ext>
            </a:extLst>
          </p:cNvPr>
          <p:cNvSpPr>
            <a:spLocks noGrp="1"/>
          </p:cNvSpPr>
          <p:nvPr>
            <p:ph type="body" idx="1"/>
          </p:nvPr>
        </p:nvSpPr>
        <p:spPr/>
        <p:txBody>
          <a:bodyPr/>
          <a:lstStyle/>
          <a:p>
            <a:r>
              <a:rPr lang="en-US"/>
              <a:t>The vesicle fuses and the newly folded and glycosylated protein moves out of the cell. </a:t>
            </a:r>
          </a:p>
        </p:txBody>
      </p:sp>
      <p:sp>
        <p:nvSpPr>
          <p:cNvPr id="4" name="Slide Number Placeholder 3">
            <a:extLst>
              <a:ext uri="{FF2B5EF4-FFF2-40B4-BE49-F238E27FC236}">
                <a16:creationId xmlns:a16="http://schemas.microsoft.com/office/drawing/2014/main" id="{1B8B84A9-FE92-98BD-32B1-49B2F97A6DCE}"/>
              </a:ext>
            </a:extLst>
          </p:cNvPr>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2351829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E4939-AF9C-997F-8677-5E8A36A64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88428-0D18-4B8F-B1BC-B952377A8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C55B0-EB32-A2F5-2435-6DA71D74213B}"/>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DD6BC32-447A-4026-1AAE-CAD0666EDB31}"/>
              </a:ext>
            </a:extLst>
          </p:cNvPr>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33572444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out a class pack.  You pay for shipping to and from your school. </a:t>
            </a:r>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3649532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12444-F1C7-EC70-52C9-BFFC05BF5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6BD5A-DC42-2267-BB16-E14453362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297D2-E716-D083-238D-629235B1F95A}"/>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9F06428-D384-F0D3-1D3A-AB37F143A368}"/>
              </a:ext>
            </a:extLst>
          </p:cNvPr>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1659067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F2B9A-094F-EFBE-9F37-5D9A2D120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25443-E500-CCF1-054E-0EBEE7DF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9487-58EB-A84F-55D8-72AAA7E9DA8E}"/>
              </a:ext>
            </a:extLst>
          </p:cNvPr>
          <p:cNvSpPr>
            <a:spLocks noGrp="1"/>
          </p:cNvSpPr>
          <p:nvPr>
            <p:ph type="body" idx="1"/>
          </p:nvPr>
        </p:nvSpPr>
        <p:spPr/>
        <p:txBody>
          <a:bodyPr/>
          <a:lstStyle/>
          <a:p>
            <a:pPr algn="l" rtl="0" fontAlgn="base"/>
            <a:r>
              <a:rPr lang="en-US" b="0" i="0" dirty="0">
                <a:solidFill>
                  <a:srgbClr val="444444"/>
                </a:solidFill>
                <a:effectLst/>
                <a:latin typeface="Calibri" panose="020F0502020204030204" pitchFamily="34" charset="0"/>
              </a:rPr>
              <a:t>Have your students look closely at the transcription placemat.  Discuss the important information given on the placemat:  active site, directionality, DNA nucleotides, and RNA nucleotides. </a:t>
            </a:r>
          </a:p>
        </p:txBody>
      </p:sp>
      <p:sp>
        <p:nvSpPr>
          <p:cNvPr id="4" name="Slide Number Placeholder 3">
            <a:extLst>
              <a:ext uri="{FF2B5EF4-FFF2-40B4-BE49-F238E27FC236}">
                <a16:creationId xmlns:a16="http://schemas.microsoft.com/office/drawing/2014/main" id="{06CD5321-1D92-EEE4-AA18-C7BF42ABC566}"/>
              </a:ext>
            </a:extLst>
          </p:cNvPr>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085753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F2B9A-094F-EFBE-9F37-5D9A2D120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25443-E500-CCF1-054E-0EBEE7DF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9487-58EB-A84F-55D8-72AAA7E9DA8E}"/>
              </a:ext>
            </a:extLst>
          </p:cNvPr>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For our first activity, you need the transcription mat, the pre-made DNA sequence, and the RNA nucleotides.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Set the scene</a:t>
            </a:r>
            <a:r>
              <a:rPr lang="en-US" b="0" i="0" u="none" strike="noStrike" dirty="0">
                <a:solidFill>
                  <a:srgbClr val="000000"/>
                </a:solidFill>
                <a:effectLst/>
                <a:latin typeface="Calibri" panose="020F0502020204030204" pitchFamily="34" charset="0"/>
              </a:rPr>
              <a:t>:  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The first phase of transcription is initiation.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Helpful hints</a:t>
            </a:r>
            <a:r>
              <a:rPr lang="en-US" b="1" i="0" u="none" strike="noStrike" dirty="0">
                <a:solidFill>
                  <a:srgbClr val="000000"/>
                </a:solidFill>
                <a:effectLst/>
                <a:latin typeface="Calibri" panose="020F0502020204030204" pitchFamily="34" charset="0"/>
              </a:rPr>
              <a:t>: </a:t>
            </a:r>
            <a:r>
              <a:rPr lang="en-US" b="0" i="0" u="none" strike="noStrike" dirty="0">
                <a:solidFill>
                  <a:srgbClr val="000000"/>
                </a:solidFill>
                <a:effectLst/>
                <a:latin typeface="Calibri" panose="020F0502020204030204" pitchFamily="34" charset="0"/>
              </a:rPr>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What is not shown in the model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 collection of proteins known as transcription factors facilitate the binding of the RNA polymerase to the DNA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What is shown in the model</a:t>
            </a:r>
            <a:r>
              <a:rPr lang="en-US" b="0" i="0" dirty="0">
                <a:solidFill>
                  <a:srgbClr val="808080"/>
                </a:solidFill>
                <a:effectLst/>
                <a:latin typeface="Calibri" panose="020F0502020204030204" pitchFamily="34" charset="0"/>
              </a:rPr>
              <a:t>​</a:t>
            </a:r>
            <a:br>
              <a:rPr lang="en-US" b="0" i="0" dirty="0">
                <a:solidFill>
                  <a:srgbClr val="808080"/>
                </a:solidFill>
                <a:effectLst/>
                <a:latin typeface="Calibri" panose="020F0502020204030204" pitchFamily="34" charset="0"/>
              </a:rPr>
            </a:br>
            <a:r>
              <a:rPr lang="en-US" b="0" i="0" u="none" strike="noStrike" dirty="0">
                <a:solidFill>
                  <a:srgbClr val="000000"/>
                </a:solidFill>
                <a:effectLst/>
                <a:latin typeface="Calibri" panose="020F0502020204030204" pitchFamily="34" charset="0"/>
              </a:rPr>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80808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6CD5321-1D92-EEE4-AA18-C7BF42ABC566}"/>
              </a:ext>
            </a:extLst>
          </p:cNvPr>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391217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443B-1383-BA2A-21B4-2AE84BD9D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A7CF9-F3FB-59FC-DB6A-271ED8243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B2E45-CBB9-EAC5-8B08-61B2F65BB459}"/>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second phase is elongation.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in the model</a:t>
            </a:r>
            <a:r>
              <a:rPr lang="en-US" b="0" i="0" u="none" strike="noStrike">
                <a:solidFill>
                  <a:srgbClr val="000000"/>
                </a:solidFill>
                <a:effectLst/>
                <a:latin typeface="Calibri" panose="020F0502020204030204" pitchFamily="34" charset="0"/>
              </a:rPr>
              <a:t>:  The model shows the base pairing between nucleotides using hydrogen bonds.  The model shows directionality.  There are keys on the mat that guide students in reinforcing the base pairing rules.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not in the model:  </a:t>
            </a:r>
            <a:r>
              <a:rPr lang="en-US" b="0" i="0" u="none" strike="noStrike">
                <a:solidFill>
                  <a:srgbClr val="000000"/>
                </a:solidFill>
                <a:effectLst/>
                <a:latin typeface="Calibri" panose="020F0502020204030204" pitchFamily="34" charset="0"/>
              </a:rPr>
              <a:t>We don’t make a mRNA of 900 nucleotides that would represent the smallest mRNA.  It is important to point out that complexity to the students without having them modeling it for time's sake.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2DA775E4-22F2-A806-BCB2-B4A490062597}"/>
              </a:ext>
            </a:extLst>
          </p:cNvPr>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106823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6E76-62C0-BA28-32AD-E6DF447B8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925FB-9639-568B-BAAF-8B4222147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B1FE0-218D-C8DF-9064-75BE41AA4441}"/>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third phase is termination.</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At the end of this activity, save the RNA sequence you made for later and use it as a tool to assess your students’ understanding.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 student handout detailing this activity can be found at the link below: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sng" strike="noStrike">
                <a:solidFill>
                  <a:srgbClr val="0563C1"/>
                </a:solidFill>
                <a:effectLst/>
                <a:latin typeface="Calibri" panose="020F0502020204030204" pitchFamily="34" charset="0"/>
                <a:hlinkClick r:id="rId3"/>
              </a:rPr>
              <a:t>FGIKTranscriptionStudentHandout6-19-15.compressed.pdf (3dmoleculardesigns.com)</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Take time to compare the mRNA with the DNA.  Look for template vs. non-template strand, coding vs. non-coding, and sense vs. antisense strands of DNA.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sense strand is also called the coding strand, plus strand,, or non-template strand.  The coding strand is same as the mRNA except that thymine in DNA is replaced by uracil in RNA.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coding strand contains the codons.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29046CD-E410-883C-2363-DAB21C04350F}"/>
              </a:ext>
            </a:extLst>
          </p:cNvPr>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991321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3637162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4.emf"/><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customXml" Target="../ink/ink2.xml"/><Relationship Id="rId5" Type="http://schemas.openxmlformats.org/officeDocument/2006/relationships/image" Target="../media/image43.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https://en.wikipedia.org/wiki/Messenger_RNA#/media/File:Fbioe-09-718753-g002.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https://en.wikipedia.org/wiki/Transfer_RNA#/media/File:TRNA-Phe_yeast_1ehz.png" TargetMode="Externa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7" Type="http://schemas.openxmlformats.org/officeDocument/2006/relationships/hyperlink" Target="https://iubmb.onlinelibrary.wiley.com/doi/10.1002/bmb.20494"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www.lifescied.org/doi/full/10.1187/05-06-0082" TargetMode="External"/><Relationship Id="rId5" Type="http://schemas.openxmlformats.org/officeDocument/2006/relationships/hyperlink" Target="https://www.tandfonline.com/doi/abs/10.1080/00219266.2000.9655702" TargetMode="External"/><Relationship Id="rId4" Type="http://schemas.openxmlformats.org/officeDocument/2006/relationships/hyperlink" Target="https://www.ncbi.nlm.nih.gov/pmc/articles/PMC4041510/"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2.xml"/><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2.xml"/><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73826" y="1278835"/>
            <a:ext cx="7779025" cy="1931725"/>
          </a:xfrm>
        </p:spPr>
        <p:txBody>
          <a:bodyPr>
            <a:noAutofit/>
          </a:bodyPr>
          <a:lstStyle/>
          <a:p>
            <a:r>
              <a:rPr lang="en-US" sz="3400" dirty="0"/>
              <a:t>From Code to Construction: </a:t>
            </a:r>
            <a:br>
              <a:rPr lang="en-US" sz="3400" dirty="0"/>
            </a:br>
            <a:r>
              <a:rPr lang="en-US" sz="3400" dirty="0"/>
              <a:t>Modeling </a:t>
            </a:r>
            <a:br>
              <a:rPr lang="en-US" sz="3400" dirty="0"/>
            </a:br>
            <a:r>
              <a:rPr lang="en-US" sz="3400" dirty="0"/>
              <a:t>Transcription and Translation Essentials</a:t>
            </a:r>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8397" y="3167972"/>
            <a:ext cx="1850537" cy="2411193"/>
          </a:xfrm>
          <a:prstGeom prst="rect">
            <a:avLst/>
          </a:prstGeom>
          <a:ln>
            <a:noFill/>
          </a:ln>
          <a:effectLst>
            <a:softEdge rad="112500"/>
          </a:effectLst>
        </p:spPr>
      </p:pic>
      <p:pic>
        <p:nvPicPr>
          <p:cNvPr id="5" name="Picture 4">
            <a:extLst>
              <a:ext uri="{FF2B5EF4-FFF2-40B4-BE49-F238E27FC236}">
                <a16:creationId xmlns:a16="http://schemas.microsoft.com/office/drawing/2014/main" id="{1497FDFD-E02F-EC2A-4A87-A554CC0524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4613301"/>
            <a:ext cx="3440885" cy="1931725"/>
          </a:xfrm>
          <a:prstGeom prst="rect">
            <a:avLst/>
          </a:prstGeom>
          <a:ln>
            <a:noFill/>
          </a:ln>
          <a:effectLst>
            <a:softEdge rad="112500"/>
          </a:effectLst>
        </p:spPr>
      </p:pic>
      <p:sp>
        <p:nvSpPr>
          <p:cNvPr id="11" name="TextBox 10">
            <a:extLst>
              <a:ext uri="{FF2B5EF4-FFF2-40B4-BE49-F238E27FC236}">
                <a16:creationId xmlns:a16="http://schemas.microsoft.com/office/drawing/2014/main" id="{DCE4308F-7124-88B7-85A7-B14FEBE9AF2A}"/>
              </a:ext>
            </a:extLst>
          </p:cNvPr>
          <p:cNvSpPr txBox="1"/>
          <p:nvPr/>
        </p:nvSpPr>
        <p:spPr>
          <a:xfrm>
            <a:off x="9199756" y="5579164"/>
            <a:ext cx="2039178" cy="369332"/>
          </a:xfrm>
          <a:prstGeom prst="rect">
            <a:avLst/>
          </a:prstGeom>
          <a:noFill/>
        </p:spPr>
        <p:txBody>
          <a:bodyPr wrap="square" rtlCol="0">
            <a:spAutoFit/>
          </a:bodyPr>
          <a:lstStyle/>
          <a:p>
            <a:pPr algn="ctr"/>
            <a:r>
              <a:rPr lang="en-US" dirty="0"/>
              <a:t>Ruth Hutson, MSSE</a:t>
            </a:r>
          </a:p>
        </p:txBody>
      </p:sp>
    </p:spTree>
    <p:extLst>
      <p:ext uri="{BB962C8B-B14F-4D97-AF65-F5344CB8AC3E}">
        <p14:creationId xmlns:p14="http://schemas.microsoft.com/office/powerpoint/2010/main" val="2609711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099CE-0626-6CD0-AEFE-D9EEEF5E180C}"/>
            </a:ext>
          </a:extLst>
        </p:cNvPr>
        <p:cNvGrpSpPr/>
        <p:nvPr/>
      </p:nvGrpSpPr>
      <p:grpSpPr>
        <a:xfrm>
          <a:off x="0" y="0"/>
          <a:ext cx="0" cy="0"/>
          <a:chOff x="0" y="0"/>
          <a:chExt cx="0" cy="0"/>
        </a:xfrm>
      </p:grpSpPr>
      <p:pic>
        <p:nvPicPr>
          <p:cNvPr id="13314" name="Picture 2">
            <a:extLst>
              <a:ext uri="{FF2B5EF4-FFF2-40B4-BE49-F238E27FC236}">
                <a16:creationId xmlns:a16="http://schemas.microsoft.com/office/drawing/2014/main" id="{E31E7297-756A-7826-AC62-692E66327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468981" y="633418"/>
            <a:ext cx="9046619" cy="603107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1560DDB-1D6F-BB08-D46A-67DE09ACEEF1}"/>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3" name="Title 2">
            <a:extLst>
              <a:ext uri="{FF2B5EF4-FFF2-40B4-BE49-F238E27FC236}">
                <a16:creationId xmlns:a16="http://schemas.microsoft.com/office/drawing/2014/main" id="{553AEDFC-FA3A-8235-2EAC-315D1EAD37DC}"/>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Termination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3422998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75095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14</a:t>
            </a:fld>
            <a:endParaRPr lang="en-US"/>
          </a:p>
        </p:txBody>
      </p:sp>
      <p:pic>
        <p:nvPicPr>
          <p:cNvPr id="14338" name="Picture 2" descr="Table&#10;&#10;Description automatically generated">
            <a:extLst>
              <a:ext uri="{FF2B5EF4-FFF2-40B4-BE49-F238E27FC236}">
                <a16:creationId xmlns:a16="http://schemas.microsoft.com/office/drawing/2014/main" id="{A9CA78CD-5D0A-E399-831B-CF4FB249C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446" y="70339"/>
            <a:ext cx="8671687" cy="671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01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15</a:t>
            </a:fld>
            <a:endParaRPr lang="en-US"/>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a:solidFill>
                  <a:srgbClr val="5A5A5A"/>
                </a:solidFill>
                <a:effectLst/>
                <a:latin typeface="Helvetica Neue"/>
              </a:rPr>
              <a:t>Acknowledgement: Illustration by David S. </a:t>
            </a:r>
            <a:r>
              <a:rPr lang="en-US" sz="900" b="0" i="0" err="1">
                <a:solidFill>
                  <a:srgbClr val="5A5A5A"/>
                </a:solidFill>
                <a:effectLst/>
                <a:latin typeface="Helvetica Neue"/>
              </a:rPr>
              <a:t>Goodsell</a:t>
            </a:r>
            <a:r>
              <a:rPr lang="en-US" sz="900" b="0" i="0">
                <a:solidFill>
                  <a:srgbClr val="5A5A5A"/>
                </a:solidFill>
                <a:effectLst/>
                <a:latin typeface="Helvetica Neue"/>
              </a:rPr>
              <a:t>. </a:t>
            </a:r>
            <a:r>
              <a:rPr lang="en-US" sz="900" b="0" i="0" err="1">
                <a:solidFill>
                  <a:srgbClr val="5A5A5A"/>
                </a:solidFill>
                <a:effectLst/>
                <a:latin typeface="Helvetica Neue"/>
              </a:rPr>
              <a:t>doi</a:t>
            </a:r>
            <a:r>
              <a:rPr lang="en-US" sz="900" b="0" i="0">
                <a:solidFill>
                  <a:srgbClr val="5A5A5A"/>
                </a:solidFill>
                <a:effectLst/>
                <a:latin typeface="Helvetica Neue"/>
              </a:rPr>
              <a:t>: 10.2210/</a:t>
            </a:r>
            <a:r>
              <a:rPr lang="en-US" sz="900" b="0" i="0" err="1">
                <a:solidFill>
                  <a:srgbClr val="5A5A5A"/>
                </a:solidFill>
                <a:effectLst/>
                <a:latin typeface="Helvetica Neue"/>
              </a:rPr>
              <a:t>rcsb_pdb</a:t>
            </a:r>
            <a:r>
              <a:rPr lang="en-US" sz="900" b="0" i="0">
                <a:solidFill>
                  <a:srgbClr val="5A5A5A"/>
                </a:solidFill>
                <a:effectLst/>
                <a:latin typeface="Helvetica Neue"/>
              </a:rPr>
              <a:t>/goodsell-gallery-006</a:t>
            </a:r>
            <a:endParaRPr lang="en-US" sz="90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66956" y="1081762"/>
            <a:ext cx="8458088" cy="5638726"/>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16</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dirty="0"/>
              <a:t>Translation</a:t>
            </a:r>
          </a:p>
        </p:txBody>
      </p:sp>
    </p:spTree>
    <p:extLst>
      <p:ext uri="{BB962C8B-B14F-4D97-AF65-F5344CB8AC3E}">
        <p14:creationId xmlns:p14="http://schemas.microsoft.com/office/powerpoint/2010/main" val="127153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24534" y="800100"/>
            <a:ext cx="902293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17</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a:t>Translation: Initiation</a:t>
            </a:r>
          </a:p>
        </p:txBody>
      </p:sp>
    </p:spTree>
    <p:extLst>
      <p:ext uri="{BB962C8B-B14F-4D97-AF65-F5344CB8AC3E}">
        <p14:creationId xmlns:p14="http://schemas.microsoft.com/office/powerpoint/2010/main" val="3502988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7787" y="958302"/>
            <a:ext cx="8436426"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77978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7787" y="958302"/>
            <a:ext cx="8436426"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19</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4163573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ieces of puzzle&#10;&#10;Description automatically generated">
            <a:extLst>
              <a:ext uri="{FF2B5EF4-FFF2-40B4-BE49-F238E27FC236}">
                <a16:creationId xmlns:a16="http://schemas.microsoft.com/office/drawing/2014/main" id="{D38B3ECC-EB08-21F1-99D9-559762E9C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4631" y="1460198"/>
            <a:ext cx="7072671" cy="4718482"/>
          </a:xfrm>
          <a:prstGeom prst="rect">
            <a:avLst/>
          </a:prstGeom>
          <a:ln>
            <a:noFill/>
          </a:ln>
          <a:effectLst>
            <a:softEdge rad="112500"/>
          </a:effectLst>
        </p:spPr>
      </p:pic>
    </p:spTree>
    <p:extLst>
      <p:ext uri="{BB962C8B-B14F-4D97-AF65-F5344CB8AC3E}">
        <p14:creationId xmlns:p14="http://schemas.microsoft.com/office/powerpoint/2010/main" val="2916565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20</a:t>
            </a:fld>
            <a:endParaRPr lang="en-US"/>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17979-FDC0-B8DF-E1E3-72B33DF5B7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0A8F3-1A00-8464-46EA-95DD0BD45850}"/>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Slide Number Placeholder 1">
            <a:extLst>
              <a:ext uri="{FF2B5EF4-FFF2-40B4-BE49-F238E27FC236}">
                <a16:creationId xmlns:a16="http://schemas.microsoft.com/office/drawing/2014/main" id="{911F5ACC-F959-AE53-248E-434B8CDC601B}"/>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21</a:t>
            </a:fld>
            <a:endParaRPr lang="en-US"/>
          </a:p>
        </p:txBody>
      </p:sp>
      <p:sp>
        <p:nvSpPr>
          <p:cNvPr id="5" name="Title 2">
            <a:extLst>
              <a:ext uri="{FF2B5EF4-FFF2-40B4-BE49-F238E27FC236}">
                <a16:creationId xmlns:a16="http://schemas.microsoft.com/office/drawing/2014/main" id="{218B03D3-1444-8D4F-5009-861BA68C54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177C404-C1A7-5F8B-3A44-41FE99AFA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384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Messenger RNA—It’s not limp spaghetti.</a:t>
            </a:r>
          </a:p>
        </p:txBody>
      </p:sp>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4231" y="1906587"/>
            <a:ext cx="6096000" cy="4057650"/>
          </a:xfrm>
        </p:spPr>
      </p:pic>
      <p:sp>
        <p:nvSpPr>
          <p:cNvPr id="7" name="Oval 6">
            <a:extLst>
              <a:ext uri="{FF2B5EF4-FFF2-40B4-BE49-F238E27FC236}">
                <a16:creationId xmlns:a16="http://schemas.microsoft.com/office/drawing/2014/main" id="{B55722ED-11C6-6BFF-CA22-A047D4993B51}"/>
              </a:ext>
            </a:extLst>
          </p:cNvPr>
          <p:cNvSpPr/>
          <p:nvPr/>
        </p:nvSpPr>
        <p:spPr>
          <a:xfrm>
            <a:off x="658091" y="4080164"/>
            <a:ext cx="6482003"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013ADF-FDB7-DC25-2963-0EBAEE2B9D24}"/>
              </a:ext>
            </a:extLst>
          </p:cNvPr>
          <p:cNvPicPr>
            <a:picLocks noChangeAspect="1"/>
          </p:cNvPicPr>
          <p:nvPr/>
        </p:nvPicPr>
        <p:blipFill>
          <a:blip r:embed="rId4"/>
          <a:stretch>
            <a:fillRect/>
          </a:stretch>
        </p:blipFill>
        <p:spPr>
          <a:xfrm>
            <a:off x="7270438" y="1520986"/>
            <a:ext cx="4387183" cy="4972724"/>
          </a:xfrm>
          <a:prstGeom prst="rect">
            <a:avLst/>
          </a:prstGeom>
        </p:spPr>
      </p:pic>
    </p:spTree>
    <p:extLst>
      <p:ext uri="{BB962C8B-B14F-4D97-AF65-F5344CB8AC3E}">
        <p14:creationId xmlns:p14="http://schemas.microsoft.com/office/powerpoint/2010/main" val="851302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mRNA—Is this unstructured?</a:t>
            </a:r>
          </a:p>
        </p:txBody>
      </p:sp>
      <p:pic>
        <p:nvPicPr>
          <p:cNvPr id="6" name="Content Placeholder 5" descr="A picture containing text, diagram, screenshot&#10;&#10;Description automatically generated">
            <a:extLst>
              <a:ext uri="{FF2B5EF4-FFF2-40B4-BE49-F238E27FC236}">
                <a16:creationId xmlns:a16="http://schemas.microsoft.com/office/drawing/2014/main" id="{0A77E0F5-AE63-898B-EED4-B6CF31A275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1319" y="2427287"/>
            <a:ext cx="6410325" cy="3333750"/>
          </a:xfrm>
        </p:spPr>
      </p:pic>
      <p:sp>
        <p:nvSpPr>
          <p:cNvPr id="4" name="TextBox 3">
            <a:extLst>
              <a:ext uri="{FF2B5EF4-FFF2-40B4-BE49-F238E27FC236}">
                <a16:creationId xmlns:a16="http://schemas.microsoft.com/office/drawing/2014/main" id="{D60EEE75-F8EC-BAB2-B04A-B1035B3399E9}"/>
              </a:ext>
            </a:extLst>
          </p:cNvPr>
          <p:cNvSpPr txBox="1"/>
          <p:nvPr/>
        </p:nvSpPr>
        <p:spPr>
          <a:xfrm>
            <a:off x="151683" y="6299373"/>
            <a:ext cx="5475437" cy="276999"/>
          </a:xfrm>
          <a:prstGeom prst="rect">
            <a:avLst/>
          </a:prstGeom>
          <a:noFill/>
        </p:spPr>
        <p:txBody>
          <a:bodyPr wrap="square" rtlCol="0">
            <a:spAutoFit/>
          </a:bodyPr>
          <a:lstStyle/>
          <a:p>
            <a:r>
              <a:rPr lang="en-US" sz="1200" dirty="0">
                <a:hlinkClick r:id="rId4"/>
              </a:rPr>
              <a:t>Image credit: Fbioe-09-718753-g002 - Messenger RNA - Wikipedia</a:t>
            </a:r>
            <a:endParaRPr lang="en-US" sz="1200" dirty="0"/>
          </a:p>
        </p:txBody>
      </p:sp>
    </p:spTree>
    <p:extLst>
      <p:ext uri="{BB962C8B-B14F-4D97-AF65-F5344CB8AC3E}">
        <p14:creationId xmlns:p14="http://schemas.microsoft.com/office/powerpoint/2010/main" val="437112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Transfer RNA</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56481" y="1889491"/>
            <a:ext cx="6096000" cy="4057650"/>
          </a:xfrm>
        </p:spPr>
      </p:pic>
      <p:sp>
        <p:nvSpPr>
          <p:cNvPr id="11" name="Oval 10">
            <a:extLst>
              <a:ext uri="{FF2B5EF4-FFF2-40B4-BE49-F238E27FC236}">
                <a16:creationId xmlns:a16="http://schemas.microsoft.com/office/drawing/2014/main" id="{0A9135E9-A12D-C2A7-013F-8BEDDB44C959}"/>
              </a:ext>
            </a:extLst>
          </p:cNvPr>
          <p:cNvSpPr/>
          <p:nvPr/>
        </p:nvSpPr>
        <p:spPr>
          <a:xfrm>
            <a:off x="2923309" y="3241964"/>
            <a:ext cx="1267691" cy="136467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0086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10;&#10;Description automatically generated">
            <a:extLst>
              <a:ext uri="{FF2B5EF4-FFF2-40B4-BE49-F238E27FC236}">
                <a16:creationId xmlns:a16="http://schemas.microsoft.com/office/drawing/2014/main" id="{67E09DD3-D710-A09F-D5AC-C71144D3E1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8044" y="1709860"/>
            <a:ext cx="3739798" cy="4651375"/>
          </a:xfrm>
        </p:spPr>
      </p:pic>
      <p:pic>
        <p:nvPicPr>
          <p:cNvPr id="10" name="Picture 9" descr="A picture containing art, graphics, graphic design, design&#10;&#10;Description automatically generated">
            <a:extLst>
              <a:ext uri="{FF2B5EF4-FFF2-40B4-BE49-F238E27FC236}">
                <a16:creationId xmlns:a16="http://schemas.microsoft.com/office/drawing/2014/main" id="{D4F0A739-EA85-809E-B140-CD874E5D2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9036" y="1582653"/>
            <a:ext cx="4767938" cy="4716720"/>
          </a:xfrm>
          <a:prstGeom prst="rect">
            <a:avLst/>
          </a:prstGeom>
        </p:spPr>
      </p:pic>
      <p:sp>
        <p:nvSpPr>
          <p:cNvPr id="11" name="TextBox 10">
            <a:extLst>
              <a:ext uri="{FF2B5EF4-FFF2-40B4-BE49-F238E27FC236}">
                <a16:creationId xmlns:a16="http://schemas.microsoft.com/office/drawing/2014/main" id="{9312AF17-1324-2197-CDDB-3C386894265C}"/>
              </a:ext>
            </a:extLst>
          </p:cNvPr>
          <p:cNvSpPr txBox="1"/>
          <p:nvPr/>
        </p:nvSpPr>
        <p:spPr>
          <a:xfrm>
            <a:off x="5826728" y="6379150"/>
            <a:ext cx="6213589"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
        <p:nvSpPr>
          <p:cNvPr id="12" name="TextBox 11">
            <a:extLst>
              <a:ext uri="{FF2B5EF4-FFF2-40B4-BE49-F238E27FC236}">
                <a16:creationId xmlns:a16="http://schemas.microsoft.com/office/drawing/2014/main" id="{5B777A6F-9326-26BA-B463-CD184F717F5C}"/>
              </a:ext>
            </a:extLst>
          </p:cNvPr>
          <p:cNvSpPr txBox="1"/>
          <p:nvPr/>
        </p:nvSpPr>
        <p:spPr>
          <a:xfrm>
            <a:off x="0" y="6379149"/>
            <a:ext cx="5720156"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Tree>
    <p:extLst>
      <p:ext uri="{BB962C8B-B14F-4D97-AF65-F5344CB8AC3E}">
        <p14:creationId xmlns:p14="http://schemas.microsoft.com/office/powerpoint/2010/main" val="1904907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 organism&#10;&#10;Description automatically generated">
            <a:extLst>
              <a:ext uri="{FF2B5EF4-FFF2-40B4-BE49-F238E27FC236}">
                <a16:creationId xmlns:a16="http://schemas.microsoft.com/office/drawing/2014/main" id="{C696C928-1E37-9622-2A61-3F97DABF1F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4717" y="1817643"/>
            <a:ext cx="10725374" cy="4318577"/>
          </a:xfrm>
        </p:spPr>
      </p:pic>
    </p:spTree>
    <p:extLst>
      <p:ext uri="{BB962C8B-B14F-4D97-AF65-F5344CB8AC3E}">
        <p14:creationId xmlns:p14="http://schemas.microsoft.com/office/powerpoint/2010/main" val="2751891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5327" y="1938337"/>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2316019" y="2826682"/>
            <a:ext cx="2698972" cy="267055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9712" y="1909029"/>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1819398" y="4072295"/>
            <a:ext cx="2946622" cy="122892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dirty="0"/>
              <a:t>Ribosome-Ribosomal RNA and protein biological machine</a:t>
            </a:r>
          </a:p>
        </p:txBody>
      </p:sp>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8558" y="1508491"/>
            <a:ext cx="6096000" cy="4057650"/>
          </a:xfrm>
        </p:spPr>
      </p:pic>
      <p:sp>
        <p:nvSpPr>
          <p:cNvPr id="4" name="Oval 3">
            <a:extLst>
              <a:ext uri="{FF2B5EF4-FFF2-40B4-BE49-F238E27FC236}">
                <a16:creationId xmlns:a16="http://schemas.microsoft.com/office/drawing/2014/main" id="{EB72F89F-BD70-FB92-0194-A0C745D5AFE3}"/>
              </a:ext>
            </a:extLst>
          </p:cNvPr>
          <p:cNvSpPr/>
          <p:nvPr/>
        </p:nvSpPr>
        <p:spPr>
          <a:xfrm>
            <a:off x="1700402" y="2490487"/>
            <a:ext cx="3458677" cy="143474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fontScale="92500" lnSpcReduction="20000"/>
          </a:bodyPr>
          <a:lstStyle/>
          <a:p>
            <a:pPr marL="0" indent="0" algn="l" rtl="0" fontAlgn="base">
              <a:buNone/>
            </a:pPr>
            <a:r>
              <a:rPr lang="en-US" sz="1800" b="0" i="0" dirty="0">
                <a:solidFill>
                  <a:srgbClr val="000000"/>
                </a:solidFill>
                <a:effectLst/>
                <a:latin typeface="Helvetica" panose="020B0604020202020204" pitchFamily="34" charset="0"/>
              </a:rPr>
              <a:t> </a:t>
            </a:r>
            <a:endParaRPr lang="en-US" b="0" i="0" dirty="0">
              <a:solidFill>
                <a:srgbClr val="000000"/>
              </a:solidFill>
              <a:effectLst/>
              <a:latin typeface="Segoe UI" panose="020B0502040204020203" pitchFamily="34" charset="0"/>
            </a:endParaRPr>
          </a:p>
          <a:p>
            <a:pPr algn="l" rtl="0" fontAlgn="base"/>
            <a:r>
              <a:rPr lang="en-US" b="0" i="0" dirty="0">
                <a:solidFill>
                  <a:srgbClr val="242424"/>
                </a:solidFill>
                <a:effectLst/>
                <a:latin typeface="Verdana" panose="020B0604030504040204" pitchFamily="34" charset="0"/>
                <a:ea typeface="Verdana" panose="020B0604030504040204" pitchFamily="34" charset="0"/>
              </a:rPr>
              <a:t>Model how DNA is transcribed into mRNA and how mRNA is translated into a protein -- the final stages of the flow of genetic information. </a:t>
            </a:r>
            <a:endParaRPr lang="en-US" b="0" i="0" dirty="0">
              <a:solidFill>
                <a:srgbClr val="000000"/>
              </a:solidFill>
              <a:effectLst/>
              <a:latin typeface="Verdana" panose="020B0604030504040204" pitchFamily="34" charset="0"/>
              <a:ea typeface="Verdana" panose="020B0604030504040204" pitchFamily="34" charset="0"/>
            </a:endParaRPr>
          </a:p>
          <a:p>
            <a:pPr algn="l" rtl="0" fontAlgn="base"/>
            <a:endParaRPr lang="en-US" dirty="0">
              <a:solidFill>
                <a:srgbClr val="242424"/>
              </a:solidFill>
              <a:latin typeface="Verdana" panose="020B0604030504040204" pitchFamily="34" charset="0"/>
              <a:ea typeface="Verdana" panose="020B0604030504040204" pitchFamily="34" charset="0"/>
            </a:endParaRPr>
          </a:p>
          <a:p>
            <a:pPr algn="l" rtl="0" fontAlgn="base"/>
            <a:r>
              <a:rPr lang="en-US" b="0" i="0" u="none" strike="noStrike" dirty="0">
                <a:solidFill>
                  <a:srgbClr val="000000"/>
                </a:solidFill>
                <a:effectLst/>
                <a:latin typeface="Verdana" panose="020B0604030504040204" pitchFamily="34" charset="0"/>
                <a:ea typeface="Verdana" panose="020B0604030504040204" pitchFamily="34" charset="0"/>
              </a:rPr>
              <a:t>Construct an explanation based on evidence for how the structure of DNA determines the structure of proteins, which carry out the essential functions of life through systems of specialized cells by explaining the purpose and process of transcription and translation using models of DNA and RNA. </a:t>
            </a:r>
          </a:p>
          <a:p>
            <a:pPr marL="0" indent="0" algn="l" rtl="0" fontAlgn="base">
              <a:buNone/>
            </a:pPr>
            <a:endParaRPr lang="en-US" b="0" i="0" dirty="0">
              <a:solidFill>
                <a:srgbClr val="242424"/>
              </a:solidFill>
              <a:effectLst/>
              <a:latin typeface="Verdana" panose="020B0604030504040204" pitchFamily="34" charset="0"/>
              <a:ea typeface="Verdana" panose="020B0604030504040204" pitchFamily="34" charset="0"/>
            </a:endParaRPr>
          </a:p>
          <a:p>
            <a:r>
              <a:rPr lang="en-US" dirty="0"/>
              <a:t>Have fun!</a:t>
            </a:r>
          </a:p>
          <a:p>
            <a:pPr marL="0" indent="0">
              <a:buNone/>
            </a:pPr>
            <a:endParaRPr lang="en-US" dirty="0"/>
          </a:p>
        </p:txBody>
      </p:sp>
    </p:spTree>
    <p:extLst>
      <p:ext uri="{BB962C8B-B14F-4D97-AF65-F5344CB8AC3E}">
        <p14:creationId xmlns:p14="http://schemas.microsoft.com/office/powerpoint/2010/main" val="2667956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6C67-D6D0-23CC-CDD0-828FCDF6AE4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EF68E2-FEB7-92F0-AC29-D5376459B819}"/>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4" name="Slide Number Placeholder 1">
            <a:extLst>
              <a:ext uri="{FF2B5EF4-FFF2-40B4-BE49-F238E27FC236}">
                <a16:creationId xmlns:a16="http://schemas.microsoft.com/office/drawing/2014/main" id="{A28BC456-3BA0-817A-1024-F821E7B698A4}"/>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30</a:t>
            </a:fld>
            <a:endParaRPr lang="en-US"/>
          </a:p>
        </p:txBody>
      </p:sp>
      <p:sp>
        <p:nvSpPr>
          <p:cNvPr id="5" name="Title 2">
            <a:extLst>
              <a:ext uri="{FF2B5EF4-FFF2-40B4-BE49-F238E27FC236}">
                <a16:creationId xmlns:a16="http://schemas.microsoft.com/office/drawing/2014/main" id="{F37E2789-5202-1CB1-8597-06D3B68605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7E0CD30-ED2F-20C2-6FD7-AA0EABAAB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43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BE2AF-7050-1870-161D-EC0ABEA3B5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63E4E3-15B7-5E30-3819-DD4393DB42B5}"/>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4" name="Slide Number Placeholder 1">
            <a:extLst>
              <a:ext uri="{FF2B5EF4-FFF2-40B4-BE49-F238E27FC236}">
                <a16:creationId xmlns:a16="http://schemas.microsoft.com/office/drawing/2014/main" id="{7C0AC870-470C-9B71-63B4-13A61D4EBBB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31</a:t>
            </a:fld>
            <a:endParaRPr lang="en-US"/>
          </a:p>
        </p:txBody>
      </p:sp>
      <p:sp>
        <p:nvSpPr>
          <p:cNvPr id="5" name="Title 2">
            <a:extLst>
              <a:ext uri="{FF2B5EF4-FFF2-40B4-BE49-F238E27FC236}">
                <a16:creationId xmlns:a16="http://schemas.microsoft.com/office/drawing/2014/main" id="{81544732-EC3F-77E3-FB23-9171A9DE756C}"/>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653372" y="1976350"/>
            <a:ext cx="9965809" cy="4323023"/>
          </a:xfrm>
          <a:prstGeom prst="rect">
            <a:avLst/>
          </a:prstGeom>
        </p:spPr>
      </p:pic>
    </p:spTree>
    <p:extLst>
      <p:ext uri="{BB962C8B-B14F-4D97-AF65-F5344CB8AC3E}">
        <p14:creationId xmlns:p14="http://schemas.microsoft.com/office/powerpoint/2010/main" val="1842782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43057-3920-C64D-7CF1-1B50DBBCBE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E01738-CD21-6DD6-A246-41B3799D289C}"/>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4" name="Slide Number Placeholder 1">
            <a:extLst>
              <a:ext uri="{FF2B5EF4-FFF2-40B4-BE49-F238E27FC236}">
                <a16:creationId xmlns:a16="http://schemas.microsoft.com/office/drawing/2014/main" id="{3307F0D2-26A4-7912-0409-DB95C226BE6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32</a:t>
            </a:fld>
            <a:endParaRPr lang="en-US"/>
          </a:p>
        </p:txBody>
      </p:sp>
      <p:sp>
        <p:nvSpPr>
          <p:cNvPr id="5" name="Title 2">
            <a:extLst>
              <a:ext uri="{FF2B5EF4-FFF2-40B4-BE49-F238E27FC236}">
                <a16:creationId xmlns:a16="http://schemas.microsoft.com/office/drawing/2014/main" id="{D142129A-8EC1-1750-080D-66FF4760C505}"/>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983EA9F1-69D3-AE1A-C7FC-5F04AD553044}"/>
              </a:ext>
            </a:extLst>
          </p:cNvPr>
          <p:cNvPicPr>
            <a:picLocks noChangeAspect="1"/>
          </p:cNvPicPr>
          <p:nvPr/>
        </p:nvPicPr>
        <p:blipFill>
          <a:blip r:embed="rId3"/>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1518409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7868-F170-289B-3A63-2468648DF7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4A15AD-D62E-CE1B-9F78-7EAB0B2F8112}"/>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3" name="Title 2">
            <a:extLst>
              <a:ext uri="{FF2B5EF4-FFF2-40B4-BE49-F238E27FC236}">
                <a16:creationId xmlns:a16="http://schemas.microsoft.com/office/drawing/2014/main" id="{B3918E71-433D-CC90-88BC-9A6796700035}"/>
              </a:ext>
            </a:extLst>
          </p:cNvPr>
          <p:cNvSpPr>
            <a:spLocks noGrp="1"/>
          </p:cNvSpPr>
          <p:nvPr>
            <p:ph type="title"/>
          </p:nvPr>
        </p:nvSpPr>
        <p:spPr/>
        <p:txBody>
          <a:bodyPr>
            <a:normAutofit/>
          </a:bodyPr>
          <a:lstStyle/>
          <a:p>
            <a:pPr algn="ctr"/>
            <a:r>
              <a:rPr lang="en-US"/>
              <a:t>Helpful Resources</a:t>
            </a:r>
          </a:p>
        </p:txBody>
      </p:sp>
      <p:sp>
        <p:nvSpPr>
          <p:cNvPr id="4" name="Content Placeholder 3">
            <a:extLst>
              <a:ext uri="{FF2B5EF4-FFF2-40B4-BE49-F238E27FC236}">
                <a16:creationId xmlns:a16="http://schemas.microsoft.com/office/drawing/2014/main" id="{26C619B1-5B95-2282-F786-4EB65BB42546}"/>
              </a:ext>
            </a:extLst>
          </p:cNvPr>
          <p:cNvSpPr>
            <a:spLocks noGrp="1"/>
          </p:cNvSpPr>
          <p:nvPr>
            <p:ph idx="1"/>
          </p:nvPr>
        </p:nvSpPr>
        <p:spPr/>
        <p:txBody>
          <a:bodyPr/>
          <a:lstStyle/>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3"/>
              </a:rPr>
              <a:t>Tracking the Resolution of Student Misconceptions about the Central Dogma of Molecular Biology - PubMed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4"/>
              </a:rPr>
              <a:t>DNA → RNA: What Do Students Think the Arrow Means? - PMC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5"/>
              </a:rPr>
              <a:t>What's in a cell? — young people's understanding of the genetic relationship between cells, within an individual: Journal of Biological Education: Vol 34, No 3 (tandfonline.com)</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6"/>
              </a:rPr>
              <a:t>Teaching More by Lecturing Less | CBE—Life Sciences Education (lifescied.org)</a:t>
            </a:r>
            <a:endParaRPr lang="en-US" sz="2400" b="0" i="0" u="sng" strike="noStrike">
              <a:solidFill>
                <a:srgbClr val="0563C1"/>
              </a:solidFill>
              <a:effectLst/>
              <a:latin typeface="Verdana Pro" panose="020B060403050404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7"/>
              </a:rPr>
              <a:t>Eukaryotic cell panorama - </a:t>
            </a:r>
            <a:r>
              <a:rPr lang="en-US" sz="2400" b="0" i="0" u="sng" strike="noStrike" err="1">
                <a:solidFill>
                  <a:srgbClr val="0563C1"/>
                </a:solidFill>
                <a:effectLst/>
                <a:latin typeface="Verdana Pro" panose="020B0604030504040204" pitchFamily="34" charset="0"/>
                <a:hlinkClick r:id="rId7"/>
              </a:rPr>
              <a:t>Goodsell</a:t>
            </a:r>
            <a:r>
              <a:rPr lang="en-US" sz="2400" b="0" i="0" u="sng" strike="noStrike">
                <a:solidFill>
                  <a:srgbClr val="0563C1"/>
                </a:solidFill>
                <a:effectLst/>
                <a:latin typeface="Verdana Pro" panose="020B0604030504040204" pitchFamily="34" charset="0"/>
                <a:hlinkClick r:id="rId7"/>
              </a:rPr>
              <a:t> - 2011 - Biochemistry and Molecular Biology Education - Wiley Online Library</a:t>
            </a:r>
            <a:r>
              <a:rPr lang="en-US" sz="2400" b="0" i="0" u="none" strike="noStrike">
                <a:solidFill>
                  <a:srgbClr val="000000"/>
                </a:solidFill>
                <a:effectLst/>
                <a:latin typeface="Verdana Pro" panose="020B0604030504040204" pitchFamily="34" charset="0"/>
              </a:rPr>
              <a:t> </a:t>
            </a:r>
            <a:endParaRPr lang="en-US" sz="2400" b="0" i="0">
              <a:solidFill>
                <a:srgbClr val="000000"/>
              </a:solidFill>
              <a:effectLst/>
              <a:latin typeface="Arial" panose="020B0604020202020204" pitchFamily="34" charset="0"/>
            </a:endParaRPr>
          </a:p>
          <a:p>
            <a:endParaRPr lang="en-US"/>
          </a:p>
        </p:txBody>
      </p:sp>
    </p:spTree>
    <p:extLst>
      <p:ext uri="{BB962C8B-B14F-4D97-AF65-F5344CB8AC3E}">
        <p14:creationId xmlns:p14="http://schemas.microsoft.com/office/powerpoint/2010/main" val="476420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749615806"/>
              </p:ext>
            </p:extLst>
          </p:nvPr>
        </p:nvGraphicFramePr>
        <p:xfrm>
          <a:off x="618433" y="1908313"/>
          <a:ext cx="11119192" cy="4480115"/>
        </p:xfrm>
        <a:graphic>
          <a:graphicData uri="http://schemas.openxmlformats.org/drawingml/2006/table">
            <a:tbl>
              <a:tblPr firstRow="1" firstCol="1" bandRow="1">
                <a:tableStyleId>{C4B1156A-380E-4F78-BDF5-A606A8083BF9}</a:tableStyleId>
              </a:tblPr>
              <a:tblGrid>
                <a:gridCol w="3579712">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panose="020F0502020204030204" pitchFamily="34" charset="0"/>
                          <a:cs typeface="Times New Roman"/>
                        </a:rPr>
                        <a:t>HS-LS1-1</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Developing and Using Models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t>MS-LS1-2</a:t>
                      </a:r>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Constructing Explanations and Designing Solutions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Structure and Function </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dirty="0">
                <a:solidFill>
                  <a:srgbClr val="FFFFFF"/>
                </a:solidFill>
                <a:latin typeface="+mj-lt"/>
              </a:rPr>
              <a:t>Want to try things out first?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dirty="0">
                <a:latin typeface="+mn-lt"/>
                <a:cs typeface="Calibri"/>
              </a:rPr>
              <a:t>Visit our Lending Library at </a:t>
            </a:r>
          </a:p>
          <a:p>
            <a:pPr marL="0" indent="0" algn="ctr">
              <a:lnSpc>
                <a:spcPct val="90000"/>
              </a:lnSpc>
              <a:buNone/>
            </a:pPr>
            <a:r>
              <a:rPr lang="en-US" dirty="0">
                <a:hlinkClick r:id="rId3"/>
              </a:rPr>
              <a:t>3DMD Lending Library – 3D Molecular Designs</a:t>
            </a:r>
            <a:r>
              <a:rPr lang="en-US" dirty="0">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35</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4"/>
          <a:stretch>
            <a:fillRect/>
          </a:stretch>
        </p:blipFill>
        <p:spPr>
          <a:xfrm>
            <a:off x="4309461" y="984172"/>
            <a:ext cx="7563454" cy="4889655"/>
          </a:xfrm>
          <a:prstGeom prst="rect">
            <a:avLst/>
          </a:prstGeom>
        </p:spPr>
      </p:pic>
    </p:spTree>
    <p:extLst>
      <p:ext uri="{BB962C8B-B14F-4D97-AF65-F5344CB8AC3E}">
        <p14:creationId xmlns:p14="http://schemas.microsoft.com/office/powerpoint/2010/main" val="3918769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36</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latin typeface="Verdana Pro SemiBold"/>
              </a:rPr>
              <a:t>Digital Modeling Hub</a:t>
            </a:r>
            <a:endParaRPr lang="en-US" dirty="0"/>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6"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6" y="4180894"/>
            <a:ext cx="3802563" cy="2138942"/>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We're enhancing our kits and models to inspire more hands-on learning with our classic content, </a:t>
            </a:r>
            <a:r>
              <a:rPr lang="en-US" dirty="0" err="1">
                <a:cs typeface="Calibri"/>
              </a:rPr>
              <a:t>Interactables</a:t>
            </a:r>
            <a:r>
              <a:rPr lang="en-US" dirty="0">
                <a:cs typeface="Calibri"/>
              </a:rPr>
              <a:t>, short content videos, and much more!!  Check it out!</a:t>
            </a:r>
            <a:endParaRPr lang="en-US" dirty="0"/>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new </a:t>
            </a:r>
            <a:endParaRPr lang="en-US" dirty="0">
              <a:cs typeface="Calibri"/>
            </a:endParaRPr>
          </a:p>
          <a:p>
            <a:pPr algn="ctr"/>
            <a:r>
              <a:rPr lang="en-US" sz="2400" dirty="0">
                <a:solidFill>
                  <a:srgbClr val="0B672E"/>
                </a:solidFill>
                <a:cs typeface="Calibri"/>
              </a:rPr>
              <a:t>Digital Modeling Hub for additional resources to use with the Flow of </a:t>
            </a:r>
            <a:r>
              <a:rPr lang="en-US" sz="2400">
                <a:solidFill>
                  <a:srgbClr val="0B672E"/>
                </a:solidFill>
                <a:cs typeface="Calibri"/>
              </a:rPr>
              <a:t>Genetic Information Kit. </a:t>
            </a:r>
            <a:endParaRPr lang="en-US"/>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dirty="0">
                <a:solidFill>
                  <a:srgbClr val="7030A0"/>
                </a:solidFill>
                <a:cs typeface="Calibri"/>
              </a:rPr>
              <a:t>Get your access code by responding to our survey! </a:t>
            </a:r>
            <a:endParaRPr lang="en-US" sz="2800" b="1" dirty="0">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a:t>
            </a:r>
            <a:r>
              <a:rPr lang="en-US" sz="2400" b="1" dirty="0">
                <a:solidFill>
                  <a:srgbClr val="FF00FF"/>
                </a:solidFill>
                <a:cs typeface="Calibri" panose="020F0502020204030204"/>
              </a:rPr>
              <a:t>Booth 609 </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36056420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Stop by </a:t>
            </a:r>
            <a:r>
              <a:rPr lang="en-US" sz="2400" b="1">
                <a:solidFill>
                  <a:srgbClr val="FF00FF"/>
                </a:solidFill>
                <a:cs typeface="Calibri"/>
              </a:rPr>
              <a:t>Booth 609 </a:t>
            </a:r>
            <a:r>
              <a:rPr lang="en-US" sz="2400" dirty="0">
                <a:solidFill>
                  <a:srgbClr val="0B672E"/>
                </a:solidFill>
                <a:cs typeface="Calibri"/>
              </a:rPr>
              <a:t>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363176817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dirty="0">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dirty="0"/>
              <a:t>Join us in Milwaukee for hands-on discovery and professional development on </a:t>
            </a:r>
            <a:r>
              <a:rPr lang="en-US" sz="2400" b="1" dirty="0"/>
              <a:t>July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7</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 11</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dirty="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dirty="0"/>
              <a:t>						</a:t>
            </a:r>
            <a:endParaRPr lang="en-US" dirty="0">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dirty="0"/>
              <a:t>Bring an empty suitcase! </a:t>
            </a:r>
            <a:br>
              <a:rPr lang="en-US" sz="2000" dirty="0"/>
            </a:br>
            <a:r>
              <a:rPr lang="en-US" sz="2000" dirty="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832338" y="193502"/>
            <a:ext cx="10656277" cy="1295329"/>
          </a:xfrm>
        </p:spPr>
        <p:txBody>
          <a:bodyPr/>
          <a:lstStyle/>
          <a:p>
            <a:pPr marL="0" indent="0">
              <a:buNone/>
            </a:pPr>
            <a:r>
              <a:rPr lang="en-US" b="0" i="0" u="none" strike="noStrike">
                <a:solidFill>
                  <a:srgbClr val="000000"/>
                </a:solidFill>
                <a:effectLst/>
                <a:latin typeface="Verdana Pro SemiBold" panose="020B0704030504040204" pitchFamily="34" charset="0"/>
              </a:rPr>
              <a:t>A Brief Tour Through the Cell</a:t>
            </a:r>
            <a:r>
              <a:rPr lang="en-US" b="0" i="0">
                <a:solidFill>
                  <a:srgbClr val="808080"/>
                </a:solidFill>
                <a:effectLst/>
                <a:latin typeface="Verdana Pro SemiBold" panose="020B0704030504040204" pitchFamily="34" charset="0"/>
              </a:rPr>
              <a:t>​</a:t>
            </a:r>
            <a:endParaRPr lang="en-US"/>
          </a:p>
        </p:txBody>
      </p:sp>
      <p:pic>
        <p:nvPicPr>
          <p:cNvPr id="8196" name="Picture 4">
            <a:extLst>
              <a:ext uri="{FF2B5EF4-FFF2-40B4-BE49-F238E27FC236}">
                <a16:creationId xmlns:a16="http://schemas.microsoft.com/office/drawing/2014/main" id="{5F805E14-19BC-D046-6174-14F6E44E6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686" y="842390"/>
            <a:ext cx="10658295" cy="42422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400110"/>
          </a:xfrm>
          <a:prstGeom prst="rect">
            <a:avLst/>
          </a:prstGeom>
          <a:noFill/>
        </p:spPr>
        <p:txBody>
          <a:bodyPr wrap="square">
            <a:spAutoFit/>
          </a:bodyPr>
          <a:lstStyle/>
          <a:p>
            <a:pPr algn="ctr" rtl="0" fontAlgn="base"/>
            <a:r>
              <a:rPr lang="en-US" sz="1000" b="0" i="0" u="none" strike="noStrike">
                <a:solidFill>
                  <a:srgbClr val="000000"/>
                </a:solidFill>
                <a:effectLst/>
                <a:latin typeface="ArialMT"/>
              </a:rPr>
              <a:t>This image is an excerpt from Tour of a Human Cell by David </a:t>
            </a:r>
            <a:r>
              <a:rPr lang="en-US" sz="1000" b="0" i="0" u="none" strike="noStrike" err="1">
                <a:solidFill>
                  <a:srgbClr val="000000"/>
                </a:solidFill>
                <a:effectLst/>
                <a:latin typeface="ArialMT"/>
              </a:rPr>
              <a:t>Goodsell</a:t>
            </a:r>
            <a:r>
              <a:rPr lang="en-US" sz="1000" b="0" i="0" u="none" strike="noStrike">
                <a:solidFill>
                  <a:srgbClr val="000000"/>
                </a:solidFill>
                <a:effectLst/>
                <a:latin typeface="ArialMT"/>
              </a:rPr>
              <a:t>, as shown in 3D Molecular</a:t>
            </a:r>
            <a:r>
              <a:rPr lang="en-US" sz="1000" b="0" i="0">
                <a:solidFill>
                  <a:srgbClr val="808080"/>
                </a:solidFill>
                <a:effectLst/>
                <a:latin typeface="ArialMT"/>
              </a:rPr>
              <a:t>​</a:t>
            </a:r>
            <a:endParaRPr lang="en-US" sz="1000" b="0" i="0">
              <a:solidFill>
                <a:srgbClr val="000000"/>
              </a:solidFill>
              <a:effectLst/>
              <a:latin typeface="Segoe UI" panose="020B0502040204020203" pitchFamily="34" charset="0"/>
            </a:endParaRPr>
          </a:p>
          <a:p>
            <a:pPr algn="ctr" rtl="0" fontAlgn="base"/>
            <a:r>
              <a:rPr lang="en-US" sz="1000" b="0" i="0" u="none" strike="noStrike">
                <a:solidFill>
                  <a:srgbClr val="000000"/>
                </a:solidFill>
                <a:effectLst/>
                <a:latin typeface="ArialMT"/>
              </a:rPr>
              <a:t>Designs’ Tour of a Human Cell© poster and David </a:t>
            </a:r>
            <a:r>
              <a:rPr lang="en-US" sz="1000" b="0" i="0" u="none" strike="noStrike" err="1">
                <a:solidFill>
                  <a:srgbClr val="000000"/>
                </a:solidFill>
                <a:effectLst/>
                <a:latin typeface="ArialMT"/>
              </a:rPr>
              <a:t>Goodsell’s</a:t>
            </a:r>
            <a:r>
              <a:rPr lang="en-US" sz="1000" b="0" i="0" u="none" strike="noStrike">
                <a:solidFill>
                  <a:srgbClr val="000000"/>
                </a:solidFill>
                <a:effectLst/>
                <a:latin typeface="ArialMT"/>
              </a:rPr>
              <a:t> book, </a:t>
            </a:r>
            <a:r>
              <a:rPr lang="en-US" sz="1000" b="1" i="1" u="none" strike="noStrike">
                <a:solidFill>
                  <a:srgbClr val="000000"/>
                </a:solidFill>
                <a:effectLst/>
                <a:latin typeface="Arial-BoldItalicMT"/>
              </a:rPr>
              <a:t>The Machinery of Life</a:t>
            </a:r>
            <a:endParaRPr lang="en-US" sz="10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325879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40</a:t>
            </a:fld>
            <a:endParaRPr lang="en-US">
              <a:solidFill>
                <a:prstClr val="black">
                  <a:tint val="75000"/>
                </a:prstClr>
              </a:solidFill>
            </a:endParaRPr>
          </a:p>
        </p:txBody>
      </p:sp>
      <p:pic>
        <p:nvPicPr>
          <p:cNvPr id="5" name="Picture 4" descr="A qr code on a white background&#10;&#10;Description automatically generated">
            <a:extLst>
              <a:ext uri="{FF2B5EF4-FFF2-40B4-BE49-F238E27FC236}">
                <a16:creationId xmlns:a16="http://schemas.microsoft.com/office/drawing/2014/main" id="{0DC2BD95-1D45-853D-9E04-17F620FFD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493" y="1093397"/>
            <a:ext cx="5445515" cy="5445515"/>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F67C5-F12C-B05E-8145-98B7D9BDE8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649DA6-497A-C30C-85CF-3EDAE380E2B6}"/>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5F7E326B-26B7-A65A-29D0-5161BDBF163D}"/>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pic>
        <p:nvPicPr>
          <p:cNvPr id="9222" name="Picture 6">
            <a:extLst>
              <a:ext uri="{FF2B5EF4-FFF2-40B4-BE49-F238E27FC236}">
                <a16:creationId xmlns:a16="http://schemas.microsoft.com/office/drawing/2014/main" id="{132346B6-3A6D-3068-0803-DC58D325A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08" y="1839355"/>
            <a:ext cx="11782409" cy="198898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727A34DE-90BA-5652-7078-6785D17AC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908" y="4208230"/>
            <a:ext cx="4478215" cy="2249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C43DEEF-025D-067D-2729-FC89C7CA7EC9}"/>
              </a:ext>
            </a:extLst>
          </p:cNvPr>
          <p:cNvSpPr txBox="1"/>
          <p:nvPr/>
        </p:nvSpPr>
        <p:spPr>
          <a:xfrm>
            <a:off x="6096000" y="3973914"/>
            <a:ext cx="5691329" cy="1569660"/>
          </a:xfrm>
          <a:prstGeom prst="rect">
            <a:avLst/>
          </a:prstGeom>
          <a:noFill/>
        </p:spPr>
        <p:txBody>
          <a:bodyPr wrap="square" rtlCol="0">
            <a:spAutoFit/>
          </a:bodyPr>
          <a:lstStyle/>
          <a:p>
            <a:r>
              <a:rPr lang="en-US" sz="3200"/>
              <a:t>Notice: </a:t>
            </a:r>
          </a:p>
          <a:p>
            <a:r>
              <a:rPr lang="en-US" sz="3200"/>
              <a:t>The DNA pieces are different than the RNA pieces</a:t>
            </a:r>
            <a:r>
              <a:rPr lang="en-US" sz="2800" b="1"/>
              <a:t>.</a:t>
            </a:r>
          </a:p>
        </p:txBody>
      </p:sp>
    </p:spTree>
    <p:extLst>
      <p:ext uri="{BB962C8B-B14F-4D97-AF65-F5344CB8AC3E}">
        <p14:creationId xmlns:p14="http://schemas.microsoft.com/office/powerpoint/2010/main" val="4063862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5BD6-BAA5-ECBD-ED5D-86F1EB3531E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8DCB4-3FA9-B13F-0BD1-1949D647D5C9}"/>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23D109B9-7BC7-42CC-64F6-ECAEADDF16D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sp>
        <p:nvSpPr>
          <p:cNvPr id="5" name="TextBox 4">
            <a:extLst>
              <a:ext uri="{FF2B5EF4-FFF2-40B4-BE49-F238E27FC236}">
                <a16:creationId xmlns:a16="http://schemas.microsoft.com/office/drawing/2014/main" id="{DA879F85-5006-EC64-D285-D27FBDEF45B2}"/>
              </a:ext>
            </a:extLst>
          </p:cNvPr>
          <p:cNvSpPr txBox="1"/>
          <p:nvPr/>
        </p:nvSpPr>
        <p:spPr>
          <a:xfrm>
            <a:off x="6787662" y="1629508"/>
            <a:ext cx="4999667" cy="2677656"/>
          </a:xfrm>
          <a:prstGeom prst="rect">
            <a:avLst/>
          </a:prstGeom>
          <a:noFill/>
        </p:spPr>
        <p:txBody>
          <a:bodyPr wrap="square" rtlCol="0">
            <a:spAutoFit/>
          </a:bodyPr>
          <a:lstStyle/>
          <a:p>
            <a:r>
              <a:rPr lang="en-US" sz="2800" b="1"/>
              <a:t>Helpful Hints: </a:t>
            </a:r>
          </a:p>
          <a:p>
            <a:r>
              <a:rPr lang="en-US" sz="2800" b="1"/>
              <a:t>Take care when loading the DNA in the RNA polymerase.</a:t>
            </a:r>
          </a:p>
          <a:p>
            <a:endParaRPr lang="en-US" sz="2800" b="1"/>
          </a:p>
          <a:p>
            <a:r>
              <a:rPr lang="en-US" sz="2800" b="1"/>
              <a:t>Remember RNA is synthesized from the 5’ to the 3’ end. </a:t>
            </a:r>
          </a:p>
        </p:txBody>
      </p:sp>
      <p:pic>
        <p:nvPicPr>
          <p:cNvPr id="10242" name="Picture 2">
            <a:extLst>
              <a:ext uri="{FF2B5EF4-FFF2-40B4-BE49-F238E27FC236}">
                <a16:creationId xmlns:a16="http://schemas.microsoft.com/office/drawing/2014/main" id="{55ED9DFA-5471-437A-67AC-BF579A0F4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030" y="4310235"/>
            <a:ext cx="2981325" cy="2171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6">
            <a:extLst>
              <a:ext uri="{FF2B5EF4-FFF2-40B4-BE49-F238E27FC236}">
                <a16:creationId xmlns:a16="http://schemas.microsoft.com/office/drawing/2014/main" id="{ACBD9883-0DC6-29AD-123E-60842693271A}"/>
              </a:ext>
            </a:extLst>
          </p:cNvPr>
          <p:cNvSpPr txBox="1"/>
          <p:nvPr/>
        </p:nvSpPr>
        <p:spPr>
          <a:xfrm rot="10800000" flipV="1">
            <a:off x="8022998" y="5494720"/>
            <a:ext cx="86857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FF0000"/>
                </a:solidFill>
              </a:rPr>
              <a:t>5’</a:t>
            </a:r>
          </a:p>
        </p:txBody>
      </p:sp>
      <p:sp>
        <p:nvSpPr>
          <p:cNvPr id="8" name="TextBox 7">
            <a:extLst>
              <a:ext uri="{FF2B5EF4-FFF2-40B4-BE49-F238E27FC236}">
                <a16:creationId xmlns:a16="http://schemas.microsoft.com/office/drawing/2014/main" id="{ACB4727C-6052-5CD3-E10B-B730D833088E}"/>
              </a:ext>
            </a:extLst>
          </p:cNvPr>
          <p:cNvSpPr txBox="1"/>
          <p:nvPr/>
        </p:nvSpPr>
        <p:spPr>
          <a:xfrm>
            <a:off x="10304585" y="5494721"/>
            <a:ext cx="375138" cy="369332"/>
          </a:xfrm>
          <a:prstGeom prst="rect">
            <a:avLst/>
          </a:prstGeom>
          <a:noFill/>
        </p:spPr>
        <p:txBody>
          <a:bodyPr wrap="square">
            <a:spAutoFit/>
          </a:bodyPr>
          <a:lstStyle/>
          <a:p>
            <a:r>
              <a:rPr lang="en-US" sz="1800" b="1" i="0" u="none" strike="noStrike">
                <a:solidFill>
                  <a:srgbClr val="FF0000"/>
                </a:solidFill>
                <a:effectLst/>
                <a:latin typeface="Calibri" panose="020F0502020204030204" pitchFamily="34" charset="0"/>
              </a:rPr>
              <a:t>3’</a:t>
            </a:r>
            <a:endParaRPr lang="en-US"/>
          </a:p>
        </p:txBody>
      </p:sp>
      <p:pic>
        <p:nvPicPr>
          <p:cNvPr id="10244" name="Picture 4">
            <a:extLst>
              <a:ext uri="{FF2B5EF4-FFF2-40B4-BE49-F238E27FC236}">
                <a16:creationId xmlns:a16="http://schemas.microsoft.com/office/drawing/2014/main" id="{778694CD-170B-0C97-A692-B5C961B2D7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671" y="1567239"/>
            <a:ext cx="6076359" cy="273992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D7E2D819-D565-893A-1401-134315432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5645" y="4476623"/>
            <a:ext cx="4314825"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8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7926-E939-0EB3-A44F-B4C9CC7EB96C}"/>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876187C-C0ED-D33D-5ACC-F018FCD60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98613" y="742095"/>
            <a:ext cx="8883604" cy="5922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F6391DF-F76E-BF61-9D6B-F27640435983}"/>
              </a:ext>
            </a:extLst>
          </p:cNvPr>
          <p:cNvSpPr>
            <a:spLocks noGrp="1"/>
          </p:cNvSpPr>
          <p:nvPr>
            <p:ph type="title"/>
          </p:nvPr>
        </p:nvSpPr>
        <p:spPr>
          <a:xfrm>
            <a:off x="0" y="958301"/>
            <a:ext cx="12419623" cy="596251"/>
          </a:xfrm>
        </p:spPr>
        <p:txBody>
          <a:bodyPr>
            <a:normAutofit/>
          </a:bodyPr>
          <a:lstStyle/>
          <a:p>
            <a:pPr algn="ctr"/>
            <a:r>
              <a:rPr lang="en-US" b="0" i="0" u="none" strike="noStrike" dirty="0">
                <a:solidFill>
                  <a:srgbClr val="000000"/>
                </a:solidFill>
                <a:effectLst/>
                <a:latin typeface="Verdana Pro SemiBold" panose="020B0704030504040204" pitchFamily="34" charset="0"/>
              </a:rPr>
              <a:t>RNA Polymerase</a:t>
            </a:r>
            <a:endParaRPr lang="en-US" dirty="0"/>
          </a:p>
        </p:txBody>
      </p:sp>
      <p:sp>
        <p:nvSpPr>
          <p:cNvPr id="2" name="Slide Number Placeholder 1">
            <a:extLst>
              <a:ext uri="{FF2B5EF4-FFF2-40B4-BE49-F238E27FC236}">
                <a16:creationId xmlns:a16="http://schemas.microsoft.com/office/drawing/2014/main" id="{53CD04F0-3704-8F45-643B-ED88CEB23A78}"/>
              </a:ext>
            </a:extLst>
          </p:cNvPr>
          <p:cNvSpPr>
            <a:spLocks noGrp="1"/>
          </p:cNvSpPr>
          <p:nvPr>
            <p:ph type="sldNum" sz="quarter" idx="12"/>
          </p:nvPr>
        </p:nvSpPr>
        <p:spPr/>
        <p:txBody>
          <a:bodyPr/>
          <a:lstStyle/>
          <a:p>
            <a:fld id="{195F50F5-0325-4E13-93B8-A048A96B03AB}" type="slidenum">
              <a:rPr lang="en-US" smtClean="0"/>
              <a:pPr/>
              <a:t>7</a:t>
            </a:fld>
            <a:endParaRPr lang="en-US"/>
          </a:p>
        </p:txBody>
      </p:sp>
    </p:spTree>
    <p:extLst>
      <p:ext uri="{BB962C8B-B14F-4D97-AF65-F5344CB8AC3E}">
        <p14:creationId xmlns:p14="http://schemas.microsoft.com/office/powerpoint/2010/main" val="97030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7926-E939-0EB3-A44F-B4C9CC7EB96C}"/>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876187C-C0ED-D33D-5ACC-F018FCD60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98613" y="742095"/>
            <a:ext cx="8883604" cy="5922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F6391DF-F76E-BF61-9D6B-F27640435983}"/>
              </a:ext>
            </a:extLst>
          </p:cNvPr>
          <p:cNvSpPr>
            <a:spLocks noGrp="1"/>
          </p:cNvSpPr>
          <p:nvPr>
            <p:ph type="title"/>
          </p:nvPr>
        </p:nvSpPr>
        <p:spPr>
          <a:xfrm>
            <a:off x="0" y="958301"/>
            <a:ext cx="12419623" cy="596251"/>
          </a:xfrm>
        </p:spPr>
        <p:txBody>
          <a:bodyPr>
            <a:normAutofit/>
          </a:bodyPr>
          <a:lstStyle/>
          <a:p>
            <a:pPr algn="ctr"/>
            <a:r>
              <a:rPr lang="en-US" b="0" i="0" u="none" strike="noStrike">
                <a:solidFill>
                  <a:srgbClr val="000000"/>
                </a:solidFill>
                <a:effectLst/>
                <a:latin typeface="Verdana Pro SemiBold" panose="020B0704030504040204" pitchFamily="34" charset="0"/>
              </a:rPr>
              <a:t>Transcription: Initiation </a:t>
            </a:r>
            <a:r>
              <a:rPr lang="en-US" b="0" i="0">
                <a:solidFill>
                  <a:srgbClr val="808080"/>
                </a:solidFill>
                <a:effectLst/>
                <a:latin typeface="Verdana Pro SemiBold" panose="020B0704030504040204" pitchFamily="34" charset="0"/>
              </a:rPr>
              <a:t>​</a:t>
            </a:r>
            <a:endParaRPr lang="en-US"/>
          </a:p>
        </p:txBody>
      </p:sp>
      <p:sp>
        <p:nvSpPr>
          <p:cNvPr id="2" name="Slide Number Placeholder 1">
            <a:extLst>
              <a:ext uri="{FF2B5EF4-FFF2-40B4-BE49-F238E27FC236}">
                <a16:creationId xmlns:a16="http://schemas.microsoft.com/office/drawing/2014/main" id="{53CD04F0-3704-8F45-643B-ED88CEB23A78}"/>
              </a:ext>
            </a:extLst>
          </p:cNvPr>
          <p:cNvSpPr>
            <a:spLocks noGrp="1"/>
          </p:cNvSpPr>
          <p:nvPr>
            <p:ph type="sldNum" sz="quarter" idx="12"/>
          </p:nvPr>
        </p:nvSpPr>
        <p:spPr/>
        <p:txBody>
          <a:bodyPr/>
          <a:lstStyle/>
          <a:p>
            <a:fld id="{195F50F5-0325-4E13-93B8-A048A96B03AB}" type="slidenum">
              <a:rPr lang="en-US" smtClean="0"/>
              <a:pPr/>
              <a:t>8</a:t>
            </a:fld>
            <a:endParaRPr lang="en-US"/>
          </a:p>
        </p:txBody>
      </p:sp>
    </p:spTree>
    <p:extLst>
      <p:ext uri="{BB962C8B-B14F-4D97-AF65-F5344CB8AC3E}">
        <p14:creationId xmlns:p14="http://schemas.microsoft.com/office/powerpoint/2010/main" val="1481972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DF6B6-216E-26F9-86A4-73B47D48C274}"/>
            </a:ext>
          </a:extLst>
        </p:cNvPr>
        <p:cNvGrpSpPr/>
        <p:nvPr/>
      </p:nvGrpSpPr>
      <p:grpSpPr>
        <a:xfrm>
          <a:off x="0" y="0"/>
          <a:ext cx="0" cy="0"/>
          <a:chOff x="0" y="0"/>
          <a:chExt cx="0" cy="0"/>
        </a:xfrm>
      </p:grpSpPr>
      <p:pic>
        <p:nvPicPr>
          <p:cNvPr id="12290" name="Picture 2">
            <a:extLst>
              <a:ext uri="{FF2B5EF4-FFF2-40B4-BE49-F238E27FC236}">
                <a16:creationId xmlns:a16="http://schemas.microsoft.com/office/drawing/2014/main" id="{A0DE4A23-FCDB-EA11-4724-01AA48118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795186" y="835198"/>
            <a:ext cx="8681630" cy="58293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D1C10FB-6BCB-2F1E-EB5A-8A43FD2A93E4}"/>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Title 2">
            <a:extLst>
              <a:ext uri="{FF2B5EF4-FFF2-40B4-BE49-F238E27FC236}">
                <a16:creationId xmlns:a16="http://schemas.microsoft.com/office/drawing/2014/main" id="{89B8CA06-4C48-5C45-821A-D82213FFF07F}"/>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a:t>
            </a:r>
            <a:r>
              <a:rPr lang="en-US">
                <a:solidFill>
                  <a:srgbClr val="000000"/>
                </a:solidFill>
                <a:latin typeface="Verdana Pro SemiBold" panose="020B0704030504040204" pitchFamily="34" charset="0"/>
              </a:rPr>
              <a:t>: Elongation </a:t>
            </a:r>
            <a:r>
              <a:rPr lang="en-US" b="0" i="0" u="none" strike="noStrike">
                <a:solidFill>
                  <a:srgbClr val="000000"/>
                </a:solidFill>
                <a:effectLst/>
                <a:latin typeface="Verdana Pro SemiBold" panose="020B0704030504040204" pitchFamily="34" charset="0"/>
              </a:rPr>
              <a:t>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1621225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SharedWithUsers xmlns="256d1f37-a5bf-40ea-9e3b-df9e783b5a8c">
      <UserInfo>
        <DisplayName>Mark Arnholt</DisplayName>
        <AccountId>647</AccountId>
        <AccountType/>
      </UserInfo>
      <UserInfo>
        <DisplayName>Tim Herman</DisplayName>
        <AccountId>37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34925183-EBF2-42FD-96B2-F798587FC3B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D4A624-151E-4A3F-B4CA-6D26A54E74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TotalTime>
  <Words>3275</Words>
  <Application>Microsoft Office PowerPoint</Application>
  <PresentationFormat>Widescreen</PresentationFormat>
  <Paragraphs>318</Paragraphs>
  <Slides>42</Slides>
  <Notes>34</Notes>
  <HiddenSlides>0</HiddenSlides>
  <MMClips>0</MMClips>
  <ScaleCrop>false</ScaleCrop>
  <HeadingPairs>
    <vt:vector size="4" baseType="variant">
      <vt:variant>
        <vt:lpstr>Theme</vt:lpstr>
      </vt:variant>
      <vt:variant>
        <vt:i4>4</vt:i4>
      </vt:variant>
      <vt:variant>
        <vt:lpstr>Slide Titles</vt:lpstr>
      </vt:variant>
      <vt:variant>
        <vt:i4>42</vt:i4>
      </vt:variant>
    </vt:vector>
  </HeadingPairs>
  <TitlesOfParts>
    <vt:vector size="46" baseType="lpstr">
      <vt:lpstr>Office Theme</vt:lpstr>
      <vt:lpstr>Custom Design</vt:lpstr>
      <vt:lpstr>Office Theme</vt:lpstr>
      <vt:lpstr>Office Theme</vt:lpstr>
      <vt:lpstr>From Code to Construction:  Modeling  Transcription and Translation Essentials</vt:lpstr>
      <vt:lpstr>PowerPoint Presentation</vt:lpstr>
      <vt:lpstr>Workshop Outcomes</vt:lpstr>
      <vt:lpstr>PowerPoint Presentation</vt:lpstr>
      <vt:lpstr>Transcription ​</vt:lpstr>
      <vt:lpstr>Transcription ​</vt:lpstr>
      <vt:lpstr>RNA Polymerase</vt:lpstr>
      <vt:lpstr>Transcription: Initiation ​</vt:lpstr>
      <vt:lpstr>Transcription: Elongation  ​</vt:lpstr>
      <vt:lpstr>Transcription: Termination ​</vt:lpstr>
      <vt:lpstr>PowerPoint Presentation</vt:lpstr>
      <vt:lpstr>PowerPoint Presentation</vt:lpstr>
      <vt:lpstr>Pair the tRNA with the amino acids</vt:lpstr>
      <vt:lpstr>PowerPoint Presentation</vt:lpstr>
      <vt:lpstr>Translation</vt:lpstr>
      <vt:lpstr>Translation</vt:lpstr>
      <vt:lpstr>Translation: Initiation</vt:lpstr>
      <vt:lpstr>Translation: Elongation</vt:lpstr>
      <vt:lpstr>Translation: Elongation</vt:lpstr>
      <vt:lpstr>Translation: Termination</vt:lpstr>
      <vt:lpstr>Revisit the panorama</vt:lpstr>
      <vt:lpstr>Messenger RNA—It’s not limp spaghetti.</vt:lpstr>
      <vt:lpstr>mRNA—Is this unstructured?</vt:lpstr>
      <vt:lpstr>Transfer RNA</vt:lpstr>
      <vt:lpstr>Comparing tRNA models</vt:lpstr>
      <vt:lpstr>Comparing tRNA models</vt:lpstr>
      <vt:lpstr>Ribosome-Ribosomal RNA and protein biological machine</vt:lpstr>
      <vt:lpstr>Ribosome-Ribosomal RNA and protein biological machine</vt:lpstr>
      <vt:lpstr>Ribosome-Ribosomal RNA and protein biological machine</vt:lpstr>
      <vt:lpstr>Revisit the panorama</vt:lpstr>
      <vt:lpstr>Revisit the panorama</vt:lpstr>
      <vt:lpstr>Revisit the panorama</vt:lpstr>
      <vt:lpstr>Helpful Resources</vt:lpstr>
      <vt:lpstr>Workshop NGSS Connections  </vt:lpstr>
      <vt:lpstr>Want to try things out first? </vt:lpstr>
      <vt:lpstr>Digital Modeling Hub</vt:lpstr>
      <vt:lpstr>Visit Our Booth!</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56</cp:revision>
  <dcterms:created xsi:type="dcterms:W3CDTF">2022-09-15T14:16:27Z</dcterms:created>
  <dcterms:modified xsi:type="dcterms:W3CDTF">2024-10-16T20:29:10Z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