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2" r:id="rId6"/>
    <p:sldMasterId id="2147483696" r:id="rId7"/>
  </p:sldMasterIdLst>
  <p:notesMasterIdLst>
    <p:notesMasterId r:id="rId39"/>
  </p:notesMasterIdLst>
  <p:sldIdLst>
    <p:sldId id="282" r:id="rId8"/>
    <p:sldId id="281" r:id="rId9"/>
    <p:sldId id="276" r:id="rId10"/>
    <p:sldId id="283" r:id="rId11"/>
    <p:sldId id="331" r:id="rId12"/>
    <p:sldId id="284" r:id="rId13"/>
    <p:sldId id="285" r:id="rId14"/>
    <p:sldId id="326" r:id="rId15"/>
    <p:sldId id="327" r:id="rId16"/>
    <p:sldId id="286" r:id="rId17"/>
    <p:sldId id="328" r:id="rId18"/>
    <p:sldId id="290" r:id="rId19"/>
    <p:sldId id="289" r:id="rId20"/>
    <p:sldId id="291" r:id="rId21"/>
    <p:sldId id="330" r:id="rId22"/>
    <p:sldId id="329" r:id="rId23"/>
    <p:sldId id="278" r:id="rId24"/>
    <p:sldId id="292" r:id="rId25"/>
    <p:sldId id="298" r:id="rId26"/>
    <p:sldId id="324" r:id="rId27"/>
    <p:sldId id="325" r:id="rId28"/>
    <p:sldId id="288" r:id="rId29"/>
    <p:sldId id="309" r:id="rId30"/>
    <p:sldId id="332" r:id="rId31"/>
    <p:sldId id="333" r:id="rId32"/>
    <p:sldId id="334" r:id="rId33"/>
    <p:sldId id="335" r:id="rId34"/>
    <p:sldId id="336" r:id="rId35"/>
    <p:sldId id="337" r:id="rId36"/>
    <p:sldId id="268" r:id="rId37"/>
    <p:sldId id="271"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7AF476-87FB-81B5-042B-E14B6CFFB444}" v="4" dt="2024-10-16T20:34:39.3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68" y="6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notesMaster" Target="notesMasters/notesMaster1.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20" Type="http://schemas.openxmlformats.org/officeDocument/2006/relationships/slide" Target="slides/slide13.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th Hutson" userId="S::ruth.hutson@3dmoleculardesigns.com::b7a315b0-fa21-44f2-a340-f03b809ae5a7" providerId="AD" clId="Web-{7237DFAC-B99D-B22D-CCD1-5397071C5358}"/>
    <pc:docChg chg="modSld">
      <pc:chgData name="Ruth Hutson" userId="S::ruth.hutson@3dmoleculardesigns.com::b7a315b0-fa21-44f2-a340-f03b809ae5a7" providerId="AD" clId="Web-{7237DFAC-B99D-B22D-CCD1-5397071C5358}" dt="2024-10-01T19:45:53.455" v="8"/>
      <pc:docMkLst>
        <pc:docMk/>
      </pc:docMkLst>
      <pc:sldChg chg="modSp">
        <pc:chgData name="Ruth Hutson" userId="S::ruth.hutson@3dmoleculardesigns.com::b7a315b0-fa21-44f2-a340-f03b809ae5a7" providerId="AD" clId="Web-{7237DFAC-B99D-B22D-CCD1-5397071C5358}" dt="2024-10-01T19:45:41.986" v="7"/>
        <pc:sldMkLst>
          <pc:docMk/>
          <pc:sldMk cId="112127610" sldId="278"/>
        </pc:sldMkLst>
        <pc:picChg chg="mod">
          <ac:chgData name="Ruth Hutson" userId="S::ruth.hutson@3dmoleculardesigns.com::b7a315b0-fa21-44f2-a340-f03b809ae5a7" providerId="AD" clId="Web-{7237DFAC-B99D-B22D-CCD1-5397071C5358}" dt="2024-10-01T19:45:41.986" v="7"/>
          <ac:picMkLst>
            <pc:docMk/>
            <pc:sldMk cId="112127610" sldId="278"/>
            <ac:picMk id="7170" creationId="{F41DFF5A-16D4-66A3-0D06-21E79FE33CDC}"/>
          </ac:picMkLst>
        </pc:picChg>
      </pc:sldChg>
      <pc:sldChg chg="modSp">
        <pc:chgData name="Ruth Hutson" userId="S::ruth.hutson@3dmoleculardesigns.com::b7a315b0-fa21-44f2-a340-f03b809ae5a7" providerId="AD" clId="Web-{7237DFAC-B99D-B22D-CCD1-5397071C5358}" dt="2024-10-01T19:44:33.344" v="0"/>
        <pc:sldMkLst>
          <pc:docMk/>
          <pc:sldMk cId="2600646561" sldId="285"/>
        </pc:sldMkLst>
        <pc:picChg chg="mod">
          <ac:chgData name="Ruth Hutson" userId="S::ruth.hutson@3dmoleculardesigns.com::b7a315b0-fa21-44f2-a340-f03b809ae5a7" providerId="AD" clId="Web-{7237DFAC-B99D-B22D-CCD1-5397071C5358}" dt="2024-10-01T19:44:33.344" v="0"/>
          <ac:picMkLst>
            <pc:docMk/>
            <pc:sldMk cId="2600646561" sldId="285"/>
            <ac:picMk id="2050" creationId="{3CA1AF5E-263F-FC55-BCA3-6CAA54316C19}"/>
          </ac:picMkLst>
        </pc:picChg>
      </pc:sldChg>
      <pc:sldChg chg="modSp">
        <pc:chgData name="Ruth Hutson" userId="S::ruth.hutson@3dmoleculardesigns.com::b7a315b0-fa21-44f2-a340-f03b809ae5a7" providerId="AD" clId="Web-{7237DFAC-B99D-B22D-CCD1-5397071C5358}" dt="2024-10-01T19:45:12.407" v="3"/>
        <pc:sldMkLst>
          <pc:docMk/>
          <pc:sldMk cId="970883996" sldId="289"/>
        </pc:sldMkLst>
        <pc:picChg chg="mod">
          <ac:chgData name="Ruth Hutson" userId="S::ruth.hutson@3dmoleculardesigns.com::b7a315b0-fa21-44f2-a340-f03b809ae5a7" providerId="AD" clId="Web-{7237DFAC-B99D-B22D-CCD1-5397071C5358}" dt="2024-10-01T19:45:12.407" v="3"/>
          <ac:picMkLst>
            <pc:docMk/>
            <pc:sldMk cId="970883996" sldId="289"/>
            <ac:picMk id="5122" creationId="{90BD9134-E79F-3435-E8EB-EE30FF713351}"/>
          </ac:picMkLst>
        </pc:picChg>
      </pc:sldChg>
      <pc:sldChg chg="modSp">
        <pc:chgData name="Ruth Hutson" userId="S::ruth.hutson@3dmoleculardesigns.com::b7a315b0-fa21-44f2-a340-f03b809ae5a7" providerId="AD" clId="Web-{7237DFAC-B99D-B22D-CCD1-5397071C5358}" dt="2024-10-01T19:44:51.454" v="1"/>
        <pc:sldMkLst>
          <pc:docMk/>
          <pc:sldMk cId="991150659" sldId="290"/>
        </pc:sldMkLst>
        <pc:picChg chg="mod">
          <ac:chgData name="Ruth Hutson" userId="S::ruth.hutson@3dmoleculardesigns.com::b7a315b0-fa21-44f2-a340-f03b809ae5a7" providerId="AD" clId="Web-{7237DFAC-B99D-B22D-CCD1-5397071C5358}" dt="2024-10-01T19:44:51.454" v="1"/>
          <ac:picMkLst>
            <pc:docMk/>
            <pc:sldMk cId="991150659" sldId="290"/>
            <ac:picMk id="4098" creationId="{9D34BCC6-AA6D-721C-9B92-24CC52173B43}"/>
          </ac:picMkLst>
        </pc:picChg>
      </pc:sldChg>
      <pc:sldChg chg="modSp">
        <pc:chgData name="Ruth Hutson" userId="S::ruth.hutson@3dmoleculardesigns.com::b7a315b0-fa21-44f2-a340-f03b809ae5a7" providerId="AD" clId="Web-{7237DFAC-B99D-B22D-CCD1-5397071C5358}" dt="2024-10-01T19:45:23.408" v="4"/>
        <pc:sldMkLst>
          <pc:docMk/>
          <pc:sldMk cId="2165403826" sldId="291"/>
        </pc:sldMkLst>
        <pc:picChg chg="mod">
          <ac:chgData name="Ruth Hutson" userId="S::ruth.hutson@3dmoleculardesigns.com::b7a315b0-fa21-44f2-a340-f03b809ae5a7" providerId="AD" clId="Web-{7237DFAC-B99D-B22D-CCD1-5397071C5358}" dt="2024-10-01T19:45:23.408" v="4"/>
          <ac:picMkLst>
            <pc:docMk/>
            <pc:sldMk cId="2165403826" sldId="291"/>
            <ac:picMk id="6146" creationId="{DA8EB40D-4C9E-52FA-0CE2-ADC11FA9F4AD}"/>
          </ac:picMkLst>
        </pc:picChg>
      </pc:sldChg>
      <pc:sldChg chg="modSp">
        <pc:chgData name="Ruth Hutson" userId="S::ruth.hutson@3dmoleculardesigns.com::b7a315b0-fa21-44f2-a340-f03b809ae5a7" providerId="AD" clId="Web-{7237DFAC-B99D-B22D-CCD1-5397071C5358}" dt="2024-10-01T19:45:01.063" v="2"/>
        <pc:sldMkLst>
          <pc:docMk/>
          <pc:sldMk cId="698371882" sldId="327"/>
        </pc:sldMkLst>
        <pc:picChg chg="mod">
          <ac:chgData name="Ruth Hutson" userId="S::ruth.hutson@3dmoleculardesigns.com::b7a315b0-fa21-44f2-a340-f03b809ae5a7" providerId="AD" clId="Web-{7237DFAC-B99D-B22D-CCD1-5397071C5358}" dt="2024-10-01T19:45:01.063" v="2"/>
          <ac:picMkLst>
            <pc:docMk/>
            <pc:sldMk cId="698371882" sldId="327"/>
            <ac:picMk id="6" creationId="{ADE49EFD-7ECA-7FA3-263B-7278D37C5183}"/>
          </ac:picMkLst>
        </pc:picChg>
      </pc:sldChg>
      <pc:sldChg chg="modSp">
        <pc:chgData name="Ruth Hutson" userId="S::ruth.hutson@3dmoleculardesigns.com::b7a315b0-fa21-44f2-a340-f03b809ae5a7" providerId="AD" clId="Web-{7237DFAC-B99D-B22D-CCD1-5397071C5358}" dt="2024-10-01T19:45:36.845" v="6"/>
        <pc:sldMkLst>
          <pc:docMk/>
          <pc:sldMk cId="3157341232" sldId="329"/>
        </pc:sldMkLst>
        <pc:picChg chg="mod">
          <ac:chgData name="Ruth Hutson" userId="S::ruth.hutson@3dmoleculardesigns.com::b7a315b0-fa21-44f2-a340-f03b809ae5a7" providerId="AD" clId="Web-{7237DFAC-B99D-B22D-CCD1-5397071C5358}" dt="2024-10-01T19:45:36.845" v="6"/>
          <ac:picMkLst>
            <pc:docMk/>
            <pc:sldMk cId="3157341232" sldId="329"/>
            <ac:picMk id="6146" creationId="{DA8EB40D-4C9E-52FA-0CE2-ADC11FA9F4AD}"/>
          </ac:picMkLst>
        </pc:picChg>
      </pc:sldChg>
      <pc:sldChg chg="modSp">
        <pc:chgData name="Ruth Hutson" userId="S::ruth.hutson@3dmoleculardesigns.com::b7a315b0-fa21-44f2-a340-f03b809ae5a7" providerId="AD" clId="Web-{7237DFAC-B99D-B22D-CCD1-5397071C5358}" dt="2024-10-01T19:45:31.533" v="5"/>
        <pc:sldMkLst>
          <pc:docMk/>
          <pc:sldMk cId="3066575379" sldId="330"/>
        </pc:sldMkLst>
        <pc:picChg chg="mod">
          <ac:chgData name="Ruth Hutson" userId="S::ruth.hutson@3dmoleculardesigns.com::b7a315b0-fa21-44f2-a340-f03b809ae5a7" providerId="AD" clId="Web-{7237DFAC-B99D-B22D-CCD1-5397071C5358}" dt="2024-10-01T19:45:31.533" v="5"/>
          <ac:picMkLst>
            <pc:docMk/>
            <pc:sldMk cId="3066575379" sldId="330"/>
            <ac:picMk id="6146" creationId="{DA8EB40D-4C9E-52FA-0CE2-ADC11FA9F4AD}"/>
          </ac:picMkLst>
        </pc:picChg>
      </pc:sldChg>
      <pc:sldChg chg="modSp">
        <pc:chgData name="Ruth Hutson" userId="S::ruth.hutson@3dmoleculardesigns.com::b7a315b0-fa21-44f2-a340-f03b809ae5a7" providerId="AD" clId="Web-{7237DFAC-B99D-B22D-CCD1-5397071C5358}" dt="2024-10-01T19:45:53.455" v="8"/>
        <pc:sldMkLst>
          <pc:docMk/>
          <pc:sldMk cId="3918769686" sldId="332"/>
        </pc:sldMkLst>
        <pc:picChg chg="mod">
          <ac:chgData name="Ruth Hutson" userId="S::ruth.hutson@3dmoleculardesigns.com::b7a315b0-fa21-44f2-a340-f03b809ae5a7" providerId="AD" clId="Web-{7237DFAC-B99D-B22D-CCD1-5397071C5358}" dt="2024-10-01T19:45:53.455" v="8"/>
          <ac:picMkLst>
            <pc:docMk/>
            <pc:sldMk cId="3918769686" sldId="332"/>
            <ac:picMk id="7" creationId="{7182E123-7C3E-BCF8-2239-B0272CB23EB4}"/>
          </ac:picMkLst>
        </pc:picChg>
      </pc:sldChg>
    </pc:docChg>
  </pc:docChgLst>
  <pc:docChgLst>
    <pc:chgData name="Ruth Hutson" userId="S::ruth.hutson@3dmoleculardesigns.com::b7a315b0-fa21-44f2-a340-f03b809ae5a7" providerId="AD" clId="Web-{4F7AF476-87FB-81B5-042B-E14B6CFFB444}"/>
    <pc:docChg chg="modSld">
      <pc:chgData name="Ruth Hutson" userId="S::ruth.hutson@3dmoleculardesigns.com::b7a315b0-fa21-44f2-a340-f03b809ae5a7" providerId="AD" clId="Web-{4F7AF476-87FB-81B5-042B-E14B6CFFB444}" dt="2024-10-16T20:34:39.392" v="3" actId="1076"/>
      <pc:docMkLst>
        <pc:docMk/>
      </pc:docMkLst>
      <pc:sldChg chg="delSp modSp">
        <pc:chgData name="Ruth Hutson" userId="S::ruth.hutson@3dmoleculardesigns.com::b7a315b0-fa21-44f2-a340-f03b809ae5a7" providerId="AD" clId="Web-{4F7AF476-87FB-81B5-042B-E14B6CFFB444}" dt="2024-10-16T20:34:39.392" v="3" actId="1076"/>
        <pc:sldMkLst>
          <pc:docMk/>
          <pc:sldMk cId="2325879138" sldId="292"/>
        </pc:sldMkLst>
        <pc:picChg chg="del">
          <ac:chgData name="Ruth Hutson" userId="S::ruth.hutson@3dmoleculardesigns.com::b7a315b0-fa21-44f2-a340-f03b809ae5a7" providerId="AD" clId="Web-{4F7AF476-87FB-81B5-042B-E14B6CFFB444}" dt="2024-10-16T20:34:31.470" v="0"/>
          <ac:picMkLst>
            <pc:docMk/>
            <pc:sldMk cId="2325879138" sldId="292"/>
            <ac:picMk id="8194" creationId="{63A7236E-934A-3DE3-EBCE-657E4F4FC359}"/>
          </ac:picMkLst>
        </pc:picChg>
        <pc:picChg chg="mod">
          <ac:chgData name="Ruth Hutson" userId="S::ruth.hutson@3dmoleculardesigns.com::b7a315b0-fa21-44f2-a340-f03b809ae5a7" providerId="AD" clId="Web-{4F7AF476-87FB-81B5-042B-E14B6CFFB444}" dt="2024-10-16T20:34:39.392" v="3" actId="1076"/>
          <ac:picMkLst>
            <pc:docMk/>
            <pc:sldMk cId="2325879138" sldId="292"/>
            <ac:picMk id="8196" creationId="{5F805E14-19BC-D046-6174-14F6E44E635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10/16/2024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3dmoleculardesigns.com/wp-content/uploads/2022/09/FGIKReplicationStudentHandout6-19-15.compressed.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3dmoleculardesigns.com/wp-content/uploads/2022/09/FGIKReplicationStudentHandout6-19-15.compressed.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3dmoleculardesigns.com/wp-content/uploads/2022/09/FGIKReplicationStudentHandout6-19-15.compressed.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pdb101.rcsb.org/sci-art/goodsell-gallery"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pdb101.rcsb.org/sci-art/goodsell-gallery/escherichia-coli-bacterium"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pdb101.rcsb.org/sci-art/goodsell-gallery/escherichia-coli-bacterium"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pdb101.rcsb.org/motm/23"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pdb101.rcsb.org/motm/3"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pdb101.rcsb.org/motm/7" TargetMode="External"/><Relationship Id="rId4" Type="http://schemas.openxmlformats.org/officeDocument/2006/relationships/hyperlink" Target="https://pdb101.rcsb.org/motm/23"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pdb101.rcsb.org/motm/3"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pdb101.rcsb.org/motm/7" TargetMode="External"/><Relationship Id="rId4" Type="http://schemas.openxmlformats.org/officeDocument/2006/relationships/hyperlink" Target="https://pdb101.rcsb.org/motm/23"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pdb101.rcsb.org/motm/168"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pdb101.rcsb.org/motm/3"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In this 60-minute session, we will use the Flow of Genetic Information Kit and several David </a:t>
            </a:r>
            <a:r>
              <a:rPr lang="en-US" err="1">
                <a:cs typeface="Calibri"/>
              </a:rPr>
              <a:t>Goodsell</a:t>
            </a:r>
            <a:r>
              <a:rPr lang="en-US">
                <a:cs typeface="Calibri"/>
              </a:rPr>
              <a:t> landscapes. </a:t>
            </a:r>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11152217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FB756-F574-423A-92F7-3383EBAA57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C2B4DC-B494-8EA3-D8BB-58EE5EA97A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7F89BB-0804-E376-2E8F-97686A3621A6}"/>
              </a:ext>
            </a:extLst>
          </p:cNvPr>
          <p:cNvSpPr>
            <a:spLocks noGrp="1"/>
          </p:cNvSpPr>
          <p:nvPr>
            <p:ph type="body" idx="1"/>
          </p:nvPr>
        </p:nvSpPr>
        <p:spPr/>
        <p:txBody>
          <a:bodyPr/>
          <a:lstStyle/>
          <a:p>
            <a:pPr algn="l" rtl="0" fontAlgn="base"/>
            <a:r>
              <a:rPr lang="en-US" b="1" i="1" u="none" strike="noStrike">
                <a:solidFill>
                  <a:srgbClr val="000000"/>
                </a:solidFill>
                <a:effectLst/>
                <a:latin typeface="Calibri" panose="020F0502020204030204" pitchFamily="34" charset="0"/>
              </a:rPr>
              <a:t>Set the scene</a:t>
            </a:r>
            <a:r>
              <a:rPr lang="en-US" b="0" i="1" u="none" strike="noStrike">
                <a:solidFill>
                  <a:srgbClr val="000000"/>
                </a:solidFill>
                <a:effectLst/>
                <a:latin typeface="Calibri" panose="020F0502020204030204" pitchFamily="34" charset="0"/>
              </a:rPr>
              <a:t>:  </a:t>
            </a:r>
            <a:r>
              <a:rPr lang="en-US" b="0" i="0" u="none" strike="noStrike">
                <a:solidFill>
                  <a:srgbClr val="000000"/>
                </a:solidFill>
                <a:effectLst/>
                <a:latin typeface="Calibri" panose="020F0502020204030204" pitchFamily="34" charset="0"/>
              </a:rPr>
              <a:t>Enter DNA polymerase. The DNA polymerase enzyme catalyzes the synthesis of new DNA by adding nucleotides to a preexisting chain. New DNA can elongate only in the 5’ 3’ direction. The DNA strand that is made continuously is referred to as the leading strand.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1" u="none" strike="noStrike">
                <a:solidFill>
                  <a:srgbClr val="000000"/>
                </a:solidFill>
                <a:effectLst/>
                <a:latin typeface="Calibri" panose="020F0502020204030204" pitchFamily="34" charset="0"/>
              </a:rPr>
              <a:t>Questions to consider:  As the new nucleotide is added to the growing DNA strand, which part of the new nucleotide forms a bond with the 3’OH group? Why won’t you be able to synthesize the other strand of DNA in a continuous manner when using the model?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Helpful hints</a:t>
            </a:r>
            <a:r>
              <a:rPr lang="en-US" b="0" i="0" u="none" strike="noStrike">
                <a:solidFill>
                  <a:srgbClr val="000000"/>
                </a:solidFill>
                <a:effectLst/>
                <a:latin typeface="Calibri" panose="020F0502020204030204" pitchFamily="34" charset="0"/>
              </a:rPr>
              <a:t>:  Arrows on the models guide students in showing the direction of replication.  The top strand is the strand that continuously replicates.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the model shows</a:t>
            </a:r>
            <a:r>
              <a:rPr lang="en-US" b="0" i="0" u="none" strike="noStrike">
                <a:solidFill>
                  <a:srgbClr val="000000"/>
                </a:solidFill>
                <a:effectLst/>
                <a:latin typeface="Calibri" panose="020F0502020204030204" pitchFamily="34" charset="0"/>
              </a:rPr>
              <a:t>: The directionality (5’ to 3’) of the DNA molecule.  Only one replication bubble (origin of replication) is shown.  This is what the mat represents. Replication of both lagging and leading strands are shown.   Hydrogen bonding between the base pairs and the base pairing rules are highlighted in this model.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the model doesn’t show</a:t>
            </a:r>
            <a:r>
              <a:rPr lang="en-US" b="0" i="0" u="none" strike="noStrike">
                <a:solidFill>
                  <a:srgbClr val="000000"/>
                </a:solidFill>
                <a:effectLst/>
                <a:latin typeface="Calibri" panose="020F0502020204030204" pitchFamily="34" charset="0"/>
              </a:rPr>
              <a:t>:  3-D structure of DNA and the sugar-phosphate backbone are not shown.  The role of initiator proteins that form the replication bubbles is not shown.  We arrive on the scene with all of that in place.  This kit also doesn’t focus on the role of gyrase and ligase.  That complexity can be brought in later, if you wish with other modeling. </a:t>
            </a:r>
            <a:endParaRPr lang="en-US" b="0" i="0">
              <a:solidFill>
                <a:srgbClr val="444444"/>
              </a:solidFill>
              <a:effectLst/>
              <a:latin typeface="Calibri" panose="020F0502020204030204" pitchFamily="34" charset="0"/>
            </a:endParaRP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50668940-F5B6-0766-6ECB-8B738E1875B6}"/>
              </a:ext>
            </a:extLst>
          </p:cNvPr>
          <p:cNvSpPr>
            <a:spLocks noGrp="1"/>
          </p:cNvSpPr>
          <p:nvPr>
            <p:ph type="sldNum" sz="quarter" idx="5"/>
          </p:nvPr>
        </p:nvSpPr>
        <p:spPr/>
        <p:txBody>
          <a:bodyPr/>
          <a:lstStyle/>
          <a:p>
            <a:fld id="{8C916263-F4AD-4FDF-883C-15B909C8229B}" type="slidenum">
              <a:rPr lang="en-US" smtClean="0"/>
              <a:t>12</a:t>
            </a:fld>
            <a:endParaRPr lang="en-US"/>
          </a:p>
        </p:txBody>
      </p:sp>
    </p:spTree>
    <p:extLst>
      <p:ext uri="{BB962C8B-B14F-4D97-AF65-F5344CB8AC3E}">
        <p14:creationId xmlns:p14="http://schemas.microsoft.com/office/powerpoint/2010/main" val="163694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6381A-583C-11AC-2FAD-3407ACFA89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B63352-A6D1-4C97-5996-9D1435929B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DEF1F4-EB8F-6C30-E40A-3701CF1FFC91}"/>
              </a:ext>
            </a:extLst>
          </p:cNvPr>
          <p:cNvSpPr>
            <a:spLocks noGrp="1"/>
          </p:cNvSpPr>
          <p:nvPr>
            <p:ph type="body" idx="1"/>
          </p:nvPr>
        </p:nvSpPr>
        <p:spPr/>
        <p:txBody>
          <a:bodyPr/>
          <a:lstStyle/>
          <a:p>
            <a:pPr algn="l" rtl="0" fontAlgn="base"/>
            <a:r>
              <a:rPr lang="en-US" b="1" i="1" u="none" strike="noStrike">
                <a:solidFill>
                  <a:srgbClr val="000000"/>
                </a:solidFill>
                <a:effectLst/>
                <a:latin typeface="Calibri" panose="020F0502020204030204" pitchFamily="34" charset="0"/>
              </a:rPr>
              <a:t>Set the scene</a:t>
            </a:r>
            <a:r>
              <a:rPr lang="en-US" b="0" i="1" u="none" strike="noStrike">
                <a:solidFill>
                  <a:srgbClr val="000000"/>
                </a:solidFill>
                <a:effectLst/>
                <a:latin typeface="Calibri" panose="020F0502020204030204" pitchFamily="34" charset="0"/>
              </a:rPr>
              <a:t>:  </a:t>
            </a:r>
            <a:r>
              <a:rPr lang="en-US" b="0" i="0" u="none" strike="noStrike">
                <a:solidFill>
                  <a:srgbClr val="000000"/>
                </a:solidFill>
                <a:effectLst/>
                <a:latin typeface="Calibri" panose="020F0502020204030204" pitchFamily="34" charset="0"/>
              </a:rPr>
              <a:t>Enter DNA polymerase on the lagging strand. The DNA polymerase enzyme catalyzes the synthesis of new DNA by adding nucleotides to a preexisting chain. New DNA can elongate only in the 5’ 3’ direction. The DNA strand that is made discontinuously is referred to as the lagging strand.  Notice that the DNA polymerase must move away from the fork instead of toward the fork, as it did in the leading strand. In order to accommodate the 5’ 3’ synthesis of DNA, short fragments are made on the second strand.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1" u="none" strike="noStrike">
                <a:solidFill>
                  <a:srgbClr val="000000"/>
                </a:solidFill>
                <a:effectLst/>
                <a:latin typeface="Calibri" panose="020F0502020204030204" pitchFamily="34" charset="0"/>
              </a:rPr>
              <a:t>Questions to consider:  As the new nucleotide is added to the growing DNA strand, which part of the new nucleotide forms a bond with the 3’OH group? Why won’t you be able to synthesize the other strand of DNA in a continuous manner when using the model?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Helpful hints</a:t>
            </a:r>
            <a:r>
              <a:rPr lang="en-US" b="0" i="0" u="none" strike="noStrike">
                <a:solidFill>
                  <a:srgbClr val="000000"/>
                </a:solidFill>
                <a:effectLst/>
                <a:latin typeface="Calibri" panose="020F0502020204030204" pitchFamily="34" charset="0"/>
              </a:rPr>
              <a:t>:  Arrows on the models guide students in showing the direction of replication.  The top strand is the strand that continuously replicates.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the model shows</a:t>
            </a:r>
            <a:r>
              <a:rPr lang="en-US" b="0" i="0" u="none" strike="noStrike">
                <a:solidFill>
                  <a:srgbClr val="000000"/>
                </a:solidFill>
                <a:effectLst/>
                <a:latin typeface="Calibri" panose="020F0502020204030204" pitchFamily="34" charset="0"/>
              </a:rPr>
              <a:t>: The directionality (5’ to 3’) of the DNA molecule.  Only one replication bubble (origin of replication) is shown.  This is what the mat represents. Replication of both lagging and leading strands are shown.   Hydrogen bonding between the base pairs and the base pairing rules are highlighted in this model.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the model doesn’t show</a:t>
            </a:r>
            <a:r>
              <a:rPr lang="en-US" b="0" i="0" u="none" strike="noStrike">
                <a:solidFill>
                  <a:srgbClr val="000000"/>
                </a:solidFill>
                <a:effectLst/>
                <a:latin typeface="Calibri" panose="020F0502020204030204" pitchFamily="34" charset="0"/>
              </a:rPr>
              <a:t>:  3-D structure of DNA and the sugar-phosphate backbone are not shown.  The role of initiator proteins that form the replication bubbles is not shown.  We arrive on the scene with all of that in place.  This kit also doesn’t focus on the role of gyrase and ligase.  That complexity can be brought in later, if you wish with other modeling.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5D76E6C6-1C18-BB75-A58F-3CDECB49323E}"/>
              </a:ext>
            </a:extLst>
          </p:cNvPr>
          <p:cNvSpPr>
            <a:spLocks noGrp="1"/>
          </p:cNvSpPr>
          <p:nvPr>
            <p:ph type="sldNum" sz="quarter" idx="5"/>
          </p:nvPr>
        </p:nvSpPr>
        <p:spPr/>
        <p:txBody>
          <a:bodyPr/>
          <a:lstStyle/>
          <a:p>
            <a:fld id="{8C916263-F4AD-4FDF-883C-15B909C8229B}" type="slidenum">
              <a:rPr lang="en-US" smtClean="0"/>
              <a:t>13</a:t>
            </a:fld>
            <a:endParaRPr lang="en-US"/>
          </a:p>
        </p:txBody>
      </p:sp>
    </p:spTree>
    <p:extLst>
      <p:ext uri="{BB962C8B-B14F-4D97-AF65-F5344CB8AC3E}">
        <p14:creationId xmlns:p14="http://schemas.microsoft.com/office/powerpoint/2010/main" val="1545355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B0CE7-FC34-F74C-FFC8-1AD781C73E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28D1E2-F595-C442-8ECB-BE5A65EAA0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D81A57-FE63-146D-04B4-E15F78FE4195}"/>
              </a:ext>
            </a:extLst>
          </p:cNvPr>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The lagging strand requires you to move the DNA polymerase! Place the DNA polymerase back at the fork junction to create the next fragment. Move the DNA polymerase so that the bases may be added from the 5’ 3’ direction. You have now created a second fragment of DNA on the lagging strand. These fragments are referred to as Okazaki fragments and are usually 100-200 nucleotides long in eukaryotic cells.</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Although there are multiple enzymes involved in DNA replication, the kit only focuses on DNA Polymerase and DNA helicase.  You can look at the student handout for this activity at </a:t>
            </a:r>
            <a:r>
              <a:rPr lang="en-US" b="0" i="0" u="sng" strike="noStrike">
                <a:solidFill>
                  <a:srgbClr val="0563C1"/>
                </a:solidFill>
                <a:effectLst/>
                <a:latin typeface="Calibri" panose="020F0502020204030204" pitchFamily="34" charset="0"/>
                <a:hlinkClick r:id="rId3"/>
              </a:rPr>
              <a:t>FGIKReplicationStudentHandout6-19-15.compressed.pdf (3dmoleculardesigns.com)</a:t>
            </a:r>
            <a:r>
              <a:rPr lang="en-US" b="0" i="0" u="none" strike="noStrike">
                <a:solidFill>
                  <a:srgbClr val="000000"/>
                </a:solidFill>
                <a:effectLst/>
                <a:latin typeface="Calibri" panose="020F0502020204030204" pitchFamily="34" charset="0"/>
              </a:rPr>
              <a:t>. </a:t>
            </a:r>
            <a:endParaRPr lang="en-US" b="0" i="0">
              <a:solidFill>
                <a:srgbClr val="444444"/>
              </a:solidFill>
              <a:effectLst/>
              <a:latin typeface="Calibri" panose="020F0502020204030204" pitchFamily="34" charset="0"/>
            </a:endParaRP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822F0797-7203-4A08-A540-92CDB56DD4E8}"/>
              </a:ext>
            </a:extLst>
          </p:cNvPr>
          <p:cNvSpPr>
            <a:spLocks noGrp="1"/>
          </p:cNvSpPr>
          <p:nvPr>
            <p:ph type="sldNum" sz="quarter" idx="5"/>
          </p:nvPr>
        </p:nvSpPr>
        <p:spPr/>
        <p:txBody>
          <a:bodyPr/>
          <a:lstStyle/>
          <a:p>
            <a:fld id="{8C916263-F4AD-4FDF-883C-15B909C8229B}" type="slidenum">
              <a:rPr lang="en-US" smtClean="0"/>
              <a:t>14</a:t>
            </a:fld>
            <a:endParaRPr lang="en-US"/>
          </a:p>
        </p:txBody>
      </p:sp>
    </p:spTree>
    <p:extLst>
      <p:ext uri="{BB962C8B-B14F-4D97-AF65-F5344CB8AC3E}">
        <p14:creationId xmlns:p14="http://schemas.microsoft.com/office/powerpoint/2010/main" val="11381087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B0CE7-FC34-F74C-FFC8-1AD781C73E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28D1E2-F595-C442-8ECB-BE5A65EAA0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D81A57-FE63-146D-04B4-E15F78FE4195}"/>
              </a:ext>
            </a:extLst>
          </p:cNvPr>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The lagging strand requires you to move the DNA polymerase! Place the DNA polymerase back at the fork junction to create the next fragment. Move the DNA polymerase so that the bases may be added from the 5’ 3’ direction. You have now created a second fragment of DNA on the lagging strand. These fragments are referred to as Okazaki fragments and are usually 100-200 nucleotides long in eukaryotic cells.</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Although there are multiple enzymes involved in DNA replication, the kit only focuses on DNA Polymerase and DNA helicase.  You can look at the student handout for this activity at </a:t>
            </a:r>
            <a:r>
              <a:rPr lang="en-US" b="0" i="0" u="sng" strike="noStrike">
                <a:solidFill>
                  <a:srgbClr val="0563C1"/>
                </a:solidFill>
                <a:effectLst/>
                <a:latin typeface="Calibri" panose="020F0502020204030204" pitchFamily="34" charset="0"/>
                <a:hlinkClick r:id="rId3"/>
              </a:rPr>
              <a:t>FGIKReplicationStudentHandout6-19-15.compressed.pdf (3dmoleculardesigns.com)</a:t>
            </a:r>
            <a:r>
              <a:rPr lang="en-US" b="0" i="0" u="none" strike="noStrike">
                <a:solidFill>
                  <a:srgbClr val="000000"/>
                </a:solidFill>
                <a:effectLst/>
                <a:latin typeface="Calibri" panose="020F0502020204030204" pitchFamily="34" charset="0"/>
              </a:rPr>
              <a:t>. </a:t>
            </a:r>
            <a:endParaRPr lang="en-US" b="0" i="0">
              <a:solidFill>
                <a:srgbClr val="444444"/>
              </a:solidFill>
              <a:effectLst/>
              <a:latin typeface="Calibri" panose="020F0502020204030204" pitchFamily="34" charset="0"/>
            </a:endParaRP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822F0797-7203-4A08-A540-92CDB56DD4E8}"/>
              </a:ext>
            </a:extLst>
          </p:cNvPr>
          <p:cNvSpPr>
            <a:spLocks noGrp="1"/>
          </p:cNvSpPr>
          <p:nvPr>
            <p:ph type="sldNum" sz="quarter" idx="5"/>
          </p:nvPr>
        </p:nvSpPr>
        <p:spPr/>
        <p:txBody>
          <a:bodyPr/>
          <a:lstStyle/>
          <a:p>
            <a:fld id="{8C916263-F4AD-4FDF-883C-15B909C8229B}" type="slidenum">
              <a:rPr lang="en-US" smtClean="0"/>
              <a:t>15</a:t>
            </a:fld>
            <a:endParaRPr lang="en-US"/>
          </a:p>
        </p:txBody>
      </p:sp>
    </p:spTree>
    <p:extLst>
      <p:ext uri="{BB962C8B-B14F-4D97-AF65-F5344CB8AC3E}">
        <p14:creationId xmlns:p14="http://schemas.microsoft.com/office/powerpoint/2010/main" val="12766663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B0CE7-FC34-F74C-FFC8-1AD781C73E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28D1E2-F595-C442-8ECB-BE5A65EAA0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D81A57-FE63-146D-04B4-E15F78FE4195}"/>
              </a:ext>
            </a:extLst>
          </p:cNvPr>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The lagging strand requires you to move the DNA polymerase! Place the DNA polymerase back at the fork junction to create the next fragment. Move the DNA polymerase so that the bases may be added from the 5’ 3’ direction. You have now created a second fragment of DNA on the lagging strand. These fragments are referred to as Okazaki fragments and are usually 100-200 nucleotides long in eukaryotic cells.</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Although there are multiple enzymes involved in DNA replication, the kit only focuses on DNA Polymerase and DNA helicase.  You can look at the student handout for this activity at </a:t>
            </a:r>
            <a:r>
              <a:rPr lang="en-US" b="0" i="0" u="sng" strike="noStrike">
                <a:solidFill>
                  <a:srgbClr val="0563C1"/>
                </a:solidFill>
                <a:effectLst/>
                <a:latin typeface="Calibri" panose="020F0502020204030204" pitchFamily="34" charset="0"/>
                <a:hlinkClick r:id="rId3"/>
              </a:rPr>
              <a:t>FGIKReplicationStudentHandout6-19-15.compressed.pdf (3dmoleculardesigns.com)</a:t>
            </a:r>
            <a:r>
              <a:rPr lang="en-US" b="0" i="0" u="none" strike="noStrike">
                <a:solidFill>
                  <a:srgbClr val="000000"/>
                </a:solidFill>
                <a:effectLst/>
                <a:latin typeface="Calibri" panose="020F0502020204030204" pitchFamily="34" charset="0"/>
              </a:rPr>
              <a:t>. </a:t>
            </a:r>
            <a:endParaRPr lang="en-US" b="0" i="0">
              <a:solidFill>
                <a:srgbClr val="444444"/>
              </a:solidFill>
              <a:effectLst/>
              <a:latin typeface="Calibri" panose="020F0502020204030204" pitchFamily="34" charset="0"/>
            </a:endParaRP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822F0797-7203-4A08-A540-92CDB56DD4E8}"/>
              </a:ext>
            </a:extLst>
          </p:cNvPr>
          <p:cNvSpPr>
            <a:spLocks noGrp="1"/>
          </p:cNvSpPr>
          <p:nvPr>
            <p:ph type="sldNum" sz="quarter" idx="5"/>
          </p:nvPr>
        </p:nvSpPr>
        <p:spPr/>
        <p:txBody>
          <a:bodyPr/>
          <a:lstStyle/>
          <a:p>
            <a:fld id="{8C916263-F4AD-4FDF-883C-15B909C8229B}" type="slidenum">
              <a:rPr lang="en-US" smtClean="0"/>
              <a:t>16</a:t>
            </a:fld>
            <a:endParaRPr lang="en-US"/>
          </a:p>
        </p:txBody>
      </p:sp>
    </p:spTree>
    <p:extLst>
      <p:ext uri="{BB962C8B-B14F-4D97-AF65-F5344CB8AC3E}">
        <p14:creationId xmlns:p14="http://schemas.microsoft.com/office/powerpoint/2010/main" val="37381606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quick review of what we discovered. </a:t>
            </a:r>
          </a:p>
        </p:txBody>
      </p:sp>
      <p:sp>
        <p:nvSpPr>
          <p:cNvPr id="4" name="Slide Number Placeholder 3"/>
          <p:cNvSpPr>
            <a:spLocks noGrp="1"/>
          </p:cNvSpPr>
          <p:nvPr>
            <p:ph type="sldNum" sz="quarter" idx="5"/>
          </p:nvPr>
        </p:nvSpPr>
        <p:spPr/>
        <p:txBody>
          <a:bodyPr/>
          <a:lstStyle/>
          <a:p>
            <a:fld id="{8C916263-F4AD-4FDF-883C-15B909C8229B}" type="slidenum">
              <a:rPr lang="en-US" smtClean="0"/>
              <a:t>17</a:t>
            </a:fld>
            <a:endParaRPr lang="en-US"/>
          </a:p>
        </p:txBody>
      </p:sp>
    </p:spTree>
    <p:extLst>
      <p:ext uri="{BB962C8B-B14F-4D97-AF65-F5344CB8AC3E}">
        <p14:creationId xmlns:p14="http://schemas.microsoft.com/office/powerpoint/2010/main" val="3766980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59A94-119F-2B27-B789-03311CA65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1CEC32-1259-7651-578E-0CAB23E624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7C4C09-AC3A-1A7A-D24A-C4FCF8B55A18}"/>
              </a:ext>
            </a:extLst>
          </p:cNvPr>
          <p:cNvSpPr>
            <a:spLocks noGrp="1"/>
          </p:cNvSpPr>
          <p:nvPr>
            <p:ph type="body" idx="1"/>
          </p:nvPr>
        </p:nvSpPr>
        <p:spPr/>
        <p:txBody>
          <a:bodyPr/>
          <a:lstStyle/>
          <a:p>
            <a:r>
              <a:rPr lang="en-US" b="0" i="0" u="none" strike="noStrike">
                <a:solidFill>
                  <a:srgbClr val="000000"/>
                </a:solidFill>
                <a:effectLst/>
                <a:latin typeface="Calibri" panose="020F0502020204030204" pitchFamily="34" charset="0"/>
              </a:rPr>
              <a:t>This is one of the many molecular landscapes by Dr. David </a:t>
            </a:r>
            <a:r>
              <a:rPr lang="en-US" b="0" i="0" u="none" strike="noStrike" err="1">
                <a:solidFill>
                  <a:srgbClr val="000000"/>
                </a:solidFill>
                <a:effectLst/>
                <a:latin typeface="Calibri" panose="020F0502020204030204" pitchFamily="34" charset="0"/>
              </a:rPr>
              <a:t>Goodsell</a:t>
            </a:r>
            <a:r>
              <a:rPr lang="en-US" b="0" i="0" u="none" strike="noStrike">
                <a:solidFill>
                  <a:srgbClr val="000000"/>
                </a:solidFill>
                <a:effectLst/>
                <a:latin typeface="Calibri" panose="020F0502020204030204" pitchFamily="34" charset="0"/>
              </a:rPr>
              <a:t> who is affiliated with the Protein Data Bank.  You can more of these at </a:t>
            </a:r>
            <a:r>
              <a:rPr lang="en-US" b="0" i="0" u="sng" strike="noStrike">
                <a:solidFill>
                  <a:srgbClr val="0563C1"/>
                </a:solidFill>
                <a:effectLst/>
                <a:latin typeface="Calibri" panose="020F0502020204030204" pitchFamily="34" charset="0"/>
                <a:hlinkClick r:id="rId3"/>
              </a:rPr>
              <a:t>PDB-101: </a:t>
            </a:r>
            <a:r>
              <a:rPr lang="en-US" b="0" i="0" u="sng" strike="noStrike" err="1">
                <a:solidFill>
                  <a:srgbClr val="0563C1"/>
                </a:solidFill>
                <a:effectLst/>
                <a:latin typeface="Calibri" panose="020F0502020204030204" pitchFamily="34" charset="0"/>
                <a:hlinkClick r:id="rId3"/>
              </a:rPr>
              <a:t>Goodsell</a:t>
            </a:r>
            <a:r>
              <a:rPr lang="en-US" b="0" i="0" u="sng" strike="noStrike">
                <a:solidFill>
                  <a:srgbClr val="0563C1"/>
                </a:solidFill>
                <a:effectLst/>
                <a:latin typeface="Calibri" panose="020F0502020204030204" pitchFamily="34" charset="0"/>
                <a:hlinkClick r:id="rId3"/>
              </a:rPr>
              <a:t> Gallery (rcsb.org)</a:t>
            </a:r>
            <a:r>
              <a:rPr lang="en-US" b="0" i="0" u="none" strike="noStrike">
                <a:solidFill>
                  <a:srgbClr val="000000"/>
                </a:solidFill>
                <a:effectLst/>
                <a:latin typeface="Calibri" panose="020F0502020204030204" pitchFamily="34" charset="0"/>
              </a:rPr>
              <a:t>.  I love using them in conjunction with the kit because they demonstrate to students that we are only touching on a fraction of the cell’s complexity. </a:t>
            </a:r>
            <a:endParaRPr lang="en-US"/>
          </a:p>
        </p:txBody>
      </p:sp>
      <p:sp>
        <p:nvSpPr>
          <p:cNvPr id="4" name="Slide Number Placeholder 3">
            <a:extLst>
              <a:ext uri="{FF2B5EF4-FFF2-40B4-BE49-F238E27FC236}">
                <a16:creationId xmlns:a16="http://schemas.microsoft.com/office/drawing/2014/main" id="{F9720C60-F50D-77FB-9DC1-45ABA7CD1397}"/>
              </a:ext>
            </a:extLst>
          </p:cNvPr>
          <p:cNvSpPr>
            <a:spLocks noGrp="1"/>
          </p:cNvSpPr>
          <p:nvPr>
            <p:ph type="sldNum" sz="quarter" idx="5"/>
          </p:nvPr>
        </p:nvSpPr>
        <p:spPr/>
        <p:txBody>
          <a:bodyPr/>
          <a:lstStyle/>
          <a:p>
            <a:fld id="{8C916263-F4AD-4FDF-883C-15B909C8229B}" type="slidenum">
              <a:rPr lang="en-US" smtClean="0"/>
              <a:t>18</a:t>
            </a:fld>
            <a:endParaRPr lang="en-US"/>
          </a:p>
        </p:txBody>
      </p:sp>
    </p:spTree>
    <p:extLst>
      <p:ext uri="{BB962C8B-B14F-4D97-AF65-F5344CB8AC3E}">
        <p14:creationId xmlns:p14="http://schemas.microsoft.com/office/powerpoint/2010/main" val="8777555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note where we have been and where we are going. </a:t>
            </a: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36371621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59A94-119F-2B27-B789-03311CA65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1CEC32-1259-7651-578E-0CAB23E624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7C4C09-AC3A-1A7A-D24A-C4FCF8B55A18}"/>
              </a:ext>
            </a:extLst>
          </p:cNvPr>
          <p:cNvSpPr>
            <a:spLocks noGrp="1"/>
          </p:cNvSpPr>
          <p:nvPr>
            <p:ph type="body" idx="1"/>
          </p:nvPr>
        </p:nvSpPr>
        <p:spPr/>
        <p:txBody>
          <a:bodyPr/>
          <a:lstStyle/>
          <a:p>
            <a:r>
              <a:rPr lang="en-US" b="0" i="0">
                <a:solidFill>
                  <a:srgbClr val="5A5A5A"/>
                </a:solidFill>
                <a:effectLst/>
                <a:latin typeface="Helvetica Neue"/>
              </a:rPr>
              <a:t>This painting shows a cross-section through an </a:t>
            </a:r>
            <a:r>
              <a:rPr lang="en-US" b="0" i="1">
                <a:solidFill>
                  <a:srgbClr val="5A5A5A"/>
                </a:solidFill>
                <a:effectLst/>
                <a:latin typeface="Helvetica Neue"/>
              </a:rPr>
              <a:t>Escherichia coli</a:t>
            </a:r>
            <a:r>
              <a:rPr lang="en-US" b="0" i="0">
                <a:solidFill>
                  <a:srgbClr val="5A5A5A"/>
                </a:solidFill>
                <a:effectLst/>
                <a:latin typeface="Helvetica Neue"/>
              </a:rPr>
              <a:t> cell. The characteristic two-membrane cell wall of gram-negative bacteria is shown in green, with many lipopolysaccharide chains extending from the surface and a network of cross-linked peptidoglycan strands between the membranes. The genome of the cell forms a loosely-defined "nucleoid", shown here in yellow, and interacts with many DNA-binding proteins, shown in tan and orange. Large soluble molecules, such as ribosomes (colored in reddish purple), mostly occupy the space around the nucleoid.</a:t>
            </a:r>
          </a:p>
          <a:p>
            <a:endParaRPr lang="en-US" b="0" i="0">
              <a:solidFill>
                <a:srgbClr val="5A5A5A"/>
              </a:solidFill>
              <a:effectLst/>
              <a:latin typeface="Helvetica Neue"/>
            </a:endParaRPr>
          </a:p>
          <a:p>
            <a:r>
              <a:rPr lang="en-US" b="0" i="0">
                <a:solidFill>
                  <a:srgbClr val="5A5A5A"/>
                </a:solidFill>
                <a:effectLst/>
                <a:latin typeface="Helvetica Neue"/>
              </a:rPr>
              <a:t>Find out more by going to </a:t>
            </a:r>
            <a:r>
              <a:rPr lang="en-US">
                <a:hlinkClick r:id="rId3"/>
              </a:rPr>
              <a:t>PDB-101: </a:t>
            </a:r>
            <a:r>
              <a:rPr lang="en-US" err="1">
                <a:hlinkClick r:id="rId3"/>
              </a:rPr>
              <a:t>Goodsell</a:t>
            </a:r>
            <a:r>
              <a:rPr lang="en-US">
                <a:hlinkClick r:id="rId3"/>
              </a:rPr>
              <a:t> Gallery: Escherichia coli Bacterium (rcsb.org)</a:t>
            </a:r>
            <a:r>
              <a:rPr lang="en-US" b="0" i="0">
                <a:solidFill>
                  <a:srgbClr val="5A5A5A"/>
                </a:solidFill>
                <a:effectLst/>
                <a:latin typeface="Helvetica Neue"/>
              </a:rPr>
              <a:t>.</a:t>
            </a:r>
            <a:endParaRPr lang="en-US"/>
          </a:p>
        </p:txBody>
      </p:sp>
      <p:sp>
        <p:nvSpPr>
          <p:cNvPr id="4" name="Slide Number Placeholder 3">
            <a:extLst>
              <a:ext uri="{FF2B5EF4-FFF2-40B4-BE49-F238E27FC236}">
                <a16:creationId xmlns:a16="http://schemas.microsoft.com/office/drawing/2014/main" id="{F9720C60-F50D-77FB-9DC1-45ABA7CD1397}"/>
              </a:ext>
            </a:extLst>
          </p:cNvPr>
          <p:cNvSpPr>
            <a:spLocks noGrp="1"/>
          </p:cNvSpPr>
          <p:nvPr>
            <p:ph type="sldNum" sz="quarter" idx="5"/>
          </p:nvPr>
        </p:nvSpPr>
        <p:spPr/>
        <p:txBody>
          <a:bodyPr/>
          <a:lstStyle/>
          <a:p>
            <a:fld id="{8C916263-F4AD-4FDF-883C-15B909C8229B}" type="slidenum">
              <a:rPr lang="en-US" smtClean="0"/>
              <a:t>20</a:t>
            </a:fld>
            <a:endParaRPr lang="en-US"/>
          </a:p>
        </p:txBody>
      </p:sp>
    </p:spTree>
    <p:extLst>
      <p:ext uri="{BB962C8B-B14F-4D97-AF65-F5344CB8AC3E}">
        <p14:creationId xmlns:p14="http://schemas.microsoft.com/office/powerpoint/2010/main" val="19452563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59A94-119F-2B27-B789-03311CA65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1CEC32-1259-7651-578E-0CAB23E624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7C4C09-AC3A-1A7A-D24A-C4FCF8B55A18}"/>
              </a:ext>
            </a:extLst>
          </p:cNvPr>
          <p:cNvSpPr>
            <a:spLocks noGrp="1"/>
          </p:cNvSpPr>
          <p:nvPr>
            <p:ph type="body" idx="1"/>
          </p:nvPr>
        </p:nvSpPr>
        <p:spPr/>
        <p:txBody>
          <a:bodyPr/>
          <a:lstStyle/>
          <a:p>
            <a:r>
              <a:rPr lang="en-US" b="0" i="0">
                <a:solidFill>
                  <a:srgbClr val="5A5A5A"/>
                </a:solidFill>
                <a:effectLst/>
                <a:latin typeface="Helvetica Neue"/>
              </a:rPr>
              <a:t>This painting is an update of an earlier E. coli painting from 1999, incorporating abundant new data that has been gathered since then, including proteomics information and many amazing new structures.  For the purposes of this presentation, notice letter O. which shows the replisome including several DNA polymerases and single-strand DNA-binding proteins protecting the single-stranded intermediates formed during the process of DNA replication.</a:t>
            </a:r>
          </a:p>
          <a:p>
            <a:endParaRPr lang="en-US" b="0" i="0">
              <a:solidFill>
                <a:srgbClr val="5A5A5A"/>
              </a:solidFill>
              <a:effectLst/>
              <a:latin typeface="Helvetica Neue"/>
            </a:endParaRPr>
          </a:p>
          <a:p>
            <a:r>
              <a:rPr lang="en-US" b="0" i="0">
                <a:solidFill>
                  <a:srgbClr val="5A5A5A"/>
                </a:solidFill>
                <a:effectLst/>
                <a:latin typeface="Helvetica Neue"/>
              </a:rPr>
              <a:t>Find out more by going to </a:t>
            </a:r>
            <a:r>
              <a:rPr lang="en-US">
                <a:hlinkClick r:id="rId3"/>
              </a:rPr>
              <a:t>PDB-101: </a:t>
            </a:r>
            <a:r>
              <a:rPr lang="en-US" err="1">
                <a:hlinkClick r:id="rId3"/>
              </a:rPr>
              <a:t>Goodsell</a:t>
            </a:r>
            <a:r>
              <a:rPr lang="en-US">
                <a:hlinkClick r:id="rId3"/>
              </a:rPr>
              <a:t> Gallery: Escherichia coli Bacterium (rcsb.org)</a:t>
            </a:r>
            <a:r>
              <a:rPr lang="en-US" b="0" i="0">
                <a:solidFill>
                  <a:srgbClr val="5A5A5A"/>
                </a:solidFill>
                <a:effectLst/>
                <a:latin typeface="Helvetica Neue"/>
              </a:rPr>
              <a:t>.</a:t>
            </a:r>
            <a:endParaRPr lang="en-US"/>
          </a:p>
        </p:txBody>
      </p:sp>
      <p:sp>
        <p:nvSpPr>
          <p:cNvPr id="4" name="Slide Number Placeholder 3">
            <a:extLst>
              <a:ext uri="{FF2B5EF4-FFF2-40B4-BE49-F238E27FC236}">
                <a16:creationId xmlns:a16="http://schemas.microsoft.com/office/drawing/2014/main" id="{F9720C60-F50D-77FB-9DC1-45ABA7CD1397}"/>
              </a:ext>
            </a:extLst>
          </p:cNvPr>
          <p:cNvSpPr>
            <a:spLocks noGrp="1"/>
          </p:cNvSpPr>
          <p:nvPr>
            <p:ph type="sldNum" sz="quarter" idx="5"/>
          </p:nvPr>
        </p:nvSpPr>
        <p:spPr/>
        <p:txBody>
          <a:bodyPr/>
          <a:lstStyle/>
          <a:p>
            <a:fld id="{8C916263-F4AD-4FDF-883C-15B909C8229B}" type="slidenum">
              <a:rPr lang="en-US" smtClean="0"/>
              <a:t>21</a:t>
            </a:fld>
            <a:endParaRPr lang="en-US"/>
          </a:p>
        </p:txBody>
      </p:sp>
    </p:spTree>
    <p:extLst>
      <p:ext uri="{BB962C8B-B14F-4D97-AF65-F5344CB8AC3E}">
        <p14:creationId xmlns:p14="http://schemas.microsoft.com/office/powerpoint/2010/main" val="132702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a:solidFill>
                  <a:srgbClr val="808080"/>
                </a:solidFill>
                <a:effectLst/>
                <a:latin typeface="Calibri" panose="020F0502020204030204" pitchFamily="34" charset="0"/>
              </a:rPr>
              <a:t>Preserving the integrity of our ​DNA genome is important as this information guide the construction of everything in your body.  I use  driving questions like the one above or how my students come up with questions of their own.  What questions do your students have about DNA and how the information in it is kept the same when cells divide?</a:t>
            </a:r>
            <a:endParaRPr lang="en-US" b="0" i="0">
              <a:solidFill>
                <a:srgbClr val="444444"/>
              </a:solidFill>
              <a:effectLst/>
              <a:latin typeface="Calibri" panose="020F0502020204030204" pitchFamily="34" charset="0"/>
            </a:endParaRPr>
          </a:p>
          <a:p>
            <a:endParaRPr lang="en-US">
              <a:hlinkClick r:id="rId3"/>
            </a:endParaRPr>
          </a:p>
          <a:p>
            <a:r>
              <a:rPr lang="en-US">
                <a:hlinkClick r:id="rId3"/>
              </a:rPr>
              <a:t>PDB-101: Molecule of the Month: DNA (rcsb.org)</a:t>
            </a:r>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a:t>
            </a:fld>
            <a:endParaRPr lang="en-US"/>
          </a:p>
        </p:txBody>
      </p:sp>
    </p:spTree>
    <p:extLst>
      <p:ext uri="{BB962C8B-B14F-4D97-AF65-F5344CB8AC3E}">
        <p14:creationId xmlns:p14="http://schemas.microsoft.com/office/powerpoint/2010/main" val="2011250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E4939-AF9C-997F-8677-5E8A36A64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88428-0D18-4B8F-B1BC-B952377A8F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1C55B0-EB32-A2F5-2435-6DA71D74213B}"/>
              </a:ext>
            </a:extLst>
          </p:cNvPr>
          <p:cNvSpPr>
            <a:spLocks noGrp="1"/>
          </p:cNvSpPr>
          <p:nvPr>
            <p:ph type="body" idx="1"/>
          </p:nvPr>
        </p:nvSpPr>
        <p:spPr/>
        <p:txBody>
          <a:bodyPr/>
          <a:lstStyle/>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EDD6BC32-447A-4026-1AAE-CAD0666EDB31}"/>
              </a:ext>
            </a:extLst>
          </p:cNvPr>
          <p:cNvSpPr>
            <a:spLocks noGrp="1"/>
          </p:cNvSpPr>
          <p:nvPr>
            <p:ph type="sldNum" sz="quarter" idx="5"/>
          </p:nvPr>
        </p:nvSpPr>
        <p:spPr/>
        <p:txBody>
          <a:bodyPr/>
          <a:lstStyle/>
          <a:p>
            <a:fld id="{8C916263-F4AD-4FDF-883C-15B909C8229B}" type="slidenum">
              <a:rPr lang="en-US" smtClean="0"/>
              <a:t>22</a:t>
            </a:fld>
            <a:endParaRPr lang="en-US"/>
          </a:p>
        </p:txBody>
      </p:sp>
    </p:spTree>
    <p:extLst>
      <p:ext uri="{BB962C8B-B14F-4D97-AF65-F5344CB8AC3E}">
        <p14:creationId xmlns:p14="http://schemas.microsoft.com/office/powerpoint/2010/main" val="3357244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Here are the NGSS Connections for this workshop.</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23</a:t>
            </a:fld>
            <a:endParaRPr lang="en-US"/>
          </a:p>
        </p:txBody>
      </p:sp>
    </p:spTree>
    <p:extLst>
      <p:ext uri="{BB962C8B-B14F-4D97-AF65-F5344CB8AC3E}">
        <p14:creationId xmlns:p14="http://schemas.microsoft.com/office/powerpoint/2010/main" val="10268845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 out a class pack.  You pay for shipping to and from your school. </a:t>
            </a:r>
          </a:p>
        </p:txBody>
      </p:sp>
      <p:sp>
        <p:nvSpPr>
          <p:cNvPr id="4" name="Slide Number Placeholder 3"/>
          <p:cNvSpPr>
            <a:spLocks noGrp="1"/>
          </p:cNvSpPr>
          <p:nvPr>
            <p:ph type="sldNum" sz="quarter" idx="5"/>
          </p:nvPr>
        </p:nvSpPr>
        <p:spPr/>
        <p:txBody>
          <a:bodyPr/>
          <a:lstStyle/>
          <a:p>
            <a:fld id="{8C916263-F4AD-4FDF-883C-15B909C8229B}" type="slidenum">
              <a:rPr lang="en-US" smtClean="0"/>
              <a:t>24</a:t>
            </a:fld>
            <a:endParaRPr lang="en-US"/>
          </a:p>
        </p:txBody>
      </p:sp>
    </p:spTree>
    <p:extLst>
      <p:ext uri="{BB962C8B-B14F-4D97-AF65-F5344CB8AC3E}">
        <p14:creationId xmlns:p14="http://schemas.microsoft.com/office/powerpoint/2010/main" val="36495324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Scholarships are available.  If you have questions, you can contact Ruth Hutson at ruth.hutson@3dmoleculardesigns.com. </a:t>
            </a:r>
          </a:p>
        </p:txBody>
      </p:sp>
      <p:sp>
        <p:nvSpPr>
          <p:cNvPr id="4" name="Slide Number Placeholder 3"/>
          <p:cNvSpPr>
            <a:spLocks noGrp="1"/>
          </p:cNvSpPr>
          <p:nvPr>
            <p:ph type="sldNum" sz="quarter" idx="5"/>
          </p:nvPr>
        </p:nvSpPr>
        <p:spPr/>
        <p:txBody>
          <a:bodyPr/>
          <a:lstStyle/>
          <a:p>
            <a:fld id="{8C916263-F4AD-4FDF-883C-15B909C8229B}" type="slidenum">
              <a:rPr lang="en-US" smtClean="0"/>
              <a:t>28</a:t>
            </a:fld>
            <a:endParaRPr lang="en-US"/>
          </a:p>
        </p:txBody>
      </p:sp>
    </p:spTree>
    <p:extLst>
      <p:ext uri="{BB962C8B-B14F-4D97-AF65-F5344CB8AC3E}">
        <p14:creationId xmlns:p14="http://schemas.microsoft.com/office/powerpoint/2010/main" val="2841247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5A5A5A"/>
                </a:solidFill>
                <a:effectLst/>
                <a:latin typeface="Helvetica Neue"/>
              </a:rPr>
              <a:t>Acknowledgment:  Illustration by David S. </a:t>
            </a:r>
            <a:r>
              <a:rPr lang="en-US" b="0" i="0" u="none" strike="noStrike" err="1">
                <a:solidFill>
                  <a:srgbClr val="5A5A5A"/>
                </a:solidFill>
                <a:effectLst/>
                <a:latin typeface="Helvetica Neue"/>
              </a:rPr>
              <a:t>Goodsell</a:t>
            </a:r>
            <a:r>
              <a:rPr lang="en-US" b="0" i="0" u="none" strike="noStrike">
                <a:solidFill>
                  <a:srgbClr val="5A5A5A"/>
                </a:solidFill>
                <a:effectLst/>
                <a:latin typeface="Helvetica Neue"/>
              </a:rPr>
              <a:t>. </a:t>
            </a:r>
            <a:r>
              <a:rPr lang="en-US" b="0" i="0" u="none" strike="noStrike" err="1">
                <a:solidFill>
                  <a:srgbClr val="5A5A5A"/>
                </a:solidFill>
                <a:effectLst/>
                <a:latin typeface="Helvetica Neue"/>
              </a:rPr>
              <a:t>doi</a:t>
            </a:r>
            <a:r>
              <a:rPr lang="en-US" b="0" i="0" u="none" strike="noStrike">
                <a:solidFill>
                  <a:srgbClr val="5A5A5A"/>
                </a:solidFill>
                <a:effectLst/>
                <a:latin typeface="Helvetica Neue"/>
              </a:rPr>
              <a:t>: 10.2210/</a:t>
            </a:r>
            <a:r>
              <a:rPr lang="en-US" b="0" i="0" u="none" strike="noStrike" err="1">
                <a:solidFill>
                  <a:srgbClr val="5A5A5A"/>
                </a:solidFill>
                <a:effectLst/>
                <a:latin typeface="Helvetica Neue"/>
              </a:rPr>
              <a:t>rcsb_pdb</a:t>
            </a:r>
            <a:r>
              <a:rPr lang="en-US" b="0" i="0" u="none" strike="noStrike">
                <a:solidFill>
                  <a:srgbClr val="5A5A5A"/>
                </a:solidFill>
                <a:effectLst/>
                <a:latin typeface="Helvetica Neue"/>
              </a:rPr>
              <a:t>/goodsell-gallery-004</a:t>
            </a:r>
            <a:r>
              <a:rPr lang="en-US" b="0" i="0">
                <a:solidFill>
                  <a:srgbClr val="000000"/>
                </a:solidFill>
                <a:effectLst/>
                <a:latin typeface="Helvetica Neue"/>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Helvetica Neue"/>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5A5A5A"/>
                </a:solidFill>
                <a:effectLst/>
                <a:latin typeface="Helvetica Neue"/>
              </a:rPr>
              <a:t>This painting shows DNA being replicated in the nucleus. </a:t>
            </a:r>
            <a:r>
              <a:rPr lang="en-US" b="0" i="0" u="sng" strike="noStrike">
                <a:solidFill>
                  <a:srgbClr val="0563C1"/>
                </a:solidFill>
                <a:effectLst/>
                <a:latin typeface="Helvetica Neue"/>
                <a:hlinkClick r:id="rId3"/>
              </a:rPr>
              <a:t>DNA polymerase</a:t>
            </a:r>
            <a:r>
              <a:rPr lang="en-US" b="0" i="0" u="none" strike="noStrike">
                <a:solidFill>
                  <a:srgbClr val="5A5A5A"/>
                </a:solidFill>
                <a:effectLst/>
                <a:latin typeface="Helvetica Neue"/>
              </a:rPr>
              <a:t> is shown at the center in purple, with a </a:t>
            </a:r>
            <a:r>
              <a:rPr lang="en-US" b="0" i="0" u="sng" strike="noStrike">
                <a:solidFill>
                  <a:srgbClr val="0563C1"/>
                </a:solidFill>
                <a:effectLst/>
                <a:latin typeface="Helvetica Neue"/>
                <a:hlinkClick r:id="rId4"/>
              </a:rPr>
              <a:t>DNA</a:t>
            </a:r>
            <a:r>
              <a:rPr lang="en-US" b="0" i="0" u="none" strike="noStrike">
                <a:solidFill>
                  <a:srgbClr val="5A5A5A"/>
                </a:solidFill>
                <a:effectLst/>
                <a:latin typeface="Helvetica Neue"/>
              </a:rPr>
              <a:t> strand entering from the bottom and exiting as two strands towards the top. The new strands are shown in white. Chromatin fibers are shown at either site of the replication fork, with DNA wrapped into </a:t>
            </a:r>
            <a:r>
              <a:rPr lang="en-US" b="0" i="0" u="sng" strike="noStrike">
                <a:solidFill>
                  <a:srgbClr val="0563C1"/>
                </a:solidFill>
                <a:effectLst/>
                <a:latin typeface="Helvetica Neue"/>
                <a:hlinkClick r:id="rId5"/>
              </a:rPr>
              <a:t>nucleosomes</a:t>
            </a:r>
            <a:r>
              <a:rPr lang="en-US" b="0" i="0" u="none" strike="noStrike">
                <a:solidFill>
                  <a:srgbClr val="5A5A5A"/>
                </a:solidFill>
                <a:effectLst/>
                <a:latin typeface="Helvetica Neue"/>
              </a:rPr>
              <a:t>. This painting was created for the biotech company </a:t>
            </a:r>
            <a:r>
              <a:rPr lang="en-US" b="0" i="0" u="none" strike="noStrike" err="1">
                <a:solidFill>
                  <a:srgbClr val="5A5A5A"/>
                </a:solidFill>
                <a:effectLst/>
                <a:latin typeface="Helvetica Neue"/>
              </a:rPr>
              <a:t>Biosites</a:t>
            </a:r>
            <a:r>
              <a:rPr lang="en-US" b="0" i="0" u="none" strike="noStrike">
                <a:solidFill>
                  <a:srgbClr val="5A5A5A"/>
                </a:solidFill>
                <a:effectLst/>
                <a:latin typeface="Helvetica Neue"/>
              </a:rPr>
              <a:t>.</a:t>
            </a:r>
            <a:r>
              <a:rPr lang="en-US" b="0" i="0">
                <a:solidFill>
                  <a:srgbClr val="000000"/>
                </a:solidFill>
                <a:effectLst/>
                <a:latin typeface="Helvetica Neue"/>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Helvetica Neue"/>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5A5A5A"/>
                </a:solidFill>
                <a:effectLst/>
                <a:latin typeface="Helvetica Neue"/>
              </a:rPr>
              <a:t>Things to notice on this landscape:  DNA-Histone Complex</a:t>
            </a:r>
            <a:endParaRPr lang="en-US" b="0" i="0">
              <a:solidFill>
                <a:srgbClr val="444444"/>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5</a:t>
            </a:fld>
            <a:endParaRPr lang="en-US"/>
          </a:p>
        </p:txBody>
      </p:sp>
    </p:spTree>
    <p:extLst>
      <p:ext uri="{BB962C8B-B14F-4D97-AF65-F5344CB8AC3E}">
        <p14:creationId xmlns:p14="http://schemas.microsoft.com/office/powerpoint/2010/main" val="41641503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98DC3-6F93-47E3-586D-4034DF6154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BC72A2-F2CC-0BA0-1F40-18D43D9337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81B8CE-5606-6640-B2D5-F7A01B228E24}"/>
              </a:ext>
            </a:extLst>
          </p:cNvPr>
          <p:cNvSpPr>
            <a:spLocks noGrp="1"/>
          </p:cNvSpPr>
          <p:nvPr>
            <p:ph type="body" idx="1"/>
          </p:nvPr>
        </p:nvSpPr>
        <p:spPr/>
        <p:txBody>
          <a:bodyPr/>
          <a:lstStyle/>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5A5A5A"/>
                </a:solidFill>
                <a:effectLst/>
                <a:latin typeface="Helvetica Neue"/>
              </a:rPr>
              <a:t>Acknowledgment:  Illustration by David S. </a:t>
            </a:r>
            <a:r>
              <a:rPr lang="en-US" b="0" i="0" u="none" strike="noStrike" err="1">
                <a:solidFill>
                  <a:srgbClr val="5A5A5A"/>
                </a:solidFill>
                <a:effectLst/>
                <a:latin typeface="Helvetica Neue"/>
              </a:rPr>
              <a:t>Goodsell</a:t>
            </a:r>
            <a:r>
              <a:rPr lang="en-US" b="0" i="0" u="none" strike="noStrike">
                <a:solidFill>
                  <a:srgbClr val="5A5A5A"/>
                </a:solidFill>
                <a:effectLst/>
                <a:latin typeface="Helvetica Neue"/>
              </a:rPr>
              <a:t>. </a:t>
            </a:r>
            <a:r>
              <a:rPr lang="en-US" b="0" i="0" u="none" strike="noStrike" err="1">
                <a:solidFill>
                  <a:srgbClr val="5A5A5A"/>
                </a:solidFill>
                <a:effectLst/>
                <a:latin typeface="Helvetica Neue"/>
              </a:rPr>
              <a:t>doi</a:t>
            </a:r>
            <a:r>
              <a:rPr lang="en-US" b="0" i="0" u="none" strike="noStrike">
                <a:solidFill>
                  <a:srgbClr val="5A5A5A"/>
                </a:solidFill>
                <a:effectLst/>
                <a:latin typeface="Helvetica Neue"/>
              </a:rPr>
              <a:t>: 10.2210/</a:t>
            </a:r>
            <a:r>
              <a:rPr lang="en-US" b="0" i="0" u="none" strike="noStrike" err="1">
                <a:solidFill>
                  <a:srgbClr val="5A5A5A"/>
                </a:solidFill>
                <a:effectLst/>
                <a:latin typeface="Helvetica Neue"/>
              </a:rPr>
              <a:t>rcsb_pdb</a:t>
            </a:r>
            <a:r>
              <a:rPr lang="en-US" b="0" i="0" u="none" strike="noStrike">
                <a:solidFill>
                  <a:srgbClr val="5A5A5A"/>
                </a:solidFill>
                <a:effectLst/>
                <a:latin typeface="Helvetica Neue"/>
              </a:rPr>
              <a:t>/goodsell-gallery-004</a:t>
            </a:r>
            <a:r>
              <a:rPr lang="en-US" b="0" i="0">
                <a:solidFill>
                  <a:srgbClr val="000000"/>
                </a:solidFill>
                <a:effectLst/>
                <a:latin typeface="Helvetica Neue"/>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Helvetica Neue"/>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5A5A5A"/>
                </a:solidFill>
                <a:effectLst/>
                <a:latin typeface="Helvetica Neue"/>
              </a:rPr>
              <a:t>This painting shows DNA being replicated in the nucleus. </a:t>
            </a:r>
            <a:r>
              <a:rPr lang="en-US" b="0" i="0" u="sng" strike="noStrike">
                <a:solidFill>
                  <a:srgbClr val="0563C1"/>
                </a:solidFill>
                <a:effectLst/>
                <a:latin typeface="Helvetica Neue"/>
                <a:hlinkClick r:id="rId3"/>
              </a:rPr>
              <a:t>DNA polymerase</a:t>
            </a:r>
            <a:r>
              <a:rPr lang="en-US" b="0" i="0" u="none" strike="noStrike">
                <a:solidFill>
                  <a:srgbClr val="5A5A5A"/>
                </a:solidFill>
                <a:effectLst/>
                <a:latin typeface="Helvetica Neue"/>
              </a:rPr>
              <a:t> is shown at the center in purple, with a </a:t>
            </a:r>
            <a:r>
              <a:rPr lang="en-US" b="0" i="0" u="sng" strike="noStrike">
                <a:solidFill>
                  <a:srgbClr val="0563C1"/>
                </a:solidFill>
                <a:effectLst/>
                <a:latin typeface="Helvetica Neue"/>
                <a:hlinkClick r:id="rId4"/>
              </a:rPr>
              <a:t>DNA</a:t>
            </a:r>
            <a:r>
              <a:rPr lang="en-US" b="0" i="0" u="none" strike="noStrike">
                <a:solidFill>
                  <a:srgbClr val="5A5A5A"/>
                </a:solidFill>
                <a:effectLst/>
                <a:latin typeface="Helvetica Neue"/>
              </a:rPr>
              <a:t> strand entering from the bottom and exiting as two strands towards the top. The new strands are shown in white. Chromatin fibers are shown at either site of the replication fork, with DNA wrapped into </a:t>
            </a:r>
            <a:r>
              <a:rPr lang="en-US" b="0" i="0" u="sng" strike="noStrike">
                <a:solidFill>
                  <a:srgbClr val="0563C1"/>
                </a:solidFill>
                <a:effectLst/>
                <a:latin typeface="Helvetica Neue"/>
                <a:hlinkClick r:id="rId5"/>
              </a:rPr>
              <a:t>nucleosomes</a:t>
            </a:r>
            <a:r>
              <a:rPr lang="en-US" b="0" i="0" u="none" strike="noStrike">
                <a:solidFill>
                  <a:srgbClr val="5A5A5A"/>
                </a:solidFill>
                <a:effectLst/>
                <a:latin typeface="Helvetica Neue"/>
              </a:rPr>
              <a:t>. This painting was created for the biotech company </a:t>
            </a:r>
            <a:r>
              <a:rPr lang="en-US" b="0" i="0" u="none" strike="noStrike" err="1">
                <a:solidFill>
                  <a:srgbClr val="5A5A5A"/>
                </a:solidFill>
                <a:effectLst/>
                <a:latin typeface="Helvetica Neue"/>
              </a:rPr>
              <a:t>Biosites</a:t>
            </a:r>
            <a:r>
              <a:rPr lang="en-US" b="0" i="0" u="none" strike="noStrike">
                <a:solidFill>
                  <a:srgbClr val="5A5A5A"/>
                </a:solidFill>
                <a:effectLst/>
                <a:latin typeface="Helvetica Neue"/>
              </a:rPr>
              <a:t>.</a:t>
            </a:r>
            <a:r>
              <a:rPr lang="en-US" b="0" i="0">
                <a:solidFill>
                  <a:srgbClr val="000000"/>
                </a:solidFill>
                <a:effectLst/>
                <a:latin typeface="Helvetica Neue"/>
              </a:rPr>
              <a:t>​</a:t>
            </a:r>
          </a:p>
          <a:p>
            <a:pPr algn="l" rtl="0" fontAlgn="base"/>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Helvetica Neue"/>
              </a:rPr>
              <a:t>​</a:t>
            </a:r>
            <a:r>
              <a:rPr lang="en-US" sz="1800" b="0" i="0" u="none" strike="noStrike">
                <a:solidFill>
                  <a:srgbClr val="5A5A5A"/>
                </a:solidFill>
                <a:effectLst/>
                <a:latin typeface="Helvetica Neue"/>
              </a:rPr>
              <a:t>Things to notice on this landscape: DNA polymerase complex</a:t>
            </a:r>
            <a:endParaRPr lang="en-US"/>
          </a:p>
        </p:txBody>
      </p:sp>
      <p:sp>
        <p:nvSpPr>
          <p:cNvPr id="4" name="Slide Number Placeholder 3">
            <a:extLst>
              <a:ext uri="{FF2B5EF4-FFF2-40B4-BE49-F238E27FC236}">
                <a16:creationId xmlns:a16="http://schemas.microsoft.com/office/drawing/2014/main" id="{5256CBE7-A1D5-2738-99DA-8276D9A43D32}"/>
              </a:ext>
            </a:extLst>
          </p:cNvPr>
          <p:cNvSpPr>
            <a:spLocks noGrp="1"/>
          </p:cNvSpPr>
          <p:nvPr>
            <p:ph type="sldNum" sz="quarter" idx="5"/>
          </p:nvPr>
        </p:nvSpPr>
        <p:spPr/>
        <p:txBody>
          <a:bodyPr/>
          <a:lstStyle/>
          <a:p>
            <a:fld id="{8C916263-F4AD-4FDF-883C-15B909C8229B}" type="slidenum">
              <a:rPr lang="en-US" smtClean="0"/>
              <a:t>6</a:t>
            </a:fld>
            <a:endParaRPr lang="en-US"/>
          </a:p>
        </p:txBody>
      </p:sp>
    </p:spTree>
    <p:extLst>
      <p:ext uri="{BB962C8B-B14F-4D97-AF65-F5344CB8AC3E}">
        <p14:creationId xmlns:p14="http://schemas.microsoft.com/office/powerpoint/2010/main" val="8252218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CE2E-D8D4-A59F-368A-195CE48EF7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E3079B-3BF1-47ED-8D62-E0D39EE5C9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5B0149-6A67-BFEF-6EC6-B37764220B4E}"/>
              </a:ext>
            </a:extLst>
          </p:cNvPr>
          <p:cNvSpPr>
            <a:spLocks noGrp="1"/>
          </p:cNvSpPr>
          <p:nvPr>
            <p:ph type="body" idx="1"/>
          </p:nvPr>
        </p:nvSpPr>
        <p:spPr/>
        <p:txBody>
          <a:bodyPr/>
          <a:lstStyle/>
          <a:p>
            <a:pPr algn="l" rtl="0" fontAlgn="base"/>
            <a:r>
              <a:rPr lang="en-US" b="1" i="1" u="none" strike="noStrike">
                <a:solidFill>
                  <a:srgbClr val="000000"/>
                </a:solidFill>
                <a:effectLst/>
                <a:latin typeface="Calibri" panose="020F0502020204030204" pitchFamily="34" charset="0"/>
              </a:rPr>
              <a:t>Set the scene</a:t>
            </a:r>
            <a:r>
              <a:rPr lang="en-US" b="0" i="1" u="none" strike="noStrike">
                <a:solidFill>
                  <a:srgbClr val="000000"/>
                </a:solidFill>
                <a:effectLst/>
                <a:latin typeface="Calibri" panose="020F0502020204030204" pitchFamily="34" charset="0"/>
              </a:rPr>
              <a:t>:  </a:t>
            </a:r>
            <a:r>
              <a:rPr lang="en-US" b="0" i="0" u="none" strike="noStrike">
                <a:solidFill>
                  <a:srgbClr val="000000"/>
                </a:solidFill>
                <a:effectLst/>
                <a:latin typeface="Calibri" panose="020F0502020204030204" pitchFamily="34" charset="0"/>
              </a:rPr>
              <a:t>The nucleus of the eukaryotic cell has multiple replication bubbles.  For simplification, we will only model one of them.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Thought experiment about to consider why we need many replication bubbles.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Nucleotides are added at an approximate rate of 50 nucleotides per second in eukaryotic cells. The human genome contains 6.4 billion nucleotides (3.2 billion base pairs), which must be copied. Calculate the length of time in days that it would take to copy the human genome. Show all calculations including units.</a:t>
            </a:r>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57E372A8-8482-ABE6-1296-821844B67798}"/>
              </a:ext>
            </a:extLst>
          </p:cNvPr>
          <p:cNvSpPr>
            <a:spLocks noGrp="1"/>
          </p:cNvSpPr>
          <p:nvPr>
            <p:ph type="sldNum" sz="quarter" idx="5"/>
          </p:nvPr>
        </p:nvSpPr>
        <p:spPr/>
        <p:txBody>
          <a:bodyPr/>
          <a:lstStyle/>
          <a:p>
            <a:fld id="{8C916263-F4AD-4FDF-883C-15B909C8229B}" type="slidenum">
              <a:rPr lang="en-US" smtClean="0"/>
              <a:t>7</a:t>
            </a:fld>
            <a:endParaRPr lang="en-US"/>
          </a:p>
        </p:txBody>
      </p:sp>
    </p:spTree>
    <p:extLst>
      <p:ext uri="{BB962C8B-B14F-4D97-AF65-F5344CB8AC3E}">
        <p14:creationId xmlns:p14="http://schemas.microsoft.com/office/powerpoint/2010/main" val="234305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CE2E-D8D4-A59F-368A-195CE48EF7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E3079B-3BF1-47ED-8D62-E0D39EE5C9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5B0149-6A67-BFEF-6EC6-B37764220B4E}"/>
              </a:ext>
            </a:extLst>
          </p:cNvPr>
          <p:cNvSpPr>
            <a:spLocks noGrp="1"/>
          </p:cNvSpPr>
          <p:nvPr>
            <p:ph type="body" idx="1"/>
          </p:nvPr>
        </p:nvSpPr>
        <p:spPr/>
        <p:txBody>
          <a:bodyPr/>
          <a:lstStyle/>
          <a:p>
            <a:pPr algn="l" rtl="0" fontAlgn="base"/>
            <a:r>
              <a:rPr lang="en-US" b="1" i="1" u="none" strike="noStrike">
                <a:solidFill>
                  <a:srgbClr val="000000"/>
                </a:solidFill>
                <a:effectLst/>
                <a:latin typeface="Calibri" panose="020F0502020204030204" pitchFamily="34" charset="0"/>
              </a:rPr>
              <a:t>Set the scene</a:t>
            </a:r>
            <a:r>
              <a:rPr lang="en-US" b="0" i="1" u="none" strike="noStrike">
                <a:solidFill>
                  <a:srgbClr val="000000"/>
                </a:solidFill>
                <a:effectLst/>
                <a:latin typeface="Calibri" panose="020F0502020204030204" pitchFamily="34" charset="0"/>
              </a:rPr>
              <a:t>: </a:t>
            </a:r>
            <a:r>
              <a:rPr lang="en-US" b="0" i="0" u="none" strike="noStrike">
                <a:solidFill>
                  <a:srgbClr val="000000"/>
                </a:solidFill>
                <a:effectLst/>
                <a:latin typeface="Calibri" panose="020F0502020204030204" pitchFamily="34" charset="0"/>
              </a:rPr>
              <a:t> DNA helicase is responsible for breaking hydrogen bonds between the double-stranded DNA.  </a:t>
            </a:r>
          </a:p>
          <a:p>
            <a:pPr algn="l" rtl="0" fontAlgn="base"/>
            <a:endParaRPr lang="en-US" b="0" i="0" u="none" strike="noStrike">
              <a:solidFill>
                <a:srgbClr val="000000"/>
              </a:solidFill>
              <a:effectLst/>
              <a:latin typeface="Calibri" panose="020F0502020204030204" pitchFamily="34" charset="0"/>
            </a:endParaRPr>
          </a:p>
          <a:p>
            <a:pPr algn="l" rtl="0" fontAlgn="base"/>
            <a:r>
              <a:rPr lang="en-US" b="0" i="1" u="none" strike="noStrike">
                <a:solidFill>
                  <a:srgbClr val="000000"/>
                </a:solidFill>
                <a:effectLst/>
                <a:latin typeface="Calibri" panose="020F0502020204030204" pitchFamily="34" charset="0"/>
              </a:rPr>
              <a:t>Questions to consider:  Why is it important to separate the DNA strand down the middle? Why would ATP be needed to drive this chemical reaction?</a:t>
            </a:r>
          </a:p>
          <a:p>
            <a:pPr algn="l" rtl="0" fontAlgn="base"/>
            <a:endParaRPr lang="en-US" b="0" i="1" u="none" strike="noStrike">
              <a:solidFill>
                <a:srgbClr val="000000"/>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Helpful hints</a:t>
            </a:r>
            <a:r>
              <a:rPr lang="en-US" b="0" i="0" u="none" strike="noStrike">
                <a:solidFill>
                  <a:srgbClr val="000000"/>
                </a:solidFill>
                <a:effectLst/>
                <a:latin typeface="Calibri" panose="020F0502020204030204" pitchFamily="34" charset="0"/>
              </a:rPr>
              <a:t>:  Review the information on the placemat before the students start the activity.  It is there to give hints about replication. </a:t>
            </a:r>
          </a:p>
          <a:p>
            <a:pPr algn="l" rtl="0" fontAlgn="base"/>
            <a:endParaRPr lang="en-US" b="0" i="0" u="none" strike="noStrike">
              <a:solidFill>
                <a:srgbClr val="000000"/>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the model shows</a:t>
            </a:r>
            <a:r>
              <a:rPr lang="en-US" b="0" i="0" u="none" strike="noStrike">
                <a:solidFill>
                  <a:srgbClr val="000000"/>
                </a:solidFill>
                <a:effectLst/>
                <a:latin typeface="Calibri" panose="020F0502020204030204" pitchFamily="34" charset="0"/>
              </a:rPr>
              <a:t>: Look closely at the placemat and notice some of the information given:  DNA nucleotides, the directionality of the double-stranded DNA, and the location where the hydrogen bonds of the DNA base pairs are broken.  Helicase will move into the replication fork. </a:t>
            </a:r>
          </a:p>
          <a:p>
            <a:pPr algn="l" rtl="0" fontAlgn="base"/>
            <a:endParaRPr lang="en-US" b="0" i="0" u="none" strike="noStrike">
              <a:solidFill>
                <a:srgbClr val="000000"/>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the model doesn’t show</a:t>
            </a:r>
            <a:r>
              <a:rPr lang="en-US" b="0" i="0" u="none" strike="noStrike">
                <a:solidFill>
                  <a:srgbClr val="000000"/>
                </a:solidFill>
                <a:effectLst/>
                <a:latin typeface="Calibri" panose="020F0502020204030204" pitchFamily="34" charset="0"/>
              </a:rPr>
              <a:t>:  DNA helicase is driven by the breakdown of ATP. The image to the right is painted by David </a:t>
            </a:r>
            <a:r>
              <a:rPr lang="en-US" b="0" i="0" u="none" strike="noStrike" err="1">
                <a:solidFill>
                  <a:srgbClr val="000000"/>
                </a:solidFill>
                <a:effectLst/>
                <a:latin typeface="Calibri" panose="020F0502020204030204" pitchFamily="34" charset="0"/>
              </a:rPr>
              <a:t>Goodsell</a:t>
            </a:r>
            <a:r>
              <a:rPr lang="en-US" b="0" i="0" u="none" strike="noStrike">
                <a:solidFill>
                  <a:srgbClr val="000000"/>
                </a:solidFill>
                <a:effectLst/>
                <a:latin typeface="Calibri" panose="020F0502020204030204" pitchFamily="34" charset="0"/>
              </a:rPr>
              <a:t> and shows  It also needs an initiator protein that guides the helicase in finding a section of DNA that is rich in adenine and thymine.  The initiator protein leaves and a second protein, a helicase loader, chaperones the DNA helicase to a single strand of DNA.  DNA helicase then begins to separate the DNA between nitrogenous base pairs.  Helicase is coupled with a ATPase to drive the breaking of hydrogen bonds between nitrogenous bases. </a:t>
            </a:r>
          </a:p>
          <a:p>
            <a:pPr algn="l" rtl="0" fontAlgn="base"/>
            <a:endParaRPr lang="en-US" b="0" i="0" u="none" strike="noStrike">
              <a:solidFill>
                <a:srgbClr val="000000"/>
              </a:solidFill>
              <a:effectLst/>
              <a:latin typeface="Calibri" panose="020F0502020204030204" pitchFamily="34" charset="0"/>
            </a:endParaRP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57E372A8-8482-ABE6-1296-821844B67798}"/>
              </a:ext>
            </a:extLst>
          </p:cNvPr>
          <p:cNvSpPr>
            <a:spLocks noGrp="1"/>
          </p:cNvSpPr>
          <p:nvPr>
            <p:ph type="sldNum" sz="quarter" idx="5"/>
          </p:nvPr>
        </p:nvSpPr>
        <p:spPr/>
        <p:txBody>
          <a:bodyPr/>
          <a:lstStyle/>
          <a:p>
            <a:fld id="{8C916263-F4AD-4FDF-883C-15B909C8229B}" type="slidenum">
              <a:rPr lang="en-US" smtClean="0"/>
              <a:t>8</a:t>
            </a:fld>
            <a:endParaRPr lang="en-US"/>
          </a:p>
        </p:txBody>
      </p:sp>
    </p:spTree>
    <p:extLst>
      <p:ext uri="{BB962C8B-B14F-4D97-AF65-F5344CB8AC3E}">
        <p14:creationId xmlns:p14="http://schemas.microsoft.com/office/powerpoint/2010/main" val="15797607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CE2E-D8D4-A59F-368A-195CE48EF7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E3079B-3BF1-47ED-8D62-E0D39EE5C9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5B0149-6A67-BFEF-6EC6-B37764220B4E}"/>
              </a:ext>
            </a:extLst>
          </p:cNvPr>
          <p:cNvSpPr>
            <a:spLocks noGrp="1"/>
          </p:cNvSpPr>
          <p:nvPr>
            <p:ph type="body" idx="1"/>
          </p:nvPr>
        </p:nvSpPr>
        <p:spPr/>
        <p:txBody>
          <a:bodyPr/>
          <a:lstStyle/>
          <a:p>
            <a:pPr algn="l" rtl="0" fontAlgn="base"/>
            <a:r>
              <a:rPr lang="en-US" b="1" i="1" u="none" strike="noStrike">
                <a:solidFill>
                  <a:srgbClr val="000000"/>
                </a:solidFill>
                <a:effectLst/>
                <a:latin typeface="Calibri" panose="020F0502020204030204" pitchFamily="34" charset="0"/>
              </a:rPr>
              <a:t>Set the scene</a:t>
            </a:r>
            <a:r>
              <a:rPr lang="en-US" b="0" i="1" u="none" strike="noStrike">
                <a:solidFill>
                  <a:srgbClr val="000000"/>
                </a:solidFill>
                <a:effectLst/>
                <a:latin typeface="Calibri" panose="020F0502020204030204" pitchFamily="34" charset="0"/>
              </a:rPr>
              <a:t>: </a:t>
            </a:r>
            <a:r>
              <a:rPr lang="en-US" b="0" i="0" u="none" strike="noStrike">
                <a:solidFill>
                  <a:srgbClr val="000000"/>
                </a:solidFill>
                <a:effectLst/>
                <a:latin typeface="Calibri" panose="020F0502020204030204" pitchFamily="34" charset="0"/>
              </a:rPr>
              <a:t> DNA helicase is responsible for breaking hydrogen bonds between the double-stranded DNA.  For this process to start, ATP is needed.  We don’t show that portion, but it is worth noting to students. It is also worth noting that these are cross-sections of 3d structures. We have stylized them so students can learn the process without being hung up on the complexity. </a:t>
            </a:r>
          </a:p>
          <a:p>
            <a:pPr algn="l" rtl="0" fontAlgn="base"/>
            <a:endParaRPr lang="en-US" b="0" i="0" u="none" strike="noStrike">
              <a:solidFill>
                <a:srgbClr val="000000"/>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The image to the right is painted by David </a:t>
            </a:r>
            <a:r>
              <a:rPr lang="en-US" b="0" i="0" u="none" strike="noStrike" err="1">
                <a:solidFill>
                  <a:srgbClr val="000000"/>
                </a:solidFill>
                <a:effectLst/>
                <a:latin typeface="Calibri" panose="020F0502020204030204" pitchFamily="34" charset="0"/>
              </a:rPr>
              <a:t>Goodsell</a:t>
            </a:r>
            <a:r>
              <a:rPr lang="en-US" b="0" i="0" u="none" strike="noStrike">
                <a:solidFill>
                  <a:srgbClr val="000000"/>
                </a:solidFill>
                <a:effectLst/>
                <a:latin typeface="Calibri" panose="020F0502020204030204" pitchFamily="34" charset="0"/>
              </a:rPr>
              <a:t> and shows a DNA helicase (in blue and purple) pulling a single strand of DNA (orange) through the center. </a:t>
            </a:r>
          </a:p>
          <a:p>
            <a:pPr algn="l" rtl="0" fontAlgn="base"/>
            <a:endParaRPr lang="en-US" b="0" i="0" u="none" strike="noStrike">
              <a:solidFill>
                <a:srgbClr val="000000"/>
              </a:solidFill>
              <a:effectLst/>
              <a:latin typeface="Calibri" panose="020F0502020204030204" pitchFamily="34" charset="0"/>
            </a:endParaRPr>
          </a:p>
          <a:p>
            <a:pPr algn="l" rtl="0" fontAlgn="base"/>
            <a:r>
              <a:rPr lang="en-US">
                <a:hlinkClick r:id="rId3"/>
              </a:rPr>
              <a:t>PDB-101: Molecule of the Month: DNA Helicase (rcsb.org)</a:t>
            </a:r>
            <a:endParaRPr lang="en-US"/>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57E372A8-8482-ABE6-1296-821844B67798}"/>
              </a:ext>
            </a:extLst>
          </p:cNvPr>
          <p:cNvSpPr>
            <a:spLocks noGrp="1"/>
          </p:cNvSpPr>
          <p:nvPr>
            <p:ph type="sldNum" sz="quarter" idx="5"/>
          </p:nvPr>
        </p:nvSpPr>
        <p:spPr/>
        <p:txBody>
          <a:bodyPr/>
          <a:lstStyle/>
          <a:p>
            <a:fld id="{8C916263-F4AD-4FDF-883C-15B909C8229B}" type="slidenum">
              <a:rPr lang="en-US" smtClean="0"/>
              <a:t>9</a:t>
            </a:fld>
            <a:endParaRPr lang="en-US"/>
          </a:p>
        </p:txBody>
      </p:sp>
    </p:spTree>
    <p:extLst>
      <p:ext uri="{BB962C8B-B14F-4D97-AF65-F5344CB8AC3E}">
        <p14:creationId xmlns:p14="http://schemas.microsoft.com/office/powerpoint/2010/main" val="3541998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36D06-27BB-9F8C-C070-A7FC7500A0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5363C2-A92C-22A3-BBBF-572BAD1082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EDC7F3-9F96-9CAC-53CE-528771220C6C}"/>
              </a:ext>
            </a:extLst>
          </p:cNvPr>
          <p:cNvSpPr>
            <a:spLocks noGrp="1"/>
          </p:cNvSpPr>
          <p:nvPr>
            <p:ph type="body" idx="1"/>
          </p:nvPr>
        </p:nvSpPr>
        <p:spPr/>
        <p:txBody>
          <a:bodyPr/>
          <a:lstStyle/>
          <a:p>
            <a:pPr algn="l" rtl="0" fontAlgn="base"/>
            <a:r>
              <a:rPr lang="en-US" b="1" i="1" u="none" strike="noStrike">
                <a:solidFill>
                  <a:srgbClr val="000000"/>
                </a:solidFill>
                <a:effectLst/>
                <a:latin typeface="Calibri" panose="020F0502020204030204" pitchFamily="34" charset="0"/>
              </a:rPr>
              <a:t>Set the scene</a:t>
            </a:r>
            <a:r>
              <a:rPr lang="en-US" b="0" i="1" u="none" strike="noStrike">
                <a:solidFill>
                  <a:srgbClr val="000000"/>
                </a:solidFill>
                <a:effectLst/>
                <a:latin typeface="Calibri" panose="020F0502020204030204" pitchFamily="34" charset="0"/>
              </a:rPr>
              <a:t>:  </a:t>
            </a:r>
            <a:r>
              <a:rPr lang="en-US" b="0" i="0" u="none" strike="noStrike">
                <a:solidFill>
                  <a:srgbClr val="000000"/>
                </a:solidFill>
                <a:effectLst/>
                <a:latin typeface="Calibri" panose="020F0502020204030204" pitchFamily="34" charset="0"/>
              </a:rPr>
              <a:t>The nucleus of the eukaryotic cell at an origin of replication on the double-stranded DNA. Enter DNA helicase.  In the wings: DNA polymerase</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1" u="none" strike="noStrike">
                <a:solidFill>
                  <a:srgbClr val="000000"/>
                </a:solidFill>
                <a:effectLst/>
                <a:latin typeface="Calibri" panose="020F0502020204030204" pitchFamily="34" charset="0"/>
              </a:rPr>
              <a:t>Questions to consider:  What does the helicase appear to be doing?  What type of bond is being broken?  Why is the helicase able to break these bonds?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Helpful hints</a:t>
            </a:r>
            <a:r>
              <a:rPr lang="en-US" b="0" i="0" u="none" strike="noStrike">
                <a:solidFill>
                  <a:srgbClr val="000000"/>
                </a:solidFill>
                <a:effectLst/>
                <a:latin typeface="Calibri" panose="020F0502020204030204" pitchFamily="34" charset="0"/>
              </a:rPr>
              <a:t>:  For large classes, pre-make the DNA sequence.  The kit has some labeled Sequence I and Sequence II.  We are going to be working with Sequence I.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You can also use double-stick tape to hold those sequences together so students don’t take them apart.  Arrows on the models guide students in showing the direction of replication.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the model shows</a:t>
            </a:r>
            <a:r>
              <a:rPr lang="en-US" b="0" i="0" u="none" strike="noStrike">
                <a:solidFill>
                  <a:srgbClr val="000000"/>
                </a:solidFill>
                <a:effectLst/>
                <a:latin typeface="Calibri" panose="020F0502020204030204" pitchFamily="34" charset="0"/>
              </a:rPr>
              <a:t>: The directionality (5’ to 3’) of the DNA molecule.  Only one replication bubble (origin of replication) is shown.  This is what the mat represents. Replication of both lagging and leading strands is shown.   Hydrogen bonding between the base pairs and the base pairing rules are highlighted in this model.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the model doesn’t show</a:t>
            </a:r>
            <a:r>
              <a:rPr lang="en-US" b="0" i="0" u="none" strike="noStrike">
                <a:solidFill>
                  <a:srgbClr val="000000"/>
                </a:solidFill>
                <a:effectLst/>
                <a:latin typeface="Calibri" panose="020F0502020204030204" pitchFamily="34" charset="0"/>
              </a:rPr>
              <a:t>:  The 3-D structure of DNA and the sugar-phosphate backbone are not shown.  The role of initiator proteins that form the replication bubbles is not shown.  We arrive on the scene with all of that in place.  This kit also doesn’t focus on the role of gyrase and ligase.  That complexity can be brought in later, if you wish with other modeling. </a:t>
            </a:r>
            <a:r>
              <a:rPr lang="en-US" b="0" i="0">
                <a:solidFill>
                  <a:srgbClr val="808080"/>
                </a:solidFill>
                <a:effectLst/>
                <a:latin typeface="Calibri" panose="020F0502020204030204" pitchFamily="34" charset="0"/>
              </a:rPr>
              <a:t>​ Having students modify the model and design parts of their own really helps them master the concept of replication. </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E6E88E2C-18AA-4BCE-697C-9BAA5C7BC772}"/>
              </a:ext>
            </a:extLst>
          </p:cNvPr>
          <p:cNvSpPr>
            <a:spLocks noGrp="1"/>
          </p:cNvSpPr>
          <p:nvPr>
            <p:ph type="sldNum" sz="quarter" idx="5"/>
          </p:nvPr>
        </p:nvSpPr>
        <p:spPr/>
        <p:txBody>
          <a:bodyPr/>
          <a:lstStyle/>
          <a:p>
            <a:fld id="{8C916263-F4AD-4FDF-883C-15B909C8229B}" type="slidenum">
              <a:rPr lang="en-US" smtClean="0"/>
              <a:t>10</a:t>
            </a:fld>
            <a:endParaRPr lang="en-US"/>
          </a:p>
        </p:txBody>
      </p:sp>
    </p:spTree>
    <p:extLst>
      <p:ext uri="{BB962C8B-B14F-4D97-AF65-F5344CB8AC3E}">
        <p14:creationId xmlns:p14="http://schemas.microsoft.com/office/powerpoint/2010/main" val="3985203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36D06-27BB-9F8C-C070-A7FC7500A0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5363C2-A92C-22A3-BBBF-572BAD1082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EDC7F3-9F96-9CAC-53CE-528771220C6C}"/>
              </a:ext>
            </a:extLst>
          </p:cNvPr>
          <p:cNvSpPr>
            <a:spLocks noGrp="1"/>
          </p:cNvSpPr>
          <p:nvPr>
            <p:ph type="body" idx="1"/>
          </p:nvPr>
        </p:nvSpPr>
        <p:spPr/>
        <p:txBody>
          <a:bodyPr/>
          <a:lstStyle/>
          <a:p>
            <a:pPr algn="l" rtl="0" fontAlgn="base"/>
            <a:r>
              <a:rPr lang="en-US" b="1" i="1" u="none" strike="noStrike">
                <a:solidFill>
                  <a:srgbClr val="000000"/>
                </a:solidFill>
                <a:effectLst/>
                <a:latin typeface="Calibri" panose="020F0502020204030204" pitchFamily="34" charset="0"/>
              </a:rPr>
              <a:t>Set the scene</a:t>
            </a:r>
            <a:r>
              <a:rPr lang="en-US" b="0" i="1" u="none" strike="noStrike">
                <a:solidFill>
                  <a:srgbClr val="000000"/>
                </a:solidFill>
                <a:effectLst/>
                <a:latin typeface="Calibri" panose="020F0502020204030204" pitchFamily="34" charset="0"/>
              </a:rPr>
              <a:t>:  </a:t>
            </a:r>
            <a:r>
              <a:rPr lang="en-US" b="0" i="0" u="none" strike="noStrike">
                <a:solidFill>
                  <a:srgbClr val="000000"/>
                </a:solidFill>
                <a:effectLst/>
                <a:latin typeface="Calibri" panose="020F0502020204030204" pitchFamily="34" charset="0"/>
              </a:rPr>
              <a:t>Enter DNA polymerase</a:t>
            </a:r>
            <a:r>
              <a:rPr lang="en-US" b="0" i="0">
                <a:solidFill>
                  <a:srgbClr val="808080"/>
                </a:solidFill>
                <a:effectLst/>
                <a:latin typeface="Calibri" panose="020F0502020204030204" pitchFamily="34" charset="0"/>
              </a:rPr>
              <a:t>​.  Two DNA polymerases are necessary to make an accurate copy of the cell’s genome.  One to copy the leading or continuous strand and the other to copy the lagging (discontinuous) strand. </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1" u="none" strike="noStrike">
                <a:solidFill>
                  <a:srgbClr val="000000"/>
                </a:solidFill>
                <a:effectLst/>
                <a:latin typeface="Calibri" panose="020F0502020204030204" pitchFamily="34" charset="0"/>
              </a:rPr>
              <a:t>Questions to consider:  What is the active site of this enzyme?  What type of bond is being made?  Why is the polymerase able to break these bonds?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Helpful hints</a:t>
            </a:r>
            <a:r>
              <a:rPr lang="en-US" b="0" i="0" u="none" strike="noStrike">
                <a:solidFill>
                  <a:srgbClr val="000000"/>
                </a:solidFill>
                <a:effectLst/>
                <a:latin typeface="Calibri" panose="020F0502020204030204" pitchFamily="34" charset="0"/>
              </a:rPr>
              <a:t>:  Before starting the next part of the activity, have students  </a:t>
            </a:r>
            <a:r>
              <a:rPr lang="en-US" b="0" i="0">
                <a:solidFill>
                  <a:srgbClr val="808080"/>
                </a:solidFill>
                <a:effectLst/>
                <a:latin typeface="Calibri" panose="020F0502020204030204" pitchFamily="34" charset="0"/>
              </a:rPr>
              <a:t>​notice the active site and the black arrow that shows directionality.</a:t>
            </a:r>
          </a:p>
          <a:p>
            <a:pPr algn="l" rtl="0" fontAlgn="base"/>
            <a:endParaRPr lang="en-US" b="0" i="0">
              <a:solidFill>
                <a:srgbClr val="808080"/>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The image to the right is painted by David </a:t>
            </a:r>
            <a:r>
              <a:rPr lang="en-US" b="0" i="0" u="none" strike="noStrike" err="1">
                <a:solidFill>
                  <a:srgbClr val="000000"/>
                </a:solidFill>
                <a:effectLst/>
                <a:latin typeface="Calibri" panose="020F0502020204030204" pitchFamily="34" charset="0"/>
              </a:rPr>
              <a:t>Goodsell</a:t>
            </a:r>
            <a:r>
              <a:rPr lang="en-US" b="0" i="0" u="none" strike="noStrike">
                <a:solidFill>
                  <a:srgbClr val="000000"/>
                </a:solidFill>
                <a:effectLst/>
                <a:latin typeface="Calibri" panose="020F0502020204030204" pitchFamily="34" charset="0"/>
              </a:rPr>
              <a:t> and shows Taq DNA polymerase, which is used by </a:t>
            </a:r>
            <a:r>
              <a:rPr lang="en-US" b="0" i="1" u="none" strike="noStrike">
                <a:solidFill>
                  <a:srgbClr val="000000"/>
                </a:solidFill>
                <a:effectLst/>
                <a:latin typeface="Calibri" panose="020F0502020204030204" pitchFamily="34" charset="0"/>
              </a:rPr>
              <a:t>Thermus aquaticus, </a:t>
            </a:r>
            <a:r>
              <a:rPr lang="en-US" b="0" i="0" u="none" strike="noStrike">
                <a:solidFill>
                  <a:srgbClr val="000000"/>
                </a:solidFill>
                <a:effectLst/>
                <a:latin typeface="Calibri" panose="020F0502020204030204" pitchFamily="34" charset="0"/>
              </a:rPr>
              <a:t>a species of bacteria that is found in hot springs.  DNA is shown in magenta and green. </a:t>
            </a:r>
          </a:p>
          <a:p>
            <a:pPr algn="l" rtl="0" fontAlgn="base"/>
            <a:endParaRPr lang="en-US" b="0" i="0" u="none" strike="noStrike">
              <a:solidFill>
                <a:srgbClr val="000000"/>
              </a:solidFill>
              <a:effectLst/>
              <a:latin typeface="Calibri" panose="020F0502020204030204" pitchFamily="34" charset="0"/>
            </a:endParaRPr>
          </a:p>
          <a:p>
            <a:pPr algn="l" rtl="0" fontAlgn="base"/>
            <a:r>
              <a:rPr lang="en-US">
                <a:hlinkClick r:id="rId3"/>
              </a:rPr>
              <a:t>PDB-101: Molecule of the Month: DNA Polymerase (rcsb.org)</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E6E88E2C-18AA-4BCE-697C-9BAA5C7BC772}"/>
              </a:ext>
            </a:extLst>
          </p:cNvPr>
          <p:cNvSpPr>
            <a:spLocks noGrp="1"/>
          </p:cNvSpPr>
          <p:nvPr>
            <p:ph type="sldNum" sz="quarter" idx="5"/>
          </p:nvPr>
        </p:nvSpPr>
        <p:spPr/>
        <p:txBody>
          <a:bodyPr/>
          <a:lstStyle/>
          <a:p>
            <a:fld id="{8C916263-F4AD-4FDF-883C-15B909C8229B}" type="slidenum">
              <a:rPr lang="en-US" smtClean="0"/>
              <a:t>11</a:t>
            </a:fld>
            <a:endParaRPr lang="en-US"/>
          </a:p>
        </p:txBody>
      </p:sp>
    </p:spTree>
    <p:extLst>
      <p:ext uri="{BB962C8B-B14F-4D97-AF65-F5344CB8AC3E}">
        <p14:creationId xmlns:p14="http://schemas.microsoft.com/office/powerpoint/2010/main" val="31470889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04045-4AE7-8556-A45A-EB03860549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004D72-4932-6EB2-6B14-D530F19BF3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A7727B-25E5-ACE5-C3E8-BBC53C8612D7}"/>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2111171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5" r:id="rId1"/>
    <p:sldLayoutId id="2147483694" r:id="rId2"/>
    <p:sldLayoutId id="2147483693"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7" r:id="rId1"/>
    <p:sldLayoutId id="2147483698" r:id="rId2"/>
  </p:sldLayoutIdLst>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33.gif"/></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pubmed.ncbi.nlm.nih.gov/28101260/"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hyperlink" Target="https://cdn.rcsb.org/pdb101/goodsell/2022_Ecoli.pdf" TargetMode="External"/><Relationship Id="rId5" Type="http://schemas.openxmlformats.org/officeDocument/2006/relationships/hyperlink" Target="https://iubmb.onlinelibrary.wiley.com/doi/10.1002/bmb.20494" TargetMode="External"/><Relationship Id="rId4" Type="http://schemas.openxmlformats.org/officeDocument/2006/relationships/hyperlink" Target="https://www.tandfonline.com/doi/abs/10.1080/00219266.2000.9655702"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s://3dmoleculardesigns.com/lending_library/"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3.xml"/><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3.xml"/><Relationship Id="rId4" Type="http://schemas.openxmlformats.org/officeDocument/2006/relationships/image" Target="../media/image52.jpeg"/></Relationships>
</file>

<file path=ppt/slides/_rels/slide2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25.gif"/></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30.tif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a:xfrm>
            <a:off x="4273826" y="1278835"/>
            <a:ext cx="7779025" cy="1931725"/>
          </a:xfrm>
        </p:spPr>
        <p:txBody>
          <a:bodyPr>
            <a:normAutofit/>
          </a:bodyPr>
          <a:lstStyle/>
          <a:p>
            <a:r>
              <a:rPr lang="en-US" sz="4000"/>
              <a:t>From Code to Construction: </a:t>
            </a:r>
            <a:br>
              <a:rPr lang="en-US" sz="4000"/>
            </a:br>
            <a:r>
              <a:rPr lang="en-US" sz="4000"/>
              <a:t>Modeling </a:t>
            </a:r>
            <a:br>
              <a:rPr lang="en-US" sz="4000"/>
            </a:br>
            <a:r>
              <a:rPr lang="en-US" sz="4000"/>
              <a:t>DNA Replication Essentials</a:t>
            </a:r>
          </a:p>
        </p:txBody>
      </p:sp>
      <p:pic>
        <p:nvPicPr>
          <p:cNvPr id="9" name="Picture 8" descr="A person smiling at the camera&#10;&#10;Description automatically generated">
            <a:extLst>
              <a:ext uri="{FF2B5EF4-FFF2-40B4-BE49-F238E27FC236}">
                <a16:creationId xmlns:a16="http://schemas.microsoft.com/office/drawing/2014/main" id="{EF3CACC5-4A98-28BD-D742-AC93FB380E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8124" y="3047628"/>
            <a:ext cx="1850537" cy="2411193"/>
          </a:xfrm>
          <a:prstGeom prst="rect">
            <a:avLst/>
          </a:prstGeom>
          <a:ln>
            <a:noFill/>
          </a:ln>
          <a:effectLst>
            <a:softEdge rad="112500"/>
          </a:effectLst>
        </p:spPr>
      </p:pic>
      <p:pic>
        <p:nvPicPr>
          <p:cNvPr id="5" name="Picture 4">
            <a:extLst>
              <a:ext uri="{FF2B5EF4-FFF2-40B4-BE49-F238E27FC236}">
                <a16:creationId xmlns:a16="http://schemas.microsoft.com/office/drawing/2014/main" id="{1497FDFD-E02F-EC2A-4A87-A554CC0524A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5678" y="4636641"/>
            <a:ext cx="3440885" cy="1931725"/>
          </a:xfrm>
          <a:prstGeom prst="rect">
            <a:avLst/>
          </a:prstGeom>
          <a:ln>
            <a:noFill/>
          </a:ln>
          <a:effectLst>
            <a:softEdge rad="112500"/>
          </a:effectLst>
        </p:spPr>
      </p:pic>
      <p:sp>
        <p:nvSpPr>
          <p:cNvPr id="11" name="TextBox 10">
            <a:extLst>
              <a:ext uri="{FF2B5EF4-FFF2-40B4-BE49-F238E27FC236}">
                <a16:creationId xmlns:a16="http://schemas.microsoft.com/office/drawing/2014/main" id="{DCE4308F-7124-88B7-85A7-B14FEBE9AF2A}"/>
              </a:ext>
            </a:extLst>
          </p:cNvPr>
          <p:cNvSpPr txBox="1"/>
          <p:nvPr/>
        </p:nvSpPr>
        <p:spPr>
          <a:xfrm>
            <a:off x="9798123" y="5673549"/>
            <a:ext cx="2036067" cy="369332"/>
          </a:xfrm>
          <a:prstGeom prst="rect">
            <a:avLst/>
          </a:prstGeom>
          <a:noFill/>
        </p:spPr>
        <p:txBody>
          <a:bodyPr wrap="square" rtlCol="0">
            <a:spAutoFit/>
          </a:bodyPr>
          <a:lstStyle/>
          <a:p>
            <a:pPr algn="ctr"/>
            <a:r>
              <a:rPr lang="en-US" dirty="0"/>
              <a:t>Ruth Hutson, MSSE</a:t>
            </a:r>
          </a:p>
        </p:txBody>
      </p:sp>
    </p:spTree>
    <p:extLst>
      <p:ext uri="{BB962C8B-B14F-4D97-AF65-F5344CB8AC3E}">
        <p14:creationId xmlns:p14="http://schemas.microsoft.com/office/powerpoint/2010/main" val="193098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0BC1F-7119-D120-B954-83B3B48A0C14}"/>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377F491C-E1B5-72DF-3D07-6310B1E6BF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540566" y="695738"/>
            <a:ext cx="9243392" cy="616226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7F1A2FA8-4D3E-847C-3CAF-E7BCD36EB0CF}"/>
              </a:ext>
            </a:extLst>
          </p:cNvPr>
          <p:cNvSpPr>
            <a:spLocks noGrp="1"/>
          </p:cNvSpPr>
          <p:nvPr>
            <p:ph type="sldNum" sz="quarter" idx="12"/>
          </p:nvPr>
        </p:nvSpPr>
        <p:spPr/>
        <p:txBody>
          <a:bodyPr/>
          <a:lstStyle/>
          <a:p>
            <a:fld id="{195F50F5-0325-4E13-93B8-A048A96B03AB}" type="slidenum">
              <a:rPr lang="en-US" smtClean="0"/>
              <a:pPr/>
              <a:t>10</a:t>
            </a:fld>
            <a:endParaRPr lang="en-US"/>
          </a:p>
        </p:txBody>
      </p:sp>
      <p:sp>
        <p:nvSpPr>
          <p:cNvPr id="3" name="Title 2">
            <a:extLst>
              <a:ext uri="{FF2B5EF4-FFF2-40B4-BE49-F238E27FC236}">
                <a16:creationId xmlns:a16="http://schemas.microsoft.com/office/drawing/2014/main" id="{8896D142-7022-57AF-D67C-2D69A2685C66}"/>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Replication</a:t>
            </a:r>
            <a:r>
              <a:rPr lang="en-US" b="0" i="0">
                <a:solidFill>
                  <a:srgbClr val="808080"/>
                </a:solidFill>
                <a:effectLst/>
                <a:latin typeface="Verdana Pro SemiBold" panose="020B0704030504040204" pitchFamily="34" charset="0"/>
              </a:rPr>
              <a:t>​</a:t>
            </a:r>
            <a:endParaRPr lang="en-US"/>
          </a:p>
        </p:txBody>
      </p:sp>
    </p:spTree>
    <p:extLst>
      <p:ext uri="{BB962C8B-B14F-4D97-AF65-F5344CB8AC3E}">
        <p14:creationId xmlns:p14="http://schemas.microsoft.com/office/powerpoint/2010/main" val="312427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0BC1F-7119-D120-B954-83B3B48A0C14}"/>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377F491C-E1B5-72DF-3D07-6310B1E6BF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534379" y="1686576"/>
            <a:ext cx="6319683" cy="421312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7F1A2FA8-4D3E-847C-3CAF-E7BCD36EB0CF}"/>
              </a:ext>
            </a:extLst>
          </p:cNvPr>
          <p:cNvSpPr>
            <a:spLocks noGrp="1"/>
          </p:cNvSpPr>
          <p:nvPr>
            <p:ph type="sldNum" sz="quarter" idx="12"/>
          </p:nvPr>
        </p:nvSpPr>
        <p:spPr/>
        <p:txBody>
          <a:bodyPr/>
          <a:lstStyle/>
          <a:p>
            <a:fld id="{195F50F5-0325-4E13-93B8-A048A96B03AB}" type="slidenum">
              <a:rPr lang="en-US" smtClean="0"/>
              <a:pPr/>
              <a:t>11</a:t>
            </a:fld>
            <a:endParaRPr lang="en-US"/>
          </a:p>
        </p:txBody>
      </p:sp>
      <p:sp>
        <p:nvSpPr>
          <p:cNvPr id="3" name="Title 2">
            <a:extLst>
              <a:ext uri="{FF2B5EF4-FFF2-40B4-BE49-F238E27FC236}">
                <a16:creationId xmlns:a16="http://schemas.microsoft.com/office/drawing/2014/main" id="{8896D142-7022-57AF-D67C-2D69A2685C66}"/>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Replication</a:t>
            </a:r>
            <a:r>
              <a:rPr lang="en-US" b="0" i="0">
                <a:solidFill>
                  <a:srgbClr val="808080"/>
                </a:solidFill>
                <a:effectLst/>
                <a:latin typeface="Verdana Pro SemiBold" panose="020B0704030504040204" pitchFamily="34" charset="0"/>
              </a:rPr>
              <a:t>​</a:t>
            </a:r>
            <a:endParaRPr lang="en-US"/>
          </a:p>
        </p:txBody>
      </p:sp>
      <p:pic>
        <p:nvPicPr>
          <p:cNvPr id="5" name="Picture 4" descr="A structure of a protein&#10;&#10;Description automatically generated with medium confidence">
            <a:extLst>
              <a:ext uri="{FF2B5EF4-FFF2-40B4-BE49-F238E27FC236}">
                <a16:creationId xmlns:a16="http://schemas.microsoft.com/office/drawing/2014/main" id="{5C371636-964E-6F8B-2003-4E12BD7085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8282" y="1757999"/>
            <a:ext cx="3457575" cy="4286250"/>
          </a:xfrm>
          <a:prstGeom prst="rect">
            <a:avLst/>
          </a:prstGeom>
        </p:spPr>
      </p:pic>
    </p:spTree>
    <p:extLst>
      <p:ext uri="{BB962C8B-B14F-4D97-AF65-F5344CB8AC3E}">
        <p14:creationId xmlns:p14="http://schemas.microsoft.com/office/powerpoint/2010/main" val="339204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E9805-BFED-46BB-82F1-89AC45F343D6}"/>
            </a:ext>
          </a:extLst>
        </p:cNvPr>
        <p:cNvGrpSpPr/>
        <p:nvPr/>
      </p:nvGrpSpPr>
      <p:grpSpPr>
        <a:xfrm>
          <a:off x="0" y="0"/>
          <a:ext cx="0" cy="0"/>
          <a:chOff x="0" y="0"/>
          <a:chExt cx="0" cy="0"/>
        </a:xfrm>
      </p:grpSpPr>
      <p:pic>
        <p:nvPicPr>
          <p:cNvPr id="4098" name="Picture 2">
            <a:extLst>
              <a:ext uri="{FF2B5EF4-FFF2-40B4-BE49-F238E27FC236}">
                <a16:creationId xmlns:a16="http://schemas.microsoft.com/office/drawing/2014/main" id="{9D34BCC6-AA6D-721C-9B92-24CC52173B4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p:blipFill>
        <p:spPr bwMode="auto">
          <a:xfrm>
            <a:off x="1934681" y="1128798"/>
            <a:ext cx="8322638" cy="55357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4B64DE6C-A893-96A7-B472-21BD241FA94D}"/>
              </a:ext>
            </a:extLst>
          </p:cNvPr>
          <p:cNvSpPr>
            <a:spLocks noGrp="1"/>
          </p:cNvSpPr>
          <p:nvPr>
            <p:ph type="sldNum" sz="quarter" idx="12"/>
          </p:nvPr>
        </p:nvSpPr>
        <p:spPr/>
        <p:txBody>
          <a:bodyPr/>
          <a:lstStyle/>
          <a:p>
            <a:fld id="{195F50F5-0325-4E13-93B8-A048A96B03AB}" type="slidenum">
              <a:rPr lang="en-US" smtClean="0"/>
              <a:pPr/>
              <a:t>12</a:t>
            </a:fld>
            <a:endParaRPr lang="en-US"/>
          </a:p>
        </p:txBody>
      </p:sp>
      <p:sp>
        <p:nvSpPr>
          <p:cNvPr id="3" name="Title 2">
            <a:extLst>
              <a:ext uri="{FF2B5EF4-FFF2-40B4-BE49-F238E27FC236}">
                <a16:creationId xmlns:a16="http://schemas.microsoft.com/office/drawing/2014/main" id="{AE4A9253-C9C7-D027-3258-BD3C9C210B26}"/>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Continuous Replication</a:t>
            </a:r>
            <a:r>
              <a:rPr lang="en-US" b="0" i="0">
                <a:solidFill>
                  <a:srgbClr val="808080"/>
                </a:solidFill>
                <a:effectLst/>
                <a:latin typeface="Verdana Pro SemiBold" panose="020B0704030504040204" pitchFamily="34" charset="0"/>
              </a:rPr>
              <a:t>​</a:t>
            </a:r>
            <a:endParaRPr lang="en-US"/>
          </a:p>
        </p:txBody>
      </p:sp>
    </p:spTree>
    <p:extLst>
      <p:ext uri="{BB962C8B-B14F-4D97-AF65-F5344CB8AC3E}">
        <p14:creationId xmlns:p14="http://schemas.microsoft.com/office/powerpoint/2010/main" val="991150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37CE4-68C0-5C35-F397-53E0DAE5808F}"/>
            </a:ext>
          </a:extLst>
        </p:cNvPr>
        <p:cNvGrpSpPr/>
        <p:nvPr/>
      </p:nvGrpSpPr>
      <p:grpSpPr>
        <a:xfrm>
          <a:off x="0" y="0"/>
          <a:ext cx="0" cy="0"/>
          <a:chOff x="0" y="0"/>
          <a:chExt cx="0" cy="0"/>
        </a:xfrm>
      </p:grpSpPr>
      <p:pic>
        <p:nvPicPr>
          <p:cNvPr id="5122" name="Picture 2">
            <a:extLst>
              <a:ext uri="{FF2B5EF4-FFF2-40B4-BE49-F238E27FC236}">
                <a16:creationId xmlns:a16="http://schemas.microsoft.com/office/drawing/2014/main" id="{90BD9134-E79F-3435-E8EB-EE30FF71335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p:blipFill>
        <p:spPr bwMode="auto">
          <a:xfrm>
            <a:off x="1430850" y="541978"/>
            <a:ext cx="9049800" cy="602966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C85B44D1-AEF1-5628-D7F2-CFDEFA3DE635}"/>
              </a:ext>
            </a:extLst>
          </p:cNvPr>
          <p:cNvSpPr>
            <a:spLocks noGrp="1"/>
          </p:cNvSpPr>
          <p:nvPr>
            <p:ph type="sldNum" sz="quarter" idx="12"/>
          </p:nvPr>
        </p:nvSpPr>
        <p:spPr/>
        <p:txBody>
          <a:bodyPr/>
          <a:lstStyle/>
          <a:p>
            <a:fld id="{195F50F5-0325-4E13-93B8-A048A96B03AB}" type="slidenum">
              <a:rPr lang="en-US" smtClean="0"/>
              <a:pPr/>
              <a:t>13</a:t>
            </a:fld>
            <a:endParaRPr lang="en-US"/>
          </a:p>
        </p:txBody>
      </p:sp>
      <p:sp>
        <p:nvSpPr>
          <p:cNvPr id="3" name="Title 2">
            <a:extLst>
              <a:ext uri="{FF2B5EF4-FFF2-40B4-BE49-F238E27FC236}">
                <a16:creationId xmlns:a16="http://schemas.microsoft.com/office/drawing/2014/main" id="{AC99E8D5-3C02-F801-8E47-2CA3AF974074}"/>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Discontinuous Replication</a:t>
            </a:r>
            <a:r>
              <a:rPr lang="en-US" b="0" i="0">
                <a:solidFill>
                  <a:srgbClr val="808080"/>
                </a:solidFill>
                <a:effectLst/>
                <a:latin typeface="Verdana Pro SemiBold" panose="020B0704030504040204" pitchFamily="34" charset="0"/>
              </a:rPr>
              <a:t>​</a:t>
            </a:r>
            <a:endParaRPr lang="en-US"/>
          </a:p>
        </p:txBody>
      </p:sp>
    </p:spTree>
    <p:extLst>
      <p:ext uri="{BB962C8B-B14F-4D97-AF65-F5344CB8AC3E}">
        <p14:creationId xmlns:p14="http://schemas.microsoft.com/office/powerpoint/2010/main" val="970883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2194D-0CD2-7CC2-287F-6FFA6ECCAE2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2E2F06-0841-3075-24E7-F720E051315F}"/>
              </a:ext>
            </a:extLst>
          </p:cNvPr>
          <p:cNvSpPr>
            <a:spLocks noGrp="1"/>
          </p:cNvSpPr>
          <p:nvPr>
            <p:ph type="sldNum" sz="quarter" idx="12"/>
          </p:nvPr>
        </p:nvSpPr>
        <p:spPr/>
        <p:txBody>
          <a:bodyPr/>
          <a:lstStyle/>
          <a:p>
            <a:fld id="{195F50F5-0325-4E13-93B8-A048A96B03AB}" type="slidenum">
              <a:rPr lang="en-US" smtClean="0"/>
              <a:pPr/>
              <a:t>14</a:t>
            </a:fld>
            <a:endParaRPr lang="en-US"/>
          </a:p>
        </p:txBody>
      </p:sp>
      <p:sp>
        <p:nvSpPr>
          <p:cNvPr id="3" name="Title 2">
            <a:extLst>
              <a:ext uri="{FF2B5EF4-FFF2-40B4-BE49-F238E27FC236}">
                <a16:creationId xmlns:a16="http://schemas.microsoft.com/office/drawing/2014/main" id="{ED60E08E-F3D1-83B6-8C66-C4F8EB071868}"/>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Comparing Leading and Laggin</a:t>
            </a:r>
            <a:r>
              <a:rPr lang="en-US">
                <a:solidFill>
                  <a:srgbClr val="000000"/>
                </a:solidFill>
                <a:latin typeface="Verdana Pro SemiBold" panose="020B0704030504040204" pitchFamily="34" charset="0"/>
              </a:rPr>
              <a:t>g Strands</a:t>
            </a:r>
            <a:r>
              <a:rPr lang="en-US" b="0" i="0">
                <a:solidFill>
                  <a:srgbClr val="808080"/>
                </a:solidFill>
                <a:effectLst/>
                <a:latin typeface="Verdana Pro SemiBold" panose="020B0704030504040204" pitchFamily="34" charset="0"/>
              </a:rPr>
              <a:t>​</a:t>
            </a:r>
            <a:endParaRPr lang="en-US"/>
          </a:p>
        </p:txBody>
      </p:sp>
      <p:pic>
        <p:nvPicPr>
          <p:cNvPr id="6146" name="Picture 2" descr="A close-up of some candy&#10;&#10;Description automatically generated with medium confidence">
            <a:extLst>
              <a:ext uri="{FF2B5EF4-FFF2-40B4-BE49-F238E27FC236}">
                <a16:creationId xmlns:a16="http://schemas.microsoft.com/office/drawing/2014/main" id="{DA8EB40D-4C9E-52FA-0CE2-ADC11FA9F4A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391507" y="1411673"/>
            <a:ext cx="7745401" cy="516057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5403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2194D-0CD2-7CC2-287F-6FFA6ECCAE2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2E2F06-0841-3075-24E7-F720E051315F}"/>
              </a:ext>
            </a:extLst>
          </p:cNvPr>
          <p:cNvSpPr>
            <a:spLocks noGrp="1"/>
          </p:cNvSpPr>
          <p:nvPr>
            <p:ph type="sldNum" sz="quarter" idx="12"/>
          </p:nvPr>
        </p:nvSpPr>
        <p:spPr/>
        <p:txBody>
          <a:bodyPr/>
          <a:lstStyle/>
          <a:p>
            <a:fld id="{195F50F5-0325-4E13-93B8-A048A96B03AB}" type="slidenum">
              <a:rPr lang="en-US" smtClean="0"/>
              <a:pPr/>
              <a:t>15</a:t>
            </a:fld>
            <a:endParaRPr lang="en-US"/>
          </a:p>
        </p:txBody>
      </p:sp>
      <p:sp>
        <p:nvSpPr>
          <p:cNvPr id="3" name="Title 2">
            <a:extLst>
              <a:ext uri="{FF2B5EF4-FFF2-40B4-BE49-F238E27FC236}">
                <a16:creationId xmlns:a16="http://schemas.microsoft.com/office/drawing/2014/main" id="{ED60E08E-F3D1-83B6-8C66-C4F8EB071868}"/>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Comparing Leading and Laggin</a:t>
            </a:r>
            <a:r>
              <a:rPr lang="en-US">
                <a:solidFill>
                  <a:srgbClr val="000000"/>
                </a:solidFill>
                <a:latin typeface="Verdana Pro SemiBold" panose="020B0704030504040204" pitchFamily="34" charset="0"/>
              </a:rPr>
              <a:t>g Strands</a:t>
            </a:r>
            <a:r>
              <a:rPr lang="en-US" b="0" i="0">
                <a:solidFill>
                  <a:srgbClr val="808080"/>
                </a:solidFill>
                <a:effectLst/>
                <a:latin typeface="Verdana Pro SemiBold" panose="020B0704030504040204" pitchFamily="34" charset="0"/>
              </a:rPr>
              <a:t>​</a:t>
            </a:r>
            <a:endParaRPr lang="en-US"/>
          </a:p>
        </p:txBody>
      </p:sp>
      <p:pic>
        <p:nvPicPr>
          <p:cNvPr id="6146" name="Picture 2">
            <a:extLst>
              <a:ext uri="{FF2B5EF4-FFF2-40B4-BE49-F238E27FC236}">
                <a16:creationId xmlns:a16="http://schemas.microsoft.com/office/drawing/2014/main" id="{DA8EB40D-4C9E-52FA-0CE2-ADC11FA9F4A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p:blipFill>
        <p:spPr bwMode="auto">
          <a:xfrm>
            <a:off x="2391507" y="1411673"/>
            <a:ext cx="7745401" cy="516057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65753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2194D-0CD2-7CC2-287F-6FFA6ECCAE2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2E2F06-0841-3075-24E7-F720E051315F}"/>
              </a:ext>
            </a:extLst>
          </p:cNvPr>
          <p:cNvSpPr>
            <a:spLocks noGrp="1"/>
          </p:cNvSpPr>
          <p:nvPr>
            <p:ph type="sldNum" sz="quarter" idx="12"/>
          </p:nvPr>
        </p:nvSpPr>
        <p:spPr/>
        <p:txBody>
          <a:bodyPr/>
          <a:lstStyle/>
          <a:p>
            <a:fld id="{195F50F5-0325-4E13-93B8-A048A96B03AB}" type="slidenum">
              <a:rPr lang="en-US" smtClean="0"/>
              <a:pPr/>
              <a:t>16</a:t>
            </a:fld>
            <a:endParaRPr lang="en-US"/>
          </a:p>
        </p:txBody>
      </p:sp>
      <p:sp>
        <p:nvSpPr>
          <p:cNvPr id="3" name="Title 2">
            <a:extLst>
              <a:ext uri="{FF2B5EF4-FFF2-40B4-BE49-F238E27FC236}">
                <a16:creationId xmlns:a16="http://schemas.microsoft.com/office/drawing/2014/main" id="{ED60E08E-F3D1-83B6-8C66-C4F8EB071868}"/>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Comparing Leading and Laggin</a:t>
            </a:r>
            <a:r>
              <a:rPr lang="en-US">
                <a:solidFill>
                  <a:srgbClr val="000000"/>
                </a:solidFill>
                <a:latin typeface="Verdana Pro SemiBold" panose="020B0704030504040204" pitchFamily="34" charset="0"/>
              </a:rPr>
              <a:t>g Strands</a:t>
            </a:r>
            <a:r>
              <a:rPr lang="en-US" b="0" i="0">
                <a:solidFill>
                  <a:srgbClr val="808080"/>
                </a:solidFill>
                <a:effectLst/>
                <a:latin typeface="Verdana Pro SemiBold" panose="020B0704030504040204" pitchFamily="34" charset="0"/>
              </a:rPr>
              <a:t>​</a:t>
            </a:r>
            <a:endParaRPr lang="en-US"/>
          </a:p>
        </p:txBody>
      </p:sp>
      <p:pic>
        <p:nvPicPr>
          <p:cNvPr id="6146" name="Picture 2">
            <a:extLst>
              <a:ext uri="{FF2B5EF4-FFF2-40B4-BE49-F238E27FC236}">
                <a16:creationId xmlns:a16="http://schemas.microsoft.com/office/drawing/2014/main" id="{DA8EB40D-4C9E-52FA-0CE2-ADC11FA9F4A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p:blipFill>
        <p:spPr bwMode="auto">
          <a:xfrm>
            <a:off x="2411385" y="1590578"/>
            <a:ext cx="7745401" cy="516057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3412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17</a:t>
            </a:fld>
            <a:endParaRPr lang="en-US"/>
          </a:p>
        </p:txBody>
      </p:sp>
      <p:pic>
        <p:nvPicPr>
          <p:cNvPr id="7170" name="Picture 2">
            <a:extLst>
              <a:ext uri="{FF2B5EF4-FFF2-40B4-BE49-F238E27FC236}">
                <a16:creationId xmlns:a16="http://schemas.microsoft.com/office/drawing/2014/main" id="{F41DFF5A-16D4-66A3-0D06-21E79FE33CD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743200" y="314225"/>
            <a:ext cx="6705599" cy="65437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127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692A2-6ED4-11D2-F2D9-7FAAC120EAC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99AAB3-CAB5-EE58-BACB-FF5D66B64F65}"/>
              </a:ext>
            </a:extLst>
          </p:cNvPr>
          <p:cNvSpPr>
            <a:spLocks noGrp="1"/>
          </p:cNvSpPr>
          <p:nvPr>
            <p:ph type="sldNum" sz="quarter" idx="12"/>
          </p:nvPr>
        </p:nvSpPr>
        <p:spPr/>
        <p:txBody>
          <a:bodyPr/>
          <a:lstStyle/>
          <a:p>
            <a:fld id="{195F50F5-0325-4E13-93B8-A048A96B03AB}" type="slidenum">
              <a:rPr lang="en-US" smtClean="0"/>
              <a:pPr/>
              <a:t>18</a:t>
            </a:fld>
            <a:endParaRPr lang="en-US"/>
          </a:p>
        </p:txBody>
      </p:sp>
      <p:sp>
        <p:nvSpPr>
          <p:cNvPr id="3" name="Content Placeholder 2">
            <a:extLst>
              <a:ext uri="{FF2B5EF4-FFF2-40B4-BE49-F238E27FC236}">
                <a16:creationId xmlns:a16="http://schemas.microsoft.com/office/drawing/2014/main" id="{75F1EAC6-B31B-D749-DB6C-FDE9EBD1AAA1}"/>
              </a:ext>
            </a:extLst>
          </p:cNvPr>
          <p:cNvSpPr>
            <a:spLocks noGrp="1"/>
          </p:cNvSpPr>
          <p:nvPr>
            <p:ph idx="1"/>
          </p:nvPr>
        </p:nvSpPr>
        <p:spPr>
          <a:xfrm>
            <a:off x="832338" y="193502"/>
            <a:ext cx="10656277" cy="1295329"/>
          </a:xfrm>
        </p:spPr>
        <p:txBody>
          <a:bodyPr/>
          <a:lstStyle/>
          <a:p>
            <a:pPr marL="0" indent="0">
              <a:buNone/>
            </a:pPr>
            <a:r>
              <a:rPr lang="en-US" b="0" i="0" u="none" strike="noStrike">
                <a:solidFill>
                  <a:srgbClr val="000000"/>
                </a:solidFill>
                <a:effectLst/>
                <a:latin typeface="Verdana Pro SemiBold" panose="020B0704030504040204" pitchFamily="34" charset="0"/>
              </a:rPr>
              <a:t>A Brief Tour Through the Cell</a:t>
            </a:r>
            <a:r>
              <a:rPr lang="en-US" b="0" i="0">
                <a:solidFill>
                  <a:srgbClr val="808080"/>
                </a:solidFill>
                <a:effectLst/>
                <a:latin typeface="Verdana Pro SemiBold" panose="020B0704030504040204" pitchFamily="34" charset="0"/>
              </a:rPr>
              <a:t>​</a:t>
            </a:r>
            <a:endParaRPr lang="en-US"/>
          </a:p>
        </p:txBody>
      </p:sp>
      <p:pic>
        <p:nvPicPr>
          <p:cNvPr id="8196" name="Picture 4">
            <a:extLst>
              <a:ext uri="{FF2B5EF4-FFF2-40B4-BE49-F238E27FC236}">
                <a16:creationId xmlns:a16="http://schemas.microsoft.com/office/drawing/2014/main" id="{5F805E14-19BC-D046-6174-14F6E44E63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0931" y="1101182"/>
            <a:ext cx="10830823" cy="429972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DA138B9-5AF2-C261-75DB-95D2C4EF90FF}"/>
              </a:ext>
            </a:extLst>
          </p:cNvPr>
          <p:cNvSpPr txBox="1"/>
          <p:nvPr/>
        </p:nvSpPr>
        <p:spPr>
          <a:xfrm>
            <a:off x="219135" y="6392949"/>
            <a:ext cx="11652738" cy="400110"/>
          </a:xfrm>
          <a:prstGeom prst="rect">
            <a:avLst/>
          </a:prstGeom>
          <a:noFill/>
        </p:spPr>
        <p:txBody>
          <a:bodyPr wrap="square">
            <a:spAutoFit/>
          </a:bodyPr>
          <a:lstStyle/>
          <a:p>
            <a:pPr algn="ctr" rtl="0" fontAlgn="base"/>
            <a:r>
              <a:rPr lang="en-US" sz="1000" b="0" i="0" u="none" strike="noStrike">
                <a:solidFill>
                  <a:srgbClr val="000000"/>
                </a:solidFill>
                <a:effectLst/>
                <a:latin typeface="ArialMT"/>
              </a:rPr>
              <a:t>This image is an excerpt from Tour of a Human Cell by David </a:t>
            </a:r>
            <a:r>
              <a:rPr lang="en-US" sz="1000" b="0" i="0" u="none" strike="noStrike" err="1">
                <a:solidFill>
                  <a:srgbClr val="000000"/>
                </a:solidFill>
                <a:effectLst/>
                <a:latin typeface="ArialMT"/>
              </a:rPr>
              <a:t>Goodsell</a:t>
            </a:r>
            <a:r>
              <a:rPr lang="en-US" sz="1000" b="0" i="0" u="none" strike="noStrike">
                <a:solidFill>
                  <a:srgbClr val="000000"/>
                </a:solidFill>
                <a:effectLst/>
                <a:latin typeface="ArialMT"/>
              </a:rPr>
              <a:t>, as shown in 3D Molecular</a:t>
            </a:r>
            <a:r>
              <a:rPr lang="en-US" sz="1000" b="0" i="0">
                <a:solidFill>
                  <a:srgbClr val="808080"/>
                </a:solidFill>
                <a:effectLst/>
                <a:latin typeface="ArialMT"/>
              </a:rPr>
              <a:t>​</a:t>
            </a:r>
            <a:endParaRPr lang="en-US" sz="1000" b="0" i="0">
              <a:solidFill>
                <a:srgbClr val="000000"/>
              </a:solidFill>
              <a:effectLst/>
              <a:latin typeface="Segoe UI" panose="020B0502040204020203" pitchFamily="34" charset="0"/>
            </a:endParaRPr>
          </a:p>
          <a:p>
            <a:pPr algn="ctr" rtl="0" fontAlgn="base"/>
            <a:r>
              <a:rPr lang="en-US" sz="1000" b="0" i="0" u="none" strike="noStrike">
                <a:solidFill>
                  <a:srgbClr val="000000"/>
                </a:solidFill>
                <a:effectLst/>
                <a:latin typeface="ArialMT"/>
              </a:rPr>
              <a:t>Designs’ Tour of a Human Cell© poster and David </a:t>
            </a:r>
            <a:r>
              <a:rPr lang="en-US" sz="1000" b="0" i="0" u="none" strike="noStrike" err="1">
                <a:solidFill>
                  <a:srgbClr val="000000"/>
                </a:solidFill>
                <a:effectLst/>
                <a:latin typeface="ArialMT"/>
              </a:rPr>
              <a:t>Goodsell’s</a:t>
            </a:r>
            <a:r>
              <a:rPr lang="en-US" sz="1000" b="0" i="0" u="none" strike="noStrike">
                <a:solidFill>
                  <a:srgbClr val="000000"/>
                </a:solidFill>
                <a:effectLst/>
                <a:latin typeface="ArialMT"/>
              </a:rPr>
              <a:t> book, </a:t>
            </a:r>
            <a:r>
              <a:rPr lang="en-US" sz="1000" b="1" i="1" u="none" strike="noStrike">
                <a:solidFill>
                  <a:srgbClr val="000000"/>
                </a:solidFill>
                <a:effectLst/>
                <a:latin typeface="Arial-BoldItalicMT"/>
              </a:rPr>
              <a:t>The Machinery of Life</a:t>
            </a:r>
            <a:endParaRPr lang="en-US" sz="1000" b="0" i="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2325879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19</a:t>
            </a:fld>
            <a:endParaRPr lang="en-US"/>
          </a:p>
        </p:txBody>
      </p:sp>
      <p:sp>
        <p:nvSpPr>
          <p:cNvPr id="18" name="Left Bracket 17">
            <a:extLst>
              <a:ext uri="{FF2B5EF4-FFF2-40B4-BE49-F238E27FC236}">
                <a16:creationId xmlns:a16="http://schemas.microsoft.com/office/drawing/2014/main" id="{908247E7-BB7D-FD08-22BE-F50C4AD4F3AA}"/>
              </a:ext>
            </a:extLst>
          </p:cNvPr>
          <p:cNvSpPr/>
          <p:nvPr/>
        </p:nvSpPr>
        <p:spPr>
          <a:xfrm rot="16200000" flipH="1">
            <a:off x="3376141" y="-1394299"/>
            <a:ext cx="1334712" cy="4932731"/>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6231A862-2F07-FEC3-AFC0-D98062284266}"/>
              </a:ext>
            </a:extLst>
          </p:cNvPr>
          <p:cNvSpPr/>
          <p:nvPr/>
        </p:nvSpPr>
        <p:spPr>
          <a:xfrm rot="16200000" flipH="1">
            <a:off x="9435536" y="-85187"/>
            <a:ext cx="392175" cy="3257048"/>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Left Bracket 19">
            <a:extLst>
              <a:ext uri="{FF2B5EF4-FFF2-40B4-BE49-F238E27FC236}">
                <a16:creationId xmlns:a16="http://schemas.microsoft.com/office/drawing/2014/main" id="{C048EA97-9B2D-C39A-6762-CDF85E00CE80}"/>
              </a:ext>
            </a:extLst>
          </p:cNvPr>
          <p:cNvSpPr/>
          <p:nvPr/>
        </p:nvSpPr>
        <p:spPr>
          <a:xfrm rot="16200000" flipH="1">
            <a:off x="5662237" y="1064408"/>
            <a:ext cx="392175" cy="1031849"/>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TextBox 20">
            <a:extLst>
              <a:ext uri="{FF2B5EF4-FFF2-40B4-BE49-F238E27FC236}">
                <a16:creationId xmlns:a16="http://schemas.microsoft.com/office/drawing/2014/main" id="{B666D513-CB07-E91E-20DD-1D34B42FDF65}"/>
              </a:ext>
            </a:extLst>
          </p:cNvPr>
          <p:cNvSpPr txBox="1"/>
          <p:nvPr/>
        </p:nvSpPr>
        <p:spPr>
          <a:xfrm>
            <a:off x="3506598" y="0"/>
            <a:ext cx="1023457" cy="369332"/>
          </a:xfrm>
          <a:prstGeom prst="rect">
            <a:avLst/>
          </a:prstGeom>
          <a:noFill/>
        </p:spPr>
        <p:txBody>
          <a:bodyPr wrap="square" rtlCol="0">
            <a:spAutoFit/>
          </a:bodyPr>
          <a:lstStyle/>
          <a:p>
            <a:r>
              <a:rPr lang="en-US" b="1"/>
              <a:t>Nucleus</a:t>
            </a:r>
          </a:p>
        </p:txBody>
      </p:sp>
      <p:sp>
        <p:nvSpPr>
          <p:cNvPr id="22" name="TextBox 21">
            <a:extLst>
              <a:ext uri="{FF2B5EF4-FFF2-40B4-BE49-F238E27FC236}">
                <a16:creationId xmlns:a16="http://schemas.microsoft.com/office/drawing/2014/main" id="{D75F129A-5C5F-49AC-26D7-F08601C7E871}"/>
              </a:ext>
            </a:extLst>
          </p:cNvPr>
          <p:cNvSpPr txBox="1"/>
          <p:nvPr/>
        </p:nvSpPr>
        <p:spPr>
          <a:xfrm>
            <a:off x="5199784" y="648473"/>
            <a:ext cx="1392579" cy="646331"/>
          </a:xfrm>
          <a:prstGeom prst="rect">
            <a:avLst/>
          </a:prstGeom>
          <a:noFill/>
        </p:spPr>
        <p:txBody>
          <a:bodyPr wrap="square" rtlCol="0">
            <a:spAutoFit/>
          </a:bodyPr>
          <a:lstStyle/>
          <a:p>
            <a:pPr algn="ctr"/>
            <a:r>
              <a:rPr lang="en-US" b="1"/>
              <a:t>Nuclear Membrane</a:t>
            </a:r>
          </a:p>
        </p:txBody>
      </p:sp>
      <p:sp>
        <p:nvSpPr>
          <p:cNvPr id="23" name="TextBox 22">
            <a:extLst>
              <a:ext uri="{FF2B5EF4-FFF2-40B4-BE49-F238E27FC236}">
                <a16:creationId xmlns:a16="http://schemas.microsoft.com/office/drawing/2014/main" id="{76FB153E-094C-DA88-4AF0-E1860E161797}"/>
              </a:ext>
            </a:extLst>
          </p:cNvPr>
          <p:cNvSpPr txBox="1"/>
          <p:nvPr/>
        </p:nvSpPr>
        <p:spPr>
          <a:xfrm>
            <a:off x="8925886" y="795067"/>
            <a:ext cx="1302412" cy="369332"/>
          </a:xfrm>
          <a:prstGeom prst="rect">
            <a:avLst/>
          </a:prstGeom>
          <a:noFill/>
        </p:spPr>
        <p:txBody>
          <a:bodyPr wrap="square" rtlCol="0">
            <a:spAutoFit/>
          </a:bodyPr>
          <a:lstStyle/>
          <a:p>
            <a:r>
              <a:rPr lang="en-US" b="1"/>
              <a:t>Cytoplasm</a:t>
            </a:r>
          </a:p>
        </p:txBody>
      </p:sp>
      <p:sp>
        <p:nvSpPr>
          <p:cNvPr id="25" name="TextBox 24">
            <a:extLst>
              <a:ext uri="{FF2B5EF4-FFF2-40B4-BE49-F238E27FC236}">
                <a16:creationId xmlns:a16="http://schemas.microsoft.com/office/drawing/2014/main" id="{E6EFBA30-2031-6544-17F3-7E9957BE0290}"/>
              </a:ext>
            </a:extLst>
          </p:cNvPr>
          <p:cNvSpPr txBox="1"/>
          <p:nvPr/>
        </p:nvSpPr>
        <p:spPr>
          <a:xfrm>
            <a:off x="3037233" y="6114707"/>
            <a:ext cx="6117534" cy="369332"/>
          </a:xfrm>
          <a:prstGeom prst="rect">
            <a:avLst/>
          </a:prstGeom>
          <a:noFill/>
        </p:spPr>
        <p:txBody>
          <a:bodyPr wrap="square">
            <a:spAutoFit/>
          </a:bodyPr>
          <a:lstStyle/>
          <a:p>
            <a:pPr algn="ctr"/>
            <a:r>
              <a:rPr lang="en-US" sz="900" b="0" i="0" u="none" strike="noStrike" baseline="0">
                <a:latin typeface="ArialMT"/>
              </a:rPr>
              <a:t>This image is an excerpt from Tour of a Human Cell by David </a:t>
            </a:r>
            <a:r>
              <a:rPr lang="en-US" sz="900" b="0" i="0" u="none" strike="noStrike" baseline="0" err="1">
                <a:latin typeface="ArialMT"/>
              </a:rPr>
              <a:t>Goodsell</a:t>
            </a:r>
            <a:r>
              <a:rPr lang="en-US" sz="900" b="0" i="0" u="none" strike="noStrike" baseline="0">
                <a:latin typeface="ArialMT"/>
              </a:rPr>
              <a:t>, as shown in 3D Molecular</a:t>
            </a:r>
          </a:p>
          <a:p>
            <a:pPr algn="ctr"/>
            <a:r>
              <a:rPr lang="en-US" sz="900" b="0" i="0" u="none" strike="noStrike" baseline="0">
                <a:latin typeface="ArialMT"/>
              </a:rPr>
              <a:t>Designs’ Tour of a Human Cell© poster and David </a:t>
            </a:r>
            <a:r>
              <a:rPr lang="en-US" sz="900" b="0" i="0" u="none" strike="noStrike" baseline="0" err="1">
                <a:latin typeface="ArialMT"/>
              </a:rPr>
              <a:t>Goodsell’s</a:t>
            </a:r>
            <a:r>
              <a:rPr lang="en-US" sz="900" b="0" i="0" u="none" strike="noStrike" baseline="0">
                <a:latin typeface="ArialMT"/>
              </a:rPr>
              <a:t> book, </a:t>
            </a:r>
            <a:r>
              <a:rPr lang="en-US" sz="900" b="1" i="1" u="none" strike="noStrike" baseline="0">
                <a:latin typeface="Arial-BoldItalicMT"/>
              </a:rPr>
              <a:t>The Machinery of Life.</a:t>
            </a:r>
            <a:endParaRPr lang="en-US" sz="900"/>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488351" y="1776422"/>
            <a:ext cx="9771797" cy="3907809"/>
          </a:xfrm>
        </p:spPr>
      </p:pic>
    </p:spTree>
    <p:extLst>
      <p:ext uri="{BB962C8B-B14F-4D97-AF65-F5344CB8AC3E}">
        <p14:creationId xmlns:p14="http://schemas.microsoft.com/office/powerpoint/2010/main" val="1375273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pieces of puzzle&#10;&#10;Description automatically generated">
            <a:extLst>
              <a:ext uri="{FF2B5EF4-FFF2-40B4-BE49-F238E27FC236}">
                <a16:creationId xmlns:a16="http://schemas.microsoft.com/office/drawing/2014/main" id="{D38B3ECC-EB08-21F1-99D9-559762E9CA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4631" y="1460198"/>
            <a:ext cx="7072671" cy="4718482"/>
          </a:xfrm>
          <a:prstGeom prst="rect">
            <a:avLst/>
          </a:prstGeom>
          <a:ln>
            <a:noFill/>
          </a:ln>
          <a:effectLst>
            <a:softEdge rad="112500"/>
          </a:effectLst>
        </p:spPr>
      </p:pic>
    </p:spTree>
    <p:extLst>
      <p:ext uri="{BB962C8B-B14F-4D97-AF65-F5344CB8AC3E}">
        <p14:creationId xmlns:p14="http://schemas.microsoft.com/office/powerpoint/2010/main" val="4202619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692A2-6ED4-11D2-F2D9-7FAAC120EAC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99AAB3-CAB5-EE58-BACB-FF5D66B64F65}"/>
              </a:ext>
            </a:extLst>
          </p:cNvPr>
          <p:cNvSpPr>
            <a:spLocks noGrp="1"/>
          </p:cNvSpPr>
          <p:nvPr>
            <p:ph type="sldNum" sz="quarter" idx="12"/>
          </p:nvPr>
        </p:nvSpPr>
        <p:spPr/>
        <p:txBody>
          <a:bodyPr/>
          <a:lstStyle/>
          <a:p>
            <a:fld id="{195F50F5-0325-4E13-93B8-A048A96B03AB}" type="slidenum">
              <a:rPr lang="en-US" smtClean="0"/>
              <a:pPr/>
              <a:t>20</a:t>
            </a:fld>
            <a:endParaRPr lang="en-US"/>
          </a:p>
        </p:txBody>
      </p:sp>
      <p:sp>
        <p:nvSpPr>
          <p:cNvPr id="3" name="Content Placeholder 2">
            <a:extLst>
              <a:ext uri="{FF2B5EF4-FFF2-40B4-BE49-F238E27FC236}">
                <a16:creationId xmlns:a16="http://schemas.microsoft.com/office/drawing/2014/main" id="{75F1EAC6-B31B-D749-DB6C-FDE9EBD1AAA1}"/>
              </a:ext>
            </a:extLst>
          </p:cNvPr>
          <p:cNvSpPr>
            <a:spLocks noGrp="1"/>
          </p:cNvSpPr>
          <p:nvPr>
            <p:ph idx="1"/>
          </p:nvPr>
        </p:nvSpPr>
        <p:spPr>
          <a:xfrm>
            <a:off x="695740" y="0"/>
            <a:ext cx="11344578" cy="844827"/>
          </a:xfrm>
        </p:spPr>
        <p:txBody>
          <a:bodyPr>
            <a:normAutofit/>
          </a:bodyPr>
          <a:lstStyle/>
          <a:p>
            <a:pPr marL="0" indent="0">
              <a:buNone/>
            </a:pPr>
            <a:r>
              <a:rPr lang="en-US" b="0" i="0" u="none" strike="noStrike">
                <a:solidFill>
                  <a:srgbClr val="000000"/>
                </a:solidFill>
                <a:effectLst/>
                <a:latin typeface="Verdana Pro SemiBold" panose="020B0704030504040204" pitchFamily="34" charset="0"/>
              </a:rPr>
              <a:t>Escherichia coli Bacterium, 2021</a:t>
            </a:r>
            <a:r>
              <a:rPr lang="en-US" b="0" i="0">
                <a:solidFill>
                  <a:srgbClr val="808080"/>
                </a:solidFill>
                <a:effectLst/>
                <a:latin typeface="Verdana Pro SemiBold" panose="020B0704030504040204" pitchFamily="34" charset="0"/>
              </a:rPr>
              <a:t>​</a:t>
            </a:r>
            <a:endParaRPr lang="en-US"/>
          </a:p>
        </p:txBody>
      </p:sp>
      <p:sp>
        <p:nvSpPr>
          <p:cNvPr id="5" name="TextBox 4">
            <a:extLst>
              <a:ext uri="{FF2B5EF4-FFF2-40B4-BE49-F238E27FC236}">
                <a16:creationId xmlns:a16="http://schemas.microsoft.com/office/drawing/2014/main" id="{5DA138B9-5AF2-C261-75DB-95D2C4EF90FF}"/>
              </a:ext>
            </a:extLst>
          </p:cNvPr>
          <p:cNvSpPr txBox="1"/>
          <p:nvPr/>
        </p:nvSpPr>
        <p:spPr>
          <a:xfrm>
            <a:off x="219135" y="6392949"/>
            <a:ext cx="11652738" cy="246221"/>
          </a:xfrm>
          <a:prstGeom prst="rect">
            <a:avLst/>
          </a:prstGeom>
          <a:noFill/>
        </p:spPr>
        <p:txBody>
          <a:bodyPr wrap="square">
            <a:spAutoFit/>
          </a:bodyPr>
          <a:lstStyle/>
          <a:p>
            <a:pPr algn="ctr" rtl="0" fontAlgn="base"/>
            <a:r>
              <a:rPr lang="en-US" sz="1000" b="0" i="0">
                <a:solidFill>
                  <a:srgbClr val="5A5A5A"/>
                </a:solidFill>
                <a:effectLst/>
                <a:latin typeface="Helvetica Neue"/>
              </a:rPr>
              <a:t>Acknowledgment: Illustration by David S. </a:t>
            </a:r>
            <a:r>
              <a:rPr lang="en-US" sz="1000" b="0" i="0" err="1">
                <a:solidFill>
                  <a:srgbClr val="5A5A5A"/>
                </a:solidFill>
                <a:effectLst/>
                <a:latin typeface="Helvetica Neue"/>
              </a:rPr>
              <a:t>Goodsell</a:t>
            </a:r>
            <a:r>
              <a:rPr lang="en-US" sz="1000" b="0" i="0">
                <a:solidFill>
                  <a:srgbClr val="5A5A5A"/>
                </a:solidFill>
                <a:effectLst/>
                <a:latin typeface="Helvetica Neue"/>
              </a:rPr>
              <a:t>, RCSB Protein Data Bank. </a:t>
            </a:r>
            <a:r>
              <a:rPr lang="en-US" sz="1000" b="0" i="0" err="1">
                <a:solidFill>
                  <a:srgbClr val="5A5A5A"/>
                </a:solidFill>
                <a:effectLst/>
                <a:latin typeface="Helvetica Neue"/>
              </a:rPr>
              <a:t>doi</a:t>
            </a:r>
            <a:r>
              <a:rPr lang="en-US" sz="1000" b="0" i="0">
                <a:solidFill>
                  <a:srgbClr val="5A5A5A"/>
                </a:solidFill>
                <a:effectLst/>
                <a:latin typeface="Helvetica Neue"/>
              </a:rPr>
              <a:t>: 10.2210/</a:t>
            </a:r>
            <a:r>
              <a:rPr lang="en-US" sz="1000" b="0" i="0" err="1">
                <a:solidFill>
                  <a:srgbClr val="5A5A5A"/>
                </a:solidFill>
                <a:effectLst/>
                <a:latin typeface="Helvetica Neue"/>
              </a:rPr>
              <a:t>rcsb_pdb</a:t>
            </a:r>
            <a:r>
              <a:rPr lang="en-US" sz="1000" b="0" i="0">
                <a:solidFill>
                  <a:srgbClr val="5A5A5A"/>
                </a:solidFill>
                <a:effectLst/>
                <a:latin typeface="Helvetica Neue"/>
              </a:rPr>
              <a:t>/goodsell-gallery-028</a:t>
            </a:r>
            <a:endParaRPr lang="en-US" sz="1000" b="0" i="0">
              <a:solidFill>
                <a:srgbClr val="000000"/>
              </a:solidFill>
              <a:effectLst/>
              <a:latin typeface="Segoe UI" panose="020B0502040204020203" pitchFamily="34" charset="0"/>
            </a:endParaRPr>
          </a:p>
        </p:txBody>
      </p:sp>
      <p:pic>
        <p:nvPicPr>
          <p:cNvPr id="6" name="Picture 5" descr="A close-up of a cell&#10;&#10;Description automatically generated">
            <a:extLst>
              <a:ext uri="{FF2B5EF4-FFF2-40B4-BE49-F238E27FC236}">
                <a16:creationId xmlns:a16="http://schemas.microsoft.com/office/drawing/2014/main" id="{A92B5551-17BE-A815-7945-6964178F6F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5424" y="552790"/>
            <a:ext cx="5840159" cy="5840159"/>
          </a:xfrm>
          <a:prstGeom prst="rect">
            <a:avLst/>
          </a:prstGeom>
        </p:spPr>
      </p:pic>
    </p:spTree>
    <p:extLst>
      <p:ext uri="{BB962C8B-B14F-4D97-AF65-F5344CB8AC3E}">
        <p14:creationId xmlns:p14="http://schemas.microsoft.com/office/powerpoint/2010/main" val="11722064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692A2-6ED4-11D2-F2D9-7FAAC120EAC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99AAB3-CAB5-EE58-BACB-FF5D66B64F65}"/>
              </a:ext>
            </a:extLst>
          </p:cNvPr>
          <p:cNvSpPr>
            <a:spLocks noGrp="1"/>
          </p:cNvSpPr>
          <p:nvPr>
            <p:ph type="sldNum" sz="quarter" idx="12"/>
          </p:nvPr>
        </p:nvSpPr>
        <p:spPr/>
        <p:txBody>
          <a:bodyPr/>
          <a:lstStyle/>
          <a:p>
            <a:fld id="{195F50F5-0325-4E13-93B8-A048A96B03AB}" type="slidenum">
              <a:rPr lang="en-US" smtClean="0"/>
              <a:pPr/>
              <a:t>21</a:t>
            </a:fld>
            <a:endParaRPr lang="en-US"/>
          </a:p>
        </p:txBody>
      </p:sp>
      <p:sp>
        <p:nvSpPr>
          <p:cNvPr id="3" name="Content Placeholder 2">
            <a:extLst>
              <a:ext uri="{FF2B5EF4-FFF2-40B4-BE49-F238E27FC236}">
                <a16:creationId xmlns:a16="http://schemas.microsoft.com/office/drawing/2014/main" id="{75F1EAC6-B31B-D749-DB6C-FDE9EBD1AAA1}"/>
              </a:ext>
            </a:extLst>
          </p:cNvPr>
          <p:cNvSpPr>
            <a:spLocks noGrp="1"/>
          </p:cNvSpPr>
          <p:nvPr>
            <p:ph idx="1"/>
          </p:nvPr>
        </p:nvSpPr>
        <p:spPr>
          <a:xfrm>
            <a:off x="832338" y="193502"/>
            <a:ext cx="10656277" cy="1295329"/>
          </a:xfrm>
        </p:spPr>
        <p:txBody>
          <a:bodyPr/>
          <a:lstStyle/>
          <a:p>
            <a:pPr marL="0" indent="0">
              <a:buNone/>
            </a:pPr>
            <a:r>
              <a:rPr lang="en-US" b="0" i="0" u="none" strike="noStrike">
                <a:solidFill>
                  <a:srgbClr val="000000"/>
                </a:solidFill>
                <a:effectLst/>
                <a:latin typeface="Verdana Pro SemiBold" panose="020B0704030504040204" pitchFamily="34" charset="0"/>
              </a:rPr>
              <a:t>Escherichia coli Bacterium, 2021</a:t>
            </a:r>
            <a:r>
              <a:rPr lang="en-US" b="0" i="0">
                <a:solidFill>
                  <a:srgbClr val="808080"/>
                </a:solidFill>
                <a:effectLst/>
                <a:latin typeface="Verdana Pro SemiBold" panose="020B0704030504040204" pitchFamily="34" charset="0"/>
              </a:rPr>
              <a:t>​</a:t>
            </a:r>
            <a:endParaRPr lang="en-US"/>
          </a:p>
        </p:txBody>
      </p:sp>
      <p:sp>
        <p:nvSpPr>
          <p:cNvPr id="5" name="TextBox 4">
            <a:extLst>
              <a:ext uri="{FF2B5EF4-FFF2-40B4-BE49-F238E27FC236}">
                <a16:creationId xmlns:a16="http://schemas.microsoft.com/office/drawing/2014/main" id="{5DA138B9-5AF2-C261-75DB-95D2C4EF90FF}"/>
              </a:ext>
            </a:extLst>
          </p:cNvPr>
          <p:cNvSpPr txBox="1"/>
          <p:nvPr/>
        </p:nvSpPr>
        <p:spPr>
          <a:xfrm>
            <a:off x="219135" y="6392949"/>
            <a:ext cx="11652738" cy="246221"/>
          </a:xfrm>
          <a:prstGeom prst="rect">
            <a:avLst/>
          </a:prstGeom>
          <a:noFill/>
        </p:spPr>
        <p:txBody>
          <a:bodyPr wrap="square">
            <a:spAutoFit/>
          </a:bodyPr>
          <a:lstStyle/>
          <a:p>
            <a:pPr algn="ctr" rtl="0" fontAlgn="base"/>
            <a:r>
              <a:rPr lang="en-US" sz="1000" b="0" i="0">
                <a:solidFill>
                  <a:srgbClr val="5A5A5A"/>
                </a:solidFill>
                <a:effectLst/>
                <a:latin typeface="Helvetica Neue"/>
              </a:rPr>
              <a:t>Acknowledgment: Illustration by David S. </a:t>
            </a:r>
            <a:r>
              <a:rPr lang="en-US" sz="1000" b="0" i="0" err="1">
                <a:solidFill>
                  <a:srgbClr val="5A5A5A"/>
                </a:solidFill>
                <a:effectLst/>
                <a:latin typeface="Helvetica Neue"/>
              </a:rPr>
              <a:t>Goodsell</a:t>
            </a:r>
            <a:r>
              <a:rPr lang="en-US" sz="1000" b="0" i="0">
                <a:solidFill>
                  <a:srgbClr val="5A5A5A"/>
                </a:solidFill>
                <a:effectLst/>
                <a:latin typeface="Helvetica Neue"/>
              </a:rPr>
              <a:t>, RCSB Protein Data Bank. </a:t>
            </a:r>
            <a:r>
              <a:rPr lang="en-US" sz="1000" b="0" i="0" err="1">
                <a:solidFill>
                  <a:srgbClr val="5A5A5A"/>
                </a:solidFill>
                <a:effectLst/>
                <a:latin typeface="Helvetica Neue"/>
              </a:rPr>
              <a:t>doi</a:t>
            </a:r>
            <a:r>
              <a:rPr lang="en-US" sz="1000" b="0" i="0">
                <a:solidFill>
                  <a:srgbClr val="5A5A5A"/>
                </a:solidFill>
                <a:effectLst/>
                <a:latin typeface="Helvetica Neue"/>
              </a:rPr>
              <a:t>: 10.2210/</a:t>
            </a:r>
            <a:r>
              <a:rPr lang="en-US" sz="1000" b="0" i="0" err="1">
                <a:solidFill>
                  <a:srgbClr val="5A5A5A"/>
                </a:solidFill>
                <a:effectLst/>
                <a:latin typeface="Helvetica Neue"/>
              </a:rPr>
              <a:t>rcsb_pdb</a:t>
            </a:r>
            <a:r>
              <a:rPr lang="en-US" sz="1000" b="0" i="0">
                <a:solidFill>
                  <a:srgbClr val="5A5A5A"/>
                </a:solidFill>
                <a:effectLst/>
                <a:latin typeface="Helvetica Neue"/>
              </a:rPr>
              <a:t>/goodsell-gallery-028</a:t>
            </a:r>
            <a:endParaRPr lang="en-US" sz="1000" b="0" i="0">
              <a:solidFill>
                <a:srgbClr val="000000"/>
              </a:solidFill>
              <a:effectLst/>
              <a:latin typeface="Segoe UI" panose="020B0502040204020203" pitchFamily="34" charset="0"/>
            </a:endParaRPr>
          </a:p>
        </p:txBody>
      </p:sp>
      <p:pic>
        <p:nvPicPr>
          <p:cNvPr id="8" name="Picture 7" descr="A close-up of a map of a cell&#10;&#10;Description automatically generated">
            <a:extLst>
              <a:ext uri="{FF2B5EF4-FFF2-40B4-BE49-F238E27FC236}">
                <a16:creationId xmlns:a16="http://schemas.microsoft.com/office/drawing/2014/main" id="{C6837748-A23B-3708-D0C1-040BE690AF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5175" y="641554"/>
            <a:ext cx="5751395" cy="5751395"/>
          </a:xfrm>
          <a:prstGeom prst="rect">
            <a:avLst/>
          </a:prstGeom>
        </p:spPr>
      </p:pic>
    </p:spTree>
    <p:extLst>
      <p:ext uri="{BB962C8B-B14F-4D97-AF65-F5344CB8AC3E}">
        <p14:creationId xmlns:p14="http://schemas.microsoft.com/office/powerpoint/2010/main" val="4154702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27868-F170-289B-3A63-2468648DF77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4A15AD-D62E-CE1B-9F78-7EAB0B2F8112}"/>
              </a:ext>
            </a:extLst>
          </p:cNvPr>
          <p:cNvSpPr>
            <a:spLocks noGrp="1"/>
          </p:cNvSpPr>
          <p:nvPr>
            <p:ph type="sldNum" sz="quarter" idx="12"/>
          </p:nvPr>
        </p:nvSpPr>
        <p:spPr/>
        <p:txBody>
          <a:bodyPr/>
          <a:lstStyle/>
          <a:p>
            <a:fld id="{195F50F5-0325-4E13-93B8-A048A96B03AB}" type="slidenum">
              <a:rPr lang="en-US" smtClean="0"/>
              <a:pPr/>
              <a:t>22</a:t>
            </a:fld>
            <a:endParaRPr lang="en-US"/>
          </a:p>
        </p:txBody>
      </p:sp>
      <p:sp>
        <p:nvSpPr>
          <p:cNvPr id="3" name="Title 2">
            <a:extLst>
              <a:ext uri="{FF2B5EF4-FFF2-40B4-BE49-F238E27FC236}">
                <a16:creationId xmlns:a16="http://schemas.microsoft.com/office/drawing/2014/main" id="{B3918E71-433D-CC90-88BC-9A6796700035}"/>
              </a:ext>
            </a:extLst>
          </p:cNvPr>
          <p:cNvSpPr>
            <a:spLocks noGrp="1"/>
          </p:cNvSpPr>
          <p:nvPr>
            <p:ph type="title"/>
          </p:nvPr>
        </p:nvSpPr>
        <p:spPr/>
        <p:txBody>
          <a:bodyPr>
            <a:normAutofit/>
          </a:bodyPr>
          <a:lstStyle/>
          <a:p>
            <a:pPr algn="ctr"/>
            <a:r>
              <a:rPr lang="en-US"/>
              <a:t>Helpful Resources</a:t>
            </a:r>
          </a:p>
        </p:txBody>
      </p:sp>
      <p:sp>
        <p:nvSpPr>
          <p:cNvPr id="4" name="Content Placeholder 3">
            <a:extLst>
              <a:ext uri="{FF2B5EF4-FFF2-40B4-BE49-F238E27FC236}">
                <a16:creationId xmlns:a16="http://schemas.microsoft.com/office/drawing/2014/main" id="{26C619B1-5B95-2282-F786-4EB65BB42546}"/>
              </a:ext>
            </a:extLst>
          </p:cNvPr>
          <p:cNvSpPr>
            <a:spLocks noGrp="1"/>
          </p:cNvSpPr>
          <p:nvPr>
            <p:ph idx="1"/>
          </p:nvPr>
        </p:nvSpPr>
        <p:spPr/>
        <p:txBody>
          <a:bodyPr/>
          <a:lstStyle/>
          <a:p>
            <a:pPr algn="l" rtl="0" fontAlgn="base">
              <a:buFont typeface="Arial" panose="020B0604020202020204" pitchFamily="34" charset="0"/>
              <a:buChar char="•"/>
            </a:pPr>
            <a:r>
              <a:rPr lang="en-US" sz="2400" b="0" i="0" u="sng" strike="noStrike">
                <a:solidFill>
                  <a:srgbClr val="0563C1"/>
                </a:solidFill>
                <a:effectLst/>
                <a:latin typeface="Verdana Pro" panose="020B0604030504040204" pitchFamily="34" charset="0"/>
                <a:hlinkClick r:id="rId3"/>
              </a:rPr>
              <a:t>Tracking the Resolution of Student Misconceptions about the Central Dogma of Molecular Biology - PubMed (nih.gov)</a:t>
            </a:r>
            <a:r>
              <a:rPr lang="en-US" sz="2400" b="0" i="0">
                <a:solidFill>
                  <a:srgbClr val="808080"/>
                </a:solidFill>
                <a:effectLst/>
                <a:latin typeface="Verdana Pro" panose="020B0604030504040204" pitchFamily="34" charset="0"/>
              </a:rPr>
              <a:t>​</a:t>
            </a:r>
          </a:p>
          <a:p>
            <a:pPr marL="0" indent="0" algn="l" rtl="0" fontAlgn="base">
              <a:buNone/>
            </a:pPr>
            <a:endParaRPr lang="en-US" sz="24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400" b="0" i="0" u="sng" strike="noStrike">
                <a:solidFill>
                  <a:srgbClr val="0563C1"/>
                </a:solidFill>
                <a:effectLst/>
                <a:latin typeface="Verdana Pro" panose="020B0604030504040204" pitchFamily="34" charset="0"/>
                <a:hlinkClick r:id="rId4"/>
              </a:rPr>
              <a:t>What's in a cell? — young people's understanding of the genetic relationship between cells, within an individual: Journal of Biological Education: Vol 34, No 3 (tandfonline.com)</a:t>
            </a:r>
            <a:r>
              <a:rPr lang="en-US" sz="2400" b="0" i="0">
                <a:solidFill>
                  <a:srgbClr val="808080"/>
                </a:solidFill>
                <a:effectLst/>
                <a:latin typeface="Verdana Pro" panose="020B0604030504040204" pitchFamily="34" charset="0"/>
              </a:rPr>
              <a:t>​</a:t>
            </a:r>
          </a:p>
          <a:p>
            <a:pPr marL="0" indent="0" algn="l" rtl="0" fontAlgn="base">
              <a:buNone/>
            </a:pPr>
            <a:endParaRPr lang="en-US" sz="24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400" b="0" i="0" u="sng" strike="noStrike">
                <a:solidFill>
                  <a:srgbClr val="0563C1"/>
                </a:solidFill>
                <a:effectLst/>
                <a:latin typeface="Verdana Pro" panose="020B0604030504040204" pitchFamily="34" charset="0"/>
                <a:hlinkClick r:id="rId5"/>
              </a:rPr>
              <a:t>Eukaryotic cell panorama - </a:t>
            </a:r>
            <a:r>
              <a:rPr lang="en-US" sz="2400" b="0" i="0" u="sng" strike="noStrike" err="1">
                <a:solidFill>
                  <a:srgbClr val="0563C1"/>
                </a:solidFill>
                <a:effectLst/>
                <a:latin typeface="Verdana Pro" panose="020B0604030504040204" pitchFamily="34" charset="0"/>
                <a:hlinkClick r:id="rId5"/>
              </a:rPr>
              <a:t>Goodsell</a:t>
            </a:r>
            <a:r>
              <a:rPr lang="en-US" sz="2400" b="0" i="0" u="sng" strike="noStrike">
                <a:solidFill>
                  <a:srgbClr val="0563C1"/>
                </a:solidFill>
                <a:effectLst/>
                <a:latin typeface="Verdana Pro" panose="020B0604030504040204" pitchFamily="34" charset="0"/>
                <a:hlinkClick r:id="rId5"/>
              </a:rPr>
              <a:t> - 2011 - Biochemistry and Molecular Biology Education - Wiley Online Library</a:t>
            </a:r>
            <a:r>
              <a:rPr lang="en-US" sz="2400" b="0" i="0" u="none" strike="noStrike">
                <a:solidFill>
                  <a:srgbClr val="000000"/>
                </a:solidFill>
                <a:effectLst/>
                <a:latin typeface="Verdana Pro" panose="020B0604030504040204" pitchFamily="34" charset="0"/>
              </a:rPr>
              <a:t> </a:t>
            </a:r>
          </a:p>
          <a:p>
            <a:pPr marL="0" indent="0" algn="l" rtl="0" fontAlgn="base">
              <a:buNone/>
            </a:pPr>
            <a:endParaRPr lang="en-US" sz="2400" b="0" i="0" u="none" strike="noStrike">
              <a:solidFill>
                <a:srgbClr val="000000"/>
              </a:solidFill>
              <a:effectLst/>
              <a:latin typeface="Verdana Pro" panose="020B0604030504040204" pitchFamily="34" charset="0"/>
            </a:endParaRPr>
          </a:p>
          <a:p>
            <a:pPr algn="l" rtl="0" fontAlgn="base">
              <a:buFont typeface="Arial" panose="020B0604020202020204" pitchFamily="34" charset="0"/>
              <a:buChar char="•"/>
            </a:pPr>
            <a:r>
              <a:rPr lang="en-US" sz="2400">
                <a:hlinkClick r:id="rId6"/>
              </a:rPr>
              <a:t>2022_EcoliPainting (rcsb.org)</a:t>
            </a:r>
            <a:endParaRPr lang="en-US" sz="2400" b="0" i="0" u="none" strike="noStrike">
              <a:solidFill>
                <a:srgbClr val="000000"/>
              </a:solidFill>
              <a:effectLst/>
              <a:latin typeface="Verdana Pro" panose="020B0604030504040204" pitchFamily="34" charset="0"/>
            </a:endParaRPr>
          </a:p>
          <a:p>
            <a:pPr algn="l" rtl="0" fontAlgn="base">
              <a:buFont typeface="Arial" panose="020B0604020202020204" pitchFamily="34" charset="0"/>
              <a:buChar char="•"/>
            </a:pPr>
            <a:endParaRPr lang="en-US" sz="2400" b="0" i="0">
              <a:solidFill>
                <a:srgbClr val="000000"/>
              </a:solidFill>
              <a:effectLst/>
              <a:latin typeface="Arial" panose="020B0604020202020204" pitchFamily="34" charset="0"/>
            </a:endParaRPr>
          </a:p>
          <a:p>
            <a:endParaRPr lang="en-US"/>
          </a:p>
        </p:txBody>
      </p:sp>
    </p:spTree>
    <p:extLst>
      <p:ext uri="{BB962C8B-B14F-4D97-AF65-F5344CB8AC3E}">
        <p14:creationId xmlns:p14="http://schemas.microsoft.com/office/powerpoint/2010/main" val="4764209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23</a:t>
            </a:fld>
            <a:endParaRPr lang="en-US"/>
          </a:p>
        </p:txBody>
      </p:sp>
      <p:sp>
        <p:nvSpPr>
          <p:cNvPr id="3" name="Title 1">
            <a:extLst>
              <a:ext uri="{FF2B5EF4-FFF2-40B4-BE49-F238E27FC236}">
                <a16:creationId xmlns:a16="http://schemas.microsoft.com/office/drawing/2014/main" id="{3277E02F-FDA7-AE8D-009C-4D4D72A2602A}"/>
              </a:ext>
            </a:extLst>
          </p:cNvPr>
          <p:cNvSpPr>
            <a:spLocks noGrp="1"/>
          </p:cNvSpPr>
          <p:nvPr>
            <p:ph type="title"/>
          </p:nvPr>
        </p:nvSpPr>
        <p:spPr>
          <a:xfrm>
            <a:off x="534379" y="958302"/>
            <a:ext cx="11203246" cy="544574"/>
          </a:xfrm>
        </p:spPr>
        <p:txBody>
          <a:bodyPr>
            <a:noAutofit/>
          </a:bodyPr>
          <a:lstStyle/>
          <a:p>
            <a:pPr algn="ctr"/>
            <a:r>
              <a:rPr lang="en-US" sz="3600">
                <a:latin typeface="+mn-lt"/>
              </a:rPr>
              <a:t>Workshop NGSS Connections </a:t>
            </a:r>
            <a:br>
              <a:rPr lang="en-US" sz="3600">
                <a:solidFill>
                  <a:srgbClr val="0070C0"/>
                </a:solidFill>
              </a:rPr>
            </a:br>
            <a:endParaRPr lang="en-US" sz="2000">
              <a:solidFill>
                <a:schemeClr val="accent1"/>
              </a:solidFill>
              <a:latin typeface="+mn-lt"/>
            </a:endParaRPr>
          </a:p>
        </p:txBody>
      </p:sp>
      <p:graphicFrame>
        <p:nvGraphicFramePr>
          <p:cNvPr id="4" name="Table 3">
            <a:extLst>
              <a:ext uri="{FF2B5EF4-FFF2-40B4-BE49-F238E27FC236}">
                <a16:creationId xmlns:a16="http://schemas.microsoft.com/office/drawing/2014/main" id="{7982826A-E118-4B01-D1FE-C050A6530BDE}"/>
              </a:ext>
            </a:extLst>
          </p:cNvPr>
          <p:cNvGraphicFramePr>
            <a:graphicFrameLocks noGrp="1"/>
          </p:cNvGraphicFramePr>
          <p:nvPr>
            <p:extLst>
              <p:ext uri="{D42A27DB-BD31-4B8C-83A1-F6EECF244321}">
                <p14:modId xmlns:p14="http://schemas.microsoft.com/office/powerpoint/2010/main" val="4017353687"/>
              </p:ext>
            </p:extLst>
          </p:nvPr>
        </p:nvGraphicFramePr>
        <p:xfrm>
          <a:off x="618433" y="1908313"/>
          <a:ext cx="11119192" cy="4480115"/>
        </p:xfrm>
        <a:graphic>
          <a:graphicData uri="http://schemas.openxmlformats.org/drawingml/2006/table">
            <a:tbl>
              <a:tblPr firstRow="1" firstCol="1" bandRow="1">
                <a:tableStyleId>{C4B1156A-380E-4F78-BDF5-A606A8083BF9}</a:tableStyleId>
              </a:tblPr>
              <a:tblGrid>
                <a:gridCol w="3579712">
                  <a:extLst>
                    <a:ext uri="{9D8B030D-6E8A-4147-A177-3AD203B41FA5}">
                      <a16:colId xmlns:a16="http://schemas.microsoft.com/office/drawing/2014/main" val="598079876"/>
                    </a:ext>
                  </a:extLst>
                </a:gridCol>
                <a:gridCol w="3907840">
                  <a:extLst>
                    <a:ext uri="{9D8B030D-6E8A-4147-A177-3AD203B41FA5}">
                      <a16:colId xmlns:a16="http://schemas.microsoft.com/office/drawing/2014/main" val="3881289360"/>
                    </a:ext>
                  </a:extLst>
                </a:gridCol>
                <a:gridCol w="3631640">
                  <a:extLst>
                    <a:ext uri="{9D8B030D-6E8A-4147-A177-3AD203B41FA5}">
                      <a16:colId xmlns:a16="http://schemas.microsoft.com/office/drawing/2014/main" val="2035052738"/>
                    </a:ext>
                  </a:extLst>
                </a:gridCol>
              </a:tblGrid>
              <a:tr h="605984">
                <a:tc>
                  <a:txBody>
                    <a:bodyPr/>
                    <a:lstStyle/>
                    <a:p>
                      <a:pPr marL="0" marR="0" algn="ctr">
                        <a:lnSpc>
                          <a:spcPct val="107000"/>
                        </a:lnSpc>
                        <a:spcBef>
                          <a:spcPts val="0"/>
                        </a:spcBef>
                        <a:spcAft>
                          <a:spcPts val="0"/>
                        </a:spcAft>
                      </a:pPr>
                      <a:r>
                        <a:rPr lang="en-US" sz="3200">
                          <a:solidFill>
                            <a:schemeClr val="bg1"/>
                          </a:solidFill>
                          <a:effectLst/>
                        </a:rPr>
                        <a:t>SEPs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a:solidFill>
                            <a:schemeClr val="bg1"/>
                          </a:solidFill>
                          <a:effectLst/>
                        </a:rPr>
                        <a:t>CCCs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a:solidFill>
                            <a:schemeClr val="bg1"/>
                          </a:solidFill>
                          <a:effectLst/>
                        </a:rPr>
                        <a:t>DCIs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405475">
                <a:tc>
                  <a:txBody>
                    <a:bodyPr/>
                    <a:lstStyle/>
                    <a:p>
                      <a:pPr marL="0" marR="0" lvl="0">
                        <a:lnSpc>
                          <a:spcPct val="107000"/>
                        </a:lnSpc>
                        <a:spcBef>
                          <a:spcPts val="0"/>
                        </a:spcBef>
                        <a:spcAft>
                          <a:spcPts val="0"/>
                        </a:spcAft>
                        <a:buNone/>
                      </a:pPr>
                      <a:r>
                        <a:rPr lang="en-US" sz="2400" b="1">
                          <a:effectLst/>
                          <a:latin typeface="Calibri"/>
                          <a:cs typeface="Times New Roman"/>
                        </a:rPr>
                        <a:t>Asking Questions</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Scale, Proportion, and Quantity</a:t>
                      </a:r>
                      <a:endParaRPr lang="en-US"/>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a:lnSpc>
                          <a:spcPct val="107000"/>
                        </a:lnSpc>
                        <a:spcBef>
                          <a:spcPts val="0"/>
                        </a:spcBef>
                        <a:spcAft>
                          <a:spcPts val="0"/>
                        </a:spcAft>
                        <a:buNone/>
                      </a:pPr>
                      <a:r>
                        <a:rPr lang="en-US" sz="2400" b="1">
                          <a:effectLst/>
                          <a:latin typeface="Calibri"/>
                          <a:ea typeface="Calibri"/>
                          <a:cs typeface="Times New Roman"/>
                        </a:rPr>
                        <a:t>HS-LS1-1</a:t>
                      </a: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929963">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a:effectLst/>
                          <a:latin typeface="+mn-lt"/>
                          <a:cs typeface="Times New Roman"/>
                        </a:rPr>
                        <a:t>Developing and Using Models</a:t>
                      </a:r>
                      <a:endParaRPr lang="en-US" sz="2400"/>
                    </a:p>
                    <a:p>
                      <a:pPr marL="0" marR="0" lvl="0">
                        <a:lnSpc>
                          <a:spcPct val="107000"/>
                        </a:lnSpc>
                        <a:spcBef>
                          <a:spcPts val="0"/>
                        </a:spcBef>
                        <a:spcAft>
                          <a:spcPts val="0"/>
                        </a:spcAft>
                        <a:buNone/>
                      </a:pP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Patterns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a:t>MS-LS1-2</a:t>
                      </a:r>
                    </a:p>
                    <a:p>
                      <a:pPr marL="0" marR="0" lvl="0">
                        <a:lnSpc>
                          <a:spcPct val="107000"/>
                        </a:lnSpc>
                        <a:spcBef>
                          <a:spcPts val="0"/>
                        </a:spcBef>
                        <a:spcAft>
                          <a:spcPts val="0"/>
                        </a:spcAft>
                        <a:buNone/>
                      </a:pPr>
                      <a:endParaRPr lang="en-US" sz="2400" b="1">
                        <a:effectLst/>
                        <a:latin typeface="Calibri"/>
                        <a:ea typeface="Calibri" panose="020F0502020204030204" pitchFamily="34" charset="0"/>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40547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a:effectLst/>
                          <a:latin typeface="+mn-lt"/>
                          <a:cs typeface="Times New Roman"/>
                        </a:rPr>
                        <a:t>Constructing Explanations and Designing Solutions</a:t>
                      </a:r>
                      <a:endParaRPr lang="en-US" sz="2400"/>
                    </a:p>
                    <a:p>
                      <a:pPr marL="0" marR="0" lvl="0">
                        <a:lnSpc>
                          <a:spcPct val="107000"/>
                        </a:lnSpc>
                        <a:spcBef>
                          <a:spcPts val="0"/>
                        </a:spcBef>
                        <a:spcAft>
                          <a:spcPts val="0"/>
                        </a:spcAft>
                        <a:buNone/>
                      </a:pP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Structure and Function </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endParaRPr lang="en-US" b="1"/>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21477623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dirty="0">
                <a:solidFill>
                  <a:srgbClr val="FFFFFF"/>
                </a:solidFill>
                <a:latin typeface="+mj-lt"/>
              </a:rPr>
              <a:t>Want to try things out first?</a:t>
            </a:r>
            <a:br>
              <a:rPr lang="en-US" sz="2000" kern="1200" dirty="0">
                <a:solidFill>
                  <a:srgbClr val="FFFFFF"/>
                </a:solidFill>
                <a:latin typeface="+mj-lt"/>
                <a:ea typeface="+mj-ea"/>
                <a:cs typeface="+mj-cs"/>
              </a:rPr>
            </a:br>
            <a:endParaRPr lang="en-US" sz="2000" kern="1200" dirty="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fontScale="92500"/>
          </a:bodyPr>
          <a:lstStyle/>
          <a:p>
            <a:pPr marL="0" indent="0" algn="ctr">
              <a:lnSpc>
                <a:spcPct val="90000"/>
              </a:lnSpc>
              <a:buNone/>
            </a:pPr>
            <a:r>
              <a:rPr lang="en-US" dirty="0">
                <a:latin typeface="+mn-lt"/>
                <a:cs typeface="Calibri"/>
              </a:rPr>
              <a:t>Visit our Lending Library at </a:t>
            </a:r>
          </a:p>
          <a:p>
            <a:pPr marL="0" indent="0" algn="ctr">
              <a:lnSpc>
                <a:spcPct val="90000"/>
              </a:lnSpc>
              <a:buNone/>
            </a:pPr>
            <a:r>
              <a:rPr lang="en-US" dirty="0">
                <a:hlinkClick r:id="rId3"/>
              </a:rPr>
              <a:t>3DMD Lending Library – 3D Molecular Designs</a:t>
            </a:r>
            <a:r>
              <a:rPr lang="en-US" dirty="0">
                <a:latin typeface="+mn-lt"/>
                <a:cs typeface="Calibri"/>
              </a:rPr>
              <a:t>.</a:t>
            </a: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24</a:t>
            </a:fld>
            <a:endParaRPr lang="en-US">
              <a:solidFill>
                <a:prstClr val="black">
                  <a:tint val="75000"/>
                </a:prstClr>
              </a:solidFill>
            </a:endParaRPr>
          </a:p>
        </p:txBody>
      </p:sp>
      <p:pic>
        <p:nvPicPr>
          <p:cNvPr id="7" name="Picture 6">
            <a:extLst>
              <a:ext uri="{FF2B5EF4-FFF2-40B4-BE49-F238E27FC236}">
                <a16:creationId xmlns:a16="http://schemas.microsoft.com/office/drawing/2014/main" id="{7182E123-7C3E-BCF8-2239-B0272CB23EB4}"/>
              </a:ext>
            </a:extLst>
          </p:cNvPr>
          <p:cNvPicPr>
            <a:picLocks noChangeAspect="1"/>
          </p:cNvPicPr>
          <p:nvPr/>
        </p:nvPicPr>
        <p:blipFill>
          <a:blip r:embed="rId4"/>
          <a:stretch>
            <a:fillRect/>
          </a:stretch>
        </p:blipFill>
        <p:spPr>
          <a:xfrm>
            <a:off x="4309461" y="984172"/>
            <a:ext cx="7563454" cy="4889655"/>
          </a:xfrm>
          <a:prstGeom prst="rect">
            <a:avLst/>
          </a:prstGeom>
          <a:ln>
            <a:noFill/>
          </a:ln>
          <a:effectLst>
            <a:softEdge rad="112500"/>
          </a:effectLst>
        </p:spPr>
      </p:pic>
    </p:spTree>
    <p:extLst>
      <p:ext uri="{BB962C8B-B14F-4D97-AF65-F5344CB8AC3E}">
        <p14:creationId xmlns:p14="http://schemas.microsoft.com/office/powerpoint/2010/main" val="39187696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25</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dirty="0">
                <a:latin typeface="Verdana Pro SemiBold"/>
              </a:rPr>
              <a:t>Digital Modeling Hub</a:t>
            </a:r>
            <a:endParaRPr lang="en-US" dirty="0"/>
          </a:p>
        </p:txBody>
      </p:sp>
      <p:pic>
        <p:nvPicPr>
          <p:cNvPr id="8" name="Picture 8">
            <a:extLst>
              <a:ext uri="{FF2B5EF4-FFF2-40B4-BE49-F238E27FC236}">
                <a16:creationId xmlns:a16="http://schemas.microsoft.com/office/drawing/2014/main" id="{370706FF-832A-02E8-634B-537BC4229FA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1068787" y="1990435"/>
            <a:ext cx="2877005" cy="2152939"/>
          </a:xfrm>
        </p:spPr>
      </p:pic>
      <p:pic>
        <p:nvPicPr>
          <p:cNvPr id="9" name="Picture 9">
            <a:extLst>
              <a:ext uri="{FF2B5EF4-FFF2-40B4-BE49-F238E27FC236}">
                <a16:creationId xmlns:a16="http://schemas.microsoft.com/office/drawing/2014/main" id="{6F0C34D0-AF91-9D53-D8B2-133B83D594E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593220" y="1958744"/>
            <a:ext cx="3447096" cy="1938992"/>
          </a:xfrm>
          <a:prstGeom prst="rect">
            <a:avLst/>
          </a:prstGeom>
        </p:spPr>
      </p:pic>
      <p:pic>
        <p:nvPicPr>
          <p:cNvPr id="10" name="Picture 10">
            <a:extLst>
              <a:ext uri="{FF2B5EF4-FFF2-40B4-BE49-F238E27FC236}">
                <a16:creationId xmlns:a16="http://schemas.microsoft.com/office/drawing/2014/main" id="{2D2D4A58-4B6E-0D30-2B54-002BC711A75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464206" y="4180894"/>
            <a:ext cx="3802563" cy="2138941"/>
          </a:xfrm>
          <a:prstGeom prst="rect">
            <a:avLst/>
          </a:prstGeom>
        </p:spPr>
      </p:pic>
      <p:sp>
        <p:nvSpPr>
          <p:cNvPr id="12" name="TextBox 11">
            <a:extLst>
              <a:ext uri="{FF2B5EF4-FFF2-40B4-BE49-F238E27FC236}">
                <a16:creationId xmlns:a16="http://schemas.microsoft.com/office/drawing/2014/main" id="{A62DB6D2-0243-3733-5151-BE82CCBF6653}"/>
              </a:ext>
            </a:extLst>
          </p:cNvPr>
          <p:cNvSpPr txBox="1"/>
          <p:nvPr/>
        </p:nvSpPr>
        <p:spPr>
          <a:xfrm>
            <a:off x="1105829" y="1087244"/>
            <a:ext cx="1061224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We're enhancing our kits and models to inspire more hands-on learning with our classic content, </a:t>
            </a:r>
            <a:r>
              <a:rPr lang="en-US" dirty="0" err="1">
                <a:cs typeface="Calibri"/>
              </a:rPr>
              <a:t>Interactables</a:t>
            </a:r>
            <a:r>
              <a:rPr lang="en-US" dirty="0">
                <a:cs typeface="Calibri"/>
              </a:rPr>
              <a:t>, short content videos, and much more!!  Check it out!</a:t>
            </a:r>
            <a:endParaRPr lang="en-US" dirty="0"/>
          </a:p>
        </p:txBody>
      </p:sp>
      <p:sp>
        <p:nvSpPr>
          <p:cNvPr id="13" name="TextBox 12">
            <a:extLst>
              <a:ext uri="{FF2B5EF4-FFF2-40B4-BE49-F238E27FC236}">
                <a16:creationId xmlns:a16="http://schemas.microsoft.com/office/drawing/2014/main" id="{CA821EE9-C620-348E-346E-297B474B1AA0}"/>
              </a:ext>
            </a:extLst>
          </p:cNvPr>
          <p:cNvSpPr txBox="1"/>
          <p:nvPr/>
        </p:nvSpPr>
        <p:spPr>
          <a:xfrm>
            <a:off x="3776212" y="1713105"/>
            <a:ext cx="5061127"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solidFill>
                  <a:srgbClr val="0B672E"/>
                </a:solidFill>
                <a:cs typeface="Calibri"/>
              </a:rPr>
              <a:t>Look at our new </a:t>
            </a:r>
            <a:endParaRPr lang="en-US" dirty="0">
              <a:cs typeface="Calibri"/>
            </a:endParaRPr>
          </a:p>
          <a:p>
            <a:pPr algn="ctr"/>
            <a:r>
              <a:rPr lang="en-US" sz="2400" dirty="0">
                <a:solidFill>
                  <a:srgbClr val="0B672E"/>
                </a:solidFill>
                <a:cs typeface="Calibri"/>
              </a:rPr>
              <a:t>Digital Modeling Hub for additional resources to use with the Flow of Genetic Information  Kit. </a:t>
            </a:r>
            <a:endParaRPr lang="en-US" dirty="0"/>
          </a:p>
        </p:txBody>
      </p:sp>
      <p:sp>
        <p:nvSpPr>
          <p:cNvPr id="5" name="TextBox 4">
            <a:extLst>
              <a:ext uri="{FF2B5EF4-FFF2-40B4-BE49-F238E27FC236}">
                <a16:creationId xmlns:a16="http://schemas.microsoft.com/office/drawing/2014/main" id="{F817B83C-C4FA-B903-9AA1-45819D36544F}"/>
              </a:ext>
            </a:extLst>
          </p:cNvPr>
          <p:cNvSpPr txBox="1"/>
          <p:nvPr/>
        </p:nvSpPr>
        <p:spPr>
          <a:xfrm rot="12478313" flipV="1">
            <a:off x="8829611" y="4537437"/>
            <a:ext cx="2750153" cy="1815882"/>
          </a:xfrm>
          <a:prstGeom prst="rect">
            <a:avLst/>
          </a:prstGeom>
          <a:noFill/>
        </p:spPr>
        <p:txBody>
          <a:bodyPr wrap="square">
            <a:spAutoFit/>
          </a:bodyPr>
          <a:lstStyle/>
          <a:p>
            <a:pPr algn="ctr"/>
            <a:r>
              <a:rPr lang="en-US" sz="2800" b="1" dirty="0">
                <a:solidFill>
                  <a:srgbClr val="7030A0"/>
                </a:solidFill>
                <a:cs typeface="Calibri"/>
              </a:rPr>
              <a:t>Get your access code by responding to our survey! </a:t>
            </a:r>
            <a:endParaRPr lang="en-US" sz="2800" b="1" dirty="0">
              <a:solidFill>
                <a:srgbClr val="7030A0"/>
              </a:solidFill>
            </a:endParaRPr>
          </a:p>
        </p:txBody>
      </p:sp>
    </p:spTree>
    <p:extLst>
      <p:ext uri="{BB962C8B-B14F-4D97-AF65-F5344CB8AC3E}">
        <p14:creationId xmlns:p14="http://schemas.microsoft.com/office/powerpoint/2010/main" val="3979557896"/>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26</a:t>
            </a:fld>
            <a:endParaRPr lang="en-US"/>
          </a:p>
        </p:txBody>
      </p:sp>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a:xfrm>
            <a:off x="428624" y="915677"/>
            <a:ext cx="11439525" cy="581947"/>
          </a:xfrm>
        </p:spPr>
        <p:txBody>
          <a:bodyPr>
            <a:normAutofit/>
          </a:bodyPr>
          <a:lstStyle/>
          <a:p>
            <a:pPr algn="ctr"/>
            <a:r>
              <a:rPr lang="en-US">
                <a:latin typeface="Verdana Pro SemiBold"/>
              </a:rPr>
              <a:t>Visit Our Booth!</a:t>
            </a:r>
          </a:p>
        </p:txBody>
      </p:sp>
      <p:sp>
        <p:nvSpPr>
          <p:cNvPr id="13" name="TextBox 12">
            <a:extLst>
              <a:ext uri="{FF2B5EF4-FFF2-40B4-BE49-F238E27FC236}">
                <a16:creationId xmlns:a16="http://schemas.microsoft.com/office/drawing/2014/main" id="{0CC7DF2E-3742-B6FB-B241-3C3945A94C85}"/>
              </a:ext>
            </a:extLst>
          </p:cNvPr>
          <p:cNvSpPr txBox="1"/>
          <p:nvPr/>
        </p:nvSpPr>
        <p:spPr>
          <a:xfrm>
            <a:off x="935200" y="1399455"/>
            <a:ext cx="10426372" cy="461665"/>
          </a:xfrm>
          <a:prstGeom prst="rect">
            <a:avLst/>
          </a:prstGeom>
          <a:noFill/>
        </p:spPr>
        <p:txBody>
          <a:bodyPr wrap="square" lIns="91440" tIns="45720" rIns="91440" bIns="45720" rtlCol="0" anchor="t">
            <a:spAutoFit/>
          </a:bodyPr>
          <a:lstStyle/>
          <a:p>
            <a:pPr algn="ctr"/>
            <a:r>
              <a:rPr lang="en-US" sz="2000" dirty="0">
                <a:cs typeface="Calibri" panose="020F0502020204030204"/>
              </a:rPr>
              <a:t>Continue your exploration of our dynamic kits and models at </a:t>
            </a:r>
            <a:r>
              <a:rPr lang="en-US" sz="2400" b="1" dirty="0">
                <a:solidFill>
                  <a:srgbClr val="FF00FF"/>
                </a:solidFill>
                <a:cs typeface="Calibri" panose="020F0502020204030204"/>
              </a:rPr>
              <a:t>Booth 609</a:t>
            </a:r>
            <a:r>
              <a:rPr lang="en-US" sz="2000" dirty="0">
                <a:cs typeface="Calibri" panose="020F0502020204030204"/>
              </a:rPr>
              <a:t> </a:t>
            </a:r>
          </a:p>
        </p:txBody>
      </p:sp>
      <p:pic>
        <p:nvPicPr>
          <p:cNvPr id="9" name="Picture 8" descr="A group of people at a convention&#10;&#10;Description automatically generated">
            <a:extLst>
              <a:ext uri="{FF2B5EF4-FFF2-40B4-BE49-F238E27FC236}">
                <a16:creationId xmlns:a16="http://schemas.microsoft.com/office/drawing/2014/main" id="{F186E5B4-8867-1B8E-FEB9-AAB389CD72D6}"/>
              </a:ext>
            </a:extLst>
          </p:cNvPr>
          <p:cNvPicPr>
            <a:picLocks noChangeAspect="1"/>
          </p:cNvPicPr>
          <p:nvPr/>
        </p:nvPicPr>
        <p:blipFill>
          <a:blip r:embed="rId2"/>
          <a:stretch>
            <a:fillRect/>
          </a:stretch>
        </p:blipFill>
        <p:spPr>
          <a:xfrm>
            <a:off x="855661" y="2110840"/>
            <a:ext cx="4927600" cy="3695700"/>
          </a:xfrm>
          <a:prstGeom prst="rect">
            <a:avLst/>
          </a:prstGeom>
        </p:spPr>
      </p:pic>
      <p:pic>
        <p:nvPicPr>
          <p:cNvPr id="14" name="Picture 13" descr="Women looking at a table with a few people&#10;&#10;Description automatically generated with medium confidence">
            <a:extLst>
              <a:ext uri="{FF2B5EF4-FFF2-40B4-BE49-F238E27FC236}">
                <a16:creationId xmlns:a16="http://schemas.microsoft.com/office/drawing/2014/main" id="{F8B98F1C-E54A-EEB4-223B-F8640DD0CA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1927" y="2256155"/>
            <a:ext cx="5117793" cy="3408726"/>
          </a:xfrm>
          <a:prstGeom prst="rect">
            <a:avLst/>
          </a:prstGeom>
        </p:spPr>
      </p:pic>
    </p:spTree>
    <p:extLst>
      <p:ext uri="{BB962C8B-B14F-4D97-AF65-F5344CB8AC3E}">
        <p14:creationId xmlns:p14="http://schemas.microsoft.com/office/powerpoint/2010/main" val="3605642087"/>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27</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a:latin typeface="Verdana Pro SemiBold"/>
              </a:rPr>
              <a:t>AR Enhancements</a:t>
            </a:r>
            <a:endParaRPr lang="en-US"/>
          </a:p>
        </p:txBody>
      </p:sp>
      <p:pic>
        <p:nvPicPr>
          <p:cNvPr id="8" name="Picture 8">
            <a:extLst>
              <a:ext uri="{FF2B5EF4-FFF2-40B4-BE49-F238E27FC236}">
                <a16:creationId xmlns:a16="http://schemas.microsoft.com/office/drawing/2014/main" id="{370706FF-832A-02E8-634B-537BC4229FA3}"/>
              </a:ext>
            </a:extLst>
          </p:cNvPr>
          <p:cNvPicPr>
            <a:picLocks noGrp="1" noChangeAspect="1"/>
          </p:cNvPicPr>
          <p:nvPr>
            <p:ph idx="1"/>
          </p:nvPr>
        </p:nvPicPr>
        <p:blipFill>
          <a:blip r:embed="rId2"/>
          <a:stretch>
            <a:fillRect/>
          </a:stretch>
        </p:blipFill>
        <p:spPr>
          <a:xfrm>
            <a:off x="1068787" y="1714229"/>
            <a:ext cx="2707425" cy="2026038"/>
          </a:xfrm>
        </p:spPr>
      </p:pic>
      <p:pic>
        <p:nvPicPr>
          <p:cNvPr id="9" name="Picture 9" descr="A picture containing text&#10;&#10;Description automatically generated">
            <a:extLst>
              <a:ext uri="{FF2B5EF4-FFF2-40B4-BE49-F238E27FC236}">
                <a16:creationId xmlns:a16="http://schemas.microsoft.com/office/drawing/2014/main" id="{6F0C34D0-AF91-9D53-D8B2-133B83D594EE}"/>
              </a:ext>
            </a:extLst>
          </p:cNvPr>
          <p:cNvPicPr>
            <a:picLocks noChangeAspect="1"/>
          </p:cNvPicPr>
          <p:nvPr/>
        </p:nvPicPr>
        <p:blipFill>
          <a:blip r:embed="rId3"/>
          <a:stretch>
            <a:fillRect/>
          </a:stretch>
        </p:blipFill>
        <p:spPr>
          <a:xfrm>
            <a:off x="8971155" y="1713105"/>
            <a:ext cx="2743200" cy="2019300"/>
          </a:xfrm>
          <a:prstGeom prst="rect">
            <a:avLst/>
          </a:prstGeom>
        </p:spPr>
      </p:pic>
      <p:pic>
        <p:nvPicPr>
          <p:cNvPr id="10" name="Picture 10" descr="A picture containing person, indoor&#10;&#10;Description automatically generated">
            <a:extLst>
              <a:ext uri="{FF2B5EF4-FFF2-40B4-BE49-F238E27FC236}">
                <a16:creationId xmlns:a16="http://schemas.microsoft.com/office/drawing/2014/main" id="{2D2D4A58-4B6E-0D30-2B54-002BC711A752}"/>
              </a:ext>
            </a:extLst>
          </p:cNvPr>
          <p:cNvPicPr>
            <a:picLocks noChangeAspect="1"/>
          </p:cNvPicPr>
          <p:nvPr/>
        </p:nvPicPr>
        <p:blipFill>
          <a:blip r:embed="rId4"/>
          <a:stretch>
            <a:fillRect/>
          </a:stretch>
        </p:blipFill>
        <p:spPr>
          <a:xfrm>
            <a:off x="4464205" y="3985130"/>
            <a:ext cx="3802565" cy="2530471"/>
          </a:xfrm>
          <a:prstGeom prst="rect">
            <a:avLst/>
          </a:prstGeom>
        </p:spPr>
      </p:pic>
      <p:sp>
        <p:nvSpPr>
          <p:cNvPr id="12" name="TextBox 11">
            <a:extLst>
              <a:ext uri="{FF2B5EF4-FFF2-40B4-BE49-F238E27FC236}">
                <a16:creationId xmlns:a16="http://schemas.microsoft.com/office/drawing/2014/main" id="{A62DB6D2-0243-3733-5151-BE82CCBF6653}"/>
              </a:ext>
            </a:extLst>
          </p:cNvPr>
          <p:cNvSpPr txBox="1"/>
          <p:nvPr/>
        </p:nvSpPr>
        <p:spPr>
          <a:xfrm>
            <a:off x="1105829" y="1087244"/>
            <a:ext cx="10612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We're enhancing our kits and models to inspire more hands-on learning with new augmented reality features! </a:t>
            </a:r>
            <a:endParaRPr lang="en-US"/>
          </a:p>
        </p:txBody>
      </p:sp>
      <p:sp>
        <p:nvSpPr>
          <p:cNvPr id="13" name="TextBox 12">
            <a:extLst>
              <a:ext uri="{FF2B5EF4-FFF2-40B4-BE49-F238E27FC236}">
                <a16:creationId xmlns:a16="http://schemas.microsoft.com/office/drawing/2014/main" id="{CA821EE9-C620-348E-346E-297B474B1AA0}"/>
              </a:ext>
            </a:extLst>
          </p:cNvPr>
          <p:cNvSpPr txBox="1"/>
          <p:nvPr/>
        </p:nvSpPr>
        <p:spPr>
          <a:xfrm>
            <a:off x="3893635" y="2053683"/>
            <a:ext cx="494370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solidFill>
                  <a:srgbClr val="0B672E"/>
                </a:solidFill>
                <a:cs typeface="Calibri"/>
              </a:rPr>
              <a:t>Stop by </a:t>
            </a:r>
            <a:r>
              <a:rPr lang="en-US" sz="2400" b="1" dirty="0">
                <a:solidFill>
                  <a:srgbClr val="FF00FF"/>
                </a:solidFill>
                <a:cs typeface="Calibri"/>
              </a:rPr>
              <a:t>Booth 609 </a:t>
            </a:r>
            <a:r>
              <a:rPr lang="en-US" sz="2400" dirty="0">
                <a:solidFill>
                  <a:srgbClr val="0B672E"/>
                </a:solidFill>
                <a:cs typeface="Calibri"/>
              </a:rPr>
              <a:t> to </a:t>
            </a:r>
            <a:endParaRPr lang="en-US" dirty="0">
              <a:solidFill>
                <a:srgbClr val="000000"/>
              </a:solidFill>
              <a:cs typeface="Calibri"/>
            </a:endParaRPr>
          </a:p>
          <a:p>
            <a:pPr algn="ctr"/>
            <a:r>
              <a:rPr lang="en-US" sz="2400" dirty="0">
                <a:solidFill>
                  <a:srgbClr val="0B672E"/>
                </a:solidFill>
                <a:cs typeface="Calibri"/>
              </a:rPr>
              <a:t>check out our new </a:t>
            </a:r>
            <a:endParaRPr lang="en-US" dirty="0">
              <a:cs typeface="Calibri"/>
            </a:endParaRPr>
          </a:p>
          <a:p>
            <a:pPr algn="ctr"/>
            <a:r>
              <a:rPr lang="en-US" sz="2400" dirty="0">
                <a:solidFill>
                  <a:srgbClr val="0B672E"/>
                </a:solidFill>
                <a:cs typeface="Calibri"/>
              </a:rPr>
              <a:t>Augmented Reality Enhancements! </a:t>
            </a:r>
            <a:endParaRPr lang="en-US" dirty="0"/>
          </a:p>
        </p:txBody>
      </p:sp>
    </p:spTree>
    <p:extLst>
      <p:ext uri="{BB962C8B-B14F-4D97-AF65-F5344CB8AC3E}">
        <p14:creationId xmlns:p14="http://schemas.microsoft.com/office/powerpoint/2010/main" val="3631768175"/>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28</a:t>
            </a:fld>
            <a:endParaRPr lang="en-US"/>
          </a:p>
        </p:txBody>
      </p:sp>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normAutofit fontScale="90000"/>
          </a:bodyPr>
          <a:lstStyle/>
          <a:p>
            <a:r>
              <a:rPr lang="en-US" dirty="0">
                <a:latin typeface="Verdana Pro SemiBold"/>
              </a:rPr>
              <a:t>Summer Course 2025 – Modeling the Molecular World</a:t>
            </a:r>
          </a:p>
        </p:txBody>
      </p:sp>
      <p:sp>
        <p:nvSpPr>
          <p:cNvPr id="13" name="TextBox 12">
            <a:extLst>
              <a:ext uri="{FF2B5EF4-FFF2-40B4-BE49-F238E27FC236}">
                <a16:creationId xmlns:a16="http://schemas.microsoft.com/office/drawing/2014/main" id="{0CC7DF2E-3742-B6FB-B241-3C3945A94C85}"/>
              </a:ext>
            </a:extLst>
          </p:cNvPr>
          <p:cNvSpPr txBox="1"/>
          <p:nvPr/>
        </p:nvSpPr>
        <p:spPr>
          <a:xfrm>
            <a:off x="113123" y="1497624"/>
            <a:ext cx="11927194" cy="1107996"/>
          </a:xfrm>
          <a:prstGeom prst="rect">
            <a:avLst/>
          </a:prstGeom>
          <a:noFill/>
        </p:spPr>
        <p:txBody>
          <a:bodyPr wrap="square" lIns="91440" tIns="45720" rIns="91440" bIns="45720" rtlCol="0" anchor="t">
            <a:spAutoFit/>
          </a:bodyPr>
          <a:lstStyle/>
          <a:p>
            <a:pPr algn="ctr"/>
            <a:r>
              <a:rPr lang="en-US" sz="2400" dirty="0"/>
              <a:t>Join us in Milwaukee for hands-on discovery and professional development on </a:t>
            </a:r>
            <a:r>
              <a:rPr lang="en-US" sz="2400" b="1" dirty="0"/>
              <a:t>July</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dirty="0">
                <a:latin typeface="Calibri" panose="020F0502020204030204" pitchFamily="34" charset="0"/>
                <a:ea typeface="Calibri" panose="020F0502020204030204" pitchFamily="34" charset="0"/>
                <a:cs typeface="Times New Roman" panose="02020603050405020304" pitchFamily="18" charset="0"/>
              </a:rPr>
              <a:t>7</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 11</a:t>
            </a: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p>
          <a:p>
            <a:pPr algn="ctr"/>
            <a:r>
              <a:rPr lang="en-US" sz="2400" dirty="0">
                <a:latin typeface="Calibri" panose="020F0502020204030204" pitchFamily="34" charset="0"/>
                <a:ea typeface="Calibri" panose="020F0502020204030204" pitchFamily="34" charset="0"/>
                <a:cs typeface="Times New Roman" panose="02020603050405020304" pitchFamily="18" charset="0"/>
              </a:rPr>
              <a:t>Registration begins in October.  Check out 3D Molecular Designs website for more information.</a:t>
            </a:r>
            <a:r>
              <a:rPr lang="en-US" dirty="0"/>
              <a:t>						</a:t>
            </a:r>
            <a:endParaRPr lang="en-US" dirty="0">
              <a:cs typeface="Calibri" panose="020F0502020204030204"/>
            </a:endParaRPr>
          </a:p>
        </p:txBody>
      </p:sp>
      <p:pic>
        <p:nvPicPr>
          <p:cNvPr id="2050" name="Picture 2">
            <a:extLst>
              <a:ext uri="{FF2B5EF4-FFF2-40B4-BE49-F238E27FC236}">
                <a16:creationId xmlns:a16="http://schemas.microsoft.com/office/drawing/2014/main" id="{5B2830E2-E060-1008-AC1B-D62C6DD99F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803" y="2443922"/>
            <a:ext cx="4707845" cy="351269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A634B81E-A970-A243-3895-0862502487A0}"/>
              </a:ext>
            </a:extLst>
          </p:cNvPr>
          <p:cNvSpPr txBox="1"/>
          <p:nvPr/>
        </p:nvSpPr>
        <p:spPr>
          <a:xfrm>
            <a:off x="3979562" y="5956612"/>
            <a:ext cx="5456670" cy="707886"/>
          </a:xfrm>
          <a:prstGeom prst="rect">
            <a:avLst/>
          </a:prstGeom>
          <a:noFill/>
        </p:spPr>
        <p:txBody>
          <a:bodyPr wrap="square" lIns="91440" tIns="45720" rIns="91440" bIns="45720" rtlCol="0" anchor="t">
            <a:spAutoFit/>
          </a:bodyPr>
          <a:lstStyle/>
          <a:p>
            <a:r>
              <a:rPr lang="en-US" sz="2000" dirty="0"/>
              <a:t>Bring an empty suitcase! </a:t>
            </a:r>
            <a:br>
              <a:rPr lang="en-US" sz="2000" dirty="0"/>
            </a:br>
            <a:r>
              <a:rPr lang="en-US" sz="2000" dirty="0"/>
              <a:t>You'll take home all these classroom resources!</a:t>
            </a:r>
          </a:p>
        </p:txBody>
      </p:sp>
      <p:sp>
        <p:nvSpPr>
          <p:cNvPr id="16" name="Arrow: Right 15">
            <a:extLst>
              <a:ext uri="{FF2B5EF4-FFF2-40B4-BE49-F238E27FC236}">
                <a16:creationId xmlns:a16="http://schemas.microsoft.com/office/drawing/2014/main" id="{6E0C9E18-5776-7BB2-63B5-F73F7C1747E8}"/>
              </a:ext>
            </a:extLst>
          </p:cNvPr>
          <p:cNvSpPr/>
          <p:nvPr/>
        </p:nvSpPr>
        <p:spPr>
          <a:xfrm rot="16200000">
            <a:off x="3458754" y="5961128"/>
            <a:ext cx="504726" cy="536887"/>
          </a:xfrm>
          <a:prstGeom prst="rightArrow">
            <a:avLst/>
          </a:prstGeom>
          <a:solidFill>
            <a:srgbClr val="18A83F"/>
          </a:solidFill>
          <a:ln>
            <a:solidFill>
              <a:srgbClr val="0B672E"/>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6750125"/>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a:latin typeface="+mn-lt"/>
                <a:cs typeface="Calibri"/>
              </a:rPr>
              <a:t>Scan the QR Code and complete this short survey.</a:t>
            </a: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29</a:t>
            </a:fld>
            <a:endParaRPr lang="en-US">
              <a:solidFill>
                <a:prstClr val="black">
                  <a:tint val="75000"/>
                </a:prstClr>
              </a:solidFill>
            </a:endParaRPr>
          </a:p>
        </p:txBody>
      </p:sp>
      <p:pic>
        <p:nvPicPr>
          <p:cNvPr id="5" name="Picture 4" descr="A qr code on a white background&#10;&#10;Description automatically generated">
            <a:extLst>
              <a:ext uri="{FF2B5EF4-FFF2-40B4-BE49-F238E27FC236}">
                <a16:creationId xmlns:a16="http://schemas.microsoft.com/office/drawing/2014/main" id="{0DC2BD95-1D45-853D-9E04-17F620FFD0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6493" y="1093397"/>
            <a:ext cx="5445515" cy="5445515"/>
          </a:xfrm>
          <a:prstGeom prst="rect">
            <a:avLst/>
          </a:prstGeom>
        </p:spPr>
      </p:pic>
    </p:spTree>
    <p:extLst>
      <p:ext uri="{BB962C8B-B14F-4D97-AF65-F5344CB8AC3E}">
        <p14:creationId xmlns:p14="http://schemas.microsoft.com/office/powerpoint/2010/main" val="457395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Workshop Outcomes</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a:normAutofit fontScale="92500"/>
          </a:bodyPr>
          <a:lstStyle/>
          <a:p>
            <a:pPr algn="l" rtl="0" fontAlgn="base"/>
            <a:r>
              <a:rPr lang="en-US" b="0" i="0">
                <a:solidFill>
                  <a:srgbClr val="242424"/>
                </a:solidFill>
                <a:effectLst/>
                <a:latin typeface="Verdana" panose="020B0604030504040204" pitchFamily="34" charset="0"/>
                <a:ea typeface="Verdana" panose="020B0604030504040204" pitchFamily="34" charset="0"/>
              </a:rPr>
              <a:t>Model how our DNA genome replicates -- the first stage of the flow of genetic information and preserves genome integrity. </a:t>
            </a:r>
          </a:p>
          <a:p>
            <a:pPr algn="l" rtl="0" fontAlgn="base"/>
            <a:endParaRPr lang="en-US">
              <a:solidFill>
                <a:srgbClr val="242424"/>
              </a:solidFill>
              <a:latin typeface="Verdana" panose="020B0604030504040204" pitchFamily="34" charset="0"/>
              <a:ea typeface="Verdana" panose="020B0604030504040204" pitchFamily="34" charset="0"/>
            </a:endParaRPr>
          </a:p>
          <a:p>
            <a:pPr algn="l" rtl="0" fontAlgn="base"/>
            <a:r>
              <a:rPr lang="en-US" b="0" i="0" u="none" strike="noStrike">
                <a:solidFill>
                  <a:srgbClr val="000000"/>
                </a:solidFill>
                <a:effectLst/>
                <a:latin typeface="Verdana" panose="020B0604030504040204" pitchFamily="34" charset="0"/>
                <a:ea typeface="Verdana" panose="020B0604030504040204" pitchFamily="34" charset="0"/>
              </a:rPr>
              <a:t>Construct an explanation based on evidence for how the structure of DNA determines the structure of proteins, which carry out the essential functions of life through systems of specialized cells by explaining the purpose and process of replication using models of DNA.  </a:t>
            </a:r>
            <a:endParaRPr lang="en-US" b="0" i="0">
              <a:solidFill>
                <a:srgbClr val="242424"/>
              </a:solidFill>
              <a:effectLst/>
              <a:latin typeface="Verdana" panose="020B0604030504040204" pitchFamily="34" charset="0"/>
              <a:ea typeface="Verdana" panose="020B0604030504040204" pitchFamily="34" charset="0"/>
            </a:endParaRPr>
          </a:p>
          <a:p>
            <a:pPr algn="l" rtl="0" fontAlgn="base"/>
            <a:endParaRPr lang="en-US" b="0" i="0">
              <a:solidFill>
                <a:srgbClr val="242424"/>
              </a:solidFill>
              <a:effectLst/>
              <a:latin typeface="Verdana" panose="020B0604030504040204" pitchFamily="34" charset="0"/>
              <a:ea typeface="Verdana" panose="020B0604030504040204" pitchFamily="34" charset="0"/>
            </a:endParaRPr>
          </a:p>
          <a:p>
            <a:r>
              <a:rPr lang="en-US"/>
              <a:t>Have fun!</a:t>
            </a:r>
          </a:p>
          <a:p>
            <a:pPr marL="0" indent="0">
              <a:buNone/>
            </a:pPr>
            <a:endParaRPr lang="en-US"/>
          </a:p>
        </p:txBody>
      </p:sp>
    </p:spTree>
    <p:extLst>
      <p:ext uri="{BB962C8B-B14F-4D97-AF65-F5344CB8AC3E}">
        <p14:creationId xmlns:p14="http://schemas.microsoft.com/office/powerpoint/2010/main" val="42591652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7724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8999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4E63A-D033-C835-B60F-4BB3EA2F327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046044-76A0-CE3F-F1F2-99ACF4BBF21B}"/>
              </a:ext>
            </a:extLst>
          </p:cNvPr>
          <p:cNvSpPr>
            <a:spLocks noGrp="1"/>
          </p:cNvSpPr>
          <p:nvPr>
            <p:ph type="sldNum" sz="quarter" idx="12"/>
          </p:nvPr>
        </p:nvSpPr>
        <p:spPr/>
        <p:txBody>
          <a:bodyPr/>
          <a:lstStyle/>
          <a:p>
            <a:fld id="{195F50F5-0325-4E13-93B8-A048A96B03AB}" type="slidenum">
              <a:rPr lang="en-US" smtClean="0"/>
              <a:pPr/>
              <a:t>4</a:t>
            </a:fld>
            <a:endParaRPr lang="en-US"/>
          </a:p>
        </p:txBody>
      </p:sp>
      <p:sp>
        <p:nvSpPr>
          <p:cNvPr id="3" name="Title 2">
            <a:extLst>
              <a:ext uri="{FF2B5EF4-FFF2-40B4-BE49-F238E27FC236}">
                <a16:creationId xmlns:a16="http://schemas.microsoft.com/office/drawing/2014/main" id="{14261B6E-D35E-BABB-DF9F-4729CBE03C11}"/>
              </a:ext>
            </a:extLst>
          </p:cNvPr>
          <p:cNvSpPr>
            <a:spLocks noGrp="1"/>
          </p:cNvSpPr>
          <p:nvPr>
            <p:ph type="title"/>
          </p:nvPr>
        </p:nvSpPr>
        <p:spPr>
          <a:xfrm>
            <a:off x="89452" y="964096"/>
            <a:ext cx="11950865" cy="538780"/>
          </a:xfrm>
        </p:spPr>
        <p:txBody>
          <a:bodyPr>
            <a:normAutofit fontScale="90000"/>
          </a:bodyPr>
          <a:lstStyle/>
          <a:p>
            <a:pPr algn="ctr"/>
            <a:r>
              <a:rPr lang="en-US" b="0" i="0" u="none" strike="noStrike">
                <a:solidFill>
                  <a:srgbClr val="000000"/>
                </a:solidFill>
                <a:effectLst/>
                <a:latin typeface="Verdana Pro SemiBold" panose="020B0704030504040204" pitchFamily="34" charset="0"/>
              </a:rPr>
              <a:t>Which patterns help us make sense of genetic information? </a:t>
            </a:r>
            <a:endParaRPr lang="en-US"/>
          </a:p>
        </p:txBody>
      </p:sp>
      <p:pic>
        <p:nvPicPr>
          <p:cNvPr id="7" name="Content Placeholder 6" descr="A group of people sitting at a table&#10;&#10;Description automatically generated">
            <a:extLst>
              <a:ext uri="{FF2B5EF4-FFF2-40B4-BE49-F238E27FC236}">
                <a16:creationId xmlns:a16="http://schemas.microsoft.com/office/drawing/2014/main" id="{A82FE64E-8185-FC8B-4B05-8CFBECE1818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29986" y="1575437"/>
            <a:ext cx="6976489" cy="4651375"/>
          </a:xfrm>
          <a:prstGeom prst="rect">
            <a:avLst/>
          </a:prstGeom>
          <a:ln>
            <a:noFill/>
          </a:ln>
          <a:effectLst>
            <a:softEdge rad="112500"/>
          </a:effectLst>
        </p:spPr>
      </p:pic>
      <p:pic>
        <p:nvPicPr>
          <p:cNvPr id="9" name="Picture 8" descr="A close up of a dna molecule&#10;&#10;Description automatically generated">
            <a:extLst>
              <a:ext uri="{FF2B5EF4-FFF2-40B4-BE49-F238E27FC236}">
                <a16:creationId xmlns:a16="http://schemas.microsoft.com/office/drawing/2014/main" id="{D02F1FEE-8FE3-33BF-D1BF-D5059A20F9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2440" y="1502876"/>
            <a:ext cx="876296" cy="4999383"/>
          </a:xfrm>
          <a:prstGeom prst="rect">
            <a:avLst/>
          </a:prstGeom>
        </p:spPr>
      </p:pic>
    </p:spTree>
    <p:extLst>
      <p:ext uri="{BB962C8B-B14F-4D97-AF65-F5344CB8AC3E}">
        <p14:creationId xmlns:p14="http://schemas.microsoft.com/office/powerpoint/2010/main" val="1697383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4E63A-D033-C835-B60F-4BB3EA2F327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046044-76A0-CE3F-F1F2-99ACF4BBF21B}"/>
              </a:ext>
            </a:extLst>
          </p:cNvPr>
          <p:cNvSpPr>
            <a:spLocks noGrp="1"/>
          </p:cNvSpPr>
          <p:nvPr>
            <p:ph type="sldNum" sz="quarter" idx="12"/>
          </p:nvPr>
        </p:nvSpPr>
        <p:spPr/>
        <p:txBody>
          <a:bodyPr/>
          <a:lstStyle/>
          <a:p>
            <a:fld id="{195F50F5-0325-4E13-93B8-A048A96B03AB}" type="slidenum">
              <a:rPr lang="en-US" smtClean="0"/>
              <a:pPr/>
              <a:t>5</a:t>
            </a:fld>
            <a:endParaRPr lang="en-US"/>
          </a:p>
        </p:txBody>
      </p:sp>
      <p:sp>
        <p:nvSpPr>
          <p:cNvPr id="3" name="Title 2">
            <a:extLst>
              <a:ext uri="{FF2B5EF4-FFF2-40B4-BE49-F238E27FC236}">
                <a16:creationId xmlns:a16="http://schemas.microsoft.com/office/drawing/2014/main" id="{14261B6E-D35E-BABB-DF9F-4729CBE03C11}"/>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Replication</a:t>
            </a:r>
            <a:r>
              <a:rPr lang="en-US" b="0" i="0">
                <a:solidFill>
                  <a:srgbClr val="808080"/>
                </a:solidFill>
                <a:effectLst/>
                <a:latin typeface="Verdana Pro SemiBold" panose="020B0704030504040204" pitchFamily="34" charset="0"/>
              </a:rPr>
              <a:t>​ </a:t>
            </a:r>
            <a:r>
              <a:rPr lang="en-US" b="0" i="0" u="none" strike="noStrike">
                <a:solidFill>
                  <a:srgbClr val="000000"/>
                </a:solidFill>
                <a:effectLst/>
                <a:latin typeface="Verdana Pro SemiBold" panose="020B0704030504040204" pitchFamily="34" charset="0"/>
              </a:rPr>
              <a:t>in the Eukaryotic Nucleus</a:t>
            </a:r>
            <a:endParaRPr lang="en-US"/>
          </a:p>
        </p:txBody>
      </p:sp>
      <p:pic>
        <p:nvPicPr>
          <p:cNvPr id="1026" name="Picture 2">
            <a:extLst>
              <a:ext uri="{FF2B5EF4-FFF2-40B4-BE49-F238E27FC236}">
                <a16:creationId xmlns:a16="http://schemas.microsoft.com/office/drawing/2014/main" id="{EB9E8AD4-F762-8F9A-5360-4D0D345BAE2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42278" y="1768475"/>
            <a:ext cx="6988407" cy="4651375"/>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F57D41D1-9548-0EB3-8F96-7E47DA610151}"/>
              </a:ext>
            </a:extLst>
          </p:cNvPr>
          <p:cNvSpPr/>
          <p:nvPr/>
        </p:nvSpPr>
        <p:spPr>
          <a:xfrm rot="20786624">
            <a:off x="3102505" y="1652736"/>
            <a:ext cx="2309050" cy="4892102"/>
          </a:xfrm>
          <a:prstGeom prst="ellipse">
            <a:avLst/>
          </a:prstGeom>
          <a:noFill/>
          <a:ln w="57150">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noFill/>
            </a:endParaRPr>
          </a:p>
        </p:txBody>
      </p:sp>
    </p:spTree>
    <p:extLst>
      <p:ext uri="{BB962C8B-B14F-4D97-AF65-F5344CB8AC3E}">
        <p14:creationId xmlns:p14="http://schemas.microsoft.com/office/powerpoint/2010/main" val="1866316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0F959-871C-B489-FA3E-D73310F0053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BB73D0-5BD2-7053-5072-51452D06195F}"/>
              </a:ext>
            </a:extLst>
          </p:cNvPr>
          <p:cNvSpPr>
            <a:spLocks noGrp="1"/>
          </p:cNvSpPr>
          <p:nvPr>
            <p:ph type="sldNum" sz="quarter" idx="12"/>
          </p:nvPr>
        </p:nvSpPr>
        <p:spPr/>
        <p:txBody>
          <a:bodyPr/>
          <a:lstStyle/>
          <a:p>
            <a:fld id="{195F50F5-0325-4E13-93B8-A048A96B03AB}" type="slidenum">
              <a:rPr lang="en-US" smtClean="0"/>
              <a:pPr/>
              <a:t>6</a:t>
            </a:fld>
            <a:endParaRPr lang="en-US"/>
          </a:p>
        </p:txBody>
      </p:sp>
      <p:sp>
        <p:nvSpPr>
          <p:cNvPr id="3" name="Title 2">
            <a:extLst>
              <a:ext uri="{FF2B5EF4-FFF2-40B4-BE49-F238E27FC236}">
                <a16:creationId xmlns:a16="http://schemas.microsoft.com/office/drawing/2014/main" id="{BCB071D7-080B-179E-82C9-AA1F7CE7715D}"/>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Replication</a:t>
            </a:r>
            <a:r>
              <a:rPr lang="en-US" b="0" i="0">
                <a:solidFill>
                  <a:srgbClr val="808080"/>
                </a:solidFill>
                <a:effectLst/>
                <a:latin typeface="Verdana Pro SemiBold" panose="020B0704030504040204" pitchFamily="34" charset="0"/>
              </a:rPr>
              <a:t>​ </a:t>
            </a:r>
            <a:r>
              <a:rPr lang="en-US" b="0" i="0" u="none" strike="noStrike">
                <a:solidFill>
                  <a:srgbClr val="000000"/>
                </a:solidFill>
                <a:effectLst/>
                <a:latin typeface="Verdana Pro SemiBold" panose="020B0704030504040204" pitchFamily="34" charset="0"/>
              </a:rPr>
              <a:t>in the Eukaryotic Nucleus</a:t>
            </a:r>
            <a:endParaRPr lang="en-US"/>
          </a:p>
        </p:txBody>
      </p:sp>
      <p:pic>
        <p:nvPicPr>
          <p:cNvPr id="1026" name="Picture 2">
            <a:extLst>
              <a:ext uri="{FF2B5EF4-FFF2-40B4-BE49-F238E27FC236}">
                <a16:creationId xmlns:a16="http://schemas.microsoft.com/office/drawing/2014/main" id="{FD8F58EF-0356-671F-6D9F-8EC1C8F055C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42278" y="1768475"/>
            <a:ext cx="6988407" cy="4651375"/>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EC163002-565F-14FB-F2F7-D02A1E693CAE}"/>
              </a:ext>
            </a:extLst>
          </p:cNvPr>
          <p:cNvSpPr/>
          <p:nvPr/>
        </p:nvSpPr>
        <p:spPr>
          <a:xfrm rot="16200000">
            <a:off x="5102354" y="2980943"/>
            <a:ext cx="1783082" cy="2057400"/>
          </a:xfrm>
          <a:prstGeom prst="ellipse">
            <a:avLst/>
          </a:prstGeom>
          <a:noFill/>
          <a:ln w="57150">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noFill/>
            </a:endParaRPr>
          </a:p>
        </p:txBody>
      </p:sp>
    </p:spTree>
    <p:extLst>
      <p:ext uri="{BB962C8B-B14F-4D97-AF65-F5344CB8AC3E}">
        <p14:creationId xmlns:p14="http://schemas.microsoft.com/office/powerpoint/2010/main" val="732415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804F2-9F2D-866A-6496-471F1CCA1D2D}"/>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3CA1AF5E-263F-FC55-BCA3-6CAA54316C1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2000" y="950913"/>
            <a:ext cx="10456985" cy="54689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B928C441-F3FD-B0FA-10DE-B050131BC5F6}"/>
              </a:ext>
            </a:extLst>
          </p:cNvPr>
          <p:cNvSpPr>
            <a:spLocks noGrp="1"/>
          </p:cNvSpPr>
          <p:nvPr>
            <p:ph type="sldNum" sz="quarter" idx="12"/>
          </p:nvPr>
        </p:nvSpPr>
        <p:spPr/>
        <p:txBody>
          <a:bodyPr/>
          <a:lstStyle/>
          <a:p>
            <a:fld id="{195F50F5-0325-4E13-93B8-A048A96B03AB}" type="slidenum">
              <a:rPr lang="en-US" smtClean="0"/>
              <a:pPr/>
              <a:t>7</a:t>
            </a:fld>
            <a:endParaRPr lang="en-US"/>
          </a:p>
        </p:txBody>
      </p:sp>
      <p:sp>
        <p:nvSpPr>
          <p:cNvPr id="3" name="Title 2">
            <a:extLst>
              <a:ext uri="{FF2B5EF4-FFF2-40B4-BE49-F238E27FC236}">
                <a16:creationId xmlns:a16="http://schemas.microsoft.com/office/drawing/2014/main" id="{630742D0-039A-6A7E-37AD-E6BE915508B5}"/>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Replication</a:t>
            </a:r>
            <a:r>
              <a:rPr lang="en-US" b="0" i="0">
                <a:solidFill>
                  <a:srgbClr val="808080"/>
                </a:solidFill>
                <a:effectLst/>
                <a:latin typeface="Verdana Pro SemiBold" panose="020B0704030504040204" pitchFamily="34" charset="0"/>
              </a:rPr>
              <a:t>​ </a:t>
            </a:r>
            <a:r>
              <a:rPr lang="en-US" b="0" i="0" u="none" strike="noStrike">
                <a:solidFill>
                  <a:srgbClr val="000000"/>
                </a:solidFill>
                <a:effectLst/>
                <a:latin typeface="Verdana Pro SemiBold" panose="020B0704030504040204" pitchFamily="34" charset="0"/>
              </a:rPr>
              <a:t>Forks</a:t>
            </a:r>
            <a:endParaRPr lang="en-US"/>
          </a:p>
        </p:txBody>
      </p:sp>
    </p:spTree>
    <p:extLst>
      <p:ext uri="{BB962C8B-B14F-4D97-AF65-F5344CB8AC3E}">
        <p14:creationId xmlns:p14="http://schemas.microsoft.com/office/powerpoint/2010/main" val="2600646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804F2-9F2D-866A-6496-471F1CCA1D2D}"/>
            </a:ext>
          </a:extLst>
        </p:cNvPr>
        <p:cNvGrpSpPr/>
        <p:nvPr/>
      </p:nvGrpSpPr>
      <p:grpSpPr>
        <a:xfrm>
          <a:off x="0" y="0"/>
          <a:ext cx="0" cy="0"/>
          <a:chOff x="0" y="0"/>
          <a:chExt cx="0" cy="0"/>
        </a:xfrm>
      </p:grpSpPr>
      <p:pic>
        <p:nvPicPr>
          <p:cNvPr id="6" name="Content Placeholder 5" descr="A close-up of a dna replication diagram&#10;&#10;Description automatically generated">
            <a:extLst>
              <a:ext uri="{FF2B5EF4-FFF2-40B4-BE49-F238E27FC236}">
                <a16:creationId xmlns:a16="http://schemas.microsoft.com/office/drawing/2014/main" id="{ADE49EFD-7ECA-7FA3-263B-7278D37C518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41174" y="812662"/>
            <a:ext cx="8716617" cy="5811078"/>
          </a:xfrm>
        </p:spPr>
      </p:pic>
      <p:sp>
        <p:nvSpPr>
          <p:cNvPr id="2" name="Slide Number Placeholder 1">
            <a:extLst>
              <a:ext uri="{FF2B5EF4-FFF2-40B4-BE49-F238E27FC236}">
                <a16:creationId xmlns:a16="http://schemas.microsoft.com/office/drawing/2014/main" id="{B928C441-F3FD-B0FA-10DE-B050131BC5F6}"/>
              </a:ext>
            </a:extLst>
          </p:cNvPr>
          <p:cNvSpPr>
            <a:spLocks noGrp="1"/>
          </p:cNvSpPr>
          <p:nvPr>
            <p:ph type="sldNum" sz="quarter" idx="12"/>
          </p:nvPr>
        </p:nvSpPr>
        <p:spPr/>
        <p:txBody>
          <a:bodyPr/>
          <a:lstStyle/>
          <a:p>
            <a:fld id="{195F50F5-0325-4E13-93B8-A048A96B03AB}" type="slidenum">
              <a:rPr lang="en-US" smtClean="0"/>
              <a:pPr/>
              <a:t>8</a:t>
            </a:fld>
            <a:endParaRPr lang="en-US"/>
          </a:p>
        </p:txBody>
      </p:sp>
      <p:sp>
        <p:nvSpPr>
          <p:cNvPr id="3" name="Title 2">
            <a:extLst>
              <a:ext uri="{FF2B5EF4-FFF2-40B4-BE49-F238E27FC236}">
                <a16:creationId xmlns:a16="http://schemas.microsoft.com/office/drawing/2014/main" id="{630742D0-039A-6A7E-37AD-E6BE915508B5}"/>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DNA Helicase</a:t>
            </a:r>
            <a:endParaRPr lang="en-US"/>
          </a:p>
        </p:txBody>
      </p:sp>
    </p:spTree>
    <p:extLst>
      <p:ext uri="{BB962C8B-B14F-4D97-AF65-F5344CB8AC3E}">
        <p14:creationId xmlns:p14="http://schemas.microsoft.com/office/powerpoint/2010/main" val="2565893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804F2-9F2D-866A-6496-471F1CCA1D2D}"/>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DE49EFD-7ECA-7FA3-263B-7278D37C5183}"/>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655984" y="1958974"/>
            <a:ext cx="6102626" cy="4068417"/>
          </a:xfrm>
          <a:prstGeom prst="rect">
            <a:avLst/>
          </a:prstGeom>
          <a:ln>
            <a:noFill/>
          </a:ln>
          <a:effectLst>
            <a:softEdge rad="112500"/>
          </a:effectLst>
        </p:spPr>
      </p:pic>
      <p:sp>
        <p:nvSpPr>
          <p:cNvPr id="2" name="Slide Number Placeholder 1">
            <a:extLst>
              <a:ext uri="{FF2B5EF4-FFF2-40B4-BE49-F238E27FC236}">
                <a16:creationId xmlns:a16="http://schemas.microsoft.com/office/drawing/2014/main" id="{B928C441-F3FD-B0FA-10DE-B050131BC5F6}"/>
              </a:ext>
            </a:extLst>
          </p:cNvPr>
          <p:cNvSpPr>
            <a:spLocks noGrp="1"/>
          </p:cNvSpPr>
          <p:nvPr>
            <p:ph type="sldNum" sz="quarter" idx="12"/>
          </p:nvPr>
        </p:nvSpPr>
        <p:spPr/>
        <p:txBody>
          <a:bodyPr/>
          <a:lstStyle/>
          <a:p>
            <a:fld id="{195F50F5-0325-4E13-93B8-A048A96B03AB}" type="slidenum">
              <a:rPr lang="en-US" smtClean="0"/>
              <a:pPr/>
              <a:t>9</a:t>
            </a:fld>
            <a:endParaRPr lang="en-US"/>
          </a:p>
        </p:txBody>
      </p:sp>
      <p:sp>
        <p:nvSpPr>
          <p:cNvPr id="3" name="Title 2">
            <a:extLst>
              <a:ext uri="{FF2B5EF4-FFF2-40B4-BE49-F238E27FC236}">
                <a16:creationId xmlns:a16="http://schemas.microsoft.com/office/drawing/2014/main" id="{630742D0-039A-6A7E-37AD-E6BE915508B5}"/>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DNA Helicase</a:t>
            </a:r>
            <a:endParaRPr lang="en-US"/>
          </a:p>
        </p:txBody>
      </p:sp>
      <p:pic>
        <p:nvPicPr>
          <p:cNvPr id="5" name="Picture 4" descr="A blue and red molecule&#10;&#10;Description automatically generated">
            <a:extLst>
              <a:ext uri="{FF2B5EF4-FFF2-40B4-BE49-F238E27FC236}">
                <a16:creationId xmlns:a16="http://schemas.microsoft.com/office/drawing/2014/main" id="{FDB3FE66-ACF9-65F6-2E0D-BF300132CC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8074" y="1502876"/>
            <a:ext cx="4532243" cy="4532243"/>
          </a:xfrm>
          <a:prstGeom prst="rect">
            <a:avLst/>
          </a:prstGeom>
        </p:spPr>
      </p:pic>
    </p:spTree>
    <p:extLst>
      <p:ext uri="{BB962C8B-B14F-4D97-AF65-F5344CB8AC3E}">
        <p14:creationId xmlns:p14="http://schemas.microsoft.com/office/powerpoint/2010/main" val="6983718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2022" id="{E6BC062A-D95C-4D56-9081-BCD00CDF81C2}" vid="{8183FFCD-842A-4757-8D06-72A2F5770B7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256d1f37-a5bf-40ea-9e3b-df9e783b5a8c">
      <UserInfo>
        <DisplayName>Mark Arnholt</DisplayName>
        <AccountId>647</AccountId>
        <AccountType/>
      </UserInfo>
      <UserInfo>
        <DisplayName>Tim Herman</DisplayName>
        <AccountId>37</AccountId>
        <AccountType/>
      </UserInfo>
    </SharedWithUsers>
    <_ip_UnifiedCompliancePolicyUIAction xmlns="http://schemas.microsoft.com/sharepoint/v3" xsi:nil="true"/>
    <Comments xmlns="fccfdd5f-3cf6-48f3-9c58-398738ebd059" xsi:nil="true"/>
    <SubmittedtoNSTA xmlns="fccfdd5f-3cf6-48f3-9c58-398738ebd059">false</SubmittedtoNSTA>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2D4A624-151E-4A3F-B4CA-6D26A54E745B}">
  <ds:schemaRefs>
    <ds:schemaRef ds:uri="http://schemas.microsoft.com/sharepoint/v3/contenttype/forms"/>
  </ds:schemaRefs>
</ds:datastoreItem>
</file>

<file path=customXml/itemProps2.xml><?xml version="1.0" encoding="utf-8"?>
<ds:datastoreItem xmlns:ds="http://schemas.openxmlformats.org/officeDocument/2006/customXml" ds:itemID="{CCF5C9F0-5FA4-4328-8840-83096B3D5485}">
  <ds:schemaRefs>
    <ds:schemaRef ds:uri="http://purl.org/dc/terms/"/>
    <ds:schemaRef ds:uri="http://schemas.microsoft.com/office/infopath/2007/PartnerControls"/>
    <ds:schemaRef ds:uri="http://purl.org/dc/elements/1.1/"/>
    <ds:schemaRef ds:uri="http://schemas.openxmlformats.org/package/2006/metadata/core-properties"/>
    <ds:schemaRef ds:uri="66c927a8-7a2e-4216-b62f-7a2d1abe80e2"/>
    <ds:schemaRef ds:uri="http://purl.org/dc/dcmitype/"/>
    <ds:schemaRef ds:uri="http://schemas.microsoft.com/office/2006/documentManagement/types"/>
    <ds:schemaRef ds:uri="809d9e76-574a-4a06-b96c-3c0bc3def00a"/>
    <ds:schemaRef ds:uri="http://schemas.microsoft.com/office/2006/metadata/properties"/>
    <ds:schemaRef ds:uri="http://www.w3.org/XML/1998/namespace"/>
    <ds:schemaRef ds:uri="256d1f37-a5bf-40ea-9e3b-df9e783b5a8c"/>
    <ds:schemaRef ds:uri="http://schemas.microsoft.com/sharepoint/v3"/>
    <ds:schemaRef ds:uri="fccfdd5f-3cf6-48f3-9c58-398738ebd059"/>
  </ds:schemaRefs>
</ds:datastoreItem>
</file>

<file path=customXml/itemProps3.xml><?xml version="1.0" encoding="utf-8"?>
<ds:datastoreItem xmlns:ds="http://schemas.openxmlformats.org/officeDocument/2006/customXml" ds:itemID="{A1B464C1-80C6-40E5-BADF-709C439D49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TotalTime>
  <Words>3173</Words>
  <Application>Microsoft Office PowerPoint</Application>
  <PresentationFormat>Widescreen</PresentationFormat>
  <Paragraphs>219</Paragraphs>
  <Slides>31</Slides>
  <Notes>23</Notes>
  <HiddenSlides>0</HiddenSlides>
  <MMClips>0</MMClips>
  <ScaleCrop>false</ScaleCrop>
  <HeadingPairs>
    <vt:vector size="4" baseType="variant">
      <vt:variant>
        <vt:lpstr>Theme</vt:lpstr>
      </vt:variant>
      <vt:variant>
        <vt:i4>4</vt:i4>
      </vt:variant>
      <vt:variant>
        <vt:lpstr>Slide Titles</vt:lpstr>
      </vt:variant>
      <vt:variant>
        <vt:i4>31</vt:i4>
      </vt:variant>
    </vt:vector>
  </HeadingPairs>
  <TitlesOfParts>
    <vt:vector size="35" baseType="lpstr">
      <vt:lpstr>Office Theme</vt:lpstr>
      <vt:lpstr>Custom Design</vt:lpstr>
      <vt:lpstr>Office Theme</vt:lpstr>
      <vt:lpstr>Office Theme</vt:lpstr>
      <vt:lpstr>From Code to Construction:  Modeling  DNA Replication Essentials</vt:lpstr>
      <vt:lpstr>PowerPoint Presentation</vt:lpstr>
      <vt:lpstr>Workshop Outcomes</vt:lpstr>
      <vt:lpstr>Which patterns help us make sense of genetic information? </vt:lpstr>
      <vt:lpstr>Replication​ in the Eukaryotic Nucleus</vt:lpstr>
      <vt:lpstr>Replication​ in the Eukaryotic Nucleus</vt:lpstr>
      <vt:lpstr>Replication​ Forks</vt:lpstr>
      <vt:lpstr>DNA Helicase</vt:lpstr>
      <vt:lpstr>DNA Helicase</vt:lpstr>
      <vt:lpstr>Replication​</vt:lpstr>
      <vt:lpstr>Replication​</vt:lpstr>
      <vt:lpstr>Continuous Replication​</vt:lpstr>
      <vt:lpstr>Discontinuous Replication​</vt:lpstr>
      <vt:lpstr>Comparing Leading and Lagging Strands​</vt:lpstr>
      <vt:lpstr>Comparing Leading and Lagging Strands​</vt:lpstr>
      <vt:lpstr>Comparing Leading and Lagging Strands​</vt:lpstr>
      <vt:lpstr>PowerPoint Presentation</vt:lpstr>
      <vt:lpstr>PowerPoint Presentation</vt:lpstr>
      <vt:lpstr>PowerPoint Presentation</vt:lpstr>
      <vt:lpstr>PowerPoint Presentation</vt:lpstr>
      <vt:lpstr>PowerPoint Presentation</vt:lpstr>
      <vt:lpstr>Helpful Resources</vt:lpstr>
      <vt:lpstr>Workshop NGSS Connections  </vt:lpstr>
      <vt:lpstr>Want to try things out first? </vt:lpstr>
      <vt:lpstr>Digital Modeling Hub</vt:lpstr>
      <vt:lpstr>Visit Our Booth!</vt:lpstr>
      <vt:lpstr>AR Enhancements</vt:lpstr>
      <vt:lpstr>Summer Course 2025 – Modeling the Molecular World</vt:lpstr>
      <vt:lpstr>We value your opinion!  Let us know what you think.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Gronek</dc:creator>
  <cp:lastModifiedBy>Ruth Hutson</cp:lastModifiedBy>
  <cp:revision>15</cp:revision>
  <dcterms:created xsi:type="dcterms:W3CDTF">2022-09-15T14:16:27Z</dcterms:created>
  <dcterms:modified xsi:type="dcterms:W3CDTF">2024-10-16T20:34:42Z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0x010100B46F33439ED5004EA2D9337AB39F82FC</vt:lpwstr>
  </property>
  <property fmtid="{D5CDD505-2E9C-101B-9397-08002B2CF9AE}" pid="3" name="MediaServiceImageTags">
    <vt:lpwstr/>
  </property>
</Properties>
</file>