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0" r:id="rId5"/>
    <p:sldMasterId id="2147483696" r:id="rId6"/>
    <p:sldMasterId id="2147483702" r:id="rId7"/>
  </p:sldMasterIdLst>
  <p:notesMasterIdLst>
    <p:notesMasterId r:id="rId79"/>
  </p:notesMasterIdLst>
  <p:sldIdLst>
    <p:sldId id="283" r:id="rId8"/>
    <p:sldId id="281" r:id="rId9"/>
    <p:sldId id="284" r:id="rId10"/>
    <p:sldId id="319" r:id="rId11"/>
    <p:sldId id="344" r:id="rId12"/>
    <p:sldId id="331" r:id="rId13"/>
    <p:sldId id="333" r:id="rId14"/>
    <p:sldId id="332" r:id="rId15"/>
    <p:sldId id="345" r:id="rId16"/>
    <p:sldId id="334" r:id="rId17"/>
    <p:sldId id="335" r:id="rId18"/>
    <p:sldId id="336" r:id="rId19"/>
    <p:sldId id="337" r:id="rId20"/>
    <p:sldId id="338" r:id="rId21"/>
    <p:sldId id="339" r:id="rId22"/>
    <p:sldId id="340" r:id="rId23"/>
    <p:sldId id="341" r:id="rId24"/>
    <p:sldId id="342" r:id="rId25"/>
    <p:sldId id="343" r:id="rId26"/>
    <p:sldId id="329" r:id="rId27"/>
    <p:sldId id="320" r:id="rId28"/>
    <p:sldId id="321" r:id="rId29"/>
    <p:sldId id="322" r:id="rId30"/>
    <p:sldId id="323" r:id="rId31"/>
    <p:sldId id="328" r:id="rId32"/>
    <p:sldId id="309" r:id="rId33"/>
    <p:sldId id="310" r:id="rId34"/>
    <p:sldId id="311" r:id="rId35"/>
    <p:sldId id="312" r:id="rId36"/>
    <p:sldId id="313" r:id="rId37"/>
    <p:sldId id="314" r:id="rId38"/>
    <p:sldId id="303" r:id="rId39"/>
    <p:sldId id="349" r:id="rId40"/>
    <p:sldId id="306" r:id="rId41"/>
    <p:sldId id="295" r:id="rId42"/>
    <p:sldId id="272" r:id="rId43"/>
    <p:sldId id="346" r:id="rId44"/>
    <p:sldId id="324" r:id="rId45"/>
    <p:sldId id="325" r:id="rId46"/>
    <p:sldId id="326" r:id="rId47"/>
    <p:sldId id="327" r:id="rId48"/>
    <p:sldId id="304" r:id="rId49"/>
    <p:sldId id="308" r:id="rId50"/>
    <p:sldId id="300" r:id="rId51"/>
    <p:sldId id="296" r:id="rId52"/>
    <p:sldId id="299" r:id="rId53"/>
    <p:sldId id="298" r:id="rId54"/>
    <p:sldId id="315" r:id="rId55"/>
    <p:sldId id="293" r:id="rId56"/>
    <p:sldId id="347" r:id="rId57"/>
    <p:sldId id="348" r:id="rId58"/>
    <p:sldId id="318" r:id="rId59"/>
    <p:sldId id="302" r:id="rId60"/>
    <p:sldId id="291" r:id="rId61"/>
    <p:sldId id="316" r:id="rId62"/>
    <p:sldId id="297" r:id="rId63"/>
    <p:sldId id="317" r:id="rId64"/>
    <p:sldId id="301" r:id="rId65"/>
    <p:sldId id="275" r:id="rId66"/>
    <p:sldId id="351" r:id="rId67"/>
    <p:sldId id="350" r:id="rId68"/>
    <p:sldId id="294" r:id="rId69"/>
    <p:sldId id="285" r:id="rId70"/>
    <p:sldId id="289" r:id="rId71"/>
    <p:sldId id="352" r:id="rId72"/>
    <p:sldId id="353" r:id="rId73"/>
    <p:sldId id="354" r:id="rId74"/>
    <p:sldId id="286" r:id="rId75"/>
    <p:sldId id="330" r:id="rId76"/>
    <p:sldId id="290" r:id="rId77"/>
    <p:sldId id="271" r:id="rId7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AC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27598C-54F7-54A6-1E30-13BF3B5A0ACE}" v="37" dt="2024-10-16T20:47:33.4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microsoft.com/office/2016/11/relationships/changesInfo" Target="changesInfos/changesInfo1.xml"/><Relationship Id="rId16" Type="http://schemas.openxmlformats.org/officeDocument/2006/relationships/slide" Target="slides/slide9.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slide" Target="slides/slide67.xml"/><Relationship Id="rId79" Type="http://schemas.openxmlformats.org/officeDocument/2006/relationships/notesMaster" Target="notesMasters/notesMaster1.xml"/><Relationship Id="rId5" Type="http://schemas.openxmlformats.org/officeDocument/2006/relationships/slideMaster" Target="slideMasters/slideMaster2.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slide" Target="slides/slide70.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80" Type="http://schemas.openxmlformats.org/officeDocument/2006/relationships/presProps" Target="presProps.xml"/><Relationship Id="rId85"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83"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slide" Target="slides/slide71.xml"/><Relationship Id="rId8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7" Type="http://schemas.openxmlformats.org/officeDocument/2006/relationships/slideMaster" Target="slideMasters/slideMaster4.xml"/><Relationship Id="rId71" Type="http://schemas.openxmlformats.org/officeDocument/2006/relationships/slide" Target="slides/slide64.xml"/><Relationship Id="rId2" Type="http://schemas.openxmlformats.org/officeDocument/2006/relationships/customXml" Target="../customXml/item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61" Type="http://schemas.openxmlformats.org/officeDocument/2006/relationships/slide" Target="slides/slide54.xml"/><Relationship Id="rId8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uth Hutson" userId="S::ruth.hutson@3dmoleculardesigns.com::b7a315b0-fa21-44f2-a340-f03b809ae5a7" providerId="AD" clId="Web-{9A27598C-54F7-54A6-1E30-13BF3B5A0ACE}"/>
    <pc:docChg chg="modSld">
      <pc:chgData name="Ruth Hutson" userId="S::ruth.hutson@3dmoleculardesigns.com::b7a315b0-fa21-44f2-a340-f03b809ae5a7" providerId="AD" clId="Web-{9A27598C-54F7-54A6-1E30-13BF3B5A0ACE}" dt="2024-10-16T20:47:33.439" v="36" actId="1076"/>
      <pc:docMkLst>
        <pc:docMk/>
      </pc:docMkLst>
      <pc:sldChg chg="addSp delSp modSp mod modClrScheme chgLayout">
        <pc:chgData name="Ruth Hutson" userId="S::ruth.hutson@3dmoleculardesigns.com::b7a315b0-fa21-44f2-a340-f03b809ae5a7" providerId="AD" clId="Web-{9A27598C-54F7-54A6-1E30-13BF3B5A0ACE}" dt="2024-10-16T20:44:33.073" v="6"/>
        <pc:sldMkLst>
          <pc:docMk/>
          <pc:sldMk cId="2354661044" sldId="332"/>
        </pc:sldMkLst>
        <pc:spChg chg="add del mod ord">
          <ac:chgData name="Ruth Hutson" userId="S::ruth.hutson@3dmoleculardesigns.com::b7a315b0-fa21-44f2-a340-f03b809ae5a7" providerId="AD" clId="Web-{9A27598C-54F7-54A6-1E30-13BF3B5A0ACE}" dt="2024-10-16T20:44:21.401" v="5"/>
          <ac:spMkLst>
            <pc:docMk/>
            <pc:sldMk cId="2354661044" sldId="332"/>
            <ac:spMk id="2" creationId="{7D40125C-7451-7DCC-C759-1D74B2220B86}"/>
          </ac:spMkLst>
        </pc:spChg>
        <pc:spChg chg="add del mod ord">
          <ac:chgData name="Ruth Hutson" userId="S::ruth.hutson@3dmoleculardesigns.com::b7a315b0-fa21-44f2-a340-f03b809ae5a7" providerId="AD" clId="Web-{9A27598C-54F7-54A6-1E30-13BF3B5A0ACE}" dt="2024-10-16T20:44:33.073" v="6"/>
          <ac:spMkLst>
            <pc:docMk/>
            <pc:sldMk cId="2354661044" sldId="332"/>
            <ac:spMk id="3" creationId="{CE55D72F-F478-FB38-4FE3-A691C0CD4366}"/>
          </ac:spMkLst>
        </pc:spChg>
      </pc:sldChg>
      <pc:sldChg chg="addSp delSp modSp mod modClrScheme chgLayout">
        <pc:chgData name="Ruth Hutson" userId="S::ruth.hutson@3dmoleculardesigns.com::b7a315b0-fa21-44f2-a340-f03b809ae5a7" providerId="AD" clId="Web-{9A27598C-54F7-54A6-1E30-13BF3B5A0ACE}" dt="2024-10-16T20:44:00.994" v="3" actId="14100"/>
        <pc:sldMkLst>
          <pc:docMk/>
          <pc:sldMk cId="4259165289" sldId="333"/>
        </pc:sldMkLst>
        <pc:spChg chg="mod ord">
          <ac:chgData name="Ruth Hutson" userId="S::ruth.hutson@3dmoleculardesigns.com::b7a315b0-fa21-44f2-a340-f03b809ae5a7" providerId="AD" clId="Web-{9A27598C-54F7-54A6-1E30-13BF3B5A0ACE}" dt="2024-10-16T20:43:44.962" v="0"/>
          <ac:spMkLst>
            <pc:docMk/>
            <pc:sldMk cId="4259165289" sldId="333"/>
            <ac:spMk id="2" creationId="{113B621F-5450-8B1F-478C-2B2AB112B4B1}"/>
          </ac:spMkLst>
        </pc:spChg>
        <pc:spChg chg="add del mod ord">
          <ac:chgData name="Ruth Hutson" userId="S::ruth.hutson@3dmoleculardesigns.com::b7a315b0-fa21-44f2-a340-f03b809ae5a7" providerId="AD" clId="Web-{9A27598C-54F7-54A6-1E30-13BF3B5A0ACE}" dt="2024-10-16T20:43:53.525" v="1"/>
          <ac:spMkLst>
            <pc:docMk/>
            <pc:sldMk cId="4259165289" sldId="333"/>
            <ac:spMk id="3" creationId="{0E0955E4-FB6C-3226-F090-AA2817B72572}"/>
          </ac:spMkLst>
        </pc:spChg>
        <pc:spChg chg="mod ord">
          <ac:chgData name="Ruth Hutson" userId="S::ruth.hutson@3dmoleculardesigns.com::b7a315b0-fa21-44f2-a340-f03b809ae5a7" providerId="AD" clId="Web-{9A27598C-54F7-54A6-1E30-13BF3B5A0ACE}" dt="2024-10-16T20:44:00.994" v="3" actId="14100"/>
          <ac:spMkLst>
            <pc:docMk/>
            <pc:sldMk cId="4259165289" sldId="333"/>
            <ac:spMk id="4" creationId="{8400FF75-F862-6FC7-3980-E1614F703A2E}"/>
          </ac:spMkLst>
        </pc:spChg>
      </pc:sldChg>
      <pc:sldChg chg="addSp delSp modSp mod modClrScheme chgLayout">
        <pc:chgData name="Ruth Hutson" userId="S::ruth.hutson@3dmoleculardesigns.com::b7a315b0-fa21-44f2-a340-f03b809ae5a7" providerId="AD" clId="Web-{9A27598C-54F7-54A6-1E30-13BF3B5A0ACE}" dt="2024-10-16T20:45:02.262" v="10" actId="14100"/>
        <pc:sldMkLst>
          <pc:docMk/>
          <pc:sldMk cId="701123930" sldId="334"/>
        </pc:sldMkLst>
        <pc:spChg chg="mod ord">
          <ac:chgData name="Ruth Hutson" userId="S::ruth.hutson@3dmoleculardesigns.com::b7a315b0-fa21-44f2-a340-f03b809ae5a7" providerId="AD" clId="Web-{9A27598C-54F7-54A6-1E30-13BF3B5A0ACE}" dt="2024-10-16T20:44:45.668" v="7"/>
          <ac:spMkLst>
            <pc:docMk/>
            <pc:sldMk cId="701123930" sldId="334"/>
            <ac:spMk id="2" creationId="{113B621F-5450-8B1F-478C-2B2AB112B4B1}"/>
          </ac:spMkLst>
        </pc:spChg>
        <pc:spChg chg="add del mod ord">
          <ac:chgData name="Ruth Hutson" userId="S::ruth.hutson@3dmoleculardesigns.com::b7a315b0-fa21-44f2-a340-f03b809ae5a7" providerId="AD" clId="Web-{9A27598C-54F7-54A6-1E30-13BF3B5A0ACE}" dt="2024-10-16T20:44:56.215" v="8"/>
          <ac:spMkLst>
            <pc:docMk/>
            <pc:sldMk cId="701123930" sldId="334"/>
            <ac:spMk id="3" creationId="{15BACD54-2DE8-C87B-EB5F-7DD4AD21FEA5}"/>
          </ac:spMkLst>
        </pc:spChg>
        <pc:spChg chg="mod ord">
          <ac:chgData name="Ruth Hutson" userId="S::ruth.hutson@3dmoleculardesigns.com::b7a315b0-fa21-44f2-a340-f03b809ae5a7" providerId="AD" clId="Web-{9A27598C-54F7-54A6-1E30-13BF3B5A0ACE}" dt="2024-10-16T20:45:02.262" v="10" actId="14100"/>
          <ac:spMkLst>
            <pc:docMk/>
            <pc:sldMk cId="701123930" sldId="334"/>
            <ac:spMk id="4" creationId="{8400FF75-F862-6FC7-3980-E1614F703A2E}"/>
          </ac:spMkLst>
        </pc:spChg>
      </pc:sldChg>
      <pc:sldChg chg="addSp delSp modSp mod modClrScheme chgLayout">
        <pc:chgData name="Ruth Hutson" userId="S::ruth.hutson@3dmoleculardesigns.com::b7a315b0-fa21-44f2-a340-f03b809ae5a7" providerId="AD" clId="Web-{9A27598C-54F7-54A6-1E30-13BF3B5A0ACE}" dt="2024-10-16T20:45:28.606" v="14" actId="14100"/>
        <pc:sldMkLst>
          <pc:docMk/>
          <pc:sldMk cId="685757687" sldId="335"/>
        </pc:sldMkLst>
        <pc:spChg chg="mod ord">
          <ac:chgData name="Ruth Hutson" userId="S::ruth.hutson@3dmoleculardesigns.com::b7a315b0-fa21-44f2-a340-f03b809ae5a7" providerId="AD" clId="Web-{9A27598C-54F7-54A6-1E30-13BF3B5A0ACE}" dt="2024-10-16T20:45:11.575" v="11"/>
          <ac:spMkLst>
            <pc:docMk/>
            <pc:sldMk cId="685757687" sldId="335"/>
            <ac:spMk id="2" creationId="{113B621F-5450-8B1F-478C-2B2AB112B4B1}"/>
          </ac:spMkLst>
        </pc:spChg>
        <pc:spChg chg="add del mod ord">
          <ac:chgData name="Ruth Hutson" userId="S::ruth.hutson@3dmoleculardesigns.com::b7a315b0-fa21-44f2-a340-f03b809ae5a7" providerId="AD" clId="Web-{9A27598C-54F7-54A6-1E30-13BF3B5A0ACE}" dt="2024-10-16T20:45:21.294" v="12"/>
          <ac:spMkLst>
            <pc:docMk/>
            <pc:sldMk cId="685757687" sldId="335"/>
            <ac:spMk id="3" creationId="{25A51BB2-E3EF-59F1-6841-0426EB6AC81A}"/>
          </ac:spMkLst>
        </pc:spChg>
        <pc:spChg chg="mod ord">
          <ac:chgData name="Ruth Hutson" userId="S::ruth.hutson@3dmoleculardesigns.com::b7a315b0-fa21-44f2-a340-f03b809ae5a7" providerId="AD" clId="Web-{9A27598C-54F7-54A6-1E30-13BF3B5A0ACE}" dt="2024-10-16T20:45:28.606" v="14" actId="14100"/>
          <ac:spMkLst>
            <pc:docMk/>
            <pc:sldMk cId="685757687" sldId="335"/>
            <ac:spMk id="4" creationId="{8400FF75-F862-6FC7-3980-E1614F703A2E}"/>
          </ac:spMkLst>
        </pc:spChg>
      </pc:sldChg>
      <pc:sldChg chg="addSp delSp modSp mod modClrScheme chgLayout">
        <pc:chgData name="Ruth Hutson" userId="S::ruth.hutson@3dmoleculardesigns.com::b7a315b0-fa21-44f2-a340-f03b809ae5a7" providerId="AD" clId="Web-{9A27598C-54F7-54A6-1E30-13BF3B5A0ACE}" dt="2024-10-16T20:45:47.091" v="18" actId="14100"/>
        <pc:sldMkLst>
          <pc:docMk/>
          <pc:sldMk cId="2376825978" sldId="336"/>
        </pc:sldMkLst>
        <pc:spChg chg="mod ord">
          <ac:chgData name="Ruth Hutson" userId="S::ruth.hutson@3dmoleculardesigns.com::b7a315b0-fa21-44f2-a340-f03b809ae5a7" providerId="AD" clId="Web-{9A27598C-54F7-54A6-1E30-13BF3B5A0ACE}" dt="2024-10-16T20:45:37.138" v="15"/>
          <ac:spMkLst>
            <pc:docMk/>
            <pc:sldMk cId="2376825978" sldId="336"/>
            <ac:spMk id="2" creationId="{113B621F-5450-8B1F-478C-2B2AB112B4B1}"/>
          </ac:spMkLst>
        </pc:spChg>
        <pc:spChg chg="add del mod ord">
          <ac:chgData name="Ruth Hutson" userId="S::ruth.hutson@3dmoleculardesigns.com::b7a315b0-fa21-44f2-a340-f03b809ae5a7" providerId="AD" clId="Web-{9A27598C-54F7-54A6-1E30-13BF3B5A0ACE}" dt="2024-10-16T20:45:40.826" v="16"/>
          <ac:spMkLst>
            <pc:docMk/>
            <pc:sldMk cId="2376825978" sldId="336"/>
            <ac:spMk id="3" creationId="{EDBA0D34-F808-95A4-C306-5BA749592FFA}"/>
          </ac:spMkLst>
        </pc:spChg>
        <pc:spChg chg="mod ord">
          <ac:chgData name="Ruth Hutson" userId="S::ruth.hutson@3dmoleculardesigns.com::b7a315b0-fa21-44f2-a340-f03b809ae5a7" providerId="AD" clId="Web-{9A27598C-54F7-54A6-1E30-13BF3B5A0ACE}" dt="2024-10-16T20:45:47.091" v="18" actId="14100"/>
          <ac:spMkLst>
            <pc:docMk/>
            <pc:sldMk cId="2376825978" sldId="336"/>
            <ac:spMk id="4" creationId="{8400FF75-F862-6FC7-3980-E1614F703A2E}"/>
          </ac:spMkLst>
        </pc:spChg>
      </pc:sldChg>
      <pc:sldChg chg="addSp delSp modSp mod modClrScheme chgLayout">
        <pc:chgData name="Ruth Hutson" userId="S::ruth.hutson@3dmoleculardesigns.com::b7a315b0-fa21-44f2-a340-f03b809ae5a7" providerId="AD" clId="Web-{9A27598C-54F7-54A6-1E30-13BF3B5A0ACE}" dt="2024-10-16T20:46:18.014" v="22" actId="14100"/>
        <pc:sldMkLst>
          <pc:docMk/>
          <pc:sldMk cId="980822981" sldId="337"/>
        </pc:sldMkLst>
        <pc:spChg chg="mod ord">
          <ac:chgData name="Ruth Hutson" userId="S::ruth.hutson@3dmoleculardesigns.com::b7a315b0-fa21-44f2-a340-f03b809ae5a7" providerId="AD" clId="Web-{9A27598C-54F7-54A6-1E30-13BF3B5A0ACE}" dt="2024-10-16T20:46:01.561" v="19"/>
          <ac:spMkLst>
            <pc:docMk/>
            <pc:sldMk cId="980822981" sldId="337"/>
            <ac:spMk id="2" creationId="{113B621F-5450-8B1F-478C-2B2AB112B4B1}"/>
          </ac:spMkLst>
        </pc:spChg>
        <pc:spChg chg="add del mod ord">
          <ac:chgData name="Ruth Hutson" userId="S::ruth.hutson@3dmoleculardesigns.com::b7a315b0-fa21-44f2-a340-f03b809ae5a7" providerId="AD" clId="Web-{9A27598C-54F7-54A6-1E30-13BF3B5A0ACE}" dt="2024-10-16T20:46:11.295" v="20"/>
          <ac:spMkLst>
            <pc:docMk/>
            <pc:sldMk cId="980822981" sldId="337"/>
            <ac:spMk id="3" creationId="{29CF3531-351C-09AA-906E-C12081CCD228}"/>
          </ac:spMkLst>
        </pc:spChg>
        <pc:spChg chg="mod ord">
          <ac:chgData name="Ruth Hutson" userId="S::ruth.hutson@3dmoleculardesigns.com::b7a315b0-fa21-44f2-a340-f03b809ae5a7" providerId="AD" clId="Web-{9A27598C-54F7-54A6-1E30-13BF3B5A0ACE}" dt="2024-10-16T20:46:18.014" v="22" actId="14100"/>
          <ac:spMkLst>
            <pc:docMk/>
            <pc:sldMk cId="980822981" sldId="337"/>
            <ac:spMk id="4" creationId="{8400FF75-F862-6FC7-3980-E1614F703A2E}"/>
          </ac:spMkLst>
        </pc:spChg>
      </pc:sldChg>
      <pc:sldChg chg="addSp delSp modSp mod modClrScheme chgLayout">
        <pc:chgData name="Ruth Hutson" userId="S::ruth.hutson@3dmoleculardesigns.com::b7a315b0-fa21-44f2-a340-f03b809ae5a7" providerId="AD" clId="Web-{9A27598C-54F7-54A6-1E30-13BF3B5A0ACE}" dt="2024-10-16T20:46:38.671" v="26" actId="14100"/>
        <pc:sldMkLst>
          <pc:docMk/>
          <pc:sldMk cId="1164420210" sldId="338"/>
        </pc:sldMkLst>
        <pc:spChg chg="mod ord">
          <ac:chgData name="Ruth Hutson" userId="S::ruth.hutson@3dmoleculardesigns.com::b7a315b0-fa21-44f2-a340-f03b809ae5a7" providerId="AD" clId="Web-{9A27598C-54F7-54A6-1E30-13BF3B5A0ACE}" dt="2024-10-16T20:46:27.796" v="23"/>
          <ac:spMkLst>
            <pc:docMk/>
            <pc:sldMk cId="1164420210" sldId="338"/>
            <ac:spMk id="2" creationId="{113B621F-5450-8B1F-478C-2B2AB112B4B1}"/>
          </ac:spMkLst>
        </pc:spChg>
        <pc:spChg chg="add del mod ord">
          <ac:chgData name="Ruth Hutson" userId="S::ruth.hutson@3dmoleculardesigns.com::b7a315b0-fa21-44f2-a340-f03b809ae5a7" providerId="AD" clId="Web-{9A27598C-54F7-54A6-1E30-13BF3B5A0ACE}" dt="2024-10-16T20:46:32.702" v="24"/>
          <ac:spMkLst>
            <pc:docMk/>
            <pc:sldMk cId="1164420210" sldId="338"/>
            <ac:spMk id="3" creationId="{006280C0-0EA8-E5FB-97C0-DA462442C93E}"/>
          </ac:spMkLst>
        </pc:spChg>
        <pc:spChg chg="mod ord">
          <ac:chgData name="Ruth Hutson" userId="S::ruth.hutson@3dmoleculardesigns.com::b7a315b0-fa21-44f2-a340-f03b809ae5a7" providerId="AD" clId="Web-{9A27598C-54F7-54A6-1E30-13BF3B5A0ACE}" dt="2024-10-16T20:46:38.671" v="26" actId="14100"/>
          <ac:spMkLst>
            <pc:docMk/>
            <pc:sldMk cId="1164420210" sldId="338"/>
            <ac:spMk id="4" creationId="{8400FF75-F862-6FC7-3980-E1614F703A2E}"/>
          </ac:spMkLst>
        </pc:spChg>
      </pc:sldChg>
      <pc:sldChg chg="addSp delSp modSp mod modClrScheme chgLayout">
        <pc:chgData name="Ruth Hutson" userId="S::ruth.hutson@3dmoleculardesigns.com::b7a315b0-fa21-44f2-a340-f03b809ae5a7" providerId="AD" clId="Web-{9A27598C-54F7-54A6-1E30-13BF3B5A0ACE}" dt="2024-10-16T20:47:00.328" v="30" actId="14100"/>
        <pc:sldMkLst>
          <pc:docMk/>
          <pc:sldMk cId="293872334" sldId="339"/>
        </pc:sldMkLst>
        <pc:spChg chg="mod ord">
          <ac:chgData name="Ruth Hutson" userId="S::ruth.hutson@3dmoleculardesigns.com::b7a315b0-fa21-44f2-a340-f03b809ae5a7" providerId="AD" clId="Web-{9A27598C-54F7-54A6-1E30-13BF3B5A0ACE}" dt="2024-10-16T20:46:46.875" v="27"/>
          <ac:spMkLst>
            <pc:docMk/>
            <pc:sldMk cId="293872334" sldId="339"/>
            <ac:spMk id="2" creationId="{113B621F-5450-8B1F-478C-2B2AB112B4B1}"/>
          </ac:spMkLst>
        </pc:spChg>
        <pc:spChg chg="mod ord">
          <ac:chgData name="Ruth Hutson" userId="S::ruth.hutson@3dmoleculardesigns.com::b7a315b0-fa21-44f2-a340-f03b809ae5a7" providerId="AD" clId="Web-{9A27598C-54F7-54A6-1E30-13BF3B5A0ACE}" dt="2024-10-16T20:47:00.328" v="30" actId="14100"/>
          <ac:spMkLst>
            <pc:docMk/>
            <pc:sldMk cId="293872334" sldId="339"/>
            <ac:spMk id="4" creationId="{8400FF75-F862-6FC7-3980-E1614F703A2E}"/>
          </ac:spMkLst>
        </pc:spChg>
        <pc:spChg chg="add del mod ord">
          <ac:chgData name="Ruth Hutson" userId="S::ruth.hutson@3dmoleculardesigns.com::b7a315b0-fa21-44f2-a340-f03b809ae5a7" providerId="AD" clId="Web-{9A27598C-54F7-54A6-1E30-13BF3B5A0ACE}" dt="2024-10-16T20:46:53.703" v="28"/>
          <ac:spMkLst>
            <pc:docMk/>
            <pc:sldMk cId="293872334" sldId="339"/>
            <ac:spMk id="5" creationId="{5ABC3DB0-ECBB-C48B-190C-7FF997B978DC}"/>
          </ac:spMkLst>
        </pc:spChg>
      </pc:sldChg>
      <pc:sldChg chg="modSp mod modClrScheme chgLayout">
        <pc:chgData name="Ruth Hutson" userId="S::ruth.hutson@3dmoleculardesigns.com::b7a315b0-fa21-44f2-a340-f03b809ae5a7" providerId="AD" clId="Web-{9A27598C-54F7-54A6-1E30-13BF3B5A0ACE}" dt="2024-10-16T20:47:14.125" v="32" actId="14100"/>
        <pc:sldMkLst>
          <pc:docMk/>
          <pc:sldMk cId="2781770999" sldId="340"/>
        </pc:sldMkLst>
        <pc:spChg chg="mod ord">
          <ac:chgData name="Ruth Hutson" userId="S::ruth.hutson@3dmoleculardesigns.com::b7a315b0-fa21-44f2-a340-f03b809ae5a7" providerId="AD" clId="Web-{9A27598C-54F7-54A6-1E30-13BF3B5A0ACE}" dt="2024-10-16T20:47:08.094" v="31"/>
          <ac:spMkLst>
            <pc:docMk/>
            <pc:sldMk cId="2781770999" sldId="340"/>
            <ac:spMk id="2" creationId="{113B621F-5450-8B1F-478C-2B2AB112B4B1}"/>
          </ac:spMkLst>
        </pc:spChg>
        <pc:spChg chg="mod ord">
          <ac:chgData name="Ruth Hutson" userId="S::ruth.hutson@3dmoleculardesigns.com::b7a315b0-fa21-44f2-a340-f03b809ae5a7" providerId="AD" clId="Web-{9A27598C-54F7-54A6-1E30-13BF3B5A0ACE}" dt="2024-10-16T20:47:08.094" v="31"/>
          <ac:spMkLst>
            <pc:docMk/>
            <pc:sldMk cId="2781770999" sldId="340"/>
            <ac:spMk id="3" creationId="{ED2D0BDE-410E-57FF-491D-B04C76FDD1CF}"/>
          </ac:spMkLst>
        </pc:spChg>
        <pc:spChg chg="mod ord">
          <ac:chgData name="Ruth Hutson" userId="S::ruth.hutson@3dmoleculardesigns.com::b7a315b0-fa21-44f2-a340-f03b809ae5a7" providerId="AD" clId="Web-{9A27598C-54F7-54A6-1E30-13BF3B5A0ACE}" dt="2024-10-16T20:47:14.125" v="32" actId="14100"/>
          <ac:spMkLst>
            <pc:docMk/>
            <pc:sldMk cId="2781770999" sldId="340"/>
            <ac:spMk id="4" creationId="{8400FF75-F862-6FC7-3980-E1614F703A2E}"/>
          </ac:spMkLst>
        </pc:spChg>
      </pc:sldChg>
      <pc:sldChg chg="modSp mod modClrScheme chgLayout">
        <pc:chgData name="Ruth Hutson" userId="S::ruth.hutson@3dmoleculardesigns.com::b7a315b0-fa21-44f2-a340-f03b809ae5a7" providerId="AD" clId="Web-{9A27598C-54F7-54A6-1E30-13BF3B5A0ACE}" dt="2024-10-16T20:47:33.439" v="36" actId="1076"/>
        <pc:sldMkLst>
          <pc:docMk/>
          <pc:sldMk cId="3429685942" sldId="343"/>
        </pc:sldMkLst>
        <pc:spChg chg="mod ord">
          <ac:chgData name="Ruth Hutson" userId="S::ruth.hutson@3dmoleculardesigns.com::b7a315b0-fa21-44f2-a340-f03b809ae5a7" providerId="AD" clId="Web-{9A27598C-54F7-54A6-1E30-13BF3B5A0ACE}" dt="2024-10-16T20:47:26.313" v="33"/>
          <ac:spMkLst>
            <pc:docMk/>
            <pc:sldMk cId="3429685942" sldId="343"/>
            <ac:spMk id="2" creationId="{113B621F-5450-8B1F-478C-2B2AB112B4B1}"/>
          </ac:spMkLst>
        </pc:spChg>
        <pc:spChg chg="mod ord">
          <ac:chgData name="Ruth Hutson" userId="S::ruth.hutson@3dmoleculardesigns.com::b7a315b0-fa21-44f2-a340-f03b809ae5a7" providerId="AD" clId="Web-{9A27598C-54F7-54A6-1E30-13BF3B5A0ACE}" dt="2024-10-16T20:47:26.313" v="33"/>
          <ac:spMkLst>
            <pc:docMk/>
            <pc:sldMk cId="3429685942" sldId="343"/>
            <ac:spMk id="3" creationId="{ED2D0BDE-410E-57FF-491D-B04C76FDD1CF}"/>
          </ac:spMkLst>
        </pc:spChg>
        <pc:graphicFrameChg chg="mod ord modGraphic">
          <ac:chgData name="Ruth Hutson" userId="S::ruth.hutson@3dmoleculardesigns.com::b7a315b0-fa21-44f2-a340-f03b809ae5a7" providerId="AD" clId="Web-{9A27598C-54F7-54A6-1E30-13BF3B5A0ACE}" dt="2024-10-16T20:47:26.313" v="33"/>
          <ac:graphicFrameMkLst>
            <pc:docMk/>
            <pc:sldMk cId="3429685942" sldId="343"/>
            <ac:graphicFrameMk id="5" creationId="{2D8FE09C-E385-33AF-07F1-890C0BE25287}"/>
          </ac:graphicFrameMkLst>
        </pc:graphicFrameChg>
        <pc:picChg chg="mod">
          <ac:chgData name="Ruth Hutson" userId="S::ruth.hutson@3dmoleculardesigns.com::b7a315b0-fa21-44f2-a340-f03b809ae5a7" providerId="AD" clId="Web-{9A27598C-54F7-54A6-1E30-13BF3B5A0ACE}" dt="2024-10-16T20:47:29.985" v="34" actId="1076"/>
          <ac:picMkLst>
            <pc:docMk/>
            <pc:sldMk cId="3429685942" sldId="343"/>
            <ac:picMk id="7" creationId="{335836A2-8E21-BF55-2D0B-7173AA10308A}"/>
          </ac:picMkLst>
        </pc:picChg>
        <pc:picChg chg="mod">
          <ac:chgData name="Ruth Hutson" userId="S::ruth.hutson@3dmoleculardesigns.com::b7a315b0-fa21-44f2-a340-f03b809ae5a7" providerId="AD" clId="Web-{9A27598C-54F7-54A6-1E30-13BF3B5A0ACE}" dt="2024-10-16T20:47:31.860" v="35" actId="1076"/>
          <ac:picMkLst>
            <pc:docMk/>
            <pc:sldMk cId="3429685942" sldId="343"/>
            <ac:picMk id="9" creationId="{E49A1244-D173-E3BF-AB25-EB9C2F94240D}"/>
          </ac:picMkLst>
        </pc:picChg>
        <pc:picChg chg="mod">
          <ac:chgData name="Ruth Hutson" userId="S::ruth.hutson@3dmoleculardesigns.com::b7a315b0-fa21-44f2-a340-f03b809ae5a7" providerId="AD" clId="Web-{9A27598C-54F7-54A6-1E30-13BF3B5A0ACE}" dt="2024-10-16T20:47:33.439" v="36" actId="1076"/>
          <ac:picMkLst>
            <pc:docMk/>
            <pc:sldMk cId="3429685942" sldId="343"/>
            <ac:picMk id="11" creationId="{BAC76FA6-248E-ED4C-BB49-0BE8CE03413C}"/>
          </ac:picMkLst>
        </pc:picChg>
      </pc:sldChg>
    </pc:docChg>
  </pc:docChgLst>
  <pc:docChgLst>
    <pc:chgData name="Ruth Hutson" userId="S::ruth.hutson@3dmoleculardesigns.com::b7a315b0-fa21-44f2-a340-f03b809ae5a7" providerId="AD" clId="Web-{DA3CEDAC-91D3-C6AB-ACC3-7318E5A0357C}"/>
    <pc:docChg chg="modSld">
      <pc:chgData name="Ruth Hutson" userId="S::ruth.hutson@3dmoleculardesigns.com::b7a315b0-fa21-44f2-a340-f03b809ae5a7" providerId="AD" clId="Web-{DA3CEDAC-91D3-C6AB-ACC3-7318E5A0357C}" dt="2024-10-01T17:24:19.620" v="38"/>
      <pc:docMkLst>
        <pc:docMk/>
      </pc:docMkLst>
      <pc:sldChg chg="modSp">
        <pc:chgData name="Ruth Hutson" userId="S::ruth.hutson@3dmoleculardesigns.com::b7a315b0-fa21-44f2-a340-f03b809ae5a7" providerId="AD" clId="Web-{DA3CEDAC-91D3-C6AB-ACC3-7318E5A0357C}" dt="2024-10-01T17:24:19.620" v="38"/>
        <pc:sldMkLst>
          <pc:docMk/>
          <pc:sldMk cId="3942971138" sldId="289"/>
        </pc:sldMkLst>
        <pc:picChg chg="mod">
          <ac:chgData name="Ruth Hutson" userId="S::ruth.hutson@3dmoleculardesigns.com::b7a315b0-fa21-44f2-a340-f03b809ae5a7" providerId="AD" clId="Web-{DA3CEDAC-91D3-C6AB-ACC3-7318E5A0357C}" dt="2024-10-01T17:24:19.620" v="38"/>
          <ac:picMkLst>
            <pc:docMk/>
            <pc:sldMk cId="3942971138" sldId="289"/>
            <ac:picMk id="7" creationId="{7182E123-7C3E-BCF8-2239-B0272CB23EB4}"/>
          </ac:picMkLst>
        </pc:picChg>
      </pc:sldChg>
      <pc:sldChg chg="modSp">
        <pc:chgData name="Ruth Hutson" userId="S::ruth.hutson@3dmoleculardesigns.com::b7a315b0-fa21-44f2-a340-f03b809ae5a7" providerId="AD" clId="Web-{DA3CEDAC-91D3-C6AB-ACC3-7318E5A0357C}" dt="2024-10-01T17:23:57.635" v="34"/>
        <pc:sldMkLst>
          <pc:docMk/>
          <pc:sldMk cId="663823376" sldId="291"/>
        </pc:sldMkLst>
        <pc:picChg chg="mod">
          <ac:chgData name="Ruth Hutson" userId="S::ruth.hutson@3dmoleculardesigns.com::b7a315b0-fa21-44f2-a340-f03b809ae5a7" providerId="AD" clId="Web-{DA3CEDAC-91D3-C6AB-ACC3-7318E5A0357C}" dt="2024-10-01T17:23:57.635" v="34"/>
          <ac:picMkLst>
            <pc:docMk/>
            <pc:sldMk cId="663823376" sldId="291"/>
            <ac:picMk id="6" creationId="{0F5F0F5F-30BB-533B-E788-6974DE06716B}"/>
          </ac:picMkLst>
        </pc:picChg>
      </pc:sldChg>
      <pc:sldChg chg="modSp">
        <pc:chgData name="Ruth Hutson" userId="S::ruth.hutson@3dmoleculardesigns.com::b7a315b0-fa21-44f2-a340-f03b809ae5a7" providerId="AD" clId="Web-{DA3CEDAC-91D3-C6AB-ACC3-7318E5A0357C}" dt="2024-10-01T17:24:14.823" v="37"/>
        <pc:sldMkLst>
          <pc:docMk/>
          <pc:sldMk cId="3569945326" sldId="294"/>
        </pc:sldMkLst>
        <pc:picChg chg="mod">
          <ac:chgData name="Ruth Hutson" userId="S::ruth.hutson@3dmoleculardesigns.com::b7a315b0-fa21-44f2-a340-f03b809ae5a7" providerId="AD" clId="Web-{DA3CEDAC-91D3-C6AB-ACC3-7318E5A0357C}" dt="2024-10-01T17:24:14.823" v="37"/>
          <ac:picMkLst>
            <pc:docMk/>
            <pc:sldMk cId="3569945326" sldId="294"/>
            <ac:picMk id="6" creationId="{B4A9F8BB-3CBE-BB12-CD42-F0F31BBC16D4}"/>
          </ac:picMkLst>
        </pc:picChg>
      </pc:sldChg>
      <pc:sldChg chg="modSp">
        <pc:chgData name="Ruth Hutson" userId="S::ruth.hutson@3dmoleculardesigns.com::b7a315b0-fa21-44f2-a340-f03b809ae5a7" providerId="AD" clId="Web-{DA3CEDAC-91D3-C6AB-ACC3-7318E5A0357C}" dt="2024-10-01T17:22:53.151" v="23"/>
        <pc:sldMkLst>
          <pc:docMk/>
          <pc:sldMk cId="4199870385" sldId="295"/>
        </pc:sldMkLst>
        <pc:picChg chg="mod">
          <ac:chgData name="Ruth Hutson" userId="S::ruth.hutson@3dmoleculardesigns.com::b7a315b0-fa21-44f2-a340-f03b809ae5a7" providerId="AD" clId="Web-{DA3CEDAC-91D3-C6AB-ACC3-7318E5A0357C}" dt="2024-10-01T17:22:53.151" v="23"/>
          <ac:picMkLst>
            <pc:docMk/>
            <pc:sldMk cId="4199870385" sldId="295"/>
            <ac:picMk id="5" creationId="{A1850FF1-8764-A404-276D-AF21C395271C}"/>
          </ac:picMkLst>
        </pc:picChg>
      </pc:sldChg>
      <pc:sldChg chg="modSp">
        <pc:chgData name="Ruth Hutson" userId="S::ruth.hutson@3dmoleculardesigns.com::b7a315b0-fa21-44f2-a340-f03b809ae5a7" providerId="AD" clId="Web-{DA3CEDAC-91D3-C6AB-ACC3-7318E5A0357C}" dt="2024-10-01T17:23:21.370" v="27"/>
        <pc:sldMkLst>
          <pc:docMk/>
          <pc:sldMk cId="2762209894" sldId="296"/>
        </pc:sldMkLst>
        <pc:picChg chg="mod">
          <ac:chgData name="Ruth Hutson" userId="S::ruth.hutson@3dmoleculardesigns.com::b7a315b0-fa21-44f2-a340-f03b809ae5a7" providerId="AD" clId="Web-{DA3CEDAC-91D3-C6AB-ACC3-7318E5A0357C}" dt="2024-10-01T17:23:21.370" v="27"/>
          <ac:picMkLst>
            <pc:docMk/>
            <pc:sldMk cId="2762209894" sldId="296"/>
            <ac:picMk id="7" creationId="{9197224C-F6C0-64A4-D5EB-E144E8F3BB8C}"/>
          </ac:picMkLst>
        </pc:picChg>
      </pc:sldChg>
      <pc:sldChg chg="modSp">
        <pc:chgData name="Ruth Hutson" userId="S::ruth.hutson@3dmoleculardesigns.com::b7a315b0-fa21-44f2-a340-f03b809ae5a7" providerId="AD" clId="Web-{DA3CEDAC-91D3-C6AB-ACC3-7318E5A0357C}" dt="2024-10-01T17:24:02.042" v="35"/>
        <pc:sldMkLst>
          <pc:docMk/>
          <pc:sldMk cId="1241454826" sldId="297"/>
        </pc:sldMkLst>
        <pc:picChg chg="mod">
          <ac:chgData name="Ruth Hutson" userId="S::ruth.hutson@3dmoleculardesigns.com::b7a315b0-fa21-44f2-a340-f03b809ae5a7" providerId="AD" clId="Web-{DA3CEDAC-91D3-C6AB-ACC3-7318E5A0357C}" dt="2024-10-01T17:24:02.042" v="35"/>
          <ac:picMkLst>
            <pc:docMk/>
            <pc:sldMk cId="1241454826" sldId="297"/>
            <ac:picMk id="6" creationId="{7FDA1412-12BC-E42B-3D39-A93FA35765FB}"/>
          </ac:picMkLst>
        </pc:picChg>
      </pc:sldChg>
      <pc:sldChg chg="modSp">
        <pc:chgData name="Ruth Hutson" userId="S::ruth.hutson@3dmoleculardesigns.com::b7a315b0-fa21-44f2-a340-f03b809ae5a7" providerId="AD" clId="Web-{DA3CEDAC-91D3-C6AB-ACC3-7318E5A0357C}" dt="2024-10-01T17:23:34.432" v="30"/>
        <pc:sldMkLst>
          <pc:docMk/>
          <pc:sldMk cId="281737194" sldId="298"/>
        </pc:sldMkLst>
        <pc:picChg chg="mod">
          <ac:chgData name="Ruth Hutson" userId="S::ruth.hutson@3dmoleculardesigns.com::b7a315b0-fa21-44f2-a340-f03b809ae5a7" providerId="AD" clId="Web-{DA3CEDAC-91D3-C6AB-ACC3-7318E5A0357C}" dt="2024-10-01T17:23:34.432" v="30"/>
          <ac:picMkLst>
            <pc:docMk/>
            <pc:sldMk cId="281737194" sldId="298"/>
            <ac:picMk id="6" creationId="{0CCD5CC1-10C2-CFB6-6C36-FBE6487CE894}"/>
          </ac:picMkLst>
        </pc:picChg>
      </pc:sldChg>
      <pc:sldChg chg="modSp">
        <pc:chgData name="Ruth Hutson" userId="S::ruth.hutson@3dmoleculardesigns.com::b7a315b0-fa21-44f2-a340-f03b809ae5a7" providerId="AD" clId="Web-{DA3CEDAC-91D3-C6AB-ACC3-7318E5A0357C}" dt="2024-10-01T17:23:26.182" v="28"/>
        <pc:sldMkLst>
          <pc:docMk/>
          <pc:sldMk cId="2124978260" sldId="299"/>
        </pc:sldMkLst>
        <pc:picChg chg="mod">
          <ac:chgData name="Ruth Hutson" userId="S::ruth.hutson@3dmoleculardesigns.com::b7a315b0-fa21-44f2-a340-f03b809ae5a7" providerId="AD" clId="Web-{DA3CEDAC-91D3-C6AB-ACC3-7318E5A0357C}" dt="2024-10-01T17:23:26.182" v="28"/>
          <ac:picMkLst>
            <pc:docMk/>
            <pc:sldMk cId="2124978260" sldId="299"/>
            <ac:picMk id="6" creationId="{361173C4-79C0-2D27-C6B7-4D83EDB9930C}"/>
          </ac:picMkLst>
        </pc:picChg>
      </pc:sldChg>
      <pc:sldChg chg="modSp">
        <pc:chgData name="Ruth Hutson" userId="S::ruth.hutson@3dmoleculardesigns.com::b7a315b0-fa21-44f2-a340-f03b809ae5a7" providerId="AD" clId="Web-{DA3CEDAC-91D3-C6AB-ACC3-7318E5A0357C}" dt="2024-10-01T17:23:16.979" v="26"/>
        <pc:sldMkLst>
          <pc:docMk/>
          <pc:sldMk cId="3809408365" sldId="300"/>
        </pc:sldMkLst>
        <pc:picChg chg="mod">
          <ac:chgData name="Ruth Hutson" userId="S::ruth.hutson@3dmoleculardesigns.com::b7a315b0-fa21-44f2-a340-f03b809ae5a7" providerId="AD" clId="Web-{DA3CEDAC-91D3-C6AB-ACC3-7318E5A0357C}" dt="2024-10-01T17:23:16.979" v="26"/>
          <ac:picMkLst>
            <pc:docMk/>
            <pc:sldMk cId="3809408365" sldId="300"/>
            <ac:picMk id="8" creationId="{92BE27BC-F1FC-DF3D-B014-444E8A0C984D}"/>
          </ac:picMkLst>
        </pc:picChg>
      </pc:sldChg>
      <pc:sldChg chg="modSp">
        <pc:chgData name="Ruth Hutson" userId="S::ruth.hutson@3dmoleculardesigns.com::b7a315b0-fa21-44f2-a340-f03b809ae5a7" providerId="AD" clId="Web-{DA3CEDAC-91D3-C6AB-ACC3-7318E5A0357C}" dt="2024-10-01T17:24:07.010" v="36"/>
        <pc:sldMkLst>
          <pc:docMk/>
          <pc:sldMk cId="2797111476" sldId="301"/>
        </pc:sldMkLst>
        <pc:picChg chg="mod">
          <ac:chgData name="Ruth Hutson" userId="S::ruth.hutson@3dmoleculardesigns.com::b7a315b0-fa21-44f2-a340-f03b809ae5a7" providerId="AD" clId="Web-{DA3CEDAC-91D3-C6AB-ACC3-7318E5A0357C}" dt="2024-10-01T17:24:07.010" v="36"/>
          <ac:picMkLst>
            <pc:docMk/>
            <pc:sldMk cId="2797111476" sldId="301"/>
            <ac:picMk id="6" creationId="{DAB86117-BB06-0A4D-1DF5-FB537CC6ACCA}"/>
          </ac:picMkLst>
        </pc:picChg>
      </pc:sldChg>
      <pc:sldChg chg="modSp">
        <pc:chgData name="Ruth Hutson" userId="S::ruth.hutson@3dmoleculardesigns.com::b7a315b0-fa21-44f2-a340-f03b809ae5a7" providerId="AD" clId="Web-{DA3CEDAC-91D3-C6AB-ACC3-7318E5A0357C}" dt="2024-10-01T17:23:54.760" v="33"/>
        <pc:sldMkLst>
          <pc:docMk/>
          <pc:sldMk cId="3108564877" sldId="302"/>
        </pc:sldMkLst>
        <pc:picChg chg="mod">
          <ac:chgData name="Ruth Hutson" userId="S::ruth.hutson@3dmoleculardesigns.com::b7a315b0-fa21-44f2-a340-f03b809ae5a7" providerId="AD" clId="Web-{DA3CEDAC-91D3-C6AB-ACC3-7318E5A0357C}" dt="2024-10-01T17:23:54.760" v="33"/>
          <ac:picMkLst>
            <pc:docMk/>
            <pc:sldMk cId="3108564877" sldId="302"/>
            <ac:picMk id="6" creationId="{EB8D3A45-5E8E-02E1-A8EC-3E81BFCF932E}"/>
          </ac:picMkLst>
        </pc:picChg>
      </pc:sldChg>
      <pc:sldChg chg="modSp">
        <pc:chgData name="Ruth Hutson" userId="S::ruth.hutson@3dmoleculardesigns.com::b7a315b0-fa21-44f2-a340-f03b809ae5a7" providerId="AD" clId="Web-{DA3CEDAC-91D3-C6AB-ACC3-7318E5A0357C}" dt="2024-10-01T17:23:07.557" v="24"/>
        <pc:sldMkLst>
          <pc:docMk/>
          <pc:sldMk cId="3039015631" sldId="304"/>
        </pc:sldMkLst>
        <pc:picChg chg="mod">
          <ac:chgData name="Ruth Hutson" userId="S::ruth.hutson@3dmoleculardesigns.com::b7a315b0-fa21-44f2-a340-f03b809ae5a7" providerId="AD" clId="Web-{DA3CEDAC-91D3-C6AB-ACC3-7318E5A0357C}" dt="2024-10-01T17:23:07.557" v="24"/>
          <ac:picMkLst>
            <pc:docMk/>
            <pc:sldMk cId="3039015631" sldId="304"/>
            <ac:picMk id="6" creationId="{78A284BD-03A4-16F2-49D9-020CEF452F90}"/>
          </ac:picMkLst>
        </pc:picChg>
      </pc:sldChg>
      <pc:sldChg chg="modSp">
        <pc:chgData name="Ruth Hutson" userId="S::ruth.hutson@3dmoleculardesigns.com::b7a315b0-fa21-44f2-a340-f03b809ae5a7" providerId="AD" clId="Web-{DA3CEDAC-91D3-C6AB-ACC3-7318E5A0357C}" dt="2024-10-01T17:23:12.885" v="25"/>
        <pc:sldMkLst>
          <pc:docMk/>
          <pc:sldMk cId="2093330611" sldId="308"/>
        </pc:sldMkLst>
        <pc:picChg chg="mod">
          <ac:chgData name="Ruth Hutson" userId="S::ruth.hutson@3dmoleculardesigns.com::b7a315b0-fa21-44f2-a340-f03b809ae5a7" providerId="AD" clId="Web-{DA3CEDAC-91D3-C6AB-ACC3-7318E5A0357C}" dt="2024-10-01T17:23:12.885" v="25"/>
          <ac:picMkLst>
            <pc:docMk/>
            <pc:sldMk cId="2093330611" sldId="308"/>
            <ac:picMk id="10" creationId="{44D93BD1-58DA-93D1-A104-5E02D93DC8DD}"/>
          </ac:picMkLst>
        </pc:picChg>
      </pc:sldChg>
      <pc:sldChg chg="modSp">
        <pc:chgData name="Ruth Hutson" userId="S::ruth.hutson@3dmoleculardesigns.com::b7a315b0-fa21-44f2-a340-f03b809ae5a7" providerId="AD" clId="Web-{DA3CEDAC-91D3-C6AB-ACC3-7318E5A0357C}" dt="2024-10-01T17:22:33.838" v="21"/>
        <pc:sldMkLst>
          <pc:docMk/>
          <pc:sldMk cId="2401303169" sldId="313"/>
        </pc:sldMkLst>
        <pc:picChg chg="mod">
          <ac:chgData name="Ruth Hutson" userId="S::ruth.hutson@3dmoleculardesigns.com::b7a315b0-fa21-44f2-a340-f03b809ae5a7" providerId="AD" clId="Web-{DA3CEDAC-91D3-C6AB-ACC3-7318E5A0357C}" dt="2024-10-01T17:22:33.838" v="21"/>
          <ac:picMkLst>
            <pc:docMk/>
            <pc:sldMk cId="2401303169" sldId="313"/>
            <ac:picMk id="12290" creationId="{6BF0897B-5992-60BD-FEA3-8BC56D9CDD4C}"/>
          </ac:picMkLst>
        </pc:picChg>
      </pc:sldChg>
      <pc:sldChg chg="modSp">
        <pc:chgData name="Ruth Hutson" userId="S::ruth.hutson@3dmoleculardesigns.com::b7a315b0-fa21-44f2-a340-f03b809ae5a7" providerId="AD" clId="Web-{DA3CEDAC-91D3-C6AB-ACC3-7318E5A0357C}" dt="2024-10-01T17:23:46.901" v="32"/>
        <pc:sldMkLst>
          <pc:docMk/>
          <pc:sldMk cId="2447193329" sldId="318"/>
        </pc:sldMkLst>
        <pc:picChg chg="mod">
          <ac:chgData name="Ruth Hutson" userId="S::ruth.hutson@3dmoleculardesigns.com::b7a315b0-fa21-44f2-a340-f03b809ae5a7" providerId="AD" clId="Web-{DA3CEDAC-91D3-C6AB-ACC3-7318E5A0357C}" dt="2024-10-01T17:23:46.901" v="32"/>
          <ac:picMkLst>
            <pc:docMk/>
            <pc:sldMk cId="2447193329" sldId="318"/>
            <ac:picMk id="14340" creationId="{C2B79B77-1155-FD0B-DC15-F9A3372F6A7B}"/>
          </ac:picMkLst>
        </pc:picChg>
      </pc:sldChg>
      <pc:sldChg chg="modSp">
        <pc:chgData name="Ruth Hutson" userId="S::ruth.hutson@3dmoleculardesigns.com::b7a315b0-fa21-44f2-a340-f03b809ae5a7" providerId="AD" clId="Web-{DA3CEDAC-91D3-C6AB-ACC3-7318E5A0357C}" dt="2024-10-01T17:20:37.401" v="0"/>
        <pc:sldMkLst>
          <pc:docMk/>
          <pc:sldMk cId="1808127344" sldId="319"/>
        </pc:sldMkLst>
        <pc:picChg chg="mod">
          <ac:chgData name="Ruth Hutson" userId="S::ruth.hutson@3dmoleculardesigns.com::b7a315b0-fa21-44f2-a340-f03b809ae5a7" providerId="AD" clId="Web-{DA3CEDAC-91D3-C6AB-ACC3-7318E5A0357C}" dt="2024-10-01T17:20:37.401" v="0"/>
          <ac:picMkLst>
            <pc:docMk/>
            <pc:sldMk cId="1808127344" sldId="319"/>
            <ac:picMk id="2" creationId="{F2A931FB-F5EA-71FD-633F-F39E3398F18D}"/>
          </ac:picMkLst>
        </pc:picChg>
      </pc:sldChg>
      <pc:sldChg chg="modSp">
        <pc:chgData name="Ruth Hutson" userId="S::ruth.hutson@3dmoleculardesigns.com::b7a315b0-fa21-44f2-a340-f03b809ae5a7" providerId="AD" clId="Web-{DA3CEDAC-91D3-C6AB-ACC3-7318E5A0357C}" dt="2024-10-01T17:21:46.666" v="11"/>
        <pc:sldMkLst>
          <pc:docMk/>
          <pc:sldMk cId="3828425382" sldId="320"/>
        </pc:sldMkLst>
        <pc:picChg chg="mod">
          <ac:chgData name="Ruth Hutson" userId="S::ruth.hutson@3dmoleculardesigns.com::b7a315b0-fa21-44f2-a340-f03b809ae5a7" providerId="AD" clId="Web-{DA3CEDAC-91D3-C6AB-ACC3-7318E5A0357C}" dt="2024-10-01T17:21:46.666" v="11"/>
          <ac:picMkLst>
            <pc:docMk/>
            <pc:sldMk cId="3828425382" sldId="320"/>
            <ac:picMk id="2050" creationId="{23F325F8-0387-4F09-5C6D-5652ED2C02B6}"/>
          </ac:picMkLst>
        </pc:picChg>
      </pc:sldChg>
      <pc:sldChg chg="modSp">
        <pc:chgData name="Ruth Hutson" userId="S::ruth.hutson@3dmoleculardesigns.com::b7a315b0-fa21-44f2-a340-f03b809ae5a7" providerId="AD" clId="Web-{DA3CEDAC-91D3-C6AB-ACC3-7318E5A0357C}" dt="2024-10-01T17:22:00.073" v="16"/>
        <pc:sldMkLst>
          <pc:docMk/>
          <pc:sldMk cId="1699005403" sldId="321"/>
        </pc:sldMkLst>
        <pc:picChg chg="mod">
          <ac:chgData name="Ruth Hutson" userId="S::ruth.hutson@3dmoleculardesigns.com::b7a315b0-fa21-44f2-a340-f03b809ae5a7" providerId="AD" clId="Web-{DA3CEDAC-91D3-C6AB-ACC3-7318E5A0357C}" dt="2024-10-01T17:21:50.995" v="12"/>
          <ac:picMkLst>
            <pc:docMk/>
            <pc:sldMk cId="1699005403" sldId="321"/>
            <ac:picMk id="2050" creationId="{23F325F8-0387-4F09-5C6D-5652ED2C02B6}"/>
          </ac:picMkLst>
        </pc:picChg>
        <pc:picChg chg="mod">
          <ac:chgData name="Ruth Hutson" userId="S::ruth.hutson@3dmoleculardesigns.com::b7a315b0-fa21-44f2-a340-f03b809ae5a7" providerId="AD" clId="Web-{DA3CEDAC-91D3-C6AB-ACC3-7318E5A0357C}" dt="2024-10-01T17:21:52.807" v="13"/>
          <ac:picMkLst>
            <pc:docMk/>
            <pc:sldMk cId="1699005403" sldId="321"/>
            <ac:picMk id="3076" creationId="{8800B893-FA42-D632-75ED-17D244C05B7F}"/>
          </ac:picMkLst>
        </pc:picChg>
        <pc:picChg chg="mod">
          <ac:chgData name="Ruth Hutson" userId="S::ruth.hutson@3dmoleculardesigns.com::b7a315b0-fa21-44f2-a340-f03b809ae5a7" providerId="AD" clId="Web-{DA3CEDAC-91D3-C6AB-ACC3-7318E5A0357C}" dt="2024-10-01T17:21:54.854" v="14"/>
          <ac:picMkLst>
            <pc:docMk/>
            <pc:sldMk cId="1699005403" sldId="321"/>
            <ac:picMk id="3078" creationId="{38496EA4-9797-4843-5CC7-84EB039FF0C4}"/>
          </ac:picMkLst>
        </pc:picChg>
        <pc:picChg chg="mod">
          <ac:chgData name="Ruth Hutson" userId="S::ruth.hutson@3dmoleculardesigns.com::b7a315b0-fa21-44f2-a340-f03b809ae5a7" providerId="AD" clId="Web-{DA3CEDAC-91D3-C6AB-ACC3-7318E5A0357C}" dt="2024-10-01T17:21:57.963" v="15"/>
          <ac:picMkLst>
            <pc:docMk/>
            <pc:sldMk cId="1699005403" sldId="321"/>
            <ac:picMk id="3082" creationId="{0D04023E-DC7C-C489-665E-7B018C128870}"/>
          </ac:picMkLst>
        </pc:picChg>
        <pc:picChg chg="mod">
          <ac:chgData name="Ruth Hutson" userId="S::ruth.hutson@3dmoleculardesigns.com::b7a315b0-fa21-44f2-a340-f03b809ae5a7" providerId="AD" clId="Web-{DA3CEDAC-91D3-C6AB-ACC3-7318E5A0357C}" dt="2024-10-01T17:22:00.073" v="16"/>
          <ac:picMkLst>
            <pc:docMk/>
            <pc:sldMk cId="1699005403" sldId="321"/>
            <ac:picMk id="3084" creationId="{77143C58-6ECB-9D72-5ACE-91F6840930F7}"/>
          </ac:picMkLst>
        </pc:picChg>
      </pc:sldChg>
      <pc:sldChg chg="modSp">
        <pc:chgData name="Ruth Hutson" userId="S::ruth.hutson@3dmoleculardesigns.com::b7a315b0-fa21-44f2-a340-f03b809ae5a7" providerId="AD" clId="Web-{DA3CEDAC-91D3-C6AB-ACC3-7318E5A0357C}" dt="2024-10-01T17:22:04.151" v="17"/>
        <pc:sldMkLst>
          <pc:docMk/>
          <pc:sldMk cId="1733809592" sldId="322"/>
        </pc:sldMkLst>
        <pc:picChg chg="mod">
          <ac:chgData name="Ruth Hutson" userId="S::ruth.hutson@3dmoleculardesigns.com::b7a315b0-fa21-44f2-a340-f03b809ae5a7" providerId="AD" clId="Web-{DA3CEDAC-91D3-C6AB-ACC3-7318E5A0357C}" dt="2024-10-01T17:22:04.151" v="17"/>
          <ac:picMkLst>
            <pc:docMk/>
            <pc:sldMk cId="1733809592" sldId="322"/>
            <ac:picMk id="5122" creationId="{B2942273-A9A9-664F-E595-45BA8F6E4C4C}"/>
          </ac:picMkLst>
        </pc:picChg>
      </pc:sldChg>
      <pc:sldChg chg="modSp">
        <pc:chgData name="Ruth Hutson" userId="S::ruth.hutson@3dmoleculardesigns.com::b7a315b0-fa21-44f2-a340-f03b809ae5a7" providerId="AD" clId="Web-{DA3CEDAC-91D3-C6AB-ACC3-7318E5A0357C}" dt="2024-10-01T17:22:21.198" v="19"/>
        <pc:sldMkLst>
          <pc:docMk/>
          <pc:sldMk cId="2389324331" sldId="323"/>
        </pc:sldMkLst>
        <pc:picChg chg="mod">
          <ac:chgData name="Ruth Hutson" userId="S::ruth.hutson@3dmoleculardesigns.com::b7a315b0-fa21-44f2-a340-f03b809ae5a7" providerId="AD" clId="Web-{DA3CEDAC-91D3-C6AB-ACC3-7318E5A0357C}" dt="2024-10-01T17:22:21.198" v="19"/>
          <ac:picMkLst>
            <pc:docMk/>
            <pc:sldMk cId="2389324331" sldId="323"/>
            <ac:picMk id="4100" creationId="{41DD0621-CD83-45A2-936E-1F89206E4DEB}"/>
          </ac:picMkLst>
        </pc:picChg>
      </pc:sldChg>
      <pc:sldChg chg="modSp">
        <pc:chgData name="Ruth Hutson" userId="S::ruth.hutson@3dmoleculardesigns.com::b7a315b0-fa21-44f2-a340-f03b809ae5a7" providerId="AD" clId="Web-{DA3CEDAC-91D3-C6AB-ACC3-7318E5A0357C}" dt="2024-10-01T17:22:26.604" v="20"/>
        <pc:sldMkLst>
          <pc:docMk/>
          <pc:sldMk cId="3635340097" sldId="328"/>
        </pc:sldMkLst>
        <pc:picChg chg="mod">
          <ac:chgData name="Ruth Hutson" userId="S::ruth.hutson@3dmoleculardesigns.com::b7a315b0-fa21-44f2-a340-f03b809ae5a7" providerId="AD" clId="Web-{DA3CEDAC-91D3-C6AB-ACC3-7318E5A0357C}" dt="2024-10-01T17:22:26.604" v="20"/>
          <ac:picMkLst>
            <pc:docMk/>
            <pc:sldMk cId="3635340097" sldId="328"/>
            <ac:picMk id="2" creationId="{01427AF1-7DF6-7DF4-8D85-FB82CCFD9530}"/>
          </ac:picMkLst>
        </pc:picChg>
      </pc:sldChg>
      <pc:sldChg chg="modSp">
        <pc:chgData name="Ruth Hutson" userId="S::ruth.hutson@3dmoleculardesigns.com::b7a315b0-fa21-44f2-a340-f03b809ae5a7" providerId="AD" clId="Web-{DA3CEDAC-91D3-C6AB-ACC3-7318E5A0357C}" dt="2024-10-01T17:21:41.620" v="10"/>
        <pc:sldMkLst>
          <pc:docMk/>
          <pc:sldMk cId="3134054793" sldId="329"/>
        </pc:sldMkLst>
        <pc:picChg chg="mod">
          <ac:chgData name="Ruth Hutson" userId="S::ruth.hutson@3dmoleculardesigns.com::b7a315b0-fa21-44f2-a340-f03b809ae5a7" providerId="AD" clId="Web-{DA3CEDAC-91D3-C6AB-ACC3-7318E5A0357C}" dt="2024-10-01T17:21:41.620" v="10"/>
          <ac:picMkLst>
            <pc:docMk/>
            <pc:sldMk cId="3134054793" sldId="329"/>
            <ac:picMk id="7170" creationId="{C5A42610-D581-B98C-1BAA-53A6AE78FB1D}"/>
          </ac:picMkLst>
        </pc:picChg>
      </pc:sldChg>
      <pc:sldChg chg="modSp">
        <pc:chgData name="Ruth Hutson" userId="S::ruth.hutson@3dmoleculardesigns.com::b7a315b0-fa21-44f2-a340-f03b809ae5a7" providerId="AD" clId="Web-{DA3CEDAC-91D3-C6AB-ACC3-7318E5A0357C}" dt="2024-10-01T17:21:05.229" v="2"/>
        <pc:sldMkLst>
          <pc:docMk/>
          <pc:sldMk cId="1164420210" sldId="338"/>
        </pc:sldMkLst>
        <pc:picChg chg="mod">
          <ac:chgData name="Ruth Hutson" userId="S::ruth.hutson@3dmoleculardesigns.com::b7a315b0-fa21-44f2-a340-f03b809ae5a7" providerId="AD" clId="Web-{DA3CEDAC-91D3-C6AB-ACC3-7318E5A0357C}" dt="2024-10-01T17:21:05.229" v="2"/>
          <ac:picMkLst>
            <pc:docMk/>
            <pc:sldMk cId="1164420210" sldId="338"/>
            <ac:picMk id="8194" creationId="{68A52A2C-32F9-9AF7-4F5D-AF744CC51E1E}"/>
          </ac:picMkLst>
        </pc:picChg>
      </pc:sldChg>
      <pc:sldChg chg="modSp">
        <pc:chgData name="Ruth Hutson" userId="S::ruth.hutson@3dmoleculardesigns.com::b7a315b0-fa21-44f2-a340-f03b809ae5a7" providerId="AD" clId="Web-{DA3CEDAC-91D3-C6AB-ACC3-7318E5A0357C}" dt="2024-10-01T17:21:09.870" v="3"/>
        <pc:sldMkLst>
          <pc:docMk/>
          <pc:sldMk cId="293872334" sldId="339"/>
        </pc:sldMkLst>
        <pc:picChg chg="mod">
          <ac:chgData name="Ruth Hutson" userId="S::ruth.hutson@3dmoleculardesigns.com::b7a315b0-fa21-44f2-a340-f03b809ae5a7" providerId="AD" clId="Web-{DA3CEDAC-91D3-C6AB-ACC3-7318E5A0357C}" dt="2024-10-01T17:21:09.870" v="3"/>
          <ac:picMkLst>
            <pc:docMk/>
            <pc:sldMk cId="293872334" sldId="339"/>
            <ac:picMk id="3" creationId="{809BE682-A47C-EBC7-7142-EF09DAA83D07}"/>
          </ac:picMkLst>
        </pc:picChg>
      </pc:sldChg>
      <pc:sldChg chg="modSp">
        <pc:chgData name="Ruth Hutson" userId="S::ruth.hutson@3dmoleculardesigns.com::b7a315b0-fa21-44f2-a340-f03b809ae5a7" providerId="AD" clId="Web-{DA3CEDAC-91D3-C6AB-ACC3-7318E5A0357C}" dt="2024-10-01T17:21:17.354" v="4"/>
        <pc:sldMkLst>
          <pc:docMk/>
          <pc:sldMk cId="2781770999" sldId="340"/>
        </pc:sldMkLst>
        <pc:picChg chg="mod">
          <ac:chgData name="Ruth Hutson" userId="S::ruth.hutson@3dmoleculardesigns.com::b7a315b0-fa21-44f2-a340-f03b809ae5a7" providerId="AD" clId="Web-{DA3CEDAC-91D3-C6AB-ACC3-7318E5A0357C}" dt="2024-10-01T17:21:17.354" v="4"/>
          <ac:picMkLst>
            <pc:docMk/>
            <pc:sldMk cId="2781770999" sldId="340"/>
            <ac:picMk id="5" creationId="{735D6AA0-53C1-04F7-7114-9C7A15739F58}"/>
          </ac:picMkLst>
        </pc:picChg>
      </pc:sldChg>
      <pc:sldChg chg="modSp">
        <pc:chgData name="Ruth Hutson" userId="S::ruth.hutson@3dmoleculardesigns.com::b7a315b0-fa21-44f2-a340-f03b809ae5a7" providerId="AD" clId="Web-{DA3CEDAC-91D3-C6AB-ACC3-7318E5A0357C}" dt="2024-10-01T17:21:27.932" v="6"/>
        <pc:sldMkLst>
          <pc:docMk/>
          <pc:sldMk cId="754705075" sldId="342"/>
        </pc:sldMkLst>
        <pc:picChg chg="mod">
          <ac:chgData name="Ruth Hutson" userId="S::ruth.hutson@3dmoleculardesigns.com::b7a315b0-fa21-44f2-a340-f03b809ae5a7" providerId="AD" clId="Web-{DA3CEDAC-91D3-C6AB-ACC3-7318E5A0357C}" dt="2024-10-01T17:21:25.729" v="5"/>
          <ac:picMkLst>
            <pc:docMk/>
            <pc:sldMk cId="754705075" sldId="342"/>
            <ac:picMk id="4" creationId="{0E4DCBDF-6526-6C41-5E61-97454693AB97}"/>
          </ac:picMkLst>
        </pc:picChg>
        <pc:picChg chg="mod">
          <ac:chgData name="Ruth Hutson" userId="S::ruth.hutson@3dmoleculardesigns.com::b7a315b0-fa21-44f2-a340-f03b809ae5a7" providerId="AD" clId="Web-{DA3CEDAC-91D3-C6AB-ACC3-7318E5A0357C}" dt="2024-10-01T17:21:27.932" v="6"/>
          <ac:picMkLst>
            <pc:docMk/>
            <pc:sldMk cId="754705075" sldId="342"/>
            <ac:picMk id="5" creationId="{3E5A0B7E-D7E9-F0C8-2EA7-B54A2CD49B94}"/>
          </ac:picMkLst>
        </pc:picChg>
      </pc:sldChg>
      <pc:sldChg chg="modSp">
        <pc:chgData name="Ruth Hutson" userId="S::ruth.hutson@3dmoleculardesigns.com::b7a315b0-fa21-44f2-a340-f03b809ae5a7" providerId="AD" clId="Web-{DA3CEDAC-91D3-C6AB-ACC3-7318E5A0357C}" dt="2024-10-01T17:21:36.948" v="9"/>
        <pc:sldMkLst>
          <pc:docMk/>
          <pc:sldMk cId="3429685942" sldId="343"/>
        </pc:sldMkLst>
        <pc:picChg chg="mod">
          <ac:chgData name="Ruth Hutson" userId="S::ruth.hutson@3dmoleculardesigns.com::b7a315b0-fa21-44f2-a340-f03b809ae5a7" providerId="AD" clId="Web-{DA3CEDAC-91D3-C6AB-ACC3-7318E5A0357C}" dt="2024-10-01T17:21:33.057" v="7"/>
          <ac:picMkLst>
            <pc:docMk/>
            <pc:sldMk cId="3429685942" sldId="343"/>
            <ac:picMk id="7" creationId="{335836A2-8E21-BF55-2D0B-7173AA10308A}"/>
          </ac:picMkLst>
        </pc:picChg>
        <pc:picChg chg="mod">
          <ac:chgData name="Ruth Hutson" userId="S::ruth.hutson@3dmoleculardesigns.com::b7a315b0-fa21-44f2-a340-f03b809ae5a7" providerId="AD" clId="Web-{DA3CEDAC-91D3-C6AB-ACC3-7318E5A0357C}" dt="2024-10-01T17:21:34.573" v="8"/>
          <ac:picMkLst>
            <pc:docMk/>
            <pc:sldMk cId="3429685942" sldId="343"/>
            <ac:picMk id="9" creationId="{E49A1244-D173-E3BF-AB25-EB9C2F94240D}"/>
          </ac:picMkLst>
        </pc:picChg>
        <pc:picChg chg="mod">
          <ac:chgData name="Ruth Hutson" userId="S::ruth.hutson@3dmoleculardesigns.com::b7a315b0-fa21-44f2-a340-f03b809ae5a7" providerId="AD" clId="Web-{DA3CEDAC-91D3-C6AB-ACC3-7318E5A0357C}" dt="2024-10-01T17:21:36.948" v="9"/>
          <ac:picMkLst>
            <pc:docMk/>
            <pc:sldMk cId="3429685942" sldId="343"/>
            <ac:picMk id="11" creationId="{BAC76FA6-248E-ED4C-BB49-0BE8CE03413C}"/>
          </ac:picMkLst>
        </pc:picChg>
      </pc:sldChg>
      <pc:sldChg chg="modSp">
        <pc:chgData name="Ruth Hutson" userId="S::ruth.hutson@3dmoleculardesigns.com::b7a315b0-fa21-44f2-a340-f03b809ae5a7" providerId="AD" clId="Web-{DA3CEDAC-91D3-C6AB-ACC3-7318E5A0357C}" dt="2024-10-01T17:20:52.010" v="1"/>
        <pc:sldMkLst>
          <pc:docMk/>
          <pc:sldMk cId="1934904380" sldId="345"/>
        </pc:sldMkLst>
        <pc:picChg chg="mod">
          <ac:chgData name="Ruth Hutson" userId="S::ruth.hutson@3dmoleculardesigns.com::b7a315b0-fa21-44f2-a340-f03b809ae5a7" providerId="AD" clId="Web-{DA3CEDAC-91D3-C6AB-ACC3-7318E5A0357C}" dt="2024-10-01T17:20:52.010" v="1"/>
          <ac:picMkLst>
            <pc:docMk/>
            <pc:sldMk cId="1934904380" sldId="345"/>
            <ac:picMk id="4" creationId="{D9019C39-5BF8-AFC2-E7A1-7878582DEEF5}"/>
          </ac:picMkLst>
        </pc:picChg>
      </pc:sldChg>
      <pc:sldChg chg="modSp">
        <pc:chgData name="Ruth Hutson" userId="S::ruth.hutson@3dmoleculardesigns.com::b7a315b0-fa21-44f2-a340-f03b809ae5a7" providerId="AD" clId="Web-{DA3CEDAC-91D3-C6AB-ACC3-7318E5A0357C}" dt="2024-10-01T17:23:42.604" v="31"/>
        <pc:sldMkLst>
          <pc:docMk/>
          <pc:sldMk cId="88767508" sldId="348"/>
        </pc:sldMkLst>
        <pc:picChg chg="mod">
          <ac:chgData name="Ruth Hutson" userId="S::ruth.hutson@3dmoleculardesigns.com::b7a315b0-fa21-44f2-a340-f03b809ae5a7" providerId="AD" clId="Web-{DA3CEDAC-91D3-C6AB-ACC3-7318E5A0357C}" dt="2024-10-01T17:23:42.604" v="31"/>
          <ac:picMkLst>
            <pc:docMk/>
            <pc:sldMk cId="88767508" sldId="348"/>
            <ac:picMk id="6" creationId="{0CCD5CC1-10C2-CFB6-6C36-FBE6487CE894}"/>
          </ac:picMkLst>
        </pc:picChg>
      </pc:sldChg>
      <pc:sldChg chg="modSp">
        <pc:chgData name="Ruth Hutson" userId="S::ruth.hutson@3dmoleculardesigns.com::b7a315b0-fa21-44f2-a340-f03b809ae5a7" providerId="AD" clId="Web-{DA3CEDAC-91D3-C6AB-ACC3-7318E5A0357C}" dt="2024-10-01T17:22:43.917" v="22"/>
        <pc:sldMkLst>
          <pc:docMk/>
          <pc:sldMk cId="1860846001" sldId="349"/>
        </pc:sldMkLst>
        <pc:picChg chg="mod">
          <ac:chgData name="Ruth Hutson" userId="S::ruth.hutson@3dmoleculardesigns.com::b7a315b0-fa21-44f2-a340-f03b809ae5a7" providerId="AD" clId="Web-{DA3CEDAC-91D3-C6AB-ACC3-7318E5A0357C}" dt="2024-10-01T17:22:43.917" v="22"/>
          <ac:picMkLst>
            <pc:docMk/>
            <pc:sldMk cId="1860846001" sldId="349"/>
            <ac:picMk id="9" creationId="{C158AC6F-2576-79DA-D42D-3F8B978504AF}"/>
          </ac:picMkLst>
        </pc:picChg>
      </pc:sldChg>
    </pc:docChg>
  </pc:docChgLst>
  <pc:docChgLst>
    <pc:chgData name="Ruth Hutson" userId="b7a315b0-fa21-44f2-a340-f03b809ae5a7" providerId="ADAL" clId="{EC23EF30-A8EE-460F-A3B0-E2F5B172AD22}"/>
    <pc:docChg chg="custSel modSld">
      <pc:chgData name="Ruth Hutson" userId="b7a315b0-fa21-44f2-a340-f03b809ae5a7" providerId="ADAL" clId="{EC23EF30-A8EE-460F-A3B0-E2F5B172AD22}" dt="2024-10-01T17:06:04.172" v="6" actId="1076"/>
      <pc:docMkLst>
        <pc:docMk/>
      </pc:docMkLst>
      <pc:sldChg chg="addSp delSp modSp mod">
        <pc:chgData name="Ruth Hutson" userId="b7a315b0-fa21-44f2-a340-f03b809ae5a7" providerId="ADAL" clId="{EC23EF30-A8EE-460F-A3B0-E2F5B172AD22}" dt="2024-10-01T17:06:04.172" v="6" actId="1076"/>
        <pc:sldMkLst>
          <pc:docMk/>
          <pc:sldMk cId="457395862" sldId="330"/>
        </pc:sldMkLst>
        <pc:picChg chg="del">
          <ac:chgData name="Ruth Hutson" userId="b7a315b0-fa21-44f2-a340-f03b809ae5a7" providerId="ADAL" clId="{EC23EF30-A8EE-460F-A3B0-E2F5B172AD22}" dt="2024-10-01T17:05:41.458" v="0" actId="478"/>
          <ac:picMkLst>
            <pc:docMk/>
            <pc:sldMk cId="457395862" sldId="330"/>
            <ac:picMk id="5" creationId="{EBC37CA4-066E-5356-3729-9EB3218334E4}"/>
          </ac:picMkLst>
        </pc:picChg>
        <pc:picChg chg="add mod">
          <ac:chgData name="Ruth Hutson" userId="b7a315b0-fa21-44f2-a340-f03b809ae5a7" providerId="ADAL" clId="{EC23EF30-A8EE-460F-A3B0-E2F5B172AD22}" dt="2024-10-01T17:06:04.172" v="6" actId="1076"/>
          <ac:picMkLst>
            <pc:docMk/>
            <pc:sldMk cId="457395862" sldId="330"/>
            <ac:picMk id="6" creationId="{5F6ECE82-40F8-7747-8BB5-BC27097AF1DC}"/>
          </ac:picMkLst>
        </pc:picChg>
      </pc:sldChg>
    </pc:docChg>
  </pc:docChgLst>
  <pc:docChgLst>
    <pc:chgData name="Ruth Hutson" userId="S::ruth.hutson@3dmoleculardesigns.com::b7a315b0-fa21-44f2-a340-f03b809ae5a7" providerId="AD" clId="Web-{280E1E1C-14E5-B736-D3CE-5282BDE73B02}"/>
    <pc:docChg chg="addSld delSld">
      <pc:chgData name="Ruth Hutson" userId="S::ruth.hutson@3dmoleculardesigns.com::b7a315b0-fa21-44f2-a340-f03b809ae5a7" providerId="AD" clId="Web-{280E1E1C-14E5-B736-D3CE-5282BDE73B02}" dt="2024-10-01T19:34:56.149" v="2"/>
      <pc:docMkLst>
        <pc:docMk/>
      </pc:docMkLst>
      <pc:sldChg chg="del">
        <pc:chgData name="Ruth Hutson" userId="S::ruth.hutson@3dmoleculardesigns.com::b7a315b0-fa21-44f2-a340-f03b809ae5a7" providerId="AD" clId="Web-{280E1E1C-14E5-B736-D3CE-5282BDE73B02}" dt="2024-10-01T19:34:56.149" v="2"/>
        <pc:sldMkLst>
          <pc:docMk/>
          <pc:sldMk cId="191322457" sldId="288"/>
        </pc:sldMkLst>
      </pc:sldChg>
      <pc:sldChg chg="add">
        <pc:chgData name="Ruth Hutson" userId="S::ruth.hutson@3dmoleculardesigns.com::b7a315b0-fa21-44f2-a340-f03b809ae5a7" providerId="AD" clId="Web-{280E1E1C-14E5-B736-D3CE-5282BDE73B02}" dt="2024-10-01T19:34:44.321" v="0"/>
        <pc:sldMkLst>
          <pc:docMk/>
          <pc:sldMk cId="3605642087" sldId="353"/>
        </pc:sldMkLst>
      </pc:sldChg>
      <pc:sldChg chg="add">
        <pc:chgData name="Ruth Hutson" userId="S::ruth.hutson@3dmoleculardesigns.com::b7a315b0-fa21-44f2-a340-f03b809ae5a7" providerId="AD" clId="Web-{280E1E1C-14E5-B736-D3CE-5282BDE73B02}" dt="2024-10-01T19:34:47.415" v="1"/>
        <pc:sldMkLst>
          <pc:docMk/>
          <pc:sldMk cId="3631768175" sldId="354"/>
        </pc:sldMkLst>
      </pc:sldChg>
    </pc:docChg>
  </pc:docChgLst>
  <pc:docChgLst>
    <pc:chgData name="Ruth Hutson" userId="S::ruth.hutson@3dmoleculardesigns.com::b7a315b0-fa21-44f2-a340-f03b809ae5a7" providerId="AD" clId="Web-{60C57FEC-80BD-EA3C-5E41-627AC5E45985}"/>
    <pc:docChg chg="modSld">
      <pc:chgData name="Ruth Hutson" userId="S::ruth.hutson@3dmoleculardesigns.com::b7a315b0-fa21-44f2-a340-f03b809ae5a7" providerId="AD" clId="Web-{60C57FEC-80BD-EA3C-5E41-627AC5E45985}" dt="2024-10-01T18:09:38.624" v="11"/>
      <pc:docMkLst>
        <pc:docMk/>
      </pc:docMkLst>
      <pc:sldChg chg="modSp">
        <pc:chgData name="Ruth Hutson" userId="S::ruth.hutson@3dmoleculardesigns.com::b7a315b0-fa21-44f2-a340-f03b809ae5a7" providerId="AD" clId="Web-{60C57FEC-80BD-EA3C-5E41-627AC5E45985}" dt="2024-10-01T17:30:40.971" v="0"/>
        <pc:sldMkLst>
          <pc:docMk/>
          <pc:sldMk cId="4292248107" sldId="283"/>
        </pc:sldMkLst>
        <pc:picChg chg="mod">
          <ac:chgData name="Ruth Hutson" userId="S::ruth.hutson@3dmoleculardesigns.com::b7a315b0-fa21-44f2-a340-f03b809ae5a7" providerId="AD" clId="Web-{60C57FEC-80BD-EA3C-5E41-627AC5E45985}" dt="2024-10-01T17:30:40.971" v="0"/>
          <ac:picMkLst>
            <pc:docMk/>
            <pc:sldMk cId="4292248107" sldId="283"/>
            <ac:picMk id="6" creationId="{0E4F644C-386E-F8B5-743E-788CC6DB1244}"/>
          </ac:picMkLst>
        </pc:picChg>
      </pc:sldChg>
      <pc:sldChg chg="modNotes">
        <pc:chgData name="Ruth Hutson" userId="S::ruth.hutson@3dmoleculardesigns.com::b7a315b0-fa21-44f2-a340-f03b809ae5a7" providerId="AD" clId="Web-{60C57FEC-80BD-EA3C-5E41-627AC5E45985}" dt="2024-10-01T18:09:38.624" v="11"/>
        <pc:sldMkLst>
          <pc:docMk/>
          <pc:sldMk cId="3942971138" sldId="289"/>
        </pc:sldMkLst>
      </pc:sldChg>
    </pc:docChg>
  </pc:docChgLst>
  <pc:docChgLst>
    <pc:chgData name="Ruth Hutson" userId="S::ruth.hutson@3dmoleculardesigns.com::b7a315b0-fa21-44f2-a340-f03b809ae5a7" providerId="AD" clId="Web-{2AA72CA0-F35F-9645-6B33-5D5BDB34D287}"/>
    <pc:docChg chg="modSld">
      <pc:chgData name="Ruth Hutson" userId="S::ruth.hutson@3dmoleculardesigns.com::b7a315b0-fa21-44f2-a340-f03b809ae5a7" providerId="AD" clId="Web-{2AA72CA0-F35F-9645-6B33-5D5BDB34D287}" dt="2024-10-01T17:04:27.656" v="4" actId="1076"/>
      <pc:docMkLst>
        <pc:docMk/>
      </pc:docMkLst>
      <pc:sldChg chg="addSp delSp modSp">
        <pc:chgData name="Ruth Hutson" userId="S::ruth.hutson@3dmoleculardesigns.com::b7a315b0-fa21-44f2-a340-f03b809ae5a7" providerId="AD" clId="Web-{2AA72CA0-F35F-9645-6B33-5D5BDB34D287}" dt="2024-10-01T17:04:27.656" v="4" actId="1076"/>
        <pc:sldMkLst>
          <pc:docMk/>
          <pc:sldMk cId="457395862" sldId="330"/>
        </pc:sldMkLst>
        <pc:picChg chg="del">
          <ac:chgData name="Ruth Hutson" userId="S::ruth.hutson@3dmoleculardesigns.com::b7a315b0-fa21-44f2-a340-f03b809ae5a7" providerId="AD" clId="Web-{2AA72CA0-F35F-9645-6B33-5D5BDB34D287}" dt="2024-10-01T17:03:58.749" v="0"/>
          <ac:picMkLst>
            <pc:docMk/>
            <pc:sldMk cId="457395862" sldId="330"/>
            <ac:picMk id="4" creationId="{50F66BEA-7AAA-154E-EB74-90197C7C9E02}"/>
          </ac:picMkLst>
        </pc:picChg>
        <pc:picChg chg="add mod">
          <ac:chgData name="Ruth Hutson" userId="S::ruth.hutson@3dmoleculardesigns.com::b7a315b0-fa21-44f2-a340-f03b809ae5a7" providerId="AD" clId="Web-{2AA72CA0-F35F-9645-6B33-5D5BDB34D287}" dt="2024-10-01T17:04:27.656" v="4" actId="1076"/>
          <ac:picMkLst>
            <pc:docMk/>
            <pc:sldMk cId="457395862" sldId="330"/>
            <ac:picMk id="5" creationId="{EBC37CA4-066E-5356-3729-9EB3218334E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A7E96E-58CF-4E0E-92A1-8DE27C57A71F}" type="datetimeFigureOut">
              <a:rPr lang="en-US" smtClean="0"/>
              <a:t>10/16/2024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916263-F4AD-4FDF-883C-15B909C8229B}" type="slidenum">
              <a:rPr lang="en-US" smtClean="0"/>
              <a:t>‹#›</a:t>
            </a:fld>
            <a:endParaRPr lang="en-US"/>
          </a:p>
        </p:txBody>
      </p:sp>
    </p:spTree>
    <p:extLst>
      <p:ext uri="{BB962C8B-B14F-4D97-AF65-F5344CB8AC3E}">
        <p14:creationId xmlns:p14="http://schemas.microsoft.com/office/powerpoint/2010/main" val="3364045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eatthismuch.com/food/nutrition/sprite,3097/#:~:text=How%20much%20sugar%20is%20in%20Sprite%3F,Amount%20of%20sugar%20in%20Sprite%3A%20Sugar%2044.2g" TargetMode="External"/><Relationship Id="rId2" Type="http://schemas.openxmlformats.org/officeDocument/2006/relationships/slide" Target="../slides/slide40.xml"/><Relationship Id="rId1" Type="http://schemas.openxmlformats.org/officeDocument/2006/relationships/notesMaster" Target="../notesMasters/notesMaster1.xml"/><Relationship Id="rId6" Type="http://schemas.openxmlformats.org/officeDocument/2006/relationships/hyperlink" Target="https://www.eatthismuch.com/food/nutrition/corn-syrups,4651/" TargetMode="External"/><Relationship Id="rId5" Type="http://schemas.openxmlformats.org/officeDocument/2006/relationships/hyperlink" Target="https://www.eatthismuch.com/food/nutrition/apple-juice,1580/" TargetMode="External"/><Relationship Id="rId4" Type="http://schemas.openxmlformats.org/officeDocument/2006/relationships/hyperlink" Target="https://www.eatthismuch.com/food/nutrition/gatorade,3212/" TargetMode="Externa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eatthismuch.com/food/nutrition/sprite,3097/#:~:text=How%20much%20sugar%20is%20in%20Sprite%3F,Amount%20of%20sugar%20in%20Sprite%3A%20Sugar%2044.2g" TargetMode="External"/><Relationship Id="rId2" Type="http://schemas.openxmlformats.org/officeDocument/2006/relationships/slide" Target="../slides/slide41.xml"/><Relationship Id="rId1" Type="http://schemas.openxmlformats.org/officeDocument/2006/relationships/notesMaster" Target="../notesMasters/notesMaster1.xml"/><Relationship Id="rId6" Type="http://schemas.openxmlformats.org/officeDocument/2006/relationships/hyperlink" Target="https://www.eatthismuch.com/food/nutrition/corn-syrups,4651/" TargetMode="External"/><Relationship Id="rId5" Type="http://schemas.openxmlformats.org/officeDocument/2006/relationships/hyperlink" Target="https://www.eatthismuch.com/food/nutrition/apple-juice,1580/" TargetMode="External"/><Relationship Id="rId4" Type="http://schemas.openxmlformats.org/officeDocument/2006/relationships/hyperlink" Target="https://www.eatthismuch.com/food/nutrition/gatorade,3212/" TargetMode="Externa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nature.com/articles/s41598-018-37367-z"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We are an instructional materials development and outreach laboratory dedicated to making innovative lessons for life science teachers. </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a:t>
            </a:fld>
            <a:endParaRPr lang="en-US"/>
          </a:p>
        </p:txBody>
      </p:sp>
    </p:spTree>
    <p:extLst>
      <p:ext uri="{BB962C8B-B14F-4D97-AF65-F5344CB8AC3E}">
        <p14:creationId xmlns:p14="http://schemas.microsoft.com/office/powerpoint/2010/main" val="10374033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Assess students’ understanding by asking them to model another scenario. Make a saturated solution together.  After discussing the characteristics of an unsaturated solution and supersaturated solution, allow students create those models. </a:t>
            </a:r>
          </a:p>
        </p:txBody>
      </p:sp>
      <p:sp>
        <p:nvSpPr>
          <p:cNvPr id="4" name="Slide Number Placeholder 3"/>
          <p:cNvSpPr>
            <a:spLocks noGrp="1"/>
          </p:cNvSpPr>
          <p:nvPr>
            <p:ph type="sldNum" sz="quarter" idx="5"/>
          </p:nvPr>
        </p:nvSpPr>
        <p:spPr/>
        <p:txBody>
          <a:bodyPr/>
          <a:lstStyle/>
          <a:p>
            <a:fld id="{A41D09FE-F307-4964-9705-B8CB856696E2}" type="slidenum">
              <a:rPr lang="en-US" smtClean="0"/>
              <a:t>18</a:t>
            </a:fld>
            <a:endParaRPr lang="en-US"/>
          </a:p>
        </p:txBody>
      </p:sp>
    </p:spTree>
    <p:extLst>
      <p:ext uri="{BB962C8B-B14F-4D97-AF65-F5344CB8AC3E}">
        <p14:creationId xmlns:p14="http://schemas.microsoft.com/office/powerpoint/2010/main" val="19881427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19</a:t>
            </a:fld>
            <a:endParaRPr lang="en-US"/>
          </a:p>
        </p:txBody>
      </p:sp>
    </p:spTree>
    <p:extLst>
      <p:ext uri="{BB962C8B-B14F-4D97-AF65-F5344CB8AC3E}">
        <p14:creationId xmlns:p14="http://schemas.microsoft.com/office/powerpoint/2010/main" val="939481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are five phospholipid models:  phosphatidylcholine, phosphatidylserine, phosphatidylinositol, phosphatidylethanolamine, and sphingomyelin</a:t>
            </a:r>
          </a:p>
          <a:p>
            <a:r>
              <a:rPr lang="en-US"/>
              <a:t>Each table has a different phospholipid.  </a:t>
            </a:r>
          </a:p>
        </p:txBody>
      </p:sp>
      <p:sp>
        <p:nvSpPr>
          <p:cNvPr id="4" name="Slide Number Placeholder 3"/>
          <p:cNvSpPr>
            <a:spLocks noGrp="1"/>
          </p:cNvSpPr>
          <p:nvPr>
            <p:ph type="sldNum" sz="quarter" idx="5"/>
          </p:nvPr>
        </p:nvSpPr>
        <p:spPr/>
        <p:txBody>
          <a:bodyPr/>
          <a:lstStyle/>
          <a:p>
            <a:fld id="{A41D09FE-F307-4964-9705-B8CB856696E2}" type="slidenum">
              <a:rPr lang="en-US" smtClean="0"/>
              <a:t>20</a:t>
            </a:fld>
            <a:endParaRPr lang="en-US"/>
          </a:p>
        </p:txBody>
      </p:sp>
    </p:spTree>
    <p:extLst>
      <p:ext uri="{BB962C8B-B14F-4D97-AF65-F5344CB8AC3E}">
        <p14:creationId xmlns:p14="http://schemas.microsoft.com/office/powerpoint/2010/main" val="28001710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21</a:t>
            </a:fld>
            <a:endParaRPr lang="en-US"/>
          </a:p>
        </p:txBody>
      </p:sp>
    </p:spTree>
    <p:extLst>
      <p:ext uri="{BB962C8B-B14F-4D97-AF65-F5344CB8AC3E}">
        <p14:creationId xmlns:p14="http://schemas.microsoft.com/office/powerpoint/2010/main" val="19429582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22</a:t>
            </a:fld>
            <a:endParaRPr lang="en-US"/>
          </a:p>
        </p:txBody>
      </p:sp>
    </p:spTree>
    <p:extLst>
      <p:ext uri="{BB962C8B-B14F-4D97-AF65-F5344CB8AC3E}">
        <p14:creationId xmlns:p14="http://schemas.microsoft.com/office/powerpoint/2010/main" val="31472912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 the rest of the presentation, we are going to focus on the Phospholipid and Membrane Transport Kit. </a:t>
            </a:r>
          </a:p>
        </p:txBody>
      </p:sp>
      <p:sp>
        <p:nvSpPr>
          <p:cNvPr id="4" name="Slide Number Placeholder 3"/>
          <p:cNvSpPr>
            <a:spLocks noGrp="1"/>
          </p:cNvSpPr>
          <p:nvPr>
            <p:ph type="sldNum" sz="quarter" idx="5"/>
          </p:nvPr>
        </p:nvSpPr>
        <p:spPr/>
        <p:txBody>
          <a:bodyPr/>
          <a:lstStyle/>
          <a:p>
            <a:fld id="{A41D09FE-F307-4964-9705-B8CB856696E2}" type="slidenum">
              <a:rPr lang="en-US" smtClean="0"/>
              <a:t>25</a:t>
            </a:fld>
            <a:endParaRPr lang="en-US"/>
          </a:p>
        </p:txBody>
      </p:sp>
    </p:spTree>
    <p:extLst>
      <p:ext uri="{BB962C8B-B14F-4D97-AF65-F5344CB8AC3E}">
        <p14:creationId xmlns:p14="http://schemas.microsoft.com/office/powerpoint/2010/main" val="24391063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1" i="0" u="none" strike="noStrike">
                <a:solidFill>
                  <a:srgbClr val="000000"/>
                </a:solidFill>
                <a:effectLst/>
                <a:latin typeface="Calibri" panose="020F0502020204030204" pitchFamily="34" charset="0"/>
              </a:rPr>
              <a:t>Using your </a:t>
            </a:r>
            <a:r>
              <a:rPr lang="en-US" sz="1800" b="1" i="0" u="none" strike="noStrike" err="1">
                <a:solidFill>
                  <a:srgbClr val="000000"/>
                </a:solidFill>
                <a:effectLst/>
                <a:latin typeface="Calibri" panose="020F0502020204030204" pitchFamily="34" charset="0"/>
              </a:rPr>
              <a:t>Molymod</a:t>
            </a:r>
            <a:r>
              <a:rPr lang="en-US" sz="1800" b="1" i="0" u="none" strike="noStrike">
                <a:solidFill>
                  <a:srgbClr val="000000"/>
                </a:solidFill>
                <a:effectLst/>
                <a:latin typeface="Calibri" panose="020F0502020204030204" pitchFamily="34" charset="0"/>
              </a:rPr>
              <a:t> phospholipid as a model, determine how a phospholipid is constructed from its monomers. </a:t>
            </a:r>
            <a:endParaRPr lang="en-US" b="0">
              <a:effectLst/>
            </a:endParaRPr>
          </a:p>
          <a:p>
            <a:pPr rtl="0">
              <a:spcBef>
                <a:spcPts val="0"/>
              </a:spcBef>
              <a:spcAft>
                <a:spcPts val="0"/>
              </a:spcAft>
            </a:pPr>
            <a:br>
              <a:rPr lang="en-US" b="0">
                <a:effectLst/>
              </a:rPr>
            </a:br>
            <a:r>
              <a:rPr lang="en-US" sz="1800" b="0" i="0" u="none" strike="noStrike">
                <a:solidFill>
                  <a:srgbClr val="000000"/>
                </a:solidFill>
                <a:effectLst/>
                <a:latin typeface="Calibri" panose="020F0502020204030204" pitchFamily="34" charset="0"/>
              </a:rPr>
              <a:t>Just a note: We have oversimplified this reaction.  </a:t>
            </a:r>
            <a:endParaRPr lang="en-US" b="0">
              <a:effectLst/>
            </a:endParaRPr>
          </a:p>
          <a:p>
            <a:pPr rtl="0">
              <a:spcBef>
                <a:spcPts val="0"/>
              </a:spcBef>
              <a:spcAft>
                <a:spcPts val="0"/>
              </a:spcAft>
            </a:pPr>
            <a:br>
              <a:rPr lang="en-US" b="0">
                <a:effectLst/>
              </a:rPr>
            </a:br>
            <a:r>
              <a:rPr lang="en-US" sz="1800" b="0" i="0" u="none" strike="noStrike">
                <a:solidFill>
                  <a:srgbClr val="000000"/>
                </a:solidFill>
                <a:effectLst/>
                <a:latin typeface="Calibri" panose="020F0502020204030204" pitchFamily="34" charset="0"/>
              </a:rPr>
              <a:t>The structures of polar lipids are based a condensation reaction of fatty acids with glycerol which only involves two of the -OH groups on the glycerol.  If you wanted to model it more accurately with students, begin with a phosphatidic acid and convert into a glycerophospholipid by esterifying a polar phosphate head group. (choline, ethanolamine, inositol, or  serine). Esterification involved the process of combining an organic acid with an alcohol (-OH)  to form an ester and water.  You could do this using the </a:t>
            </a:r>
            <a:r>
              <a:rPr lang="en-US" sz="1800" b="0" i="0" u="none" strike="noStrike" err="1">
                <a:solidFill>
                  <a:srgbClr val="000000"/>
                </a:solidFill>
                <a:effectLst/>
                <a:latin typeface="Calibri" panose="020F0502020204030204" pitchFamily="34" charset="0"/>
              </a:rPr>
              <a:t>Molymod</a:t>
            </a:r>
            <a:r>
              <a:rPr lang="en-US" sz="1800" b="0" i="0" u="none" strike="noStrike">
                <a:solidFill>
                  <a:srgbClr val="000000"/>
                </a:solidFill>
                <a:effectLst/>
                <a:latin typeface="Calibri" panose="020F0502020204030204" pitchFamily="34" charset="0"/>
              </a:rPr>
              <a:t> model. </a:t>
            </a:r>
            <a:endParaRPr lang="en-US" b="0">
              <a:effectLst/>
            </a:endParaRPr>
          </a:p>
          <a:p>
            <a:br>
              <a:rPr lang="en-US"/>
            </a:br>
            <a:endParaRPr lang="en-US" b="1">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26</a:t>
            </a:fld>
            <a:endParaRPr lang="en-US"/>
          </a:p>
        </p:txBody>
      </p:sp>
    </p:spTree>
    <p:extLst>
      <p:ext uri="{BB962C8B-B14F-4D97-AF65-F5344CB8AC3E}">
        <p14:creationId xmlns:p14="http://schemas.microsoft.com/office/powerpoint/2010/main" val="3402580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27</a:t>
            </a:fld>
            <a:endParaRPr lang="en-US"/>
          </a:p>
        </p:txBody>
      </p:sp>
    </p:spTree>
    <p:extLst>
      <p:ext uri="{BB962C8B-B14F-4D97-AF65-F5344CB8AC3E}">
        <p14:creationId xmlns:p14="http://schemas.microsoft.com/office/powerpoint/2010/main" val="11485037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28</a:t>
            </a:fld>
            <a:endParaRPr lang="en-US"/>
          </a:p>
        </p:txBody>
      </p:sp>
    </p:spTree>
    <p:extLst>
      <p:ext uri="{BB962C8B-B14F-4D97-AF65-F5344CB8AC3E}">
        <p14:creationId xmlns:p14="http://schemas.microsoft.com/office/powerpoint/2010/main" val="24265769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29</a:t>
            </a:fld>
            <a:endParaRPr lang="en-US"/>
          </a:p>
        </p:txBody>
      </p:sp>
    </p:spTree>
    <p:extLst>
      <p:ext uri="{BB962C8B-B14F-4D97-AF65-F5344CB8AC3E}">
        <p14:creationId xmlns:p14="http://schemas.microsoft.com/office/powerpoint/2010/main" val="29859019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 this 60-minute presentation, we will be using the Phospholipid and Membrane Transport Kit to make sense of real-student data from the “</a:t>
            </a:r>
            <a:r>
              <a:rPr lang="en-US" err="1"/>
              <a:t>Eggperiment</a:t>
            </a:r>
            <a:r>
              <a:rPr lang="en-US"/>
              <a:t>”. </a:t>
            </a:r>
          </a:p>
        </p:txBody>
      </p:sp>
      <p:sp>
        <p:nvSpPr>
          <p:cNvPr id="4" name="Slide Number Placeholder 3"/>
          <p:cNvSpPr>
            <a:spLocks noGrp="1"/>
          </p:cNvSpPr>
          <p:nvPr>
            <p:ph type="sldNum" sz="quarter" idx="5"/>
          </p:nvPr>
        </p:nvSpPr>
        <p:spPr/>
        <p:txBody>
          <a:bodyPr/>
          <a:lstStyle/>
          <a:p>
            <a:fld id="{8C916263-F4AD-4FDF-883C-15B909C8229B}" type="slidenum">
              <a:rPr lang="en-US" smtClean="0"/>
              <a:t>2</a:t>
            </a:fld>
            <a:endParaRPr lang="en-US"/>
          </a:p>
        </p:txBody>
      </p:sp>
    </p:spTree>
    <p:extLst>
      <p:ext uri="{BB962C8B-B14F-4D97-AF65-F5344CB8AC3E}">
        <p14:creationId xmlns:p14="http://schemas.microsoft.com/office/powerpoint/2010/main" val="42000024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30</a:t>
            </a:fld>
            <a:endParaRPr lang="en-US"/>
          </a:p>
        </p:txBody>
      </p:sp>
    </p:spTree>
    <p:extLst>
      <p:ext uri="{BB962C8B-B14F-4D97-AF65-F5344CB8AC3E}">
        <p14:creationId xmlns:p14="http://schemas.microsoft.com/office/powerpoint/2010/main" val="40358906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a:solidFill>
                  <a:srgbClr val="000000"/>
                </a:solidFill>
                <a:effectLst/>
                <a:latin typeface="Calibri" panose="020F0502020204030204" pitchFamily="34" charset="0"/>
              </a:rPr>
              <a:t> Remember to work in 3D space, if possible. </a:t>
            </a:r>
            <a:endParaRPr lang="en-US" b="0">
              <a:effectLst/>
            </a:endParaRPr>
          </a:p>
          <a:p>
            <a:br>
              <a:rPr lang="en-US"/>
            </a:br>
            <a:r>
              <a:rPr lang="en-US"/>
              <a:t>In the first thought experiment, the phospholipids heads would be pointing down and the phospholipids tails would be pointing away from the water.  A </a:t>
            </a:r>
            <a:r>
              <a:rPr lang="en-US" err="1"/>
              <a:t>monofilm</a:t>
            </a:r>
            <a:r>
              <a:rPr lang="en-US"/>
              <a:t> would be formed. </a:t>
            </a:r>
          </a:p>
          <a:p>
            <a:endParaRPr lang="en-US"/>
          </a:p>
          <a:p>
            <a:r>
              <a:rPr lang="en-US"/>
              <a:t>In the second thought experiment, the phospholipid heads would be pointing outwards and the phospholipid tails would be pointing inside.  A micelle would be formed. </a:t>
            </a:r>
          </a:p>
          <a:p>
            <a:endParaRPr lang="en-US"/>
          </a:p>
          <a:p>
            <a:r>
              <a:rPr lang="en-US"/>
              <a:t>In the final thought experiment, there would be two layers of phospholipids, the heads would be nearest the water on the inside and outside.  The tails would be touching forming a liposome. </a:t>
            </a:r>
          </a:p>
        </p:txBody>
      </p:sp>
      <p:sp>
        <p:nvSpPr>
          <p:cNvPr id="4" name="Slide Number Placeholder 3"/>
          <p:cNvSpPr>
            <a:spLocks noGrp="1"/>
          </p:cNvSpPr>
          <p:nvPr>
            <p:ph type="sldNum" sz="quarter" idx="5"/>
          </p:nvPr>
        </p:nvSpPr>
        <p:spPr/>
        <p:txBody>
          <a:bodyPr/>
          <a:lstStyle/>
          <a:p>
            <a:fld id="{A41D09FE-F307-4964-9705-B8CB856696E2}" type="slidenum">
              <a:rPr lang="en-US" smtClean="0"/>
              <a:t>31</a:t>
            </a:fld>
            <a:endParaRPr lang="en-US"/>
          </a:p>
        </p:txBody>
      </p:sp>
    </p:spTree>
    <p:extLst>
      <p:ext uri="{BB962C8B-B14F-4D97-AF65-F5344CB8AC3E}">
        <p14:creationId xmlns:p14="http://schemas.microsoft.com/office/powerpoint/2010/main" val="14275850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b="0" i="0">
                <a:solidFill>
                  <a:srgbClr val="212121"/>
                </a:solidFill>
                <a:effectLst/>
                <a:latin typeface="Cambria" panose="02040503050406030204" pitchFamily="18" charset="0"/>
              </a:rPr>
              <a:t>In 1971 and 1972, Singer and Nicolson presented their fluid mosaic model of cell membrane structure. The basics of the model have remained the same ever since: the membrane is a lipid bilayer with hydrophilic parts on the sides and hydrophobic parts in the interior; proteins can interact with the surface through transient polar contacts, but a lot of proteins are partially or totally embedded in the lipid bilayer where their hydrophobic parts also interact with the hydrophobic parts of lipids. </a:t>
            </a:r>
            <a:endParaRPr lang="en-US"/>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35</a:t>
            </a:fld>
            <a:endParaRPr lang="en-US"/>
          </a:p>
        </p:txBody>
      </p:sp>
    </p:spTree>
    <p:extLst>
      <p:ext uri="{BB962C8B-B14F-4D97-AF65-F5344CB8AC3E}">
        <p14:creationId xmlns:p14="http://schemas.microsoft.com/office/powerpoint/2010/main" val="20419907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prepare for the lab, let’s do some backwards design.</a:t>
            </a:r>
          </a:p>
        </p:txBody>
      </p:sp>
      <p:sp>
        <p:nvSpPr>
          <p:cNvPr id="4" name="Slide Number Placeholder 3"/>
          <p:cNvSpPr>
            <a:spLocks noGrp="1"/>
          </p:cNvSpPr>
          <p:nvPr>
            <p:ph type="sldNum" sz="quarter" idx="5"/>
          </p:nvPr>
        </p:nvSpPr>
        <p:spPr/>
        <p:txBody>
          <a:bodyPr/>
          <a:lstStyle/>
          <a:p>
            <a:fld id="{8C916263-F4AD-4FDF-883C-15B909C8229B}" type="slidenum">
              <a:rPr lang="en-US" smtClean="0"/>
              <a:t>36</a:t>
            </a:fld>
            <a:endParaRPr lang="en-US"/>
          </a:p>
        </p:txBody>
      </p:sp>
    </p:spTree>
    <p:extLst>
      <p:ext uri="{BB962C8B-B14F-4D97-AF65-F5344CB8AC3E}">
        <p14:creationId xmlns:p14="http://schemas.microsoft.com/office/powerpoint/2010/main" val="18556431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37</a:t>
            </a:fld>
            <a:endParaRPr lang="en-US"/>
          </a:p>
        </p:txBody>
      </p:sp>
    </p:spTree>
    <p:extLst>
      <p:ext uri="{BB962C8B-B14F-4D97-AF65-F5344CB8AC3E}">
        <p14:creationId xmlns:p14="http://schemas.microsoft.com/office/powerpoint/2010/main" val="30288730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First, research the major components of a raw egg</a:t>
            </a:r>
          </a:p>
        </p:txBody>
      </p:sp>
      <p:sp>
        <p:nvSpPr>
          <p:cNvPr id="4" name="Slide Number Placeholder 3"/>
          <p:cNvSpPr>
            <a:spLocks noGrp="1"/>
          </p:cNvSpPr>
          <p:nvPr>
            <p:ph type="sldNum" sz="quarter" idx="5"/>
          </p:nvPr>
        </p:nvSpPr>
        <p:spPr/>
        <p:txBody>
          <a:bodyPr/>
          <a:lstStyle/>
          <a:p>
            <a:fld id="{8C916263-F4AD-4FDF-883C-15B909C8229B}" type="slidenum">
              <a:rPr lang="en-US" smtClean="0"/>
              <a:t>38</a:t>
            </a:fld>
            <a:endParaRPr lang="en-US"/>
          </a:p>
        </p:txBody>
      </p:sp>
    </p:spTree>
    <p:extLst>
      <p:ext uri="{BB962C8B-B14F-4D97-AF65-F5344CB8AC3E}">
        <p14:creationId xmlns:p14="http://schemas.microsoft.com/office/powerpoint/2010/main" val="33002050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Then determine the percentage of components compared to the egg’s total components. . Take a moment to model the egg with the membranes. Use 8 water:1 glucose: 1 sodium: 1 potassium.  Then increase it by parts until the egg looks full.  Set the egg model aside until later. </a:t>
            </a:r>
          </a:p>
        </p:txBody>
      </p:sp>
      <p:sp>
        <p:nvSpPr>
          <p:cNvPr id="4" name="Slide Number Placeholder 3"/>
          <p:cNvSpPr>
            <a:spLocks noGrp="1"/>
          </p:cNvSpPr>
          <p:nvPr>
            <p:ph type="sldNum" sz="quarter" idx="5"/>
          </p:nvPr>
        </p:nvSpPr>
        <p:spPr/>
        <p:txBody>
          <a:bodyPr/>
          <a:lstStyle/>
          <a:p>
            <a:fld id="{8C916263-F4AD-4FDF-883C-15B909C8229B}" type="slidenum">
              <a:rPr lang="en-US" smtClean="0"/>
              <a:t>39</a:t>
            </a:fld>
            <a:endParaRPr lang="en-US"/>
          </a:p>
        </p:txBody>
      </p:sp>
    </p:spTree>
    <p:extLst>
      <p:ext uri="{BB962C8B-B14F-4D97-AF65-F5344CB8AC3E}">
        <p14:creationId xmlns:p14="http://schemas.microsoft.com/office/powerpoint/2010/main" val="15141209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Nutrition information for </a:t>
            </a:r>
          </a:p>
          <a:p>
            <a:r>
              <a:rPr lang="en-US"/>
              <a:t>Distilled water</a:t>
            </a:r>
          </a:p>
          <a:p>
            <a:r>
              <a:rPr lang="en-US"/>
              <a:t>Lemon-lime soda:  </a:t>
            </a:r>
            <a:r>
              <a:rPr lang="en-US">
                <a:hlinkClick r:id="rId3"/>
              </a:rPr>
              <a:t>Sprite Nutrition Facts - Eat This Much</a:t>
            </a:r>
            <a:endParaRPr lang="en-US"/>
          </a:p>
          <a:p>
            <a:r>
              <a:rPr lang="en-US"/>
              <a:t>Clear sports drink:  </a:t>
            </a:r>
            <a:r>
              <a:rPr lang="en-US">
                <a:hlinkClick r:id="rId4"/>
              </a:rPr>
              <a:t>Gatorade Nutrition Facts - Eat This Much</a:t>
            </a:r>
            <a:endParaRPr lang="en-US"/>
          </a:p>
          <a:p>
            <a:r>
              <a:rPr lang="en-US"/>
              <a:t>Apple juice:  </a:t>
            </a:r>
            <a:r>
              <a:rPr lang="en-US">
                <a:hlinkClick r:id="rId5"/>
              </a:rPr>
              <a:t>Apple juice Nutrition Facts - Eat This Much</a:t>
            </a:r>
            <a:endParaRPr lang="en-US"/>
          </a:p>
          <a:p>
            <a:r>
              <a:rPr lang="en-US"/>
              <a:t>Corn syrup:  </a:t>
            </a:r>
            <a:r>
              <a:rPr lang="en-US">
                <a:hlinkClick r:id="rId6"/>
              </a:rPr>
              <a:t>Corn syrups Nutrition Facts - Eat This Much</a:t>
            </a:r>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40</a:t>
            </a:fld>
            <a:endParaRPr lang="en-US"/>
          </a:p>
        </p:txBody>
      </p:sp>
    </p:spTree>
    <p:extLst>
      <p:ext uri="{BB962C8B-B14F-4D97-AF65-F5344CB8AC3E}">
        <p14:creationId xmlns:p14="http://schemas.microsoft.com/office/powerpoint/2010/main" val="31127808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Nutrition information for </a:t>
            </a:r>
          </a:p>
          <a:p>
            <a:r>
              <a:rPr lang="en-US"/>
              <a:t>Distilled water</a:t>
            </a:r>
          </a:p>
          <a:p>
            <a:r>
              <a:rPr lang="en-US"/>
              <a:t>Lemon-lime soda:  </a:t>
            </a:r>
            <a:r>
              <a:rPr lang="en-US">
                <a:hlinkClick r:id="rId3"/>
              </a:rPr>
              <a:t>Sprite Nutrition Facts - Eat This Much</a:t>
            </a:r>
            <a:endParaRPr lang="en-US"/>
          </a:p>
          <a:p>
            <a:r>
              <a:rPr lang="en-US"/>
              <a:t>Clear sports drink:  </a:t>
            </a:r>
            <a:r>
              <a:rPr lang="en-US">
                <a:hlinkClick r:id="rId4"/>
              </a:rPr>
              <a:t>Gatorade Nutrition Facts - Eat This Much</a:t>
            </a:r>
            <a:endParaRPr lang="en-US"/>
          </a:p>
          <a:p>
            <a:r>
              <a:rPr lang="en-US"/>
              <a:t>Apple juice:  </a:t>
            </a:r>
            <a:r>
              <a:rPr lang="en-US">
                <a:hlinkClick r:id="rId5"/>
              </a:rPr>
              <a:t>Apple juice Nutrition Facts - Eat This Much</a:t>
            </a:r>
            <a:endParaRPr lang="en-US"/>
          </a:p>
          <a:p>
            <a:r>
              <a:rPr lang="en-US"/>
              <a:t>Corn syrup:  </a:t>
            </a:r>
            <a:r>
              <a:rPr lang="en-US">
                <a:hlinkClick r:id="rId6"/>
              </a:rPr>
              <a:t>Corn syrups Nutrition Facts - Eat This Much</a:t>
            </a:r>
            <a:endParaRPr lang="en-US"/>
          </a:p>
          <a:p>
            <a:endParaRPr lang="en-US"/>
          </a:p>
          <a:p>
            <a:r>
              <a:rPr lang="en-US"/>
              <a:t>Percentage of water was determined by dividing the grams of water by the total grams of beverage and multiplying by 100%</a:t>
            </a:r>
          </a:p>
          <a:p>
            <a:endParaRPr lang="en-US"/>
          </a:p>
          <a:p>
            <a:r>
              <a:rPr lang="en-US"/>
              <a:t>The same method can be used to determine the percentage of solutes (sugar, sodium, and potassium). </a:t>
            </a:r>
          </a:p>
          <a:p>
            <a:endParaRPr lang="en-US"/>
          </a:p>
          <a:p>
            <a:r>
              <a:rPr lang="en-US"/>
              <a:t>Using the white tray, model one of the “non-water” drinks.  What are the solutes in each of the drinks.  Refer students to food labels. </a:t>
            </a:r>
          </a:p>
        </p:txBody>
      </p:sp>
      <p:sp>
        <p:nvSpPr>
          <p:cNvPr id="4" name="Slide Number Placeholder 3"/>
          <p:cNvSpPr>
            <a:spLocks noGrp="1"/>
          </p:cNvSpPr>
          <p:nvPr>
            <p:ph type="sldNum" sz="quarter" idx="5"/>
          </p:nvPr>
        </p:nvSpPr>
        <p:spPr/>
        <p:txBody>
          <a:bodyPr/>
          <a:lstStyle/>
          <a:p>
            <a:fld id="{8C916263-F4AD-4FDF-883C-15B909C8229B}" type="slidenum">
              <a:rPr lang="en-US" smtClean="0"/>
              <a:t>41</a:t>
            </a:fld>
            <a:endParaRPr lang="en-US"/>
          </a:p>
        </p:txBody>
      </p:sp>
    </p:spTree>
    <p:extLst>
      <p:ext uri="{BB962C8B-B14F-4D97-AF65-F5344CB8AC3E}">
        <p14:creationId xmlns:p14="http://schemas.microsoft.com/office/powerpoint/2010/main" val="34892906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Over the next three days, students would determine the percentage of water, sugar, sodium, and potassium in their clear liquid.  They would construct a model to best explain what they think will happen to the overall mass of their egg. </a:t>
            </a:r>
          </a:p>
          <a:p>
            <a:endParaRPr lang="en-US"/>
          </a:p>
          <a:p>
            <a:r>
              <a:rPr lang="en-US"/>
              <a:t>Because the kit didn’t have 100 water molecules, we normalized our data.  In this case, the ratio of the molecules of water and solutes was equal but based on using a total of 10 molecules.  For example, 100% would equal 10 water molecules, while 81% would equal 8 water molecules.  </a:t>
            </a:r>
          </a:p>
        </p:txBody>
      </p:sp>
      <p:sp>
        <p:nvSpPr>
          <p:cNvPr id="4" name="Slide Number Placeholder 3"/>
          <p:cNvSpPr>
            <a:spLocks noGrp="1"/>
          </p:cNvSpPr>
          <p:nvPr>
            <p:ph type="sldNum" sz="quarter" idx="5"/>
          </p:nvPr>
        </p:nvSpPr>
        <p:spPr/>
        <p:txBody>
          <a:bodyPr/>
          <a:lstStyle/>
          <a:p>
            <a:fld id="{8C916263-F4AD-4FDF-883C-15B909C8229B}" type="slidenum">
              <a:rPr lang="en-US" smtClean="0"/>
              <a:t>42</a:t>
            </a:fld>
            <a:endParaRPr lang="en-US"/>
          </a:p>
        </p:txBody>
      </p:sp>
    </p:spTree>
    <p:extLst>
      <p:ext uri="{BB962C8B-B14F-4D97-AF65-F5344CB8AC3E}">
        <p14:creationId xmlns:p14="http://schemas.microsoft.com/office/powerpoint/2010/main" val="24362253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a:solidFill>
                  <a:srgbClr val="000000"/>
                </a:solidFill>
                <a:effectLst/>
                <a:latin typeface="Calibri" panose="020F0502020204030204" pitchFamily="34" charset="0"/>
              </a:rPr>
              <a:t>What labs do you use to teach about homeostasis and transport across a membrane?</a:t>
            </a:r>
            <a:endParaRPr lang="en-US"/>
          </a:p>
        </p:txBody>
      </p:sp>
      <p:sp>
        <p:nvSpPr>
          <p:cNvPr id="4" name="Slide Number Placeholder 3"/>
          <p:cNvSpPr>
            <a:spLocks noGrp="1"/>
          </p:cNvSpPr>
          <p:nvPr>
            <p:ph type="sldNum" sz="quarter" idx="5"/>
          </p:nvPr>
        </p:nvSpPr>
        <p:spPr/>
        <p:txBody>
          <a:bodyPr/>
          <a:lstStyle/>
          <a:p>
            <a:fld id="{A41D09FE-F307-4964-9705-B8CB856696E2}" type="slidenum">
              <a:rPr lang="en-US" smtClean="0"/>
              <a:t>4</a:t>
            </a:fld>
            <a:endParaRPr lang="en-US"/>
          </a:p>
        </p:txBody>
      </p:sp>
    </p:spTree>
    <p:extLst>
      <p:ext uri="{BB962C8B-B14F-4D97-AF65-F5344CB8AC3E}">
        <p14:creationId xmlns:p14="http://schemas.microsoft.com/office/powerpoint/2010/main" val="37305771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Students would then share their predictions with the class.  We also build a class consensus model with our predictions. </a:t>
            </a:r>
          </a:p>
          <a:p>
            <a:endParaRPr lang="en-US"/>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43</a:t>
            </a:fld>
            <a:endParaRPr lang="en-US"/>
          </a:p>
        </p:txBody>
      </p:sp>
    </p:spTree>
    <p:extLst>
      <p:ext uri="{BB962C8B-B14F-4D97-AF65-F5344CB8AC3E}">
        <p14:creationId xmlns:p14="http://schemas.microsoft.com/office/powerpoint/2010/main" val="22129065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44</a:t>
            </a:fld>
            <a:endParaRPr lang="en-US"/>
          </a:p>
        </p:txBody>
      </p:sp>
    </p:spTree>
    <p:extLst>
      <p:ext uri="{BB962C8B-B14F-4D97-AF65-F5344CB8AC3E}">
        <p14:creationId xmlns:p14="http://schemas.microsoft.com/office/powerpoint/2010/main" val="10274580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How could students modify the models to reflect the different types of gated channels?</a:t>
            </a:r>
          </a:p>
        </p:txBody>
      </p:sp>
      <p:sp>
        <p:nvSpPr>
          <p:cNvPr id="4" name="Slide Number Placeholder 3"/>
          <p:cNvSpPr>
            <a:spLocks noGrp="1"/>
          </p:cNvSpPr>
          <p:nvPr>
            <p:ph type="sldNum" sz="quarter" idx="5"/>
          </p:nvPr>
        </p:nvSpPr>
        <p:spPr/>
        <p:txBody>
          <a:bodyPr/>
          <a:lstStyle/>
          <a:p>
            <a:fld id="{8C916263-F4AD-4FDF-883C-15B909C8229B}" type="slidenum">
              <a:rPr lang="en-US" smtClean="0"/>
              <a:t>46</a:t>
            </a:fld>
            <a:endParaRPr lang="en-US"/>
          </a:p>
        </p:txBody>
      </p:sp>
    </p:spTree>
    <p:extLst>
      <p:ext uri="{BB962C8B-B14F-4D97-AF65-F5344CB8AC3E}">
        <p14:creationId xmlns:p14="http://schemas.microsoft.com/office/powerpoint/2010/main" val="169015564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111111"/>
                </a:solidFill>
                <a:effectLst/>
                <a:latin typeface="Roboto" panose="02000000000000000000" pitchFamily="2" charset="0"/>
              </a:rPr>
              <a:t>Many biochemical studies have suggested that GLUT1 functions by </a:t>
            </a:r>
            <a:r>
              <a:rPr lang="en-US" b="1" i="0">
                <a:solidFill>
                  <a:srgbClr val="111111"/>
                </a:solidFill>
                <a:effectLst/>
                <a:latin typeface="Roboto" panose="02000000000000000000" pitchFamily="2" charset="0"/>
              </a:rPr>
              <a:t>alternately exposing a binding site for glucose</a:t>
            </a:r>
            <a:r>
              <a:rPr lang="en-US" b="0" i="0">
                <a:solidFill>
                  <a:srgbClr val="111111"/>
                </a:solidFill>
                <a:effectLst/>
                <a:latin typeface="Roboto" panose="02000000000000000000" pitchFamily="2" charset="0"/>
              </a:rPr>
              <a:t>, first on one side of the membrane and then on the other side of the membrane.</a:t>
            </a:r>
          </a:p>
          <a:p>
            <a:endParaRPr lang="en-US">
              <a:hlinkClick r:id="rId3"/>
            </a:endParaRPr>
          </a:p>
          <a:p>
            <a:r>
              <a:rPr lang="en-US">
                <a:hlinkClick r:id="rId3"/>
              </a:rPr>
              <a:t>New insights into GluT1 mechanics during glucose transfer | Scientific Reports (nature.com)</a:t>
            </a:r>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47</a:t>
            </a:fld>
            <a:endParaRPr lang="en-US"/>
          </a:p>
        </p:txBody>
      </p:sp>
    </p:spTree>
    <p:extLst>
      <p:ext uri="{BB962C8B-B14F-4D97-AF65-F5344CB8AC3E}">
        <p14:creationId xmlns:p14="http://schemas.microsoft.com/office/powerpoint/2010/main" val="31571414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Calibri"/>
              </a:rPr>
              <a:t>This uses a carrier protein.  </a:t>
            </a:r>
          </a:p>
        </p:txBody>
      </p:sp>
      <p:sp>
        <p:nvSpPr>
          <p:cNvPr id="4" name="Slide Number Placeholder 3"/>
          <p:cNvSpPr>
            <a:spLocks noGrp="1"/>
          </p:cNvSpPr>
          <p:nvPr>
            <p:ph type="sldNum" sz="quarter" idx="5"/>
          </p:nvPr>
        </p:nvSpPr>
        <p:spPr/>
        <p:txBody>
          <a:bodyPr/>
          <a:lstStyle/>
          <a:p>
            <a:fld id="{A41D09FE-F307-4964-9705-B8CB856696E2}" type="slidenum">
              <a:rPr lang="en-US" smtClean="0"/>
              <a:t>48</a:t>
            </a:fld>
            <a:endParaRPr lang="en-US"/>
          </a:p>
        </p:txBody>
      </p:sp>
    </p:spTree>
    <p:extLst>
      <p:ext uri="{BB962C8B-B14F-4D97-AF65-F5344CB8AC3E}">
        <p14:creationId xmlns:p14="http://schemas.microsoft.com/office/powerpoint/2010/main" val="34743832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formula used for calculations:  </a:t>
            </a:r>
          </a:p>
          <a:p>
            <a:endParaRPr lang="en-US"/>
          </a:p>
          <a:p>
            <a:pPr marL="457200" lvl="1" indent="0">
              <a:buNone/>
            </a:pPr>
            <a:r>
              <a:rPr lang="en-US"/>
              <a:t>Ending mass – beginning mass = change in mass</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49</a:t>
            </a:fld>
            <a:endParaRPr lang="en-US"/>
          </a:p>
        </p:txBody>
      </p:sp>
    </p:spTree>
    <p:extLst>
      <p:ext uri="{BB962C8B-B14F-4D97-AF65-F5344CB8AC3E}">
        <p14:creationId xmlns:p14="http://schemas.microsoft.com/office/powerpoint/2010/main" val="5095262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formula used for calculations:  </a:t>
            </a:r>
          </a:p>
          <a:p>
            <a:endParaRPr lang="en-US"/>
          </a:p>
          <a:p>
            <a:pPr marL="457200" lvl="1" indent="0">
              <a:buNone/>
            </a:pPr>
            <a:r>
              <a:rPr lang="en-US"/>
              <a:t>Ending mass – beginning mass = change in mass</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50</a:t>
            </a:fld>
            <a:endParaRPr lang="en-US"/>
          </a:p>
        </p:txBody>
      </p:sp>
    </p:spTree>
    <p:extLst>
      <p:ext uri="{BB962C8B-B14F-4D97-AF65-F5344CB8AC3E}">
        <p14:creationId xmlns:p14="http://schemas.microsoft.com/office/powerpoint/2010/main" val="26375413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51</a:t>
            </a:fld>
            <a:endParaRPr lang="en-US"/>
          </a:p>
        </p:txBody>
      </p:sp>
    </p:spTree>
    <p:extLst>
      <p:ext uri="{BB962C8B-B14F-4D97-AF65-F5344CB8AC3E}">
        <p14:creationId xmlns:p14="http://schemas.microsoft.com/office/powerpoint/2010/main" val="23428249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cs typeface="Calibri"/>
              </a:rPr>
              <a:t>Although not used in this lab, it is important to note that in certain cells in the body, active transport is important to bring the levels of sodium and potassium ions back into balance. </a:t>
            </a:r>
          </a:p>
        </p:txBody>
      </p:sp>
      <p:sp>
        <p:nvSpPr>
          <p:cNvPr id="4" name="Slide Number Placeholder 3"/>
          <p:cNvSpPr>
            <a:spLocks noGrp="1"/>
          </p:cNvSpPr>
          <p:nvPr>
            <p:ph type="sldNum" sz="quarter" idx="5"/>
          </p:nvPr>
        </p:nvSpPr>
        <p:spPr/>
        <p:txBody>
          <a:bodyPr/>
          <a:lstStyle/>
          <a:p>
            <a:fld id="{A41D09FE-F307-4964-9705-B8CB856696E2}" type="slidenum">
              <a:rPr lang="en-US" smtClean="0"/>
              <a:t>52</a:t>
            </a:fld>
            <a:endParaRPr lang="en-US"/>
          </a:p>
        </p:txBody>
      </p:sp>
    </p:spTree>
    <p:extLst>
      <p:ext uri="{BB962C8B-B14F-4D97-AF65-F5344CB8AC3E}">
        <p14:creationId xmlns:p14="http://schemas.microsoft.com/office/powerpoint/2010/main" val="314992588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ATP is needed </a:t>
            </a:r>
          </a:p>
        </p:txBody>
      </p:sp>
      <p:sp>
        <p:nvSpPr>
          <p:cNvPr id="4" name="Slide Number Placeholder 3"/>
          <p:cNvSpPr>
            <a:spLocks noGrp="1"/>
          </p:cNvSpPr>
          <p:nvPr>
            <p:ph type="sldNum" sz="quarter" idx="5"/>
          </p:nvPr>
        </p:nvSpPr>
        <p:spPr/>
        <p:txBody>
          <a:bodyPr/>
          <a:lstStyle/>
          <a:p>
            <a:fld id="{8C916263-F4AD-4FDF-883C-15B909C8229B}" type="slidenum">
              <a:rPr lang="en-US" smtClean="0"/>
              <a:t>53</a:t>
            </a:fld>
            <a:endParaRPr lang="en-US"/>
          </a:p>
        </p:txBody>
      </p:sp>
    </p:spTree>
    <p:extLst>
      <p:ext uri="{BB962C8B-B14F-4D97-AF65-F5344CB8AC3E}">
        <p14:creationId xmlns:p14="http://schemas.microsoft.com/office/powerpoint/2010/main" val="27243608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Water Kit helps you review the properties of water with your students. </a:t>
            </a:r>
          </a:p>
          <a:p>
            <a:endParaRPr lang="en-US"/>
          </a:p>
        </p:txBody>
      </p:sp>
      <p:sp>
        <p:nvSpPr>
          <p:cNvPr id="4" name="Slide Number Placeholder 3"/>
          <p:cNvSpPr>
            <a:spLocks noGrp="1"/>
          </p:cNvSpPr>
          <p:nvPr>
            <p:ph type="sldNum" sz="quarter" idx="5"/>
          </p:nvPr>
        </p:nvSpPr>
        <p:spPr/>
        <p:txBody>
          <a:bodyPr/>
          <a:lstStyle/>
          <a:p>
            <a:fld id="{A41D09FE-F307-4964-9705-B8CB856696E2}" type="slidenum">
              <a:rPr lang="en-US" smtClean="0"/>
              <a:t>5</a:t>
            </a:fld>
            <a:endParaRPr lang="en-US"/>
          </a:p>
        </p:txBody>
      </p:sp>
    </p:spTree>
    <p:extLst>
      <p:ext uri="{BB962C8B-B14F-4D97-AF65-F5344CB8AC3E}">
        <p14:creationId xmlns:p14="http://schemas.microsoft.com/office/powerpoint/2010/main" val="334171092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55</a:t>
            </a:fld>
            <a:endParaRPr lang="en-US"/>
          </a:p>
        </p:txBody>
      </p:sp>
    </p:spTree>
    <p:extLst>
      <p:ext uri="{BB962C8B-B14F-4D97-AF65-F5344CB8AC3E}">
        <p14:creationId xmlns:p14="http://schemas.microsoft.com/office/powerpoint/2010/main" val="172376814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57</a:t>
            </a:fld>
            <a:endParaRPr lang="en-US"/>
          </a:p>
        </p:txBody>
      </p:sp>
    </p:spTree>
    <p:extLst>
      <p:ext uri="{BB962C8B-B14F-4D97-AF65-F5344CB8AC3E}">
        <p14:creationId xmlns:p14="http://schemas.microsoft.com/office/powerpoint/2010/main" val="278728908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By the end of the lab, students should realize that the membrane and the transport proteins work together to maintain homeostasis.  </a:t>
            </a:r>
          </a:p>
        </p:txBody>
      </p:sp>
      <p:sp>
        <p:nvSpPr>
          <p:cNvPr id="4" name="Slide Number Placeholder 3"/>
          <p:cNvSpPr>
            <a:spLocks noGrp="1"/>
          </p:cNvSpPr>
          <p:nvPr>
            <p:ph type="sldNum" sz="quarter" idx="5"/>
          </p:nvPr>
        </p:nvSpPr>
        <p:spPr/>
        <p:txBody>
          <a:bodyPr/>
          <a:lstStyle/>
          <a:p>
            <a:fld id="{8C916263-F4AD-4FDF-883C-15B909C8229B}" type="slidenum">
              <a:rPr lang="en-US" smtClean="0"/>
              <a:t>58</a:t>
            </a:fld>
            <a:endParaRPr lang="en-US"/>
          </a:p>
        </p:txBody>
      </p:sp>
    </p:spTree>
    <p:extLst>
      <p:ext uri="{BB962C8B-B14F-4D97-AF65-F5344CB8AC3E}">
        <p14:creationId xmlns:p14="http://schemas.microsoft.com/office/powerpoint/2010/main" val="335854100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Ruth says: Here are the NGSS Connections for this workshop.</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63</a:t>
            </a:fld>
            <a:endParaRPr lang="en-US"/>
          </a:p>
        </p:txBody>
      </p:sp>
    </p:spTree>
    <p:extLst>
      <p:ext uri="{BB962C8B-B14F-4D97-AF65-F5344CB8AC3E}">
        <p14:creationId xmlns:p14="http://schemas.microsoft.com/office/powerpoint/2010/main" val="392688833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You pay for shipping there and back. </a:t>
            </a:r>
          </a:p>
        </p:txBody>
      </p:sp>
      <p:sp>
        <p:nvSpPr>
          <p:cNvPr id="4" name="Slide Number Placeholder 3"/>
          <p:cNvSpPr>
            <a:spLocks noGrp="1"/>
          </p:cNvSpPr>
          <p:nvPr>
            <p:ph type="sldNum" sz="quarter" idx="5"/>
          </p:nvPr>
        </p:nvSpPr>
        <p:spPr/>
        <p:txBody>
          <a:bodyPr/>
          <a:lstStyle/>
          <a:p>
            <a:fld id="{8C916263-F4AD-4FDF-883C-15B909C8229B}" type="slidenum">
              <a:rPr lang="en-US" smtClean="0"/>
              <a:t>64</a:t>
            </a:fld>
            <a:endParaRPr lang="en-US"/>
          </a:p>
        </p:txBody>
      </p:sp>
    </p:spTree>
    <p:extLst>
      <p:ext uri="{BB962C8B-B14F-4D97-AF65-F5344CB8AC3E}">
        <p14:creationId xmlns:p14="http://schemas.microsoft.com/office/powerpoint/2010/main" val="161008065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Scholarships are available.  If you have questions, you can contact Ruth Hutson at ruth.hutson@3dmoleculardesigns.com. </a:t>
            </a:r>
          </a:p>
        </p:txBody>
      </p:sp>
      <p:sp>
        <p:nvSpPr>
          <p:cNvPr id="4" name="Slide Number Placeholder 3"/>
          <p:cNvSpPr>
            <a:spLocks noGrp="1"/>
          </p:cNvSpPr>
          <p:nvPr>
            <p:ph type="sldNum" sz="quarter" idx="5"/>
          </p:nvPr>
        </p:nvSpPr>
        <p:spPr/>
        <p:txBody>
          <a:bodyPr/>
          <a:lstStyle/>
          <a:p>
            <a:fld id="{8C916263-F4AD-4FDF-883C-15B909C8229B}" type="slidenum">
              <a:rPr lang="en-US" smtClean="0"/>
              <a:t>68</a:t>
            </a:fld>
            <a:endParaRPr lang="en-US"/>
          </a:p>
        </p:txBody>
      </p:sp>
    </p:spTree>
    <p:extLst>
      <p:ext uri="{BB962C8B-B14F-4D97-AF65-F5344CB8AC3E}">
        <p14:creationId xmlns:p14="http://schemas.microsoft.com/office/powerpoint/2010/main" val="2841247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Materials management is a must for my classes.  I start by having students look at one molecule of water.  Please open your cup of water and retrieve one water molecule from it.  Each of my students or student group (depending on class size) have a cup of water to work with.  I first ask my students to observe a single water molecule and then they get out a second molecule. Would you put your student hat on and observe how you think your students would play with the kit? </a:t>
            </a:r>
          </a:p>
        </p:txBody>
      </p:sp>
      <p:sp>
        <p:nvSpPr>
          <p:cNvPr id="4" name="Slide Number Placeholder 3"/>
          <p:cNvSpPr>
            <a:spLocks noGrp="1"/>
          </p:cNvSpPr>
          <p:nvPr>
            <p:ph type="sldNum" sz="quarter" idx="5"/>
          </p:nvPr>
        </p:nvSpPr>
        <p:spPr/>
        <p:txBody>
          <a:bodyPr/>
          <a:lstStyle/>
          <a:p>
            <a:fld id="{A41D09FE-F307-4964-9705-B8CB856696E2}" type="slidenum">
              <a:rPr lang="en-US" smtClean="0"/>
              <a:t>6</a:t>
            </a:fld>
            <a:endParaRPr lang="en-US"/>
          </a:p>
        </p:txBody>
      </p:sp>
    </p:spTree>
    <p:extLst>
      <p:ext uri="{BB962C8B-B14F-4D97-AF65-F5344CB8AC3E}">
        <p14:creationId xmlns:p14="http://schemas.microsoft.com/office/powerpoint/2010/main" val="18939390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[Give 1 minute to see how the two molecules interact and walk around the room giving feedback to participants.] After students’ initial observations, I ask them to complete a </a:t>
            </a:r>
            <a:r>
              <a:rPr lang="en-US" err="1"/>
              <a:t>notice|wonder</a:t>
            </a:r>
            <a:r>
              <a:rPr lang="en-US"/>
              <a:t> chart.  Because this is one of the first modeling experiences they would have at the beginning of the year, use a </a:t>
            </a:r>
            <a:r>
              <a:rPr lang="en-US" err="1"/>
              <a:t>notice|wonder</a:t>
            </a:r>
            <a:r>
              <a:rPr lang="en-US"/>
              <a:t> chart as it is low risk and it encourages students to write what they observe without attaching any scientific vocabulary to it. </a:t>
            </a:r>
            <a:endParaRPr lang="en-US" b="1">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8</a:t>
            </a:fld>
            <a:endParaRPr lang="en-US"/>
          </a:p>
        </p:txBody>
      </p:sp>
    </p:spTree>
    <p:extLst>
      <p:ext uri="{BB962C8B-B14F-4D97-AF65-F5344CB8AC3E}">
        <p14:creationId xmlns:p14="http://schemas.microsoft.com/office/powerpoint/2010/main" val="13785656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Water has an uneven charge making it a polar molecule (dipole). In a molecule of water, there are two polar covalent bonds.  Each bond is between the central oxygen and one of the hydrogen atoms. The oxygen atom has a partially-negative charge, while the two hydrogen atoms have partially-positive charges. Because the central oxygen atom bonds with two other atoms and contains two lone pairs of electrons, the structure of water is bent and has a bond angle of </a:t>
            </a:r>
            <a:r>
              <a:rPr lang="en-US" b="0" i="0">
                <a:solidFill>
                  <a:srgbClr val="454545"/>
                </a:solidFill>
                <a:effectLst/>
                <a:latin typeface="Roboto" panose="02000000000000000000" pitchFamily="2" charset="0"/>
              </a:rPr>
              <a:t>104.5°.</a:t>
            </a:r>
            <a:endParaRPr lang="en-US"/>
          </a:p>
          <a:p>
            <a:endParaRPr lang="en-US"/>
          </a:p>
          <a:p>
            <a:r>
              <a:rPr lang="en-US"/>
              <a:t>With AP students you might want to compare the electronegativity of oxygen and hydrogen. </a:t>
            </a:r>
          </a:p>
        </p:txBody>
      </p:sp>
      <p:sp>
        <p:nvSpPr>
          <p:cNvPr id="4" name="Slide Number Placeholder 3"/>
          <p:cNvSpPr>
            <a:spLocks noGrp="1"/>
          </p:cNvSpPr>
          <p:nvPr>
            <p:ph type="sldNum" sz="quarter" idx="5"/>
          </p:nvPr>
        </p:nvSpPr>
        <p:spPr/>
        <p:txBody>
          <a:bodyPr/>
          <a:lstStyle/>
          <a:p>
            <a:fld id="{A41D09FE-F307-4964-9705-B8CB856696E2}" type="slidenum">
              <a:rPr lang="en-US" smtClean="0"/>
              <a:t>9</a:t>
            </a:fld>
            <a:endParaRPr lang="en-US"/>
          </a:p>
        </p:txBody>
      </p:sp>
    </p:spTree>
    <p:extLst>
      <p:ext uri="{BB962C8B-B14F-4D97-AF65-F5344CB8AC3E}">
        <p14:creationId xmlns:p14="http://schemas.microsoft.com/office/powerpoint/2010/main" val="39183202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Explain to students what a solvation shell is.  In the case of water, it is known as a hydration shell. </a:t>
            </a:r>
          </a:p>
        </p:txBody>
      </p:sp>
      <p:sp>
        <p:nvSpPr>
          <p:cNvPr id="4" name="Slide Number Placeholder 3"/>
          <p:cNvSpPr>
            <a:spLocks noGrp="1"/>
          </p:cNvSpPr>
          <p:nvPr>
            <p:ph type="sldNum" sz="quarter" idx="5"/>
          </p:nvPr>
        </p:nvSpPr>
        <p:spPr/>
        <p:txBody>
          <a:bodyPr/>
          <a:lstStyle/>
          <a:p>
            <a:fld id="{8C916263-F4AD-4FDF-883C-15B909C8229B}" type="slidenum">
              <a:rPr lang="en-US" smtClean="0"/>
              <a:t>15</a:t>
            </a:fld>
            <a:endParaRPr lang="en-US"/>
          </a:p>
        </p:txBody>
      </p:sp>
    </p:spTree>
    <p:extLst>
      <p:ext uri="{BB962C8B-B14F-4D97-AF65-F5344CB8AC3E}">
        <p14:creationId xmlns:p14="http://schemas.microsoft.com/office/powerpoint/2010/main" val="38619453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After looking at the rock salt, students should model what they see with the NaCl lattice to determine how it might appear at the molecular level. </a:t>
            </a:r>
          </a:p>
          <a:p>
            <a:endParaRPr lang="en-US" b="1">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17</a:t>
            </a:fld>
            <a:endParaRPr lang="en-US"/>
          </a:p>
        </p:txBody>
      </p:sp>
    </p:spTree>
    <p:extLst>
      <p:ext uri="{BB962C8B-B14F-4D97-AF65-F5344CB8AC3E}">
        <p14:creationId xmlns:p14="http://schemas.microsoft.com/office/powerpoint/2010/main" val="28327539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endParaRPr lang="en-US"/>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120963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352923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19629935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803554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04045-4AE7-8556-A45A-EB03860549C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1004D72-4932-6EB2-6B14-D530F19BF38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09A7727B-25E5-ACE5-C3E8-BBC53C8612D7}"/>
              </a:ext>
            </a:extLst>
          </p:cNvPr>
          <p:cNvSpPr>
            <a:spLocks noGrp="1"/>
          </p:cNvSpPr>
          <p:nvPr>
            <p:ph type="sldNum" sz="quarter" idx="10"/>
          </p:nvPr>
        </p:nvSpPr>
        <p:spPr/>
        <p:txBody>
          <a:bodyPr/>
          <a:lstStyle/>
          <a:p>
            <a:fld id="{5785D731-4876-48A5-B055-BEB83F0A3A27}" type="slidenum">
              <a:rPr lang="en-US" smtClean="0"/>
              <a:t>‹#›</a:t>
            </a:fld>
            <a:endParaRPr lang="en-US"/>
          </a:p>
        </p:txBody>
      </p:sp>
    </p:spTree>
    <p:extLst>
      <p:ext uri="{BB962C8B-B14F-4D97-AF65-F5344CB8AC3E}">
        <p14:creationId xmlns:p14="http://schemas.microsoft.com/office/powerpoint/2010/main" val="21111719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455259379"/>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descr="A picture containing shape&#10;&#10;Description automatically generated">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BODY Slide TOP 3">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3580371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2068288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993496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2.xml"/><Relationship Id="rId1"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73" r:id="rId3"/>
    <p:sldLayoutId id="2147483674" r:id="rId4"/>
    <p:sldLayoutId id="2147483682" r:id="rId5"/>
    <p:sldLayoutId id="2147483675" r:id="rId6"/>
    <p:sldLayoutId id="2147483676" r:id="rId7"/>
    <p:sldLayoutId id="2147483683" r:id="rId8"/>
    <p:sldLayoutId id="2147483684" r:id="rId9"/>
    <p:sldLayoutId id="2147483677" r:id="rId10"/>
    <p:sldLayoutId id="2147483679" r:id="rId11"/>
    <p:sldLayoutId id="2147483699" r:id="rId12"/>
    <p:sldLayoutId id="2147483680" r:id="rId13"/>
    <p:sldLayoutId id="2147483681" r:id="rId14"/>
    <p:sldLayoutId id="2147483687" r:id="rId15"/>
    <p:sldLayoutId id="2147483688" r:id="rId16"/>
    <p:sldLayoutId id="214748368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5FDCC11-3170-C12E-E0FB-DF446CD026EC}"/>
              </a:ext>
            </a:extLst>
          </p:cNvPr>
          <p:cNvSpPr>
            <a:spLocks noGrp="1"/>
          </p:cNvSpPr>
          <p:nvPr>
            <p:ph type="sldNum" sz="quarter" idx="4"/>
          </p:nvPr>
        </p:nvSpPr>
        <p:spPr>
          <a:xfrm>
            <a:off x="2886875" y="179831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5D731-4876-48A5-B055-BEB83F0A3A27}" type="slidenum">
              <a:rPr lang="en-US" smtClean="0"/>
              <a:t>‹#›</a:t>
            </a:fld>
            <a:endParaRPr lang="en-US"/>
          </a:p>
        </p:txBody>
      </p:sp>
    </p:spTree>
    <p:extLst>
      <p:ext uri="{BB962C8B-B14F-4D97-AF65-F5344CB8AC3E}">
        <p14:creationId xmlns:p14="http://schemas.microsoft.com/office/powerpoint/2010/main" val="3189638374"/>
      </p:ext>
    </p:extLst>
  </p:cSld>
  <p:clrMap bg1="lt1" tx1="dk1" bg2="lt2" tx2="dk2" accent1="accent1" accent2="accent2" accent3="accent3" accent4="accent4" accent5="accent5" accent6="accent6" hlink="hlink" folHlink="folHlink"/>
  <p:sldLayoutIdLst>
    <p:sldLayoutId id="214748369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98" r:id="rId1"/>
    <p:sldLayoutId id="2147483697" r:id="rId2"/>
  </p:sldLayoutIdLst>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703" r:id="rId1"/>
    <p:sldLayoutId id="2147483701"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5" Type="http://schemas.openxmlformats.org/officeDocument/2006/relationships/image" Target="../media/image20.jpeg"/><Relationship Id="rId4" Type="http://schemas.openxmlformats.org/officeDocument/2006/relationships/image" Target="../media/image19.jpeg"/></Relationships>
</file>

<file path=ppt/slides/_rels/slide1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22.xml"/><Relationship Id="rId4" Type="http://schemas.openxmlformats.org/officeDocument/2006/relationships/image" Target="../media/image40.jpeg"/></Relationships>
</file>

<file path=ppt/slides/_rels/slide1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0.xml"/><Relationship Id="rId1" Type="http://schemas.openxmlformats.org/officeDocument/2006/relationships/slideLayout" Target="../slideLayouts/slideLayout22.xml"/><Relationship Id="rId4" Type="http://schemas.openxmlformats.org/officeDocument/2006/relationships/image" Target="../media/image42.jpeg"/></Relationships>
</file>

<file path=ppt/slides/_rels/slide1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1.xml"/><Relationship Id="rId1" Type="http://schemas.openxmlformats.org/officeDocument/2006/relationships/slideLayout" Target="../slideLayouts/slideLayout20.xml"/><Relationship Id="rId5" Type="http://schemas.openxmlformats.org/officeDocument/2006/relationships/image" Target="../media/image45.jpeg"/><Relationship Id="rId4" Type="http://schemas.openxmlformats.org/officeDocument/2006/relationships/image" Target="../media/image44.jpeg"/></Relationships>
</file>

<file path=ppt/slides/_rels/slide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jpeg"/></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3" Type="http://schemas.openxmlformats.org/officeDocument/2006/relationships/image" Target="../media/image46.jpeg"/><Relationship Id="rId7" Type="http://schemas.openxmlformats.org/officeDocument/2006/relationships/image" Target="../media/image50.jpeg"/><Relationship Id="rId2" Type="http://schemas.openxmlformats.org/officeDocument/2006/relationships/notesSlide" Target="../notesSlides/notesSlide14.xml"/><Relationship Id="rId1" Type="http://schemas.openxmlformats.org/officeDocument/2006/relationships/slideLayout" Target="../slideLayouts/slideLayout22.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2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6.xml"/><Relationship Id="rId1" Type="http://schemas.openxmlformats.org/officeDocument/2006/relationships/slideLayout" Target="../slideLayouts/slideLayout22.xml"/><Relationship Id="rId4" Type="http://schemas.openxmlformats.org/officeDocument/2006/relationships/image" Target="../media/image56.png"/></Relationships>
</file>

<file path=ppt/slides/_rels/slide2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7.xml"/><Relationship Id="rId1" Type="http://schemas.openxmlformats.org/officeDocument/2006/relationships/slideLayout" Target="../slideLayouts/slideLayout22.xml"/><Relationship Id="rId5" Type="http://schemas.openxmlformats.org/officeDocument/2006/relationships/image" Target="../media/image59.jpeg"/><Relationship Id="rId4" Type="http://schemas.openxmlformats.org/officeDocument/2006/relationships/image" Target="../media/image58.jpeg"/></Relationships>
</file>

<file path=ppt/slides/_rels/slide2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8.xml"/><Relationship Id="rId1" Type="http://schemas.openxmlformats.org/officeDocument/2006/relationships/slideLayout" Target="../slideLayouts/slideLayout22.xml"/><Relationship Id="rId5" Type="http://schemas.openxmlformats.org/officeDocument/2006/relationships/image" Target="../media/image61.jpeg"/><Relationship Id="rId4" Type="http://schemas.openxmlformats.org/officeDocument/2006/relationships/image" Target="../media/image59.jpeg"/></Relationships>
</file>

<file path=ppt/slides/_rels/slide2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19.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notesSlide" Target="../notesSlides/notesSlide21.xml"/><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jpe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2.xml"/><Relationship Id="rId1" Type="http://schemas.openxmlformats.org/officeDocument/2006/relationships/slideLayout" Target="../slideLayouts/slideLayout11.xml"/><Relationship Id="rId4" Type="http://schemas.openxmlformats.org/officeDocument/2006/relationships/image" Target="../media/image68.png"/></Relationships>
</file>

<file path=ppt/slides/_rels/slide3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4.xml"/><Relationship Id="rId1" Type="http://schemas.openxmlformats.org/officeDocument/2006/relationships/slideLayout" Target="../slideLayouts/slideLayout11.xml"/><Relationship Id="rId4" Type="http://schemas.openxmlformats.org/officeDocument/2006/relationships/hyperlink" Target="https://www.bing.com/ck/a?!&amp;&amp;p=4680e406fea8450bJmltdHM9MTcxMDg5MjgwMCZpZ3VpZD0xOGY4N2RjNy00NmM5LTY3MzQtMzM5ZS02YzA1NDcxYTY2MDMmaW5zaWQ9NTUxNA&amp;ptn=3&amp;ver=2&amp;hsh=3&amp;fclid=18f87dc7-46c9-6734-339e-6c05471a6603&amp;psq=nutrition+informatino+in+whole+egg&amp;u=a1aHR0cHM6Ly9mZGMubmFsLnVzZGEuZ292L2luZGV4Lmh0bWw&amp;ntb=1"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4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34.xml"/><Relationship Id="rId1" Type="http://schemas.openxmlformats.org/officeDocument/2006/relationships/slideLayout" Target="../slideLayouts/slideLayout2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38.xml"/><Relationship Id="rId1" Type="http://schemas.openxmlformats.org/officeDocument/2006/relationships/slideLayout" Target="../slideLayouts/slideLayout22.xml"/></Relationships>
</file>

<file path=ppt/slides/_rels/slide53.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40.xml"/><Relationship Id="rId1" Type="http://schemas.openxmlformats.org/officeDocument/2006/relationships/slideLayout" Target="../slideLayouts/slideLayout22.xml"/><Relationship Id="rId5" Type="http://schemas.openxmlformats.org/officeDocument/2006/relationships/image" Target="../media/image81.jpeg"/><Relationship Id="rId4" Type="http://schemas.openxmlformats.org/officeDocument/2006/relationships/image" Target="../media/image80.jpeg"/></Relationships>
</file>

<file path=ppt/slides/_rels/slide56.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41.xml"/><Relationship Id="rId1" Type="http://schemas.openxmlformats.org/officeDocument/2006/relationships/slideLayout" Target="../slideLayouts/slideLayout22.xml"/><Relationship Id="rId5" Type="http://schemas.openxmlformats.org/officeDocument/2006/relationships/image" Target="../media/image85.jpeg"/><Relationship Id="rId4" Type="http://schemas.openxmlformats.org/officeDocument/2006/relationships/image" Target="../media/image84.jpeg"/></Relationships>
</file>

<file path=ppt/slides/_rels/slide58.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22.xml"/><Relationship Id="rId4" Type="http://schemas.openxmlformats.org/officeDocument/2006/relationships/image" Target="../media/image28.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hyperlink" Target="https://s3.amazonaws.com/nstacontent/PB271X3web.pdf?AWSAccessKeyId=AKIAIMRSQAV7P6X4QIKQ&amp;EPB271X3web.pdf" TargetMode="External"/><Relationship Id="rId2" Type="http://schemas.openxmlformats.org/officeDocument/2006/relationships/hyperlink" Target="https://www.ncbi.nlm.nih.gov/pmc/articles/PMC4304622/" TargetMode="Externa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3" Type="http://schemas.openxmlformats.org/officeDocument/2006/relationships/hyperlink" Target="https://3dmoleculardesigns.com/lending_library/" TargetMode="External"/><Relationship Id="rId2" Type="http://schemas.openxmlformats.org/officeDocument/2006/relationships/notesSlide" Target="../notesSlides/notesSlide44.xml"/><Relationship Id="rId1" Type="http://schemas.openxmlformats.org/officeDocument/2006/relationships/slideLayout" Target="../slideLayouts/slideLayout5.xml"/><Relationship Id="rId4" Type="http://schemas.openxmlformats.org/officeDocument/2006/relationships/image" Target="../media/image88.png"/></Relationships>
</file>

<file path=ppt/slides/_rels/slide6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19.xml"/><Relationship Id="rId4" Type="http://schemas.openxmlformats.org/officeDocument/2006/relationships/image" Target="../media/image91.png"/></Relationships>
</file>

<file path=ppt/slides/_rels/slide66.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20.xml"/></Relationships>
</file>

<file path=ppt/slides/_rels/slide67.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slideLayout" Target="../slideLayouts/slideLayout19.xml"/><Relationship Id="rId4" Type="http://schemas.openxmlformats.org/officeDocument/2006/relationships/image" Target="../media/image96.jpeg"/></Relationships>
</file>

<file path=ppt/slides/_rels/slide68.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45.xml"/><Relationship Id="rId1" Type="http://schemas.openxmlformats.org/officeDocument/2006/relationships/slideLayout" Target="../slideLayouts/slideLayout20.xml"/></Relationships>
</file>

<file path=ppt/slides/_rels/slide69.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0.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22.xml"/><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D2892-D6FC-1C0C-0F8E-38F353C5C1B4}"/>
              </a:ext>
            </a:extLst>
          </p:cNvPr>
          <p:cNvSpPr>
            <a:spLocks noGrp="1"/>
          </p:cNvSpPr>
          <p:nvPr>
            <p:ph type="title"/>
          </p:nvPr>
        </p:nvSpPr>
        <p:spPr>
          <a:xfrm>
            <a:off x="4295775" y="1266825"/>
            <a:ext cx="7772400" cy="2823500"/>
          </a:xfrm>
        </p:spPr>
        <p:txBody>
          <a:bodyPr>
            <a:normAutofit/>
          </a:bodyPr>
          <a:lstStyle/>
          <a:p>
            <a:r>
              <a:rPr lang="en-US"/>
              <a:t>Modeling Membrane Explorations: Real-World Connections with Wet Labs</a:t>
            </a:r>
          </a:p>
        </p:txBody>
      </p:sp>
      <p:sp>
        <p:nvSpPr>
          <p:cNvPr id="4" name="Subtitle 3">
            <a:extLst>
              <a:ext uri="{FF2B5EF4-FFF2-40B4-BE49-F238E27FC236}">
                <a16:creationId xmlns:a16="http://schemas.microsoft.com/office/drawing/2014/main" id="{79EF1563-746C-8C0B-D908-6A5BF5F3ED73}"/>
              </a:ext>
            </a:extLst>
          </p:cNvPr>
          <p:cNvSpPr>
            <a:spLocks noGrp="1"/>
          </p:cNvSpPr>
          <p:nvPr>
            <p:ph type="subTitle" idx="1"/>
          </p:nvPr>
        </p:nvSpPr>
        <p:spPr>
          <a:xfrm>
            <a:off x="4544838" y="4407694"/>
            <a:ext cx="5097623" cy="1410478"/>
          </a:xfrm>
        </p:spPr>
        <p:txBody>
          <a:bodyPr/>
          <a:lstStyle/>
          <a:p>
            <a:pPr algn="ctr"/>
            <a:r>
              <a:rPr lang="en-US"/>
              <a:t>Ruth Hutson, MSSE</a:t>
            </a:r>
          </a:p>
          <a:p>
            <a:pPr algn="ctr"/>
            <a:endParaRPr lang="en-US"/>
          </a:p>
        </p:txBody>
      </p:sp>
      <p:pic>
        <p:nvPicPr>
          <p:cNvPr id="9" name="Picture 8" descr="A person smiling at the camera&#10;&#10;Description automatically generated">
            <a:extLst>
              <a:ext uri="{FF2B5EF4-FFF2-40B4-BE49-F238E27FC236}">
                <a16:creationId xmlns:a16="http://schemas.microsoft.com/office/drawing/2014/main" id="{EF3CACC5-4A98-28BD-D742-AC93FB380E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42462" y="3825447"/>
            <a:ext cx="2085918" cy="2717887"/>
          </a:xfrm>
          <a:prstGeom prst="rect">
            <a:avLst/>
          </a:prstGeom>
          <a:ln>
            <a:noFill/>
          </a:ln>
          <a:effectLst>
            <a:softEdge rad="112500"/>
          </a:effectLst>
        </p:spPr>
      </p:pic>
      <p:pic>
        <p:nvPicPr>
          <p:cNvPr id="6" name="Picture 5">
            <a:extLst>
              <a:ext uri="{FF2B5EF4-FFF2-40B4-BE49-F238E27FC236}">
                <a16:creationId xmlns:a16="http://schemas.microsoft.com/office/drawing/2014/main" id="{0E4F644C-386E-F8B5-743E-788CC6DB124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5415" y="4546817"/>
            <a:ext cx="3556298" cy="1996518"/>
          </a:xfrm>
          <a:prstGeom prst="rect">
            <a:avLst/>
          </a:prstGeom>
          <a:ln>
            <a:noFill/>
          </a:ln>
          <a:effectLst>
            <a:softEdge rad="112500"/>
          </a:effectLst>
        </p:spPr>
      </p:pic>
    </p:spTree>
    <p:custDataLst>
      <p:tags r:id="rId1"/>
    </p:custDataLst>
    <p:extLst>
      <p:ext uri="{BB962C8B-B14F-4D97-AF65-F5344CB8AC3E}">
        <p14:creationId xmlns:p14="http://schemas.microsoft.com/office/powerpoint/2010/main" val="42922481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10</a:t>
            </a:fld>
            <a:endParaRPr lang="en-US"/>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534378" y="1024404"/>
            <a:ext cx="5564445" cy="5449233"/>
          </a:xfrm>
        </p:spPr>
        <p:txBody>
          <a:bodyPr>
            <a:normAutofit/>
          </a:bodyPr>
          <a:lstStyle/>
          <a:p>
            <a:pPr marL="0" indent="0" algn="l" rtl="0" fontAlgn="base">
              <a:buNone/>
            </a:pPr>
            <a:r>
              <a:rPr lang="en-US" b="0" i="0" u="none" strike="noStrike">
                <a:solidFill>
                  <a:srgbClr val="000000"/>
                </a:solidFill>
                <a:effectLst/>
                <a:latin typeface="Arial" panose="020B0604020202020204" pitchFamily="34" charset="0"/>
                <a:cs typeface="Arial" panose="020B0604020202020204" pitchFamily="34" charset="0"/>
              </a:rPr>
              <a:t>Look at the other contents of the Water Kit.  </a:t>
            </a:r>
          </a:p>
          <a:p>
            <a:pPr marL="0" indent="0" algn="l" rtl="0" fontAlgn="base">
              <a:buNone/>
            </a:pPr>
            <a:endParaRPr lang="en-US">
              <a:solidFill>
                <a:srgbClr val="000000"/>
              </a:solidFill>
              <a:latin typeface="Arial" panose="020B0604020202020204" pitchFamily="34" charset="0"/>
              <a:cs typeface="Arial" panose="020B0604020202020204" pitchFamily="34" charset="0"/>
            </a:endParaRPr>
          </a:p>
          <a:p>
            <a:pPr marL="0" indent="0" algn="l" rtl="0" fontAlgn="base">
              <a:buNone/>
            </a:pPr>
            <a:r>
              <a:rPr lang="en-US" b="0" i="0" u="none" strike="noStrike">
                <a:solidFill>
                  <a:srgbClr val="00B050"/>
                </a:solidFill>
                <a:effectLst/>
                <a:latin typeface="Arial" panose="020B0604020202020204" pitchFamily="34" charset="0"/>
                <a:cs typeface="Arial" panose="020B0604020202020204" pitchFamily="34" charset="0"/>
              </a:rPr>
              <a:t>What other substances contain posts that would represent covalent bonding? </a:t>
            </a:r>
            <a:r>
              <a:rPr lang="en-US" b="0" i="0">
                <a:solidFill>
                  <a:srgbClr val="00B050"/>
                </a:solidFill>
                <a:effectLst/>
                <a:latin typeface="Arial" panose="020B0604020202020204" pitchFamily="34" charset="0"/>
                <a:cs typeface="Arial" panose="020B0604020202020204" pitchFamily="34" charset="0"/>
              </a:rPr>
              <a:t>​</a:t>
            </a:r>
          </a:p>
          <a:p>
            <a:pPr marL="0" indent="0" algn="l" rtl="0" fontAlgn="base">
              <a:buNone/>
            </a:pPr>
            <a:r>
              <a:rPr lang="en-US" b="0" i="0">
                <a:solidFill>
                  <a:srgbClr val="00B050"/>
                </a:solidFill>
                <a:effectLst/>
                <a:latin typeface="Arial" panose="020B0604020202020204" pitchFamily="34" charset="0"/>
                <a:cs typeface="Arial" panose="020B0604020202020204" pitchFamily="34" charset="0"/>
              </a:rPr>
              <a:t>​</a:t>
            </a:r>
          </a:p>
          <a:p>
            <a:pPr marL="0" indent="0" algn="l" rtl="0" fontAlgn="base">
              <a:buNone/>
            </a:pPr>
            <a:r>
              <a:rPr lang="en-US" b="0" i="0" u="none" strike="noStrike">
                <a:solidFill>
                  <a:srgbClr val="00B050"/>
                </a:solidFill>
                <a:effectLst/>
                <a:latin typeface="Arial" panose="020B0604020202020204" pitchFamily="34" charset="0"/>
                <a:cs typeface="Arial" panose="020B0604020202020204" pitchFamily="34" charset="0"/>
              </a:rPr>
              <a:t>How many separate covalent bonds can you find?</a:t>
            </a:r>
            <a:endParaRPr lang="en-US" b="0" i="0">
              <a:solidFill>
                <a:srgbClr val="00B050"/>
              </a:solidFill>
              <a:effectLst/>
              <a:latin typeface="Arial" panose="020B0604020202020204" pitchFamily="34" charset="0"/>
              <a:cs typeface="Arial" panose="020B0604020202020204" pitchFamily="34" charset="0"/>
            </a:endParaRPr>
          </a:p>
          <a:p>
            <a:endParaRPr lang="en-US"/>
          </a:p>
        </p:txBody>
      </p:sp>
      <p:pic>
        <p:nvPicPr>
          <p:cNvPr id="3074" name="Picture 2" descr="A picture containing indoor, arranged&#10;&#10;Description automatically generated">
            <a:extLst>
              <a:ext uri="{FF2B5EF4-FFF2-40B4-BE49-F238E27FC236}">
                <a16:creationId xmlns:a16="http://schemas.microsoft.com/office/drawing/2014/main" id="{E5AA50D8-CDB6-F5A0-7E34-15F3FB65DA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7635" y="1021613"/>
            <a:ext cx="5514975" cy="41338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1123930"/>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11</a:t>
            </a:fld>
            <a:endParaRPr lang="en-US"/>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534378" y="997510"/>
            <a:ext cx="5573409" cy="5476127"/>
          </a:xfrm>
        </p:spPr>
        <p:txBody>
          <a:bodyPr>
            <a:normAutofit/>
          </a:bodyPr>
          <a:lstStyle/>
          <a:p>
            <a:pPr marL="0" indent="0" algn="l" rtl="0" fontAlgn="base">
              <a:buNone/>
            </a:pPr>
            <a:r>
              <a:rPr lang="en-US" b="0" i="0" u="none" strike="noStrike">
                <a:solidFill>
                  <a:srgbClr val="000000"/>
                </a:solidFill>
                <a:effectLst/>
                <a:latin typeface="Arial" panose="020B0604020202020204" pitchFamily="34" charset="0"/>
                <a:cs typeface="Arial" panose="020B0604020202020204" pitchFamily="34" charset="0"/>
              </a:rPr>
              <a:t>Modify the ethane molecule to make an ethanol molecule.  </a:t>
            </a:r>
          </a:p>
          <a:p>
            <a:pPr marL="0" indent="0" algn="l" rtl="0" fontAlgn="base">
              <a:buNone/>
            </a:pPr>
            <a:endParaRPr lang="en-US">
              <a:solidFill>
                <a:srgbClr val="000000"/>
              </a:solidFill>
              <a:latin typeface="Arial" panose="020B0604020202020204" pitchFamily="34" charset="0"/>
              <a:cs typeface="Arial" panose="020B0604020202020204" pitchFamily="34" charset="0"/>
            </a:endParaRPr>
          </a:p>
          <a:p>
            <a:pPr marL="0" indent="0" algn="l" rtl="0" fontAlgn="base">
              <a:buNone/>
            </a:pPr>
            <a:r>
              <a:rPr lang="en-US" b="0" i="0" u="none" strike="noStrike">
                <a:solidFill>
                  <a:srgbClr val="00B050"/>
                </a:solidFill>
                <a:effectLst/>
                <a:latin typeface="Arial" panose="020B0604020202020204" pitchFamily="34" charset="0"/>
                <a:cs typeface="Arial" panose="020B0604020202020204" pitchFamily="34" charset="0"/>
              </a:rPr>
              <a:t>What is the chemical formula of ethanol?  </a:t>
            </a:r>
            <a:r>
              <a:rPr lang="en-US" b="0" i="0">
                <a:solidFill>
                  <a:srgbClr val="00B050"/>
                </a:solidFill>
                <a:effectLst/>
                <a:latin typeface="Arial" panose="020B0604020202020204" pitchFamily="34" charset="0"/>
                <a:cs typeface="Arial" panose="020B0604020202020204" pitchFamily="34" charset="0"/>
              </a:rPr>
              <a:t>​</a:t>
            </a:r>
          </a:p>
          <a:p>
            <a:pPr marL="0" indent="0" algn="l" rtl="0" fontAlgn="base">
              <a:buNone/>
            </a:pPr>
            <a:r>
              <a:rPr lang="en-US" b="0" i="0">
                <a:solidFill>
                  <a:srgbClr val="00B050"/>
                </a:solidFill>
                <a:effectLst/>
                <a:latin typeface="Arial" panose="020B0604020202020204" pitchFamily="34" charset="0"/>
                <a:cs typeface="Arial" panose="020B0604020202020204" pitchFamily="34" charset="0"/>
              </a:rPr>
              <a:t>​</a:t>
            </a:r>
          </a:p>
          <a:p>
            <a:pPr marL="0" indent="0" algn="l" rtl="0" fontAlgn="base">
              <a:buNone/>
            </a:pPr>
            <a:r>
              <a:rPr lang="en-US" b="0" i="0" u="none" strike="noStrike">
                <a:solidFill>
                  <a:srgbClr val="00B050"/>
                </a:solidFill>
                <a:effectLst/>
                <a:latin typeface="Arial" panose="020B0604020202020204" pitchFamily="34" charset="0"/>
                <a:cs typeface="Arial" panose="020B0604020202020204" pitchFamily="34" charset="0"/>
              </a:rPr>
              <a:t>How does ethanol interact with water?</a:t>
            </a:r>
            <a:r>
              <a:rPr lang="en-US" b="0" i="0">
                <a:solidFill>
                  <a:srgbClr val="00B050"/>
                </a:solidFill>
                <a:effectLst/>
                <a:latin typeface="Arial" panose="020B0604020202020204" pitchFamily="34" charset="0"/>
                <a:cs typeface="Arial" panose="020B0604020202020204" pitchFamily="34" charset="0"/>
              </a:rPr>
              <a:t>​</a:t>
            </a:r>
          </a:p>
          <a:p>
            <a:pPr marL="0" indent="0" algn="l" rtl="0" fontAlgn="base">
              <a:buNone/>
            </a:pPr>
            <a:endParaRPr lang="en-US" b="0" i="0">
              <a:solidFill>
                <a:srgbClr val="00B050"/>
              </a:solidFill>
              <a:effectLst/>
              <a:latin typeface="Arial" panose="020B0604020202020204" pitchFamily="34" charset="0"/>
              <a:cs typeface="Arial" panose="020B0604020202020204" pitchFamily="34" charset="0"/>
            </a:endParaRPr>
          </a:p>
          <a:p>
            <a:pPr marL="0" indent="0" algn="l" rtl="0" fontAlgn="base">
              <a:buNone/>
            </a:pPr>
            <a:r>
              <a:rPr lang="en-US" b="0" i="0" u="none" strike="noStrike">
                <a:solidFill>
                  <a:srgbClr val="00B050"/>
                </a:solidFill>
                <a:effectLst/>
                <a:latin typeface="Arial" panose="020B0604020202020204" pitchFamily="34" charset="0"/>
                <a:cs typeface="Arial" panose="020B0604020202020204" pitchFamily="34" charset="0"/>
              </a:rPr>
              <a:t>How does that compare to how ethane interacts with water?</a:t>
            </a:r>
            <a:endParaRPr lang="en-US" b="0" i="0">
              <a:solidFill>
                <a:srgbClr val="00B050"/>
              </a:solidFill>
              <a:effectLst/>
              <a:latin typeface="Arial" panose="020B0604020202020204" pitchFamily="34" charset="0"/>
              <a:cs typeface="Arial" panose="020B0604020202020204" pitchFamily="34" charset="0"/>
            </a:endParaRPr>
          </a:p>
          <a:p>
            <a:endParaRPr lang="en-US"/>
          </a:p>
        </p:txBody>
      </p:sp>
      <p:pic>
        <p:nvPicPr>
          <p:cNvPr id="4098" name="Picture 2" descr="A picture containing indoor&#10;&#10;Description automatically generated">
            <a:extLst>
              <a:ext uri="{FF2B5EF4-FFF2-40B4-BE49-F238E27FC236}">
                <a16:creationId xmlns:a16="http://schemas.microsoft.com/office/drawing/2014/main" id="{3CB56122-AE97-2554-3967-E79190073A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921276"/>
            <a:ext cx="5506610" cy="413919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5757687"/>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12</a:t>
            </a:fld>
            <a:endParaRPr lang="en-US"/>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534378" y="988545"/>
            <a:ext cx="5564445" cy="5485092"/>
          </a:xfrm>
        </p:spPr>
        <p:txBody>
          <a:bodyPr>
            <a:normAutofit/>
          </a:bodyPr>
          <a:lstStyle/>
          <a:p>
            <a:pPr marL="0" indent="0" algn="l" rtl="0" fontAlgn="base">
              <a:buNone/>
            </a:pPr>
            <a:r>
              <a:rPr lang="en-US" b="0" i="0" u="none" strike="noStrike">
                <a:solidFill>
                  <a:srgbClr val="000000"/>
                </a:solidFill>
                <a:effectLst/>
                <a:latin typeface="Arial" panose="020B0604020202020204" pitchFamily="34" charset="0"/>
                <a:cs typeface="Arial" panose="020B0604020202020204" pitchFamily="34" charset="0"/>
              </a:rPr>
              <a:t>Identify the location of the covalent bonds in the ethanol molecule.  </a:t>
            </a:r>
            <a:r>
              <a:rPr lang="en-US" b="0" i="0">
                <a:solidFill>
                  <a:srgbClr val="000000"/>
                </a:solidFill>
                <a:effectLst/>
                <a:latin typeface="Arial" panose="020B0604020202020204" pitchFamily="34" charset="0"/>
                <a:cs typeface="Arial" panose="020B0604020202020204" pitchFamily="34" charset="0"/>
              </a:rPr>
              <a:t>​</a:t>
            </a:r>
          </a:p>
          <a:p>
            <a:pPr marL="0" indent="0" algn="l" rtl="0" fontAlgn="base">
              <a:buNone/>
            </a:pPr>
            <a:endParaRPr lang="en-US" b="0" i="0">
              <a:solidFill>
                <a:srgbClr val="000000"/>
              </a:solidFill>
              <a:effectLst/>
              <a:latin typeface="Arial" panose="020B0604020202020204" pitchFamily="34" charset="0"/>
              <a:cs typeface="Arial" panose="020B0604020202020204" pitchFamily="34" charset="0"/>
            </a:endParaRPr>
          </a:p>
          <a:p>
            <a:pPr marL="0" indent="0" algn="l" rtl="0" fontAlgn="base">
              <a:buNone/>
            </a:pPr>
            <a:r>
              <a:rPr lang="en-US" b="0" i="0" u="none" strike="noStrike">
                <a:solidFill>
                  <a:srgbClr val="00B050"/>
                </a:solidFill>
                <a:effectLst/>
                <a:latin typeface="Arial" panose="020B0604020202020204" pitchFamily="34" charset="0"/>
                <a:cs typeface="Arial" panose="020B0604020202020204" pitchFamily="34" charset="0"/>
              </a:rPr>
              <a:t>Where do you find hydrogen bonding?</a:t>
            </a:r>
            <a:endParaRPr lang="en-US" b="0" i="0">
              <a:solidFill>
                <a:srgbClr val="00B050"/>
              </a:solidFill>
              <a:effectLst/>
              <a:latin typeface="Arial" panose="020B0604020202020204" pitchFamily="34" charset="0"/>
              <a:cs typeface="Arial" panose="020B0604020202020204" pitchFamily="34" charset="0"/>
            </a:endParaRPr>
          </a:p>
          <a:p>
            <a:endParaRPr lang="en-US"/>
          </a:p>
        </p:txBody>
      </p:sp>
      <p:pic>
        <p:nvPicPr>
          <p:cNvPr id="5122" name="Picture 2" descr="A picture containing indoor&#10;&#10;Description automatically generated">
            <a:extLst>
              <a:ext uri="{FF2B5EF4-FFF2-40B4-BE49-F238E27FC236}">
                <a16:creationId xmlns:a16="http://schemas.microsoft.com/office/drawing/2014/main" id="{6082E8C4-CC9E-522B-53E4-08F59CCB18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9159" y="907525"/>
            <a:ext cx="5540879" cy="418179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6825978"/>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13</a:t>
            </a:fld>
            <a:endParaRPr lang="en-US"/>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534378" y="1123016"/>
            <a:ext cx="5438940" cy="5350621"/>
          </a:xfrm>
        </p:spPr>
        <p:txBody>
          <a:bodyPr>
            <a:normAutofit lnSpcReduction="10000"/>
          </a:bodyPr>
          <a:lstStyle/>
          <a:p>
            <a:pPr marL="0" indent="0" algn="l" rtl="0" fontAlgn="base">
              <a:buNone/>
            </a:pPr>
            <a:r>
              <a:rPr lang="en-US" b="0" i="0" u="none" strike="noStrike">
                <a:solidFill>
                  <a:srgbClr val="00B050"/>
                </a:solidFill>
                <a:effectLst/>
                <a:latin typeface="Arial" panose="020B0604020202020204" pitchFamily="34" charset="0"/>
              </a:rPr>
              <a:t>How does sodium chloride interact with water?  </a:t>
            </a:r>
            <a:r>
              <a:rPr lang="en-US" b="0" i="0">
                <a:solidFill>
                  <a:srgbClr val="00B050"/>
                </a:solidFill>
                <a:effectLst/>
                <a:latin typeface="Arial" panose="020B0604020202020204" pitchFamily="34" charset="0"/>
              </a:rPr>
              <a:t>​</a:t>
            </a:r>
            <a:endParaRPr lang="en-US">
              <a:solidFill>
                <a:srgbClr val="00B050"/>
              </a:solidFill>
              <a:latin typeface="Segoe UI" panose="020B0502040204020203" pitchFamily="34" charset="0"/>
            </a:endParaRPr>
          </a:p>
          <a:p>
            <a:pPr marL="0" indent="0" algn="l" rtl="0" fontAlgn="base">
              <a:buNone/>
            </a:pPr>
            <a:endParaRPr lang="en-US">
              <a:solidFill>
                <a:srgbClr val="00B050"/>
              </a:solidFill>
              <a:latin typeface="Segoe UI" panose="020B0502040204020203" pitchFamily="34" charset="0"/>
            </a:endParaRPr>
          </a:p>
          <a:p>
            <a:pPr marL="0" indent="0" algn="l" rtl="0" fontAlgn="base">
              <a:buNone/>
            </a:pPr>
            <a:r>
              <a:rPr lang="en-US" b="0" i="0" u="none" strike="noStrike">
                <a:solidFill>
                  <a:srgbClr val="00B050"/>
                </a:solidFill>
                <a:effectLst/>
                <a:latin typeface="Arial" panose="020B0604020202020204" pitchFamily="34" charset="0"/>
              </a:rPr>
              <a:t>How do the sodium ion and the chloride ion interact with each other? </a:t>
            </a:r>
            <a:r>
              <a:rPr lang="en-US" b="0" i="0" u="none" strike="noStrike">
                <a:solidFill>
                  <a:srgbClr val="000000"/>
                </a:solidFill>
                <a:effectLst/>
                <a:latin typeface="Arial" panose="020B0604020202020204" pitchFamily="34" charset="0"/>
              </a:rPr>
              <a:t> </a:t>
            </a:r>
            <a:r>
              <a:rPr lang="en-US" b="0" i="0">
                <a:solidFill>
                  <a:srgbClr val="000000"/>
                </a:solidFill>
                <a:effectLst/>
                <a:latin typeface="Arial" panose="020B0604020202020204" pitchFamily="34" charset="0"/>
              </a:rPr>
              <a:t>​</a:t>
            </a:r>
            <a:endParaRPr lang="en-US" b="0" i="0">
              <a:solidFill>
                <a:srgbClr val="000000"/>
              </a:solidFill>
              <a:effectLst/>
              <a:latin typeface="Segoe UI" panose="020B0502040204020203" pitchFamily="34" charset="0"/>
            </a:endParaRPr>
          </a:p>
          <a:p>
            <a:pPr marL="0" indent="0" algn="l" rtl="0" fontAlgn="base">
              <a:buNone/>
            </a:pPr>
            <a:r>
              <a:rPr lang="en-US" b="0" i="0">
                <a:solidFill>
                  <a:srgbClr val="000000"/>
                </a:solidFill>
                <a:effectLst/>
                <a:latin typeface="Arial" panose="020B0604020202020204" pitchFamily="34" charset="0"/>
              </a:rPr>
              <a:t>​</a:t>
            </a:r>
            <a:endParaRPr lang="en-US" b="0" i="0">
              <a:solidFill>
                <a:srgbClr val="000000"/>
              </a:solidFill>
              <a:effectLst/>
              <a:latin typeface="Segoe UI" panose="020B0502040204020203" pitchFamily="34" charset="0"/>
            </a:endParaRPr>
          </a:p>
          <a:p>
            <a:pPr marL="0" indent="0" algn="l" rtl="0" fontAlgn="base">
              <a:buNone/>
            </a:pPr>
            <a:r>
              <a:rPr lang="en-US" b="0" i="0" u="none" strike="noStrike">
                <a:solidFill>
                  <a:srgbClr val="000000"/>
                </a:solidFill>
                <a:effectLst/>
                <a:latin typeface="Arial" panose="020B0604020202020204" pitchFamily="34" charset="0"/>
              </a:rPr>
              <a:t>Compare the three types of chemical bonds about which you have learned.  Rank them in order of strength of the bond.</a:t>
            </a:r>
            <a:r>
              <a:rPr lang="en-US" b="0" i="0">
                <a:solidFill>
                  <a:srgbClr val="000000"/>
                </a:solidFill>
                <a:effectLst/>
                <a:latin typeface="Arial" panose="020B0604020202020204" pitchFamily="34" charset="0"/>
              </a:rPr>
              <a:t>​</a:t>
            </a:r>
            <a:endParaRPr lang="en-US" b="0" i="0">
              <a:solidFill>
                <a:srgbClr val="000000"/>
              </a:solidFill>
              <a:effectLst/>
              <a:latin typeface="Segoe UI" panose="020B0502040204020203" pitchFamily="34" charset="0"/>
            </a:endParaRPr>
          </a:p>
          <a:p>
            <a:endParaRPr lang="en-US"/>
          </a:p>
        </p:txBody>
      </p:sp>
      <p:pic>
        <p:nvPicPr>
          <p:cNvPr id="6146" name="Picture 2">
            <a:extLst>
              <a:ext uri="{FF2B5EF4-FFF2-40B4-BE49-F238E27FC236}">
                <a16:creationId xmlns:a16="http://schemas.microsoft.com/office/drawing/2014/main" id="{ABDF6163-3290-483B-16B8-B6C201C23C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67665" y="1047785"/>
            <a:ext cx="5583290" cy="419572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08229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14</a:t>
            </a:fld>
            <a:endParaRPr lang="en-US"/>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534378" y="943722"/>
            <a:ext cx="5734775" cy="5529915"/>
          </a:xfrm>
        </p:spPr>
        <p:txBody>
          <a:bodyPr>
            <a:normAutofit/>
          </a:bodyPr>
          <a:lstStyle/>
          <a:p>
            <a:pPr marL="0" indent="0" algn="l" rtl="0" fontAlgn="base">
              <a:buNone/>
            </a:pPr>
            <a:r>
              <a:rPr lang="en-US" b="0" i="0" u="none" strike="noStrike">
                <a:solidFill>
                  <a:srgbClr val="000000"/>
                </a:solidFill>
                <a:effectLst/>
                <a:latin typeface="Calibri" panose="020F0502020204030204" pitchFamily="34" charset="0"/>
              </a:rPr>
              <a:t>Let’s start by modeling </a:t>
            </a:r>
            <a:r>
              <a:rPr lang="en-US">
                <a:solidFill>
                  <a:srgbClr val="000000"/>
                </a:solidFill>
                <a:latin typeface="Calibri" panose="020F0502020204030204" pitchFamily="34" charset="0"/>
              </a:rPr>
              <a:t>s</a:t>
            </a:r>
            <a:r>
              <a:rPr lang="en-US" b="0" i="0" u="none" strike="noStrike">
                <a:solidFill>
                  <a:srgbClr val="000000"/>
                </a:solidFill>
                <a:effectLst/>
                <a:latin typeface="Calibri" panose="020F0502020204030204" pitchFamily="34" charset="0"/>
              </a:rPr>
              <a:t>odium </a:t>
            </a:r>
            <a:r>
              <a:rPr lang="en-US">
                <a:solidFill>
                  <a:srgbClr val="000000"/>
                </a:solidFill>
                <a:latin typeface="Calibri" panose="020F0502020204030204" pitchFamily="34" charset="0"/>
              </a:rPr>
              <a:t>c</a:t>
            </a:r>
            <a:r>
              <a:rPr lang="en-US" b="0" i="0" u="none" strike="noStrike">
                <a:solidFill>
                  <a:srgbClr val="000000"/>
                </a:solidFill>
                <a:effectLst/>
                <a:latin typeface="Calibri" panose="020F0502020204030204" pitchFamily="34" charset="0"/>
              </a:rPr>
              <a:t>hloride’s interaction with water</a:t>
            </a:r>
            <a:r>
              <a:rPr lang="en-US" b="0" i="0">
                <a:solidFill>
                  <a:srgbClr val="000000"/>
                </a:solidFill>
                <a:effectLst/>
                <a:latin typeface="Calibri" panose="020F0502020204030204" pitchFamily="34" charset="0"/>
              </a:rPr>
              <a:t>​</a:t>
            </a:r>
            <a:endParaRPr lang="en-US" b="0" i="0">
              <a:solidFill>
                <a:srgbClr val="000000"/>
              </a:solidFill>
              <a:effectLst/>
              <a:latin typeface="Segoe UI" panose="020B0502040204020203" pitchFamily="34" charset="0"/>
            </a:endParaRPr>
          </a:p>
          <a:p>
            <a:pPr marL="0" indent="0" algn="l" rtl="0" fontAlgn="base">
              <a:buNone/>
            </a:pPr>
            <a:endParaRPr lang="en-US" b="0" i="0" u="none" strike="noStrike">
              <a:solidFill>
                <a:srgbClr val="000000"/>
              </a:solidFill>
              <a:effectLst/>
              <a:latin typeface="Calibri" panose="020F0502020204030204" pitchFamily="34" charset="0"/>
            </a:endParaRPr>
          </a:p>
          <a:p>
            <a:pPr marL="0" indent="0" algn="l" rtl="0" fontAlgn="base">
              <a:buNone/>
            </a:pPr>
            <a:r>
              <a:rPr lang="en-US" b="0" i="0" u="none" strike="noStrike">
                <a:solidFill>
                  <a:srgbClr val="000000"/>
                </a:solidFill>
                <a:effectLst/>
                <a:latin typeface="Calibri" panose="020F0502020204030204" pitchFamily="34" charset="0"/>
              </a:rPr>
              <a:t>Describe what occurs when water interacts with sodium chloride. </a:t>
            </a:r>
            <a:r>
              <a:rPr lang="en-US" b="0" i="0">
                <a:solidFill>
                  <a:srgbClr val="000000"/>
                </a:solidFill>
                <a:effectLst/>
                <a:latin typeface="Calibri" panose="020F0502020204030204" pitchFamily="34" charset="0"/>
              </a:rPr>
              <a:t>​</a:t>
            </a:r>
            <a:endParaRPr lang="en-US" b="0" i="0">
              <a:solidFill>
                <a:srgbClr val="000000"/>
              </a:solidFill>
              <a:effectLst/>
              <a:latin typeface="Segoe UI" panose="020B0502040204020203" pitchFamily="34" charset="0"/>
            </a:endParaRPr>
          </a:p>
          <a:p>
            <a:pPr marL="0" indent="0" algn="l" rtl="0" fontAlgn="base">
              <a:buNone/>
            </a:pPr>
            <a:endParaRPr lang="en-US" u="none" strike="noStrike">
              <a:solidFill>
                <a:srgbClr val="000000"/>
              </a:solidFill>
              <a:latin typeface="Calibri" panose="020F0502020204030204" pitchFamily="34" charset="0"/>
            </a:endParaRPr>
          </a:p>
          <a:p>
            <a:pPr marL="0" indent="0" algn="l" rtl="0" fontAlgn="base">
              <a:buNone/>
            </a:pPr>
            <a:r>
              <a:rPr lang="en-US" b="0" i="0" u="none" strike="noStrike">
                <a:solidFill>
                  <a:srgbClr val="00B050"/>
                </a:solidFill>
                <a:effectLst/>
                <a:latin typeface="Calibri" panose="020F0502020204030204" pitchFamily="34" charset="0"/>
              </a:rPr>
              <a:t>Which ion interacts with oxygen? Why?</a:t>
            </a:r>
            <a:r>
              <a:rPr lang="en-US" b="0" i="0">
                <a:solidFill>
                  <a:srgbClr val="00B050"/>
                </a:solidFill>
                <a:effectLst/>
                <a:latin typeface="Calibri" panose="020F0502020204030204" pitchFamily="34" charset="0"/>
              </a:rPr>
              <a:t>​</a:t>
            </a:r>
            <a:endParaRPr lang="en-US" b="0" i="0">
              <a:solidFill>
                <a:srgbClr val="00B050"/>
              </a:solidFill>
              <a:effectLst/>
              <a:latin typeface="Segoe UI" panose="020B0502040204020203" pitchFamily="34" charset="0"/>
            </a:endParaRPr>
          </a:p>
          <a:p>
            <a:pPr marL="0" indent="0" algn="l" rtl="0" fontAlgn="base">
              <a:buNone/>
            </a:pPr>
            <a:endParaRPr lang="en-US" u="none" strike="noStrike">
              <a:solidFill>
                <a:srgbClr val="00B050"/>
              </a:solidFill>
              <a:latin typeface="Calibri" panose="020F0502020204030204" pitchFamily="34" charset="0"/>
            </a:endParaRPr>
          </a:p>
          <a:p>
            <a:pPr marL="0" indent="0" algn="l" rtl="0" fontAlgn="base">
              <a:buNone/>
            </a:pPr>
            <a:r>
              <a:rPr lang="en-US" b="0" i="0" u="none" strike="noStrike">
                <a:solidFill>
                  <a:srgbClr val="00B050"/>
                </a:solidFill>
                <a:effectLst/>
                <a:latin typeface="Calibri" panose="020F0502020204030204" pitchFamily="34" charset="0"/>
              </a:rPr>
              <a:t>Which ion interacts with hydrogen?  </a:t>
            </a:r>
          </a:p>
          <a:p>
            <a:pPr marL="0" indent="0" algn="l" rtl="0" fontAlgn="base">
              <a:buNone/>
            </a:pPr>
            <a:r>
              <a:rPr lang="en-US" b="0" i="0" u="none" strike="noStrike">
                <a:solidFill>
                  <a:srgbClr val="00B050"/>
                </a:solidFill>
                <a:effectLst/>
                <a:latin typeface="Calibri" panose="020F0502020204030204" pitchFamily="34" charset="0"/>
              </a:rPr>
              <a:t>Why?</a:t>
            </a:r>
            <a:endParaRPr lang="en-US" b="0" i="0">
              <a:solidFill>
                <a:srgbClr val="00B050"/>
              </a:solidFill>
              <a:effectLst/>
              <a:latin typeface="Segoe UI" panose="020B0502040204020203" pitchFamily="34" charset="0"/>
            </a:endParaRPr>
          </a:p>
          <a:p>
            <a:endParaRPr lang="en-US"/>
          </a:p>
        </p:txBody>
      </p:sp>
      <p:pic>
        <p:nvPicPr>
          <p:cNvPr id="8194" name="Picture 2">
            <a:extLst>
              <a:ext uri="{FF2B5EF4-FFF2-40B4-BE49-F238E27FC236}">
                <a16:creationId xmlns:a16="http://schemas.microsoft.com/office/drawing/2014/main" id="{68A52A2C-32F9-9AF7-4F5D-AF744CC51E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3683" y="941902"/>
            <a:ext cx="5486400" cy="40957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4420210"/>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15</a:t>
            </a:fld>
            <a:endParaRPr lang="en-US"/>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534378" y="1230592"/>
            <a:ext cx="5205857" cy="5243045"/>
          </a:xfrm>
        </p:spPr>
        <p:txBody>
          <a:bodyPr>
            <a:normAutofit fontScale="92500"/>
          </a:bodyPr>
          <a:lstStyle/>
          <a:p>
            <a:pPr marL="0" indent="0" algn="l" rtl="0" fontAlgn="base">
              <a:buNone/>
            </a:pPr>
            <a:r>
              <a:rPr lang="en-US" b="0" i="0" u="none" strike="noStrike">
                <a:solidFill>
                  <a:srgbClr val="000000"/>
                </a:solidFill>
                <a:effectLst/>
                <a:latin typeface="Calibri" panose="020F0502020204030204" pitchFamily="34" charset="0"/>
              </a:rPr>
              <a:t>Let’s start by modeling </a:t>
            </a:r>
            <a:r>
              <a:rPr lang="en-US">
                <a:solidFill>
                  <a:srgbClr val="000000"/>
                </a:solidFill>
                <a:latin typeface="Calibri" panose="020F0502020204030204" pitchFamily="34" charset="0"/>
              </a:rPr>
              <a:t>s</a:t>
            </a:r>
            <a:r>
              <a:rPr lang="en-US" b="0" i="0" u="none" strike="noStrike">
                <a:solidFill>
                  <a:srgbClr val="000000"/>
                </a:solidFill>
                <a:effectLst/>
                <a:latin typeface="Calibri" panose="020F0502020204030204" pitchFamily="34" charset="0"/>
              </a:rPr>
              <a:t>odium </a:t>
            </a:r>
            <a:r>
              <a:rPr lang="en-US">
                <a:solidFill>
                  <a:srgbClr val="000000"/>
                </a:solidFill>
                <a:latin typeface="Calibri" panose="020F0502020204030204" pitchFamily="34" charset="0"/>
              </a:rPr>
              <a:t>c</a:t>
            </a:r>
            <a:r>
              <a:rPr lang="en-US" b="0" i="0" u="none" strike="noStrike">
                <a:solidFill>
                  <a:srgbClr val="000000"/>
                </a:solidFill>
                <a:effectLst/>
                <a:latin typeface="Calibri" panose="020F0502020204030204" pitchFamily="34" charset="0"/>
              </a:rPr>
              <a:t>hloride’s interaction with water</a:t>
            </a:r>
            <a:r>
              <a:rPr lang="en-US" b="0" i="0">
                <a:solidFill>
                  <a:srgbClr val="000000"/>
                </a:solidFill>
                <a:effectLst/>
                <a:latin typeface="Calibri" panose="020F0502020204030204" pitchFamily="34" charset="0"/>
              </a:rPr>
              <a:t>​</a:t>
            </a:r>
            <a:endParaRPr lang="en-US" b="0" i="0">
              <a:solidFill>
                <a:srgbClr val="000000"/>
              </a:solidFill>
              <a:effectLst/>
              <a:latin typeface="Segoe UI" panose="020B0502040204020203" pitchFamily="34" charset="0"/>
            </a:endParaRPr>
          </a:p>
          <a:p>
            <a:pPr marL="0" indent="0" algn="l" rtl="0" fontAlgn="base">
              <a:buNone/>
            </a:pPr>
            <a:endParaRPr lang="en-US" b="0" i="0" u="none" strike="noStrike">
              <a:solidFill>
                <a:srgbClr val="000000"/>
              </a:solidFill>
              <a:effectLst/>
              <a:latin typeface="Calibri" panose="020F0502020204030204" pitchFamily="34" charset="0"/>
            </a:endParaRPr>
          </a:p>
          <a:p>
            <a:pPr marL="0" indent="0" algn="l" rtl="0" fontAlgn="base">
              <a:buNone/>
            </a:pPr>
            <a:r>
              <a:rPr lang="en-US" b="0" i="0" u="none" strike="noStrike">
                <a:solidFill>
                  <a:srgbClr val="000000"/>
                </a:solidFill>
                <a:effectLst/>
                <a:latin typeface="Calibri" panose="020F0502020204030204" pitchFamily="34" charset="0"/>
              </a:rPr>
              <a:t>Describe what occurs when water interacts with sodium chloride. </a:t>
            </a:r>
            <a:r>
              <a:rPr lang="en-US" b="0" i="0">
                <a:solidFill>
                  <a:srgbClr val="000000"/>
                </a:solidFill>
                <a:effectLst/>
                <a:latin typeface="Calibri" panose="020F0502020204030204" pitchFamily="34" charset="0"/>
              </a:rPr>
              <a:t>​</a:t>
            </a:r>
            <a:endParaRPr lang="en-US" b="0" i="0">
              <a:solidFill>
                <a:srgbClr val="000000"/>
              </a:solidFill>
              <a:effectLst/>
              <a:latin typeface="Segoe UI" panose="020B0502040204020203" pitchFamily="34" charset="0"/>
            </a:endParaRPr>
          </a:p>
          <a:p>
            <a:pPr marL="0" indent="0" algn="l" rtl="0" fontAlgn="base">
              <a:buNone/>
            </a:pPr>
            <a:endParaRPr lang="en-US" u="none" strike="noStrike">
              <a:solidFill>
                <a:srgbClr val="000000"/>
              </a:solidFill>
              <a:latin typeface="Calibri" panose="020F0502020204030204" pitchFamily="34" charset="0"/>
            </a:endParaRPr>
          </a:p>
          <a:p>
            <a:pPr marL="0" indent="0" algn="l" rtl="0" fontAlgn="base">
              <a:buNone/>
            </a:pPr>
            <a:r>
              <a:rPr lang="en-US" b="0" i="0" u="none" strike="noStrike">
                <a:solidFill>
                  <a:srgbClr val="00B050"/>
                </a:solidFill>
                <a:effectLst/>
                <a:latin typeface="Calibri" panose="020F0502020204030204" pitchFamily="34" charset="0"/>
              </a:rPr>
              <a:t>Which ion interacts with oxygen? Why?</a:t>
            </a:r>
            <a:r>
              <a:rPr lang="en-US" b="0" i="0">
                <a:solidFill>
                  <a:srgbClr val="00B050"/>
                </a:solidFill>
                <a:effectLst/>
                <a:latin typeface="Calibri" panose="020F0502020204030204" pitchFamily="34" charset="0"/>
              </a:rPr>
              <a:t>​</a:t>
            </a:r>
            <a:endParaRPr lang="en-US" b="0" i="0">
              <a:solidFill>
                <a:srgbClr val="00B050"/>
              </a:solidFill>
              <a:effectLst/>
              <a:latin typeface="Segoe UI" panose="020B0502040204020203" pitchFamily="34" charset="0"/>
            </a:endParaRPr>
          </a:p>
          <a:p>
            <a:pPr marL="0" indent="0" algn="l" rtl="0" fontAlgn="base">
              <a:buNone/>
            </a:pPr>
            <a:endParaRPr lang="en-US" u="none" strike="noStrike">
              <a:solidFill>
                <a:srgbClr val="00B050"/>
              </a:solidFill>
              <a:latin typeface="Calibri" panose="020F0502020204030204" pitchFamily="34" charset="0"/>
            </a:endParaRPr>
          </a:p>
          <a:p>
            <a:pPr marL="0" indent="0" algn="l" rtl="0" fontAlgn="base">
              <a:buNone/>
            </a:pPr>
            <a:r>
              <a:rPr lang="en-US" b="0" i="0" u="none" strike="noStrike">
                <a:solidFill>
                  <a:srgbClr val="00B050"/>
                </a:solidFill>
                <a:effectLst/>
                <a:latin typeface="Calibri" panose="020F0502020204030204" pitchFamily="34" charset="0"/>
              </a:rPr>
              <a:t>Which ion interacts with hydrogen?  </a:t>
            </a:r>
          </a:p>
          <a:p>
            <a:pPr marL="0" indent="0" algn="l" rtl="0" fontAlgn="base">
              <a:buNone/>
            </a:pPr>
            <a:r>
              <a:rPr lang="en-US" b="0" i="0" u="none" strike="noStrike">
                <a:solidFill>
                  <a:srgbClr val="00B050"/>
                </a:solidFill>
                <a:effectLst/>
                <a:latin typeface="Calibri" panose="020F0502020204030204" pitchFamily="34" charset="0"/>
              </a:rPr>
              <a:t>Why?</a:t>
            </a:r>
            <a:endParaRPr lang="en-US" b="0" i="0">
              <a:solidFill>
                <a:srgbClr val="00B050"/>
              </a:solidFill>
              <a:effectLst/>
              <a:latin typeface="Segoe UI" panose="020B0502040204020203" pitchFamily="34" charset="0"/>
            </a:endParaRPr>
          </a:p>
          <a:p>
            <a:endParaRPr lang="en-US"/>
          </a:p>
        </p:txBody>
      </p:sp>
      <p:pic>
        <p:nvPicPr>
          <p:cNvPr id="3" name="Picture 2">
            <a:extLst>
              <a:ext uri="{FF2B5EF4-FFF2-40B4-BE49-F238E27FC236}">
                <a16:creationId xmlns:a16="http://schemas.microsoft.com/office/drawing/2014/main" id="{809BE682-A47C-EBC7-7142-EF09DAA83D0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735834" y="1228959"/>
            <a:ext cx="5866776" cy="4400082"/>
          </a:xfrm>
          <a:prstGeom prst="rect">
            <a:avLst/>
          </a:prstGeom>
          <a:ln>
            <a:noFill/>
          </a:ln>
          <a:effectLst>
            <a:softEdge rad="112500"/>
          </a:effectLst>
        </p:spPr>
      </p:pic>
    </p:spTree>
    <p:extLst>
      <p:ext uri="{BB962C8B-B14F-4D97-AF65-F5344CB8AC3E}">
        <p14:creationId xmlns:p14="http://schemas.microsoft.com/office/powerpoint/2010/main" val="293872334"/>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16</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a:t>Misconception Alert</a:t>
            </a:r>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534378" y="1714686"/>
            <a:ext cx="6532634" cy="4767915"/>
          </a:xfrm>
        </p:spPr>
        <p:txBody>
          <a:bodyPr/>
          <a:lstStyle/>
          <a:p>
            <a:r>
              <a:rPr lang="en-US"/>
              <a:t>Sodium chloride does not appear as a single molecule.  </a:t>
            </a:r>
          </a:p>
          <a:p>
            <a:pPr marL="0" indent="0">
              <a:buNone/>
            </a:pPr>
            <a:endParaRPr lang="en-US"/>
          </a:p>
          <a:p>
            <a:r>
              <a:rPr lang="en-US"/>
              <a:t>Sodium chloride presents itself as crystals in nature. </a:t>
            </a:r>
          </a:p>
        </p:txBody>
      </p:sp>
      <p:pic>
        <p:nvPicPr>
          <p:cNvPr id="5" name="Picture 4" descr="A white plate with a white substance on it&#10;&#10;Description automatically generated with low confidence">
            <a:extLst>
              <a:ext uri="{FF2B5EF4-FFF2-40B4-BE49-F238E27FC236}">
                <a16:creationId xmlns:a16="http://schemas.microsoft.com/office/drawing/2014/main" id="{735D6AA0-53C1-04F7-7114-9C7A15739F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50666" y="1768474"/>
            <a:ext cx="4030717" cy="4030717"/>
          </a:xfrm>
          <a:prstGeom prst="rect">
            <a:avLst/>
          </a:prstGeom>
          <a:ln>
            <a:noFill/>
          </a:ln>
          <a:effectLst>
            <a:softEdge rad="112500"/>
          </a:effectLst>
        </p:spPr>
      </p:pic>
    </p:spTree>
    <p:extLst>
      <p:ext uri="{BB962C8B-B14F-4D97-AF65-F5344CB8AC3E}">
        <p14:creationId xmlns:p14="http://schemas.microsoft.com/office/powerpoint/2010/main" val="2781770999"/>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alphaModFix/>
          </a:blip>
          <a:stretch>
            <a:fillRect/>
          </a:stretch>
        </p:blipFill>
        <p:spPr>
          <a:xfrm>
            <a:off x="5708201" y="1908338"/>
            <a:ext cx="6287149" cy="3752465"/>
          </a:xfrm>
          <a:prstGeom prst="rect">
            <a:avLst/>
          </a:prstGeom>
          <a:noFill/>
          <a:ln>
            <a:noFill/>
          </a:ln>
        </p:spPr>
      </p:pic>
      <p:pic>
        <p:nvPicPr>
          <p:cNvPr id="4" name="Picture 3">
            <a:extLst>
              <a:ext uri="{FF2B5EF4-FFF2-40B4-BE49-F238E27FC236}">
                <a16:creationId xmlns:a16="http://schemas.microsoft.com/office/drawing/2014/main" id="{6F736C59-6608-9385-7DEC-F2A9D317C8B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22283" y="2412178"/>
            <a:ext cx="4030717" cy="3023037"/>
          </a:xfrm>
          <a:prstGeom prst="rect">
            <a:avLst/>
          </a:prstGeom>
        </p:spPr>
      </p:pic>
    </p:spTree>
    <p:extLst>
      <p:ext uri="{BB962C8B-B14F-4D97-AF65-F5344CB8AC3E}">
        <p14:creationId xmlns:p14="http://schemas.microsoft.com/office/powerpoint/2010/main" val="2803495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FF5BF59-6D49-39B6-B86A-DE3DF0208BFE}"/>
              </a:ext>
            </a:extLst>
          </p:cNvPr>
          <p:cNvSpPr txBox="1"/>
          <p:nvPr/>
        </p:nvSpPr>
        <p:spPr>
          <a:xfrm>
            <a:off x="-292092" y="936051"/>
            <a:ext cx="12484092" cy="584775"/>
          </a:xfrm>
          <a:prstGeom prst="rect">
            <a:avLst/>
          </a:prstGeom>
          <a:noFill/>
        </p:spPr>
        <p:txBody>
          <a:bodyPr wrap="square" rtlCol="0">
            <a:spAutoFit/>
          </a:bodyPr>
          <a:lstStyle/>
          <a:p>
            <a:pPr algn="ctr"/>
            <a:r>
              <a:rPr lang="en-US" sz="3200"/>
              <a:t>Let’s model a sodium chloride lattice dissolving in water</a:t>
            </a:r>
          </a:p>
        </p:txBody>
      </p:sp>
      <p:pic>
        <p:nvPicPr>
          <p:cNvPr id="5" name="Picture 4" descr="A group of balloons&#10;&#10;Description automatically generated with medium confidence">
            <a:extLst>
              <a:ext uri="{FF2B5EF4-FFF2-40B4-BE49-F238E27FC236}">
                <a16:creationId xmlns:a16="http://schemas.microsoft.com/office/drawing/2014/main" id="{3E5A0B7E-D7E9-F0C8-2EA7-B54A2CD49B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50525" y="2023983"/>
            <a:ext cx="4626427" cy="4064426"/>
          </a:xfrm>
          <a:prstGeom prst="rect">
            <a:avLst/>
          </a:prstGeom>
          <a:ln>
            <a:noFill/>
          </a:ln>
          <a:effectLst>
            <a:softEdge rad="112500"/>
          </a:effectLst>
        </p:spPr>
      </p:pic>
      <p:pic>
        <p:nvPicPr>
          <p:cNvPr id="4" name="Picture 2" descr="A picture containing cup, container, glass, drink&#10;&#10;Description automatically generated">
            <a:extLst>
              <a:ext uri="{FF2B5EF4-FFF2-40B4-BE49-F238E27FC236}">
                <a16:creationId xmlns:a16="http://schemas.microsoft.com/office/drawing/2014/main" id="{0E4DCBDF-6526-6C41-5E61-97454693AB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85349" y="1663835"/>
            <a:ext cx="3753533" cy="478472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47050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19</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normAutofit fontScale="90000"/>
          </a:bodyPr>
          <a:lstStyle/>
          <a:p>
            <a:r>
              <a:rPr lang="en-US"/>
              <a:t>Modeling Solutions </a:t>
            </a:r>
            <a:br>
              <a:rPr lang="en-US"/>
            </a:br>
            <a:endParaRPr lang="en-US"/>
          </a:p>
        </p:txBody>
      </p:sp>
      <p:graphicFrame>
        <p:nvGraphicFramePr>
          <p:cNvPr id="5" name="Content Placeholder 4">
            <a:extLst>
              <a:ext uri="{FF2B5EF4-FFF2-40B4-BE49-F238E27FC236}">
                <a16:creationId xmlns:a16="http://schemas.microsoft.com/office/drawing/2014/main" id="{2D8FE09C-E385-33AF-07F1-890C0BE25287}"/>
              </a:ext>
            </a:extLst>
          </p:cNvPr>
          <p:cNvGraphicFramePr>
            <a:graphicFrameLocks noGrp="1"/>
          </p:cNvGraphicFramePr>
          <p:nvPr>
            <p:ph idx="1"/>
          </p:nvPr>
        </p:nvGraphicFramePr>
        <p:xfrm>
          <a:off x="534988" y="1768475"/>
          <a:ext cx="11202987" cy="4914573"/>
        </p:xfrm>
        <a:graphic>
          <a:graphicData uri="http://schemas.openxmlformats.org/drawingml/2006/table">
            <a:tbl>
              <a:tblPr firstRow="1" bandRow="1">
                <a:tableStyleId>{93296810-A885-4BE3-A3E7-6D5BEEA58F35}</a:tableStyleId>
              </a:tblPr>
              <a:tblGrid>
                <a:gridCol w="3734329">
                  <a:extLst>
                    <a:ext uri="{9D8B030D-6E8A-4147-A177-3AD203B41FA5}">
                      <a16:colId xmlns:a16="http://schemas.microsoft.com/office/drawing/2014/main" val="2625157645"/>
                    </a:ext>
                  </a:extLst>
                </a:gridCol>
                <a:gridCol w="3734329">
                  <a:extLst>
                    <a:ext uri="{9D8B030D-6E8A-4147-A177-3AD203B41FA5}">
                      <a16:colId xmlns:a16="http://schemas.microsoft.com/office/drawing/2014/main" val="2062838798"/>
                    </a:ext>
                  </a:extLst>
                </a:gridCol>
                <a:gridCol w="3734329">
                  <a:extLst>
                    <a:ext uri="{9D8B030D-6E8A-4147-A177-3AD203B41FA5}">
                      <a16:colId xmlns:a16="http://schemas.microsoft.com/office/drawing/2014/main" val="945241412"/>
                    </a:ext>
                  </a:extLst>
                </a:gridCol>
              </a:tblGrid>
              <a:tr h="390385">
                <a:tc>
                  <a:txBody>
                    <a:bodyPr/>
                    <a:lstStyle/>
                    <a:p>
                      <a:pPr algn="ctr"/>
                      <a:r>
                        <a:rPr lang="en-US"/>
                        <a:t>Unsaturated </a:t>
                      </a:r>
                    </a:p>
                  </a:txBody>
                  <a:tcPr/>
                </a:tc>
                <a:tc>
                  <a:txBody>
                    <a:bodyPr/>
                    <a:lstStyle/>
                    <a:p>
                      <a:pPr algn="ctr"/>
                      <a:r>
                        <a:rPr lang="en-US"/>
                        <a:t>Saturated </a:t>
                      </a:r>
                    </a:p>
                  </a:txBody>
                  <a:tcPr/>
                </a:tc>
                <a:tc>
                  <a:txBody>
                    <a:bodyPr/>
                    <a:lstStyle/>
                    <a:p>
                      <a:pPr algn="ctr"/>
                      <a:r>
                        <a:rPr lang="en-US"/>
                        <a:t>Supersaturated</a:t>
                      </a:r>
                    </a:p>
                  </a:txBody>
                  <a:tcPr/>
                </a:tc>
                <a:extLst>
                  <a:ext uri="{0D108BD9-81ED-4DB2-BD59-A6C34878D82A}">
                    <a16:rowId xmlns:a16="http://schemas.microsoft.com/office/drawing/2014/main" val="2068214020"/>
                  </a:ext>
                </a:extLst>
              </a:tr>
              <a:tr h="2695261">
                <a:tc>
                  <a:txBody>
                    <a:bodyPr/>
                    <a:lstStyle/>
                    <a:p>
                      <a:endParaRPr lang="en-US"/>
                    </a:p>
                    <a:p>
                      <a:endParaRPr lang="en-US"/>
                    </a:p>
                    <a:p>
                      <a:endParaRPr lang="en-US"/>
                    </a:p>
                    <a:p>
                      <a:endParaRPr lang="en-US"/>
                    </a:p>
                    <a:p>
                      <a:endParaRPr lang="en-US"/>
                    </a:p>
                    <a:p>
                      <a:endParaRPr lang="en-US"/>
                    </a:p>
                    <a:p>
                      <a:endParaRPr lang="en-US"/>
                    </a:p>
                    <a:p>
                      <a:endParaRPr lang="en-US"/>
                    </a:p>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091337179"/>
                  </a:ext>
                </a:extLst>
              </a:tr>
              <a:tr h="1828927">
                <a:tc>
                  <a:txBody>
                    <a:bodyPr/>
                    <a:lstStyle/>
                    <a:p>
                      <a:r>
                        <a:rPr lang="en-US"/>
                        <a:t>A solution that contains less than the maximum amount of solute that is capable of being dissolved. </a:t>
                      </a:r>
                    </a:p>
                    <a:p>
                      <a:endParaRPr lang="en-US"/>
                    </a:p>
                    <a:p>
                      <a:endParaRPr lang="en-US"/>
                    </a:p>
                    <a:p>
                      <a:endParaRPr lang="en-US"/>
                    </a:p>
                  </a:txBody>
                  <a:tcPr/>
                </a:tc>
                <a:tc>
                  <a:txBody>
                    <a:bodyPr/>
                    <a:lstStyle/>
                    <a:p>
                      <a:r>
                        <a:rPr lang="en-US"/>
                        <a:t>A solution that contains the maximum amount of solute that is capable of dissolving. </a:t>
                      </a:r>
                    </a:p>
                  </a:txBody>
                  <a:tcPr/>
                </a:tc>
                <a:tc>
                  <a:txBody>
                    <a:bodyPr/>
                    <a:lstStyle/>
                    <a:p>
                      <a:r>
                        <a:rPr lang="en-US"/>
                        <a:t>A solution that contains more than the maximum amount of solute that is capable of being dissolved at a given temperature.  By adding a seed crystal, the solution recrystallizes. </a:t>
                      </a:r>
                    </a:p>
                  </a:txBody>
                  <a:tcPr/>
                </a:tc>
                <a:extLst>
                  <a:ext uri="{0D108BD9-81ED-4DB2-BD59-A6C34878D82A}">
                    <a16:rowId xmlns:a16="http://schemas.microsoft.com/office/drawing/2014/main" val="593239069"/>
                  </a:ext>
                </a:extLst>
              </a:tr>
            </a:tbl>
          </a:graphicData>
        </a:graphic>
      </p:graphicFrame>
      <p:pic>
        <p:nvPicPr>
          <p:cNvPr id="7" name="Picture 6" descr="A pile of red white and green spheres&#10;&#10;Description automatically generated">
            <a:extLst>
              <a:ext uri="{FF2B5EF4-FFF2-40B4-BE49-F238E27FC236}">
                <a16:creationId xmlns:a16="http://schemas.microsoft.com/office/drawing/2014/main" id="{335836A2-8E21-BF55-2D0B-7173AA1030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3365" y="2178803"/>
            <a:ext cx="2518142" cy="2490272"/>
          </a:xfrm>
          <a:prstGeom prst="rect">
            <a:avLst/>
          </a:prstGeom>
          <a:ln>
            <a:noFill/>
          </a:ln>
          <a:effectLst>
            <a:softEdge rad="112500"/>
          </a:effectLst>
        </p:spPr>
      </p:pic>
      <p:pic>
        <p:nvPicPr>
          <p:cNvPr id="9" name="Picture 8" descr="A pile of colorful balls&#10;&#10;Description automatically generated">
            <a:extLst>
              <a:ext uri="{FF2B5EF4-FFF2-40B4-BE49-F238E27FC236}">
                <a16:creationId xmlns:a16="http://schemas.microsoft.com/office/drawing/2014/main" id="{E49A1244-D173-E3BF-AB25-EB9C2F9424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81135" y="2181146"/>
            <a:ext cx="2431037" cy="2490272"/>
          </a:xfrm>
          <a:prstGeom prst="rect">
            <a:avLst/>
          </a:prstGeom>
          <a:ln>
            <a:noFill/>
          </a:ln>
          <a:effectLst>
            <a:softEdge rad="112500"/>
          </a:effectLst>
        </p:spPr>
      </p:pic>
      <p:pic>
        <p:nvPicPr>
          <p:cNvPr id="11" name="Picture 10" descr="A group of colorful balls&#10;&#10;Description automatically generated">
            <a:extLst>
              <a:ext uri="{FF2B5EF4-FFF2-40B4-BE49-F238E27FC236}">
                <a16:creationId xmlns:a16="http://schemas.microsoft.com/office/drawing/2014/main" id="{BAC76FA6-248E-ED4C-BB49-0BE8CE0341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81447" y="2181146"/>
            <a:ext cx="2340064" cy="2496893"/>
          </a:xfrm>
          <a:prstGeom prst="rect">
            <a:avLst/>
          </a:prstGeom>
          <a:ln>
            <a:noFill/>
          </a:ln>
          <a:effectLst>
            <a:softEdge rad="112500"/>
          </a:effectLst>
        </p:spPr>
      </p:pic>
    </p:spTree>
    <p:extLst>
      <p:ext uri="{BB962C8B-B14F-4D97-AF65-F5344CB8AC3E}">
        <p14:creationId xmlns:p14="http://schemas.microsoft.com/office/powerpoint/2010/main" val="3429685942"/>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colorful objects&#10;&#10;Description automatically generated with medium confidence">
            <a:extLst>
              <a:ext uri="{FF2B5EF4-FFF2-40B4-BE49-F238E27FC236}">
                <a16:creationId xmlns:a16="http://schemas.microsoft.com/office/drawing/2014/main" id="{30F993CC-C29A-685D-708B-451724AB76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8453" y="1314270"/>
            <a:ext cx="5021511" cy="5021511"/>
          </a:xfrm>
          <a:prstGeom prst="rect">
            <a:avLst/>
          </a:prstGeom>
          <a:ln>
            <a:noFill/>
          </a:ln>
          <a:effectLst>
            <a:softEdge rad="112500"/>
          </a:effectLst>
        </p:spPr>
      </p:pic>
      <p:pic>
        <p:nvPicPr>
          <p:cNvPr id="2" name="Picture 2" descr="Phospholipid Modeling Set">
            <a:extLst>
              <a:ext uri="{FF2B5EF4-FFF2-40B4-BE49-F238E27FC236}">
                <a16:creationId xmlns:a16="http://schemas.microsoft.com/office/drawing/2014/main" id="{EEB43977-BC46-DAE4-B465-63DED92117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008" y="4524865"/>
            <a:ext cx="2672445" cy="178252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6" name="Picture 2" descr="A group of plastic water kit&#10;&#10;Description automatically generated">
            <a:extLst>
              <a:ext uri="{FF2B5EF4-FFF2-40B4-BE49-F238E27FC236}">
                <a16:creationId xmlns:a16="http://schemas.microsoft.com/office/drawing/2014/main" id="{D4ABD1CF-2D5C-0AD4-8035-9204E985A4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86875" y="3825026"/>
            <a:ext cx="2673305" cy="267330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 name="Picture 3" descr="A green and blue balls stacked together&#10;&#10;Description automatically generated">
            <a:extLst>
              <a:ext uri="{FF2B5EF4-FFF2-40B4-BE49-F238E27FC236}">
                <a16:creationId xmlns:a16="http://schemas.microsoft.com/office/drawing/2014/main" id="{3F8831E0-C15D-2424-72A1-8457E9E1BCE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67547" y="1560776"/>
            <a:ext cx="2736719" cy="2189375"/>
          </a:xfrm>
          <a:prstGeom prst="rect">
            <a:avLst/>
          </a:prstGeom>
          <a:ln>
            <a:noFill/>
          </a:ln>
          <a:effectLst>
            <a:softEdge rad="112500"/>
          </a:effectLst>
        </p:spPr>
      </p:pic>
    </p:spTree>
    <p:extLst>
      <p:ext uri="{BB962C8B-B14F-4D97-AF65-F5344CB8AC3E}">
        <p14:creationId xmlns:p14="http://schemas.microsoft.com/office/powerpoint/2010/main" val="42026190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Phospholipid Modeling Set">
            <a:extLst>
              <a:ext uri="{FF2B5EF4-FFF2-40B4-BE49-F238E27FC236}">
                <a16:creationId xmlns:a16="http://schemas.microsoft.com/office/drawing/2014/main" id="{C5A42610-D581-B98C-1BAA-53A6AE78FB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2700" y="1846743"/>
            <a:ext cx="6814820" cy="454548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40547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19496DD-7818-AEC5-17C3-5E86F8A0A545}"/>
              </a:ext>
            </a:extLst>
          </p:cNvPr>
          <p:cNvSpPr txBox="1"/>
          <p:nvPr/>
        </p:nvSpPr>
        <p:spPr>
          <a:xfrm>
            <a:off x="798787" y="1334814"/>
            <a:ext cx="11219792" cy="584775"/>
          </a:xfrm>
          <a:prstGeom prst="rect">
            <a:avLst/>
          </a:prstGeom>
          <a:noFill/>
        </p:spPr>
        <p:txBody>
          <a:bodyPr wrap="square" rtlCol="0">
            <a:spAutoFit/>
          </a:bodyPr>
          <a:lstStyle/>
          <a:p>
            <a:pPr algn="ctr"/>
            <a:r>
              <a:rPr lang="en-US" sz="3200"/>
              <a:t>Getting Through the Cell Membrane</a:t>
            </a:r>
          </a:p>
        </p:txBody>
      </p:sp>
      <p:sp>
        <p:nvSpPr>
          <p:cNvPr id="4" name="TextBox 3">
            <a:extLst>
              <a:ext uri="{FF2B5EF4-FFF2-40B4-BE49-F238E27FC236}">
                <a16:creationId xmlns:a16="http://schemas.microsoft.com/office/drawing/2014/main" id="{6D896CC8-CC14-2720-E797-DB59EC51164F}"/>
              </a:ext>
            </a:extLst>
          </p:cNvPr>
          <p:cNvSpPr txBox="1"/>
          <p:nvPr/>
        </p:nvSpPr>
        <p:spPr>
          <a:xfrm>
            <a:off x="656598" y="2285107"/>
            <a:ext cx="7497588" cy="3539430"/>
          </a:xfrm>
          <a:prstGeom prst="rect">
            <a:avLst/>
          </a:prstGeom>
          <a:noFill/>
        </p:spPr>
        <p:txBody>
          <a:bodyPr wrap="square" rtlCol="0">
            <a:spAutoFit/>
          </a:bodyPr>
          <a:lstStyle/>
          <a:p>
            <a:r>
              <a:rPr lang="en-US" sz="3200"/>
              <a:t>Examine the phospholipid at your table.</a:t>
            </a:r>
          </a:p>
          <a:p>
            <a:pPr marL="457200" indent="-457200">
              <a:buFont typeface="Arial" panose="020B0604020202020204" pitchFamily="34" charset="0"/>
              <a:buChar char="•"/>
            </a:pPr>
            <a:r>
              <a:rPr lang="en-US" sz="3200"/>
              <a:t>Describe the overall structure of your model</a:t>
            </a:r>
          </a:p>
          <a:p>
            <a:pPr marL="457200" indent="-457200">
              <a:buFont typeface="Arial" panose="020B0604020202020204" pitchFamily="34" charset="0"/>
              <a:buChar char="•"/>
            </a:pPr>
            <a:r>
              <a:rPr lang="en-US" sz="3200"/>
              <a:t>What atoms are present?  What colors represent these atoms?</a:t>
            </a:r>
          </a:p>
          <a:p>
            <a:pPr marL="457200" indent="-457200">
              <a:buFont typeface="Arial" panose="020B0604020202020204" pitchFamily="34" charset="0"/>
              <a:buChar char="•"/>
            </a:pPr>
            <a:r>
              <a:rPr lang="en-US" sz="3200"/>
              <a:t>What are two questions you have about your model?</a:t>
            </a:r>
          </a:p>
        </p:txBody>
      </p:sp>
      <p:pic>
        <p:nvPicPr>
          <p:cNvPr id="2050" name="Picture 2">
            <a:extLst>
              <a:ext uri="{FF2B5EF4-FFF2-40B4-BE49-F238E27FC236}">
                <a16:creationId xmlns:a16="http://schemas.microsoft.com/office/drawing/2014/main" id="{23F325F8-0387-4F09-5C6D-5652ED2C02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48090" y="2125980"/>
            <a:ext cx="2400300" cy="4191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84253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19496DD-7818-AEC5-17C3-5E86F8A0A545}"/>
              </a:ext>
            </a:extLst>
          </p:cNvPr>
          <p:cNvSpPr txBox="1"/>
          <p:nvPr/>
        </p:nvSpPr>
        <p:spPr>
          <a:xfrm>
            <a:off x="788627" y="1526013"/>
            <a:ext cx="11219792" cy="584775"/>
          </a:xfrm>
          <a:prstGeom prst="rect">
            <a:avLst/>
          </a:prstGeom>
          <a:noFill/>
        </p:spPr>
        <p:txBody>
          <a:bodyPr wrap="square" rtlCol="0">
            <a:spAutoFit/>
          </a:bodyPr>
          <a:lstStyle/>
          <a:p>
            <a:pPr algn="ctr"/>
            <a:r>
              <a:rPr lang="en-US" sz="3200"/>
              <a:t>Focus on Phospholipid Heads</a:t>
            </a:r>
          </a:p>
        </p:txBody>
      </p:sp>
      <p:sp>
        <p:nvSpPr>
          <p:cNvPr id="4" name="TextBox 3">
            <a:extLst>
              <a:ext uri="{FF2B5EF4-FFF2-40B4-BE49-F238E27FC236}">
                <a16:creationId xmlns:a16="http://schemas.microsoft.com/office/drawing/2014/main" id="{6D896CC8-CC14-2720-E797-DB59EC51164F}"/>
              </a:ext>
            </a:extLst>
          </p:cNvPr>
          <p:cNvSpPr txBox="1"/>
          <p:nvPr/>
        </p:nvSpPr>
        <p:spPr>
          <a:xfrm>
            <a:off x="504497" y="2722879"/>
            <a:ext cx="2149785" cy="1077218"/>
          </a:xfrm>
          <a:prstGeom prst="rect">
            <a:avLst/>
          </a:prstGeom>
          <a:noFill/>
        </p:spPr>
        <p:txBody>
          <a:bodyPr wrap="square" rtlCol="0">
            <a:spAutoFit/>
          </a:bodyPr>
          <a:lstStyle/>
          <a:p>
            <a:endParaRPr lang="en-US" sz="3200"/>
          </a:p>
          <a:p>
            <a:r>
              <a:rPr lang="en-US" sz="3200"/>
              <a:t>.</a:t>
            </a:r>
          </a:p>
        </p:txBody>
      </p:sp>
      <p:pic>
        <p:nvPicPr>
          <p:cNvPr id="2050" name="Picture 2">
            <a:extLst>
              <a:ext uri="{FF2B5EF4-FFF2-40B4-BE49-F238E27FC236}">
                <a16:creationId xmlns:a16="http://schemas.microsoft.com/office/drawing/2014/main" id="{23F325F8-0387-4F09-5C6D-5652ED2C02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717" y="3155843"/>
            <a:ext cx="1854777" cy="32385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8800B893-FA42-D632-75ED-17D244C05B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96830" y="2638284"/>
            <a:ext cx="1195073" cy="32385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38496EA4-9797-4843-5CC7-84EB039FF0C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43130" y="2662458"/>
            <a:ext cx="1860752" cy="31369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82" name="Picture 10">
            <a:extLst>
              <a:ext uri="{FF2B5EF4-FFF2-40B4-BE49-F238E27FC236}">
                <a16:creationId xmlns:a16="http://schemas.microsoft.com/office/drawing/2014/main" id="{0D04023E-DC7C-C489-665E-7B018C12887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21136" y="2680611"/>
            <a:ext cx="1883429" cy="317513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84" name="Picture 12">
            <a:extLst>
              <a:ext uri="{FF2B5EF4-FFF2-40B4-BE49-F238E27FC236}">
                <a16:creationId xmlns:a16="http://schemas.microsoft.com/office/drawing/2014/main" id="{77143C58-6ECB-9D72-5ACE-91F6840930F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395170" y="2722382"/>
            <a:ext cx="1906299" cy="32385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968411C-0A45-D3A5-1125-867BB661C0DE}"/>
              </a:ext>
            </a:extLst>
          </p:cNvPr>
          <p:cNvSpPr txBox="1"/>
          <p:nvPr/>
        </p:nvSpPr>
        <p:spPr>
          <a:xfrm>
            <a:off x="132081" y="6394343"/>
            <a:ext cx="2149786" cy="369332"/>
          </a:xfrm>
          <a:prstGeom prst="rect">
            <a:avLst/>
          </a:prstGeom>
          <a:noFill/>
        </p:spPr>
        <p:txBody>
          <a:bodyPr wrap="square" rtlCol="0">
            <a:spAutoFit/>
          </a:bodyPr>
          <a:lstStyle/>
          <a:p>
            <a:r>
              <a:rPr lang="en-US"/>
              <a:t>Phosphatidylcholine</a:t>
            </a:r>
          </a:p>
        </p:txBody>
      </p:sp>
      <p:sp>
        <p:nvSpPr>
          <p:cNvPr id="5" name="TextBox 4">
            <a:extLst>
              <a:ext uri="{FF2B5EF4-FFF2-40B4-BE49-F238E27FC236}">
                <a16:creationId xmlns:a16="http://schemas.microsoft.com/office/drawing/2014/main" id="{B962A904-FE7C-3EF7-4A73-5CECACD9074F}"/>
              </a:ext>
            </a:extLst>
          </p:cNvPr>
          <p:cNvSpPr txBox="1"/>
          <p:nvPr/>
        </p:nvSpPr>
        <p:spPr>
          <a:xfrm>
            <a:off x="2532389" y="6247431"/>
            <a:ext cx="1760054" cy="369332"/>
          </a:xfrm>
          <a:prstGeom prst="rect">
            <a:avLst/>
          </a:prstGeom>
          <a:noFill/>
        </p:spPr>
        <p:txBody>
          <a:bodyPr wrap="square" rtlCol="0">
            <a:spAutoFit/>
          </a:bodyPr>
          <a:lstStyle/>
          <a:p>
            <a:r>
              <a:rPr lang="en-US"/>
              <a:t>Sphingomyelin</a:t>
            </a:r>
          </a:p>
        </p:txBody>
      </p:sp>
      <p:sp>
        <p:nvSpPr>
          <p:cNvPr id="6" name="TextBox 5">
            <a:extLst>
              <a:ext uri="{FF2B5EF4-FFF2-40B4-BE49-F238E27FC236}">
                <a16:creationId xmlns:a16="http://schemas.microsoft.com/office/drawing/2014/main" id="{CB643763-AFD3-E817-3259-937C6ED4DF9C}"/>
              </a:ext>
            </a:extLst>
          </p:cNvPr>
          <p:cNvSpPr txBox="1"/>
          <p:nvPr/>
        </p:nvSpPr>
        <p:spPr>
          <a:xfrm>
            <a:off x="4144363" y="6247431"/>
            <a:ext cx="2794603" cy="369332"/>
          </a:xfrm>
          <a:prstGeom prst="rect">
            <a:avLst/>
          </a:prstGeom>
          <a:noFill/>
        </p:spPr>
        <p:txBody>
          <a:bodyPr wrap="square" rtlCol="0">
            <a:spAutoFit/>
          </a:bodyPr>
          <a:lstStyle/>
          <a:p>
            <a:r>
              <a:rPr lang="en-US"/>
              <a:t>Phosphatidylethanolamine</a:t>
            </a:r>
          </a:p>
        </p:txBody>
      </p:sp>
      <p:sp>
        <p:nvSpPr>
          <p:cNvPr id="7" name="TextBox 6">
            <a:extLst>
              <a:ext uri="{FF2B5EF4-FFF2-40B4-BE49-F238E27FC236}">
                <a16:creationId xmlns:a16="http://schemas.microsoft.com/office/drawing/2014/main" id="{3114F4B4-FF60-AB90-6C5F-1DFA92B656F4}"/>
              </a:ext>
            </a:extLst>
          </p:cNvPr>
          <p:cNvSpPr txBox="1"/>
          <p:nvPr/>
        </p:nvSpPr>
        <p:spPr>
          <a:xfrm>
            <a:off x="6776299" y="5855740"/>
            <a:ext cx="2235622" cy="369332"/>
          </a:xfrm>
          <a:prstGeom prst="rect">
            <a:avLst/>
          </a:prstGeom>
          <a:noFill/>
        </p:spPr>
        <p:txBody>
          <a:bodyPr wrap="square" rtlCol="0">
            <a:spAutoFit/>
          </a:bodyPr>
          <a:lstStyle/>
          <a:p>
            <a:r>
              <a:rPr lang="en-US"/>
              <a:t>Phosphatidylserine</a:t>
            </a:r>
          </a:p>
        </p:txBody>
      </p:sp>
      <p:sp>
        <p:nvSpPr>
          <p:cNvPr id="9" name="TextBox 8">
            <a:extLst>
              <a:ext uri="{FF2B5EF4-FFF2-40B4-BE49-F238E27FC236}">
                <a16:creationId xmlns:a16="http://schemas.microsoft.com/office/drawing/2014/main" id="{CC845ED6-BA92-30D2-56CF-BC478E8780AF}"/>
              </a:ext>
            </a:extLst>
          </p:cNvPr>
          <p:cNvSpPr txBox="1"/>
          <p:nvPr/>
        </p:nvSpPr>
        <p:spPr>
          <a:xfrm>
            <a:off x="9164320" y="5878098"/>
            <a:ext cx="3027680" cy="369332"/>
          </a:xfrm>
          <a:prstGeom prst="rect">
            <a:avLst/>
          </a:prstGeom>
          <a:noFill/>
        </p:spPr>
        <p:txBody>
          <a:bodyPr wrap="square" rtlCol="0">
            <a:spAutoFit/>
          </a:bodyPr>
          <a:lstStyle/>
          <a:p>
            <a:r>
              <a:rPr lang="en-US"/>
              <a:t>Phosphatidylinositol</a:t>
            </a:r>
          </a:p>
        </p:txBody>
      </p:sp>
    </p:spTree>
    <p:extLst>
      <p:ext uri="{BB962C8B-B14F-4D97-AF65-F5344CB8AC3E}">
        <p14:creationId xmlns:p14="http://schemas.microsoft.com/office/powerpoint/2010/main" val="16990054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B2942273-A9A9-664F-E595-45BA8F6E4C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6340" y="1739900"/>
            <a:ext cx="2362200" cy="4191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126" name="Picture 6">
            <a:extLst>
              <a:ext uri="{FF2B5EF4-FFF2-40B4-BE49-F238E27FC236}">
                <a16:creationId xmlns:a16="http://schemas.microsoft.com/office/drawing/2014/main" id="{73F02246-778E-1F89-AE53-5EE0B2DCDA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3106738"/>
            <a:ext cx="3295650" cy="23717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51A5D33-AEB9-87DD-2F6E-517085593512}"/>
              </a:ext>
            </a:extLst>
          </p:cNvPr>
          <p:cNvSpPr txBox="1"/>
          <p:nvPr/>
        </p:nvSpPr>
        <p:spPr>
          <a:xfrm>
            <a:off x="6116320" y="2103120"/>
            <a:ext cx="5313680" cy="646331"/>
          </a:xfrm>
          <a:prstGeom prst="rect">
            <a:avLst/>
          </a:prstGeom>
          <a:noFill/>
        </p:spPr>
        <p:txBody>
          <a:bodyPr wrap="square" rtlCol="0">
            <a:spAutoFit/>
          </a:bodyPr>
          <a:lstStyle/>
          <a:p>
            <a:pPr marL="285750" indent="-285750">
              <a:buFont typeface="Arial" panose="020B0604020202020204" pitchFamily="34" charset="0"/>
              <a:buChar char="•"/>
            </a:pPr>
            <a:r>
              <a:rPr lang="en-US"/>
              <a:t>Hydrogen in the </a:t>
            </a:r>
            <a:r>
              <a:rPr lang="en-US" u="sng">
                <a:solidFill>
                  <a:srgbClr val="FF0000"/>
                </a:solidFill>
              </a:rPr>
              <a:t>cis </a:t>
            </a:r>
            <a:r>
              <a:rPr lang="en-US"/>
              <a:t>configuration</a:t>
            </a:r>
          </a:p>
          <a:p>
            <a:pPr marL="285750" indent="-285750">
              <a:buFont typeface="Arial" panose="020B0604020202020204" pitchFamily="34" charset="0"/>
              <a:buChar char="•"/>
            </a:pPr>
            <a:r>
              <a:rPr lang="en-US"/>
              <a:t>Produces a larger “kink” in the tail</a:t>
            </a:r>
          </a:p>
        </p:txBody>
      </p:sp>
      <p:sp>
        <p:nvSpPr>
          <p:cNvPr id="3" name="Rectangle 2">
            <a:extLst>
              <a:ext uri="{FF2B5EF4-FFF2-40B4-BE49-F238E27FC236}">
                <a16:creationId xmlns:a16="http://schemas.microsoft.com/office/drawing/2014/main" id="{C994C449-563B-0B66-2561-0134F4109623}"/>
              </a:ext>
            </a:extLst>
          </p:cNvPr>
          <p:cNvSpPr/>
          <p:nvPr/>
        </p:nvSpPr>
        <p:spPr>
          <a:xfrm>
            <a:off x="2072640" y="4470400"/>
            <a:ext cx="1645920" cy="1008062"/>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72CCABE-DD9C-9A44-8DC1-64557A6628FB}"/>
              </a:ext>
            </a:extLst>
          </p:cNvPr>
          <p:cNvSpPr/>
          <p:nvPr/>
        </p:nvSpPr>
        <p:spPr>
          <a:xfrm>
            <a:off x="2184400" y="4561840"/>
            <a:ext cx="873760" cy="91662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338CD77A-C6FB-5F45-9B1D-0729DBAD5EB6}"/>
              </a:ext>
            </a:extLst>
          </p:cNvPr>
          <p:cNvCxnSpPr/>
          <p:nvPr/>
        </p:nvCxnSpPr>
        <p:spPr>
          <a:xfrm flipV="1">
            <a:off x="3058160" y="3106738"/>
            <a:ext cx="3545840" cy="145510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C568929A-87F7-EA1D-7759-940243E09741}"/>
              </a:ext>
            </a:extLst>
          </p:cNvPr>
          <p:cNvCxnSpPr/>
          <p:nvPr/>
        </p:nvCxnSpPr>
        <p:spPr>
          <a:xfrm flipV="1">
            <a:off x="3058160" y="5313680"/>
            <a:ext cx="6333490" cy="16478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51E4F53-49A8-F869-A33C-19D994769679}"/>
              </a:ext>
            </a:extLst>
          </p:cNvPr>
          <p:cNvSpPr txBox="1"/>
          <p:nvPr/>
        </p:nvSpPr>
        <p:spPr>
          <a:xfrm>
            <a:off x="665934" y="1195764"/>
            <a:ext cx="4784451" cy="584775"/>
          </a:xfrm>
          <a:prstGeom prst="rect">
            <a:avLst/>
          </a:prstGeom>
          <a:noFill/>
        </p:spPr>
        <p:txBody>
          <a:bodyPr wrap="none" rtlCol="0">
            <a:spAutoFit/>
          </a:bodyPr>
          <a:lstStyle/>
          <a:p>
            <a:pPr algn="ctr"/>
            <a:r>
              <a:rPr lang="en-US" sz="3200"/>
              <a:t>Focus</a:t>
            </a:r>
            <a:r>
              <a:rPr lang="en-US" sz="1800"/>
              <a:t> </a:t>
            </a:r>
            <a:r>
              <a:rPr lang="en-US" sz="3200"/>
              <a:t>on Phospholipid Tails</a:t>
            </a:r>
          </a:p>
        </p:txBody>
      </p:sp>
    </p:spTree>
    <p:extLst>
      <p:ext uri="{BB962C8B-B14F-4D97-AF65-F5344CB8AC3E}">
        <p14:creationId xmlns:p14="http://schemas.microsoft.com/office/powerpoint/2010/main" val="17338095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7AA6F3-F6F9-1209-A082-CFC4F0D2EFEF}"/>
              </a:ext>
            </a:extLst>
          </p:cNvPr>
          <p:cNvSpPr txBox="1"/>
          <p:nvPr/>
        </p:nvSpPr>
        <p:spPr>
          <a:xfrm>
            <a:off x="477520" y="1371600"/>
            <a:ext cx="11338560" cy="584775"/>
          </a:xfrm>
          <a:prstGeom prst="rect">
            <a:avLst/>
          </a:prstGeom>
          <a:noFill/>
        </p:spPr>
        <p:txBody>
          <a:bodyPr wrap="square" rtlCol="0">
            <a:spAutoFit/>
          </a:bodyPr>
          <a:lstStyle/>
          <a:p>
            <a:r>
              <a:rPr lang="en-US" sz="3200"/>
              <a:t>Modeling the Membrane: Phospholipids</a:t>
            </a:r>
          </a:p>
        </p:txBody>
      </p:sp>
      <p:pic>
        <p:nvPicPr>
          <p:cNvPr id="4098" name="Picture 2">
            <a:extLst>
              <a:ext uri="{FF2B5EF4-FFF2-40B4-BE49-F238E27FC236}">
                <a16:creationId xmlns:a16="http://schemas.microsoft.com/office/drawing/2014/main" id="{2B5854A2-FA96-FF04-2648-F06C28F284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7520" y="2048193"/>
            <a:ext cx="3429000" cy="444817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41DD0621-CD83-45A2-936E-1F89206E4D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4955" y="2391093"/>
            <a:ext cx="2457450" cy="41052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AC6C684-D74C-D2D4-E017-6F0FBBC5D608}"/>
              </a:ext>
            </a:extLst>
          </p:cNvPr>
          <p:cNvSpPr txBox="1"/>
          <p:nvPr/>
        </p:nvSpPr>
        <p:spPr>
          <a:xfrm>
            <a:off x="6542404" y="2204720"/>
            <a:ext cx="5080635" cy="3693319"/>
          </a:xfrm>
          <a:prstGeom prst="rect">
            <a:avLst/>
          </a:prstGeom>
          <a:noFill/>
        </p:spPr>
        <p:txBody>
          <a:bodyPr wrap="square" rtlCol="0">
            <a:spAutoFit/>
          </a:bodyPr>
          <a:lstStyle/>
          <a:p>
            <a:r>
              <a:rPr lang="en-US" sz="2400"/>
              <a:t>Using multiple models help explain nuance in the phenomena we are trying to explain.</a:t>
            </a:r>
          </a:p>
          <a:p>
            <a:endParaRPr lang="en-US"/>
          </a:p>
          <a:p>
            <a:endParaRPr lang="en-US"/>
          </a:p>
          <a:p>
            <a:endParaRPr lang="en-US"/>
          </a:p>
          <a:p>
            <a:endParaRPr lang="en-US"/>
          </a:p>
          <a:p>
            <a:endParaRPr lang="en-US"/>
          </a:p>
          <a:p>
            <a:endParaRPr lang="en-US"/>
          </a:p>
          <a:p>
            <a:endParaRPr lang="en-US"/>
          </a:p>
          <a:p>
            <a:endParaRPr lang="en-US"/>
          </a:p>
          <a:p>
            <a:endParaRPr lang="en-US"/>
          </a:p>
        </p:txBody>
      </p:sp>
    </p:spTree>
    <p:extLst>
      <p:ext uri="{BB962C8B-B14F-4D97-AF65-F5344CB8AC3E}">
        <p14:creationId xmlns:p14="http://schemas.microsoft.com/office/powerpoint/2010/main" val="23893243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colorful objects&#10;&#10;Description automatically generated with medium confidence">
            <a:extLst>
              <a:ext uri="{FF2B5EF4-FFF2-40B4-BE49-F238E27FC236}">
                <a16:creationId xmlns:a16="http://schemas.microsoft.com/office/drawing/2014/main" id="{01427AF1-7DF6-7DF4-8D85-FB82CCFD95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0472" y="1090072"/>
            <a:ext cx="5271056" cy="5271056"/>
          </a:xfrm>
          <a:prstGeom prst="rect">
            <a:avLst/>
          </a:prstGeom>
          <a:ln>
            <a:noFill/>
          </a:ln>
          <a:effectLst>
            <a:softEdge rad="112500"/>
          </a:effectLst>
        </p:spPr>
      </p:pic>
    </p:spTree>
    <p:extLst>
      <p:ext uri="{BB962C8B-B14F-4D97-AF65-F5344CB8AC3E}">
        <p14:creationId xmlns:p14="http://schemas.microsoft.com/office/powerpoint/2010/main" val="36353400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34D36DA2-B558-B1C5-3995-04EDBF7E50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4040" y="2544128"/>
            <a:ext cx="6248400" cy="34766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7219B57-3A8A-C07D-755D-4D0242E6B796}"/>
              </a:ext>
            </a:extLst>
          </p:cNvPr>
          <p:cNvSpPr txBox="1"/>
          <p:nvPr/>
        </p:nvSpPr>
        <p:spPr>
          <a:xfrm>
            <a:off x="209550" y="1747520"/>
            <a:ext cx="11791950" cy="584775"/>
          </a:xfrm>
          <a:prstGeom prst="rect">
            <a:avLst/>
          </a:prstGeom>
          <a:noFill/>
        </p:spPr>
        <p:txBody>
          <a:bodyPr wrap="square" rtlCol="0">
            <a:spAutoFit/>
          </a:bodyPr>
          <a:lstStyle/>
          <a:p>
            <a:pPr algn="ctr"/>
            <a:r>
              <a:rPr lang="en-US" sz="3200"/>
              <a:t>Constructing A Phospholipid</a:t>
            </a:r>
          </a:p>
        </p:txBody>
      </p:sp>
      <p:pic>
        <p:nvPicPr>
          <p:cNvPr id="4" name="Picture 3">
            <a:extLst>
              <a:ext uri="{FF2B5EF4-FFF2-40B4-BE49-F238E27FC236}">
                <a16:creationId xmlns:a16="http://schemas.microsoft.com/office/drawing/2014/main" id="{6E348009-328B-8D10-BFC9-DC961BCADF5F}"/>
              </a:ext>
            </a:extLst>
          </p:cNvPr>
          <p:cNvPicPr>
            <a:picLocks noChangeAspect="1"/>
          </p:cNvPicPr>
          <p:nvPr/>
        </p:nvPicPr>
        <p:blipFill>
          <a:blip r:embed="rId4"/>
          <a:stretch>
            <a:fillRect/>
          </a:stretch>
        </p:blipFill>
        <p:spPr>
          <a:xfrm rot="19672233">
            <a:off x="6891505" y="3351025"/>
            <a:ext cx="355000" cy="757332"/>
          </a:xfrm>
          <a:prstGeom prst="rect">
            <a:avLst/>
          </a:prstGeom>
        </p:spPr>
      </p:pic>
    </p:spTree>
    <p:extLst>
      <p:ext uri="{BB962C8B-B14F-4D97-AF65-F5344CB8AC3E}">
        <p14:creationId xmlns:p14="http://schemas.microsoft.com/office/powerpoint/2010/main" val="1701842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7219B57-3A8A-C07D-755D-4D0242E6B796}"/>
              </a:ext>
            </a:extLst>
          </p:cNvPr>
          <p:cNvSpPr txBox="1"/>
          <p:nvPr/>
        </p:nvSpPr>
        <p:spPr>
          <a:xfrm>
            <a:off x="1452880" y="1747520"/>
            <a:ext cx="9499600" cy="584775"/>
          </a:xfrm>
          <a:prstGeom prst="rect">
            <a:avLst/>
          </a:prstGeom>
          <a:noFill/>
        </p:spPr>
        <p:txBody>
          <a:bodyPr wrap="square" rtlCol="0">
            <a:spAutoFit/>
          </a:bodyPr>
          <a:lstStyle/>
          <a:p>
            <a:pPr algn="ctr"/>
            <a:r>
              <a:rPr lang="en-US" sz="3200"/>
              <a:t>Constructing A Phospholipid</a:t>
            </a:r>
          </a:p>
        </p:txBody>
      </p:sp>
      <p:pic>
        <p:nvPicPr>
          <p:cNvPr id="9218" name="Picture 2">
            <a:extLst>
              <a:ext uri="{FF2B5EF4-FFF2-40B4-BE49-F238E27FC236}">
                <a16:creationId xmlns:a16="http://schemas.microsoft.com/office/drawing/2014/main" id="{544BA37F-3A1E-4EC5-7BEB-4B116F82B1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3140" y="2556718"/>
            <a:ext cx="3604578" cy="1181259"/>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a:extLst>
              <a:ext uri="{FF2B5EF4-FFF2-40B4-BE49-F238E27FC236}">
                <a16:creationId xmlns:a16="http://schemas.microsoft.com/office/drawing/2014/main" id="{2A995BD0-E6E8-7CFC-ED4B-7B1DEA0326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6355" y="2468563"/>
            <a:ext cx="2152650" cy="3648075"/>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a:extLst>
              <a:ext uri="{FF2B5EF4-FFF2-40B4-BE49-F238E27FC236}">
                <a16:creationId xmlns:a16="http://schemas.microsoft.com/office/drawing/2014/main" id="{8DB0782A-FB6D-7EF4-7BD4-59663CC1E43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31860" y="2468563"/>
            <a:ext cx="2667000" cy="338137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55DEF74-0777-4056-B2CA-6836FE62DBE6}"/>
              </a:ext>
            </a:extLst>
          </p:cNvPr>
          <p:cNvSpPr txBox="1"/>
          <p:nvPr/>
        </p:nvSpPr>
        <p:spPr>
          <a:xfrm>
            <a:off x="993140" y="4076700"/>
            <a:ext cx="3604578" cy="830997"/>
          </a:xfrm>
          <a:prstGeom prst="rect">
            <a:avLst/>
          </a:prstGeom>
          <a:noFill/>
        </p:spPr>
        <p:txBody>
          <a:bodyPr wrap="square" rtlCol="0">
            <a:spAutoFit/>
          </a:bodyPr>
          <a:lstStyle/>
          <a:p>
            <a:r>
              <a:rPr lang="en-US" sz="2400"/>
              <a:t>Remove a hydrogen from the glycerol backbone</a:t>
            </a:r>
            <a:r>
              <a:rPr lang="en-US"/>
              <a:t>. </a:t>
            </a:r>
          </a:p>
        </p:txBody>
      </p:sp>
      <p:sp>
        <p:nvSpPr>
          <p:cNvPr id="4" name="TextBox 3">
            <a:extLst>
              <a:ext uri="{FF2B5EF4-FFF2-40B4-BE49-F238E27FC236}">
                <a16:creationId xmlns:a16="http://schemas.microsoft.com/office/drawing/2014/main" id="{3B3D153E-4B4B-257E-B5EC-D7755E54DF0A}"/>
              </a:ext>
            </a:extLst>
          </p:cNvPr>
          <p:cNvSpPr txBox="1"/>
          <p:nvPr/>
        </p:nvSpPr>
        <p:spPr>
          <a:xfrm>
            <a:off x="6096000" y="3429000"/>
            <a:ext cx="2289760" cy="1938992"/>
          </a:xfrm>
          <a:prstGeom prst="rect">
            <a:avLst/>
          </a:prstGeom>
          <a:noFill/>
        </p:spPr>
        <p:txBody>
          <a:bodyPr wrap="square" rtlCol="0">
            <a:spAutoFit/>
          </a:bodyPr>
          <a:lstStyle/>
          <a:p>
            <a:r>
              <a:rPr lang="en-US" sz="2400"/>
              <a:t>Remove a hydroxyl </a:t>
            </a:r>
          </a:p>
          <a:p>
            <a:r>
              <a:rPr lang="en-US" sz="2400"/>
              <a:t>From the saturated</a:t>
            </a:r>
          </a:p>
          <a:p>
            <a:r>
              <a:rPr lang="en-US" sz="2400"/>
              <a:t>fatty acid. </a:t>
            </a:r>
          </a:p>
        </p:txBody>
      </p:sp>
      <p:sp>
        <p:nvSpPr>
          <p:cNvPr id="5" name="TextBox 4">
            <a:extLst>
              <a:ext uri="{FF2B5EF4-FFF2-40B4-BE49-F238E27FC236}">
                <a16:creationId xmlns:a16="http://schemas.microsoft.com/office/drawing/2014/main" id="{E914B1F0-CEF2-DBA2-4A85-F931F59667C4}"/>
              </a:ext>
            </a:extLst>
          </p:cNvPr>
          <p:cNvSpPr txBox="1"/>
          <p:nvPr/>
        </p:nvSpPr>
        <p:spPr>
          <a:xfrm>
            <a:off x="10058400" y="3924300"/>
            <a:ext cx="2162515" cy="1938992"/>
          </a:xfrm>
          <a:prstGeom prst="rect">
            <a:avLst/>
          </a:prstGeom>
          <a:noFill/>
        </p:spPr>
        <p:txBody>
          <a:bodyPr wrap="square" rtlCol="0">
            <a:spAutoFit/>
          </a:bodyPr>
          <a:lstStyle/>
          <a:p>
            <a:r>
              <a:rPr lang="en-US" sz="2400"/>
              <a:t>Join the glycerol and </a:t>
            </a:r>
          </a:p>
          <a:p>
            <a:r>
              <a:rPr lang="en-US" sz="2400"/>
              <a:t>saturated fatty acid </a:t>
            </a:r>
          </a:p>
          <a:p>
            <a:r>
              <a:rPr lang="en-US" sz="2400"/>
              <a:t>Together</a:t>
            </a:r>
            <a:r>
              <a:rPr lang="en-US"/>
              <a:t>. </a:t>
            </a:r>
          </a:p>
        </p:txBody>
      </p:sp>
    </p:spTree>
    <p:extLst>
      <p:ext uri="{BB962C8B-B14F-4D97-AF65-F5344CB8AC3E}">
        <p14:creationId xmlns:p14="http://schemas.microsoft.com/office/powerpoint/2010/main" val="41033846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7219B57-3A8A-C07D-755D-4D0242E6B796}"/>
              </a:ext>
            </a:extLst>
          </p:cNvPr>
          <p:cNvSpPr txBox="1"/>
          <p:nvPr/>
        </p:nvSpPr>
        <p:spPr>
          <a:xfrm>
            <a:off x="1452880" y="1747520"/>
            <a:ext cx="9499600" cy="584775"/>
          </a:xfrm>
          <a:prstGeom prst="rect">
            <a:avLst/>
          </a:prstGeom>
          <a:noFill/>
        </p:spPr>
        <p:txBody>
          <a:bodyPr wrap="square" rtlCol="0">
            <a:spAutoFit/>
          </a:bodyPr>
          <a:lstStyle/>
          <a:p>
            <a:pPr algn="ctr"/>
            <a:r>
              <a:rPr lang="en-US" sz="3200"/>
              <a:t>Constructing A Phospholipid</a:t>
            </a:r>
          </a:p>
        </p:txBody>
      </p:sp>
      <p:pic>
        <p:nvPicPr>
          <p:cNvPr id="10242" name="Picture 2">
            <a:extLst>
              <a:ext uri="{FF2B5EF4-FFF2-40B4-BE49-F238E27FC236}">
                <a16:creationId xmlns:a16="http://schemas.microsoft.com/office/drawing/2014/main" id="{9D34849F-2010-E228-8FC6-05BF8A7C0E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 y="2453005"/>
            <a:ext cx="3886200" cy="895350"/>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a:extLst>
              <a:ext uri="{FF2B5EF4-FFF2-40B4-BE49-F238E27FC236}">
                <a16:creationId xmlns:a16="http://schemas.microsoft.com/office/drawing/2014/main" id="{6014DFAD-B979-BBE4-1D48-31FB55C869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0580" y="2642553"/>
            <a:ext cx="2667000" cy="3381375"/>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a:extLst>
              <a:ext uri="{FF2B5EF4-FFF2-40B4-BE49-F238E27FC236}">
                <a16:creationId xmlns:a16="http://schemas.microsoft.com/office/drawing/2014/main" id="{55C459E6-E311-70D8-508C-6D2517D5AF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80680" y="2453005"/>
            <a:ext cx="2971800" cy="33909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A828DD2-3560-A4D5-BDE3-D58B95ED04E7}"/>
              </a:ext>
            </a:extLst>
          </p:cNvPr>
          <p:cNvSpPr txBox="1"/>
          <p:nvPr/>
        </p:nvSpPr>
        <p:spPr>
          <a:xfrm>
            <a:off x="819150" y="4171950"/>
            <a:ext cx="3531870" cy="1200329"/>
          </a:xfrm>
          <a:prstGeom prst="rect">
            <a:avLst/>
          </a:prstGeom>
          <a:noFill/>
        </p:spPr>
        <p:txBody>
          <a:bodyPr wrap="square" rtlCol="0">
            <a:spAutoFit/>
          </a:bodyPr>
          <a:lstStyle/>
          <a:p>
            <a:r>
              <a:rPr lang="en-US" sz="2400"/>
              <a:t>Join the hydrogen and the hydroxyl group to make water. </a:t>
            </a:r>
          </a:p>
        </p:txBody>
      </p:sp>
      <p:sp>
        <p:nvSpPr>
          <p:cNvPr id="4" name="TextBox 3">
            <a:extLst>
              <a:ext uri="{FF2B5EF4-FFF2-40B4-BE49-F238E27FC236}">
                <a16:creationId xmlns:a16="http://schemas.microsoft.com/office/drawing/2014/main" id="{0664EB98-8D47-3D3C-1EBE-B599EC0ED907}"/>
              </a:ext>
            </a:extLst>
          </p:cNvPr>
          <p:cNvSpPr txBox="1"/>
          <p:nvPr/>
        </p:nvSpPr>
        <p:spPr>
          <a:xfrm>
            <a:off x="5791200" y="4457700"/>
            <a:ext cx="2102563" cy="1569660"/>
          </a:xfrm>
          <a:prstGeom prst="rect">
            <a:avLst/>
          </a:prstGeom>
          <a:noFill/>
        </p:spPr>
        <p:txBody>
          <a:bodyPr wrap="none" rtlCol="0">
            <a:spAutoFit/>
          </a:bodyPr>
          <a:lstStyle/>
          <a:p>
            <a:r>
              <a:rPr lang="en-US" sz="2400"/>
              <a:t>Remove a </a:t>
            </a:r>
          </a:p>
          <a:p>
            <a:r>
              <a:rPr lang="en-US" sz="2400"/>
              <a:t>hydrogen from </a:t>
            </a:r>
          </a:p>
          <a:p>
            <a:r>
              <a:rPr lang="en-US" sz="2400"/>
              <a:t>the glycerol</a:t>
            </a:r>
          </a:p>
          <a:p>
            <a:r>
              <a:rPr lang="en-US" sz="2400"/>
              <a:t> backbone</a:t>
            </a:r>
          </a:p>
        </p:txBody>
      </p:sp>
      <p:sp>
        <p:nvSpPr>
          <p:cNvPr id="5" name="TextBox 4">
            <a:extLst>
              <a:ext uri="{FF2B5EF4-FFF2-40B4-BE49-F238E27FC236}">
                <a16:creationId xmlns:a16="http://schemas.microsoft.com/office/drawing/2014/main" id="{79CA2636-FBDA-5172-7DD7-2A4E06A086E8}"/>
              </a:ext>
            </a:extLst>
          </p:cNvPr>
          <p:cNvSpPr txBox="1"/>
          <p:nvPr/>
        </p:nvSpPr>
        <p:spPr>
          <a:xfrm>
            <a:off x="8773598" y="5314951"/>
            <a:ext cx="3418402" cy="1477328"/>
          </a:xfrm>
          <a:prstGeom prst="rect">
            <a:avLst/>
          </a:prstGeom>
          <a:noFill/>
        </p:spPr>
        <p:txBody>
          <a:bodyPr wrap="square" rtlCol="0">
            <a:spAutoFit/>
          </a:bodyPr>
          <a:lstStyle/>
          <a:p>
            <a:r>
              <a:rPr lang="en-US" sz="2400"/>
              <a:t>Attach the unsaturated</a:t>
            </a:r>
          </a:p>
          <a:p>
            <a:r>
              <a:rPr lang="en-US" sz="2400"/>
              <a:t> fatty acid  to the glycerol </a:t>
            </a:r>
          </a:p>
          <a:p>
            <a:r>
              <a:rPr lang="en-US" sz="2400"/>
              <a:t>backbone</a:t>
            </a:r>
          </a:p>
          <a:p>
            <a:endParaRPr lang="en-US"/>
          </a:p>
        </p:txBody>
      </p:sp>
    </p:spTree>
    <p:extLst>
      <p:ext uri="{BB962C8B-B14F-4D97-AF65-F5344CB8AC3E}">
        <p14:creationId xmlns:p14="http://schemas.microsoft.com/office/powerpoint/2010/main" val="13592372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7219B57-3A8A-C07D-755D-4D0242E6B796}"/>
              </a:ext>
            </a:extLst>
          </p:cNvPr>
          <p:cNvSpPr txBox="1"/>
          <p:nvPr/>
        </p:nvSpPr>
        <p:spPr>
          <a:xfrm>
            <a:off x="1452880" y="1747520"/>
            <a:ext cx="9499600" cy="584775"/>
          </a:xfrm>
          <a:prstGeom prst="rect">
            <a:avLst/>
          </a:prstGeom>
          <a:noFill/>
        </p:spPr>
        <p:txBody>
          <a:bodyPr wrap="square" rtlCol="0">
            <a:spAutoFit/>
          </a:bodyPr>
          <a:lstStyle/>
          <a:p>
            <a:pPr algn="ctr"/>
            <a:r>
              <a:rPr lang="en-US" sz="3200"/>
              <a:t>Constructing A Phospholipid</a:t>
            </a:r>
          </a:p>
        </p:txBody>
      </p:sp>
      <p:pic>
        <p:nvPicPr>
          <p:cNvPr id="11266" name="Picture 2">
            <a:extLst>
              <a:ext uri="{FF2B5EF4-FFF2-40B4-BE49-F238E27FC236}">
                <a16:creationId xmlns:a16="http://schemas.microsoft.com/office/drawing/2014/main" id="{89C01E2B-6543-30BF-8D92-3893FA6207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20783" y="2332295"/>
            <a:ext cx="7839075" cy="3810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FB995E7-27E5-D9C0-F252-9FAAE28386F3}"/>
              </a:ext>
            </a:extLst>
          </p:cNvPr>
          <p:cNvSpPr txBox="1"/>
          <p:nvPr/>
        </p:nvSpPr>
        <p:spPr>
          <a:xfrm>
            <a:off x="361951" y="2722425"/>
            <a:ext cx="3143250" cy="3046988"/>
          </a:xfrm>
          <a:prstGeom prst="rect">
            <a:avLst/>
          </a:prstGeom>
          <a:noFill/>
        </p:spPr>
        <p:txBody>
          <a:bodyPr wrap="square" rtlCol="0">
            <a:spAutoFit/>
          </a:bodyPr>
          <a:lstStyle/>
          <a:p>
            <a:r>
              <a:rPr lang="en-US" sz="2400"/>
              <a:t>Remove a hydrogen from the glycerol backbone and attach</a:t>
            </a:r>
          </a:p>
          <a:p>
            <a:r>
              <a:rPr lang="en-US" sz="2400"/>
              <a:t>the phosphate head. </a:t>
            </a:r>
          </a:p>
          <a:p>
            <a:endParaRPr lang="en-US" sz="2400"/>
          </a:p>
          <a:p>
            <a:r>
              <a:rPr lang="en-US" sz="2400"/>
              <a:t>Join the hydrogen with a hydroxyl group to make water</a:t>
            </a:r>
            <a:r>
              <a:rPr lang="en-US"/>
              <a:t>.</a:t>
            </a:r>
          </a:p>
        </p:txBody>
      </p:sp>
    </p:spTree>
    <p:extLst>
      <p:ext uri="{BB962C8B-B14F-4D97-AF65-F5344CB8AC3E}">
        <p14:creationId xmlns:p14="http://schemas.microsoft.com/office/powerpoint/2010/main" val="3974622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a:t>Workshop Outcomes</a:t>
            </a:r>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p:txBody>
          <a:bodyPr>
            <a:normAutofit lnSpcReduction="10000"/>
          </a:bodyPr>
          <a:lstStyle/>
          <a:p>
            <a:r>
              <a:rPr lang="en-US"/>
              <a:t>Construct models to show the movement of ions and nutrients across membranes. </a:t>
            </a:r>
          </a:p>
          <a:p>
            <a:pPr marL="0" indent="0">
              <a:buNone/>
            </a:pPr>
            <a:endParaRPr lang="en-US"/>
          </a:p>
          <a:p>
            <a:r>
              <a:rPr lang="en-US"/>
              <a:t>Connect theory with the results from popular homeostasis labs. </a:t>
            </a:r>
          </a:p>
          <a:p>
            <a:pPr marL="0" indent="0">
              <a:buNone/>
            </a:pPr>
            <a:endParaRPr lang="en-US"/>
          </a:p>
          <a:p>
            <a:r>
              <a:rPr lang="en-US"/>
              <a:t>Make and defend a claim based on evidence that homeostasis results from a variety of factors. </a:t>
            </a:r>
          </a:p>
          <a:p>
            <a:pPr marL="0" indent="0">
              <a:buNone/>
            </a:pPr>
            <a:endParaRPr lang="en-US"/>
          </a:p>
          <a:p>
            <a:r>
              <a:rPr lang="en-US"/>
              <a:t>Have fun!</a:t>
            </a:r>
          </a:p>
        </p:txBody>
      </p:sp>
      <p:sp>
        <p:nvSpPr>
          <p:cNvPr id="5" name="Rectangle 1">
            <a:extLst>
              <a:ext uri="{FF2B5EF4-FFF2-40B4-BE49-F238E27FC236}">
                <a16:creationId xmlns:a16="http://schemas.microsoft.com/office/drawing/2014/main" id="{EC5C6848-0E5D-83C6-0819-36C566359892}"/>
              </a:ext>
            </a:extLst>
          </p:cNvPr>
          <p:cNvSpPr>
            <a:spLocks noChangeArrowheads="1"/>
          </p:cNvSpPr>
          <p:nvPr/>
        </p:nvSpPr>
        <p:spPr bwMode="auto">
          <a:xfrm>
            <a:off x="0" y="-276999"/>
            <a:ext cx="18473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a:ln>
                  <a:noFill/>
                </a:ln>
                <a:solidFill>
                  <a:srgbClr val="000000"/>
                </a:solidFill>
                <a:effectLst/>
                <a:latin typeface="MathJax_Main"/>
                <a:cs typeface="Calibri" panose="020F050202020403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Rectangle 2">
            <a:extLst>
              <a:ext uri="{FF2B5EF4-FFF2-40B4-BE49-F238E27FC236}">
                <a16:creationId xmlns:a16="http://schemas.microsoft.com/office/drawing/2014/main" id="{88A0F04A-EAC2-41BC-97EA-56A96B23B68B}"/>
              </a:ext>
            </a:extLst>
          </p:cNvPr>
          <p:cNvSpPr>
            <a:spLocks noChangeArrowheads="1"/>
          </p:cNvSpPr>
          <p:nvPr/>
        </p:nvSpPr>
        <p:spPr bwMode="auto">
          <a:xfrm>
            <a:off x="152400" y="-124599"/>
            <a:ext cx="18473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065104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7219B57-3A8A-C07D-755D-4D0242E6B796}"/>
              </a:ext>
            </a:extLst>
          </p:cNvPr>
          <p:cNvSpPr txBox="1"/>
          <p:nvPr/>
        </p:nvSpPr>
        <p:spPr>
          <a:xfrm>
            <a:off x="0" y="1747520"/>
            <a:ext cx="6379988" cy="584775"/>
          </a:xfrm>
          <a:prstGeom prst="rect">
            <a:avLst/>
          </a:prstGeom>
          <a:noFill/>
        </p:spPr>
        <p:txBody>
          <a:bodyPr wrap="square" rtlCol="0">
            <a:spAutoFit/>
          </a:bodyPr>
          <a:lstStyle/>
          <a:p>
            <a:pPr algn="ctr"/>
            <a:r>
              <a:rPr lang="en-US" sz="3200"/>
              <a:t>Constructing A Phospholipid</a:t>
            </a:r>
          </a:p>
        </p:txBody>
      </p:sp>
      <p:pic>
        <p:nvPicPr>
          <p:cNvPr id="12290" name="Picture 2">
            <a:extLst>
              <a:ext uri="{FF2B5EF4-FFF2-40B4-BE49-F238E27FC236}">
                <a16:creationId xmlns:a16="http://schemas.microsoft.com/office/drawing/2014/main" id="{6BF0897B-5992-60BD-FEA3-8BC56D9CDD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3325" y="1430020"/>
            <a:ext cx="4400550" cy="4953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669773F1-9836-CD05-4A07-D596E53FA1DF}"/>
              </a:ext>
            </a:extLst>
          </p:cNvPr>
          <p:cNvSpPr txBox="1"/>
          <p:nvPr/>
        </p:nvSpPr>
        <p:spPr>
          <a:xfrm>
            <a:off x="685800" y="2838450"/>
            <a:ext cx="5694188" cy="2677656"/>
          </a:xfrm>
          <a:prstGeom prst="rect">
            <a:avLst/>
          </a:prstGeom>
          <a:noFill/>
        </p:spPr>
        <p:txBody>
          <a:bodyPr wrap="none" rtlCol="0">
            <a:spAutoFit/>
          </a:bodyPr>
          <a:lstStyle/>
          <a:p>
            <a:r>
              <a:rPr lang="en-US" sz="2400"/>
              <a:t>What do all three models have in common? </a:t>
            </a:r>
          </a:p>
          <a:p>
            <a:endParaRPr lang="en-US" sz="2400"/>
          </a:p>
          <a:p>
            <a:endParaRPr lang="en-US" sz="2400"/>
          </a:p>
          <a:p>
            <a:r>
              <a:rPr lang="en-US" sz="2400"/>
              <a:t>How are the models different?</a:t>
            </a:r>
          </a:p>
          <a:p>
            <a:endParaRPr lang="en-US" sz="2400"/>
          </a:p>
          <a:p>
            <a:r>
              <a:rPr lang="en-US" sz="2400"/>
              <a:t>Why is it important to use multiple models</a:t>
            </a:r>
          </a:p>
          <a:p>
            <a:r>
              <a:rPr lang="en-US" sz="2400"/>
              <a:t>to represent the same structure?</a:t>
            </a:r>
          </a:p>
        </p:txBody>
      </p:sp>
    </p:spTree>
    <p:extLst>
      <p:ext uri="{BB962C8B-B14F-4D97-AF65-F5344CB8AC3E}">
        <p14:creationId xmlns:p14="http://schemas.microsoft.com/office/powerpoint/2010/main" val="24013031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3DF4567-0274-4FD8-0AB4-C855BCF3B0CB}"/>
              </a:ext>
            </a:extLst>
          </p:cNvPr>
          <p:cNvSpPr txBox="1"/>
          <p:nvPr/>
        </p:nvSpPr>
        <p:spPr>
          <a:xfrm>
            <a:off x="-1" y="2019300"/>
            <a:ext cx="6496051" cy="523220"/>
          </a:xfrm>
          <a:prstGeom prst="rect">
            <a:avLst/>
          </a:prstGeom>
          <a:noFill/>
        </p:spPr>
        <p:txBody>
          <a:bodyPr wrap="square" rtlCol="0">
            <a:spAutoFit/>
          </a:bodyPr>
          <a:lstStyle/>
          <a:p>
            <a:pPr algn="ctr"/>
            <a:r>
              <a:rPr lang="en-US" sz="2800"/>
              <a:t>Building a Cell Membrane</a:t>
            </a:r>
          </a:p>
        </p:txBody>
      </p:sp>
      <p:pic>
        <p:nvPicPr>
          <p:cNvPr id="3" name="Picture 2">
            <a:extLst>
              <a:ext uri="{FF2B5EF4-FFF2-40B4-BE49-F238E27FC236}">
                <a16:creationId xmlns:a16="http://schemas.microsoft.com/office/drawing/2014/main" id="{E8D89FB7-016B-AD9B-1A62-3D9ABC1D807F}"/>
              </a:ext>
            </a:extLst>
          </p:cNvPr>
          <p:cNvPicPr>
            <a:picLocks noChangeAspect="1"/>
          </p:cNvPicPr>
          <p:nvPr/>
        </p:nvPicPr>
        <p:blipFill>
          <a:blip r:embed="rId3"/>
          <a:stretch>
            <a:fillRect/>
          </a:stretch>
        </p:blipFill>
        <p:spPr>
          <a:xfrm>
            <a:off x="7742498" y="2280910"/>
            <a:ext cx="3231831" cy="4114800"/>
          </a:xfrm>
          <a:prstGeom prst="rect">
            <a:avLst/>
          </a:prstGeom>
        </p:spPr>
      </p:pic>
      <p:sp>
        <p:nvSpPr>
          <p:cNvPr id="4" name="TextBox 3">
            <a:extLst>
              <a:ext uri="{FF2B5EF4-FFF2-40B4-BE49-F238E27FC236}">
                <a16:creationId xmlns:a16="http://schemas.microsoft.com/office/drawing/2014/main" id="{A429F836-1D99-B7D4-FBF1-D29D441D7502}"/>
              </a:ext>
            </a:extLst>
          </p:cNvPr>
          <p:cNvSpPr txBox="1"/>
          <p:nvPr/>
        </p:nvSpPr>
        <p:spPr>
          <a:xfrm>
            <a:off x="533401" y="2542520"/>
            <a:ext cx="5962650" cy="3046988"/>
          </a:xfrm>
          <a:prstGeom prst="rect">
            <a:avLst/>
          </a:prstGeom>
          <a:noFill/>
        </p:spPr>
        <p:txBody>
          <a:bodyPr wrap="square" rtlCol="0">
            <a:spAutoFit/>
          </a:bodyPr>
          <a:lstStyle/>
          <a:p>
            <a:r>
              <a:rPr lang="en-US" sz="2400"/>
              <a:t>How would ten phospholipids arrange to form a film on water? </a:t>
            </a:r>
          </a:p>
          <a:p>
            <a:endParaRPr lang="en-US" sz="2400"/>
          </a:p>
          <a:p>
            <a:r>
              <a:rPr lang="en-US" sz="2400"/>
              <a:t>How would ten phospholipids arrange to be submerged in  a beaker of water?</a:t>
            </a:r>
          </a:p>
          <a:p>
            <a:endParaRPr lang="en-US" sz="2400"/>
          </a:p>
          <a:p>
            <a:r>
              <a:rPr lang="en-US" sz="2400"/>
              <a:t>How would phospholipids be arranged to be both submerged and contain water.</a:t>
            </a:r>
          </a:p>
        </p:txBody>
      </p:sp>
    </p:spTree>
    <p:extLst>
      <p:ext uri="{BB962C8B-B14F-4D97-AF65-F5344CB8AC3E}">
        <p14:creationId xmlns:p14="http://schemas.microsoft.com/office/powerpoint/2010/main" val="37126521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32</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a:t>Let’s compare models</a:t>
            </a:r>
          </a:p>
        </p:txBody>
      </p:sp>
      <p:pic>
        <p:nvPicPr>
          <p:cNvPr id="6" name="Content Placeholder 5" descr="A group of people playing a board game&#10;&#10;Description automatically generated">
            <a:extLst>
              <a:ext uri="{FF2B5EF4-FFF2-40B4-BE49-F238E27FC236}">
                <a16:creationId xmlns:a16="http://schemas.microsoft.com/office/drawing/2014/main" id="{75B9C86B-000F-DC15-6D21-8F78C09C91D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91529" y="1730375"/>
            <a:ext cx="8269111" cy="4651375"/>
          </a:xfrm>
        </p:spPr>
      </p:pic>
      <p:sp>
        <p:nvSpPr>
          <p:cNvPr id="7" name="TextBox 6">
            <a:extLst>
              <a:ext uri="{FF2B5EF4-FFF2-40B4-BE49-F238E27FC236}">
                <a16:creationId xmlns:a16="http://schemas.microsoft.com/office/drawing/2014/main" id="{4D6218B9-D071-0979-AB13-370F4D1D0E88}"/>
              </a:ext>
            </a:extLst>
          </p:cNvPr>
          <p:cNvSpPr txBox="1"/>
          <p:nvPr/>
        </p:nvSpPr>
        <p:spPr>
          <a:xfrm>
            <a:off x="9039225" y="1819275"/>
            <a:ext cx="3123922" cy="2862322"/>
          </a:xfrm>
          <a:prstGeom prst="rect">
            <a:avLst/>
          </a:prstGeom>
          <a:noFill/>
        </p:spPr>
        <p:txBody>
          <a:bodyPr wrap="square" rtlCol="0">
            <a:spAutoFit/>
          </a:bodyPr>
          <a:lstStyle/>
          <a:p>
            <a:pPr marL="285750" indent="-285750">
              <a:buFont typeface="Arial" panose="020B0604020202020204" pitchFamily="34" charset="0"/>
              <a:buChar char="•"/>
            </a:pPr>
            <a:r>
              <a:rPr lang="en-US" sz="3600"/>
              <a:t>Monolayer</a:t>
            </a:r>
          </a:p>
          <a:p>
            <a:endParaRPr lang="en-US" sz="3600"/>
          </a:p>
          <a:p>
            <a:pPr marL="285750" indent="-285750">
              <a:buFont typeface="Arial" panose="020B0604020202020204" pitchFamily="34" charset="0"/>
              <a:buChar char="•"/>
            </a:pPr>
            <a:r>
              <a:rPr lang="en-US" sz="3600"/>
              <a:t>Micelle</a:t>
            </a:r>
          </a:p>
          <a:p>
            <a:endParaRPr lang="en-US" sz="3600"/>
          </a:p>
          <a:p>
            <a:pPr marL="285750" indent="-285750">
              <a:buFont typeface="Arial" panose="020B0604020202020204" pitchFamily="34" charset="0"/>
              <a:buChar char="•"/>
            </a:pPr>
            <a:r>
              <a:rPr lang="en-US" sz="3600"/>
              <a:t>Lipid Bilayer</a:t>
            </a:r>
          </a:p>
        </p:txBody>
      </p:sp>
    </p:spTree>
    <p:extLst>
      <p:ext uri="{BB962C8B-B14F-4D97-AF65-F5344CB8AC3E}">
        <p14:creationId xmlns:p14="http://schemas.microsoft.com/office/powerpoint/2010/main" val="17598690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33</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a:t>Let’s compare models</a:t>
            </a:r>
          </a:p>
        </p:txBody>
      </p:sp>
      <p:sp>
        <p:nvSpPr>
          <p:cNvPr id="7" name="TextBox 6">
            <a:extLst>
              <a:ext uri="{FF2B5EF4-FFF2-40B4-BE49-F238E27FC236}">
                <a16:creationId xmlns:a16="http://schemas.microsoft.com/office/drawing/2014/main" id="{4D6218B9-D071-0979-AB13-370F4D1D0E88}"/>
              </a:ext>
            </a:extLst>
          </p:cNvPr>
          <p:cNvSpPr txBox="1"/>
          <p:nvPr/>
        </p:nvSpPr>
        <p:spPr>
          <a:xfrm>
            <a:off x="9039225" y="1819275"/>
            <a:ext cx="3123922" cy="2862322"/>
          </a:xfrm>
          <a:prstGeom prst="rect">
            <a:avLst/>
          </a:prstGeom>
          <a:noFill/>
        </p:spPr>
        <p:txBody>
          <a:bodyPr wrap="square" rtlCol="0">
            <a:spAutoFit/>
          </a:bodyPr>
          <a:lstStyle/>
          <a:p>
            <a:pPr marL="285750" indent="-285750">
              <a:buFont typeface="Arial" panose="020B0604020202020204" pitchFamily="34" charset="0"/>
              <a:buChar char="•"/>
            </a:pPr>
            <a:r>
              <a:rPr lang="en-US" sz="3600"/>
              <a:t>Monolayer</a:t>
            </a:r>
          </a:p>
          <a:p>
            <a:endParaRPr lang="en-US" sz="3600"/>
          </a:p>
          <a:p>
            <a:pPr marL="285750" indent="-285750">
              <a:buFont typeface="Arial" panose="020B0604020202020204" pitchFamily="34" charset="0"/>
              <a:buChar char="•"/>
            </a:pPr>
            <a:r>
              <a:rPr lang="en-US" sz="3600"/>
              <a:t>Micelle</a:t>
            </a:r>
          </a:p>
          <a:p>
            <a:endParaRPr lang="en-US" sz="3600"/>
          </a:p>
          <a:p>
            <a:pPr marL="285750" indent="-285750">
              <a:buFont typeface="Arial" panose="020B0604020202020204" pitchFamily="34" charset="0"/>
              <a:buChar char="•"/>
            </a:pPr>
            <a:r>
              <a:rPr lang="en-US" sz="3600"/>
              <a:t>Lipid Bilayer</a:t>
            </a:r>
          </a:p>
        </p:txBody>
      </p:sp>
      <p:pic>
        <p:nvPicPr>
          <p:cNvPr id="9" name="Content Placeholder 8" descr="Diagram of different types of lipid spheres&#10;&#10;Description automatically generated">
            <a:extLst>
              <a:ext uri="{FF2B5EF4-FFF2-40B4-BE49-F238E27FC236}">
                <a16:creationId xmlns:a16="http://schemas.microsoft.com/office/drawing/2014/main" id="{C158AC6F-2576-79DA-D42D-3F8B978504A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14425" y="1812003"/>
            <a:ext cx="7645608" cy="3474371"/>
          </a:xfrm>
          <a:prstGeom prst="rect">
            <a:avLst/>
          </a:prstGeom>
          <a:ln>
            <a:noFill/>
          </a:ln>
          <a:effectLst>
            <a:softEdge rad="112500"/>
          </a:effectLst>
        </p:spPr>
      </p:pic>
    </p:spTree>
    <p:extLst>
      <p:ext uri="{BB962C8B-B14F-4D97-AF65-F5344CB8AC3E}">
        <p14:creationId xmlns:p14="http://schemas.microsoft.com/office/powerpoint/2010/main" val="18608460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34</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a:t>Lipid Bilayer</a:t>
            </a:r>
          </a:p>
        </p:txBody>
      </p:sp>
      <p:pic>
        <p:nvPicPr>
          <p:cNvPr id="8" name="Content Placeholder 7" descr="A beaker with water and red and yellow spheres&#10;&#10;Description automatically generated">
            <a:extLst>
              <a:ext uri="{FF2B5EF4-FFF2-40B4-BE49-F238E27FC236}">
                <a16:creationId xmlns:a16="http://schemas.microsoft.com/office/drawing/2014/main" id="{AB03F542-AD41-E2D1-87E1-396F28B163E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9394" y="1647998"/>
            <a:ext cx="6973575" cy="4651375"/>
          </a:xfrm>
        </p:spPr>
      </p:pic>
      <p:pic>
        <p:nvPicPr>
          <p:cNvPr id="9" name="Picture 8">
            <a:extLst>
              <a:ext uri="{FF2B5EF4-FFF2-40B4-BE49-F238E27FC236}">
                <a16:creationId xmlns:a16="http://schemas.microsoft.com/office/drawing/2014/main" id="{CA9ACD5B-ABF1-7982-945A-EC9CC903FF00}"/>
              </a:ext>
            </a:extLst>
          </p:cNvPr>
          <p:cNvPicPr>
            <a:picLocks noChangeAspect="1"/>
          </p:cNvPicPr>
          <p:nvPr/>
        </p:nvPicPr>
        <p:blipFill>
          <a:blip r:embed="rId3"/>
          <a:stretch>
            <a:fillRect/>
          </a:stretch>
        </p:blipFill>
        <p:spPr>
          <a:xfrm>
            <a:off x="6136002" y="1930572"/>
            <a:ext cx="5248275" cy="4086225"/>
          </a:xfrm>
          <a:prstGeom prst="rect">
            <a:avLst/>
          </a:prstGeom>
        </p:spPr>
      </p:pic>
    </p:spTree>
    <p:extLst>
      <p:ext uri="{BB962C8B-B14F-4D97-AF65-F5344CB8AC3E}">
        <p14:creationId xmlns:p14="http://schemas.microsoft.com/office/powerpoint/2010/main" val="13217731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BF834-E29D-2CE9-CA05-82E4BECC035B}"/>
              </a:ext>
            </a:extLst>
          </p:cNvPr>
          <p:cNvSpPr>
            <a:spLocks noGrp="1"/>
          </p:cNvSpPr>
          <p:nvPr>
            <p:ph type="title"/>
          </p:nvPr>
        </p:nvSpPr>
        <p:spPr/>
        <p:txBody>
          <a:bodyPr/>
          <a:lstStyle/>
          <a:p>
            <a:pPr algn="ctr"/>
            <a:r>
              <a:rPr lang="en-US"/>
              <a:t>The Fluid Mosaic Model</a:t>
            </a:r>
          </a:p>
        </p:txBody>
      </p:sp>
      <p:sp>
        <p:nvSpPr>
          <p:cNvPr id="3" name="Slide Number Placeholder 2">
            <a:extLst>
              <a:ext uri="{FF2B5EF4-FFF2-40B4-BE49-F238E27FC236}">
                <a16:creationId xmlns:a16="http://schemas.microsoft.com/office/drawing/2014/main" id="{3FBBCDC6-28CA-34DE-4CB3-E03A2A764E9A}"/>
              </a:ext>
            </a:extLst>
          </p:cNvPr>
          <p:cNvSpPr>
            <a:spLocks noGrp="1"/>
          </p:cNvSpPr>
          <p:nvPr>
            <p:ph type="sldNum" sz="quarter" idx="12"/>
          </p:nvPr>
        </p:nvSpPr>
        <p:spPr/>
        <p:txBody>
          <a:bodyPr/>
          <a:lstStyle/>
          <a:p>
            <a:fld id="{195F50F5-0325-4E13-93B8-A048A96B03AB}" type="slidenum">
              <a:rPr lang="en-US" smtClean="0"/>
              <a:pPr/>
              <a:t>35</a:t>
            </a:fld>
            <a:endParaRPr lang="en-US"/>
          </a:p>
        </p:txBody>
      </p:sp>
      <p:pic>
        <p:nvPicPr>
          <p:cNvPr id="5" name="Picture 4">
            <a:extLst>
              <a:ext uri="{FF2B5EF4-FFF2-40B4-BE49-F238E27FC236}">
                <a16:creationId xmlns:a16="http://schemas.microsoft.com/office/drawing/2014/main" id="{A1850FF1-8764-A404-276D-AF21C395271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29392" y="1429839"/>
            <a:ext cx="4631377" cy="4727516"/>
          </a:xfrm>
          <a:prstGeom prst="rect">
            <a:avLst/>
          </a:prstGeom>
          <a:ln>
            <a:noFill/>
          </a:ln>
          <a:effectLst>
            <a:softEdge rad="112500"/>
          </a:effectLst>
        </p:spPr>
      </p:pic>
      <p:pic>
        <p:nvPicPr>
          <p:cNvPr id="4" name="Picture 3">
            <a:extLst>
              <a:ext uri="{FF2B5EF4-FFF2-40B4-BE49-F238E27FC236}">
                <a16:creationId xmlns:a16="http://schemas.microsoft.com/office/drawing/2014/main" id="{75C71C2C-0ED4-EBDC-AA34-07EE6317D9DE}"/>
              </a:ext>
            </a:extLst>
          </p:cNvPr>
          <p:cNvPicPr>
            <a:picLocks noChangeAspect="1"/>
          </p:cNvPicPr>
          <p:nvPr/>
        </p:nvPicPr>
        <p:blipFill>
          <a:blip r:embed="rId4"/>
          <a:stretch>
            <a:fillRect/>
          </a:stretch>
        </p:blipFill>
        <p:spPr>
          <a:xfrm>
            <a:off x="5795549" y="1750484"/>
            <a:ext cx="5248275" cy="4086225"/>
          </a:xfrm>
          <a:prstGeom prst="rect">
            <a:avLst/>
          </a:prstGeom>
        </p:spPr>
      </p:pic>
    </p:spTree>
    <p:extLst>
      <p:ext uri="{BB962C8B-B14F-4D97-AF65-F5344CB8AC3E}">
        <p14:creationId xmlns:p14="http://schemas.microsoft.com/office/powerpoint/2010/main" val="41998703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BF834-E29D-2CE9-CA05-82E4BECC035B}"/>
              </a:ext>
            </a:extLst>
          </p:cNvPr>
          <p:cNvSpPr>
            <a:spLocks noGrp="1"/>
          </p:cNvSpPr>
          <p:nvPr>
            <p:ph type="title"/>
          </p:nvPr>
        </p:nvSpPr>
        <p:spPr>
          <a:xfrm>
            <a:off x="7267931" y="85725"/>
            <a:ext cx="4133494" cy="710338"/>
          </a:xfrm>
        </p:spPr>
        <p:txBody>
          <a:bodyPr>
            <a:normAutofit fontScale="90000"/>
          </a:bodyPr>
          <a:lstStyle/>
          <a:p>
            <a:pPr algn="ctr"/>
            <a:r>
              <a:rPr lang="en-US"/>
              <a:t>Raw Egg Components</a:t>
            </a:r>
          </a:p>
        </p:txBody>
      </p:sp>
      <p:sp>
        <p:nvSpPr>
          <p:cNvPr id="3" name="Slide Number Placeholder 2">
            <a:extLst>
              <a:ext uri="{FF2B5EF4-FFF2-40B4-BE49-F238E27FC236}">
                <a16:creationId xmlns:a16="http://schemas.microsoft.com/office/drawing/2014/main" id="{3FBBCDC6-28CA-34DE-4CB3-E03A2A764E9A}"/>
              </a:ext>
            </a:extLst>
          </p:cNvPr>
          <p:cNvSpPr>
            <a:spLocks noGrp="1"/>
          </p:cNvSpPr>
          <p:nvPr>
            <p:ph type="sldNum" sz="quarter" idx="12"/>
          </p:nvPr>
        </p:nvSpPr>
        <p:spPr/>
        <p:txBody>
          <a:bodyPr/>
          <a:lstStyle/>
          <a:p>
            <a:fld id="{195F50F5-0325-4E13-93B8-A048A96B03AB}" type="slidenum">
              <a:rPr lang="en-US" smtClean="0"/>
              <a:pPr/>
              <a:t>36</a:t>
            </a:fld>
            <a:endParaRPr lang="en-US"/>
          </a:p>
        </p:txBody>
      </p:sp>
      <p:pic>
        <p:nvPicPr>
          <p:cNvPr id="5" name="Picture 4">
            <a:extLst>
              <a:ext uri="{FF2B5EF4-FFF2-40B4-BE49-F238E27FC236}">
                <a16:creationId xmlns:a16="http://schemas.microsoft.com/office/drawing/2014/main" id="{A1850FF1-8764-A404-276D-AF21C395271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539" y="1"/>
            <a:ext cx="7208392" cy="6857999"/>
          </a:xfrm>
          <a:prstGeom prst="rect">
            <a:avLst/>
          </a:prstGeom>
        </p:spPr>
      </p:pic>
      <p:sp>
        <p:nvSpPr>
          <p:cNvPr id="6" name="TextBox 5">
            <a:extLst>
              <a:ext uri="{FF2B5EF4-FFF2-40B4-BE49-F238E27FC236}">
                <a16:creationId xmlns:a16="http://schemas.microsoft.com/office/drawing/2014/main" id="{3B602012-EF12-CFC0-08D5-7BAB96574BB5}"/>
              </a:ext>
            </a:extLst>
          </p:cNvPr>
          <p:cNvSpPr txBox="1"/>
          <p:nvPr/>
        </p:nvSpPr>
        <p:spPr>
          <a:xfrm>
            <a:off x="7486650" y="1114425"/>
            <a:ext cx="3771900" cy="5632311"/>
          </a:xfrm>
          <a:prstGeom prst="rect">
            <a:avLst/>
          </a:prstGeom>
          <a:noFill/>
        </p:spPr>
        <p:txBody>
          <a:bodyPr wrap="square" rtlCol="0">
            <a:spAutoFit/>
          </a:bodyPr>
          <a:lstStyle/>
          <a:p>
            <a:pPr marL="285750" indent="-285750">
              <a:buFont typeface="Arial" panose="020B0604020202020204" pitchFamily="34" charset="0"/>
              <a:buChar char="•"/>
            </a:pPr>
            <a:r>
              <a:rPr lang="en-US" sz="2000"/>
              <a:t>What is in your cell?  </a:t>
            </a:r>
          </a:p>
          <a:p>
            <a:pPr marL="285750" indent="-285750">
              <a:buFont typeface="Arial" panose="020B0604020202020204" pitchFamily="34" charset="0"/>
              <a:buChar char="•"/>
            </a:pPr>
            <a:endParaRPr lang="en-US" sz="2000"/>
          </a:p>
          <a:p>
            <a:pPr marL="285750" indent="-285750">
              <a:buFont typeface="Arial" panose="020B0604020202020204" pitchFamily="34" charset="0"/>
              <a:buChar char="•"/>
            </a:pPr>
            <a:r>
              <a:rPr lang="en-US" sz="2000"/>
              <a:t>Take five minutes with your group and determine what components are in your egg.</a:t>
            </a:r>
          </a:p>
          <a:p>
            <a:pPr marL="285750" indent="-285750">
              <a:buFont typeface="Arial" panose="020B0604020202020204" pitchFamily="34" charset="0"/>
              <a:buChar char="•"/>
            </a:pPr>
            <a:endParaRPr lang="en-US" sz="2000"/>
          </a:p>
          <a:p>
            <a:pPr marL="285750" indent="-285750">
              <a:buFont typeface="Arial" panose="020B0604020202020204" pitchFamily="34" charset="0"/>
              <a:buChar char="•"/>
            </a:pPr>
            <a:r>
              <a:rPr lang="en-US" sz="2000"/>
              <a:t>Determine the approximate mass of the egg in grams. </a:t>
            </a:r>
          </a:p>
          <a:p>
            <a:pPr marL="285750" indent="-285750">
              <a:buFont typeface="Arial" panose="020B0604020202020204" pitchFamily="34" charset="0"/>
              <a:buChar char="•"/>
            </a:pPr>
            <a:r>
              <a:rPr lang="en-US" sz="2000"/>
              <a:t>Determine the approximate mass of the individual components. </a:t>
            </a:r>
          </a:p>
          <a:p>
            <a:pPr marL="285750" indent="-285750">
              <a:buFont typeface="Arial" panose="020B0604020202020204" pitchFamily="34" charset="0"/>
              <a:buChar char="•"/>
            </a:pPr>
            <a:endParaRPr lang="en-US" sz="2000"/>
          </a:p>
          <a:p>
            <a:pPr marL="285750" indent="-285750">
              <a:buFont typeface="Arial" panose="020B0604020202020204" pitchFamily="34" charset="0"/>
              <a:buChar char="•"/>
            </a:pPr>
            <a:r>
              <a:rPr lang="en-US" sz="2000"/>
              <a:t>How might you test for these substances to verify they are present or absent from your egg? </a:t>
            </a:r>
          </a:p>
          <a:p>
            <a:pPr marL="285750" indent="-285750">
              <a:buFont typeface="Arial" panose="020B0604020202020204" pitchFamily="34" charset="0"/>
              <a:buChar char="•"/>
            </a:pPr>
            <a:endParaRPr lang="en-US" sz="2000"/>
          </a:p>
          <a:p>
            <a:pPr marL="285750" indent="-285750">
              <a:buFont typeface="Arial" panose="020B0604020202020204" pitchFamily="34" charset="0"/>
              <a:buChar char="•"/>
            </a:pPr>
            <a:endParaRPr lang="en-US" sz="2000"/>
          </a:p>
        </p:txBody>
      </p:sp>
    </p:spTree>
    <p:extLst>
      <p:ext uri="{BB962C8B-B14F-4D97-AF65-F5344CB8AC3E}">
        <p14:creationId xmlns:p14="http://schemas.microsoft.com/office/powerpoint/2010/main" val="18190181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BF834-E29D-2CE9-CA05-82E4BECC035B}"/>
              </a:ext>
            </a:extLst>
          </p:cNvPr>
          <p:cNvSpPr>
            <a:spLocks noGrp="1"/>
          </p:cNvSpPr>
          <p:nvPr>
            <p:ph type="title"/>
          </p:nvPr>
        </p:nvSpPr>
        <p:spPr>
          <a:xfrm>
            <a:off x="7267931" y="85725"/>
            <a:ext cx="4133494" cy="710338"/>
          </a:xfrm>
        </p:spPr>
        <p:txBody>
          <a:bodyPr>
            <a:normAutofit fontScale="90000"/>
          </a:bodyPr>
          <a:lstStyle/>
          <a:p>
            <a:pPr algn="ctr"/>
            <a:r>
              <a:rPr lang="en-US"/>
              <a:t>Raw Egg Components</a:t>
            </a:r>
          </a:p>
        </p:txBody>
      </p:sp>
      <p:sp>
        <p:nvSpPr>
          <p:cNvPr id="3" name="Slide Number Placeholder 2">
            <a:extLst>
              <a:ext uri="{FF2B5EF4-FFF2-40B4-BE49-F238E27FC236}">
                <a16:creationId xmlns:a16="http://schemas.microsoft.com/office/drawing/2014/main" id="{3FBBCDC6-28CA-34DE-4CB3-E03A2A764E9A}"/>
              </a:ext>
            </a:extLst>
          </p:cNvPr>
          <p:cNvSpPr>
            <a:spLocks noGrp="1"/>
          </p:cNvSpPr>
          <p:nvPr>
            <p:ph type="sldNum" sz="quarter" idx="12"/>
          </p:nvPr>
        </p:nvSpPr>
        <p:spPr/>
        <p:txBody>
          <a:bodyPr/>
          <a:lstStyle/>
          <a:p>
            <a:fld id="{195F50F5-0325-4E13-93B8-A048A96B03AB}" type="slidenum">
              <a:rPr lang="en-US" smtClean="0"/>
              <a:pPr/>
              <a:t>37</a:t>
            </a:fld>
            <a:endParaRPr lang="en-US"/>
          </a:p>
        </p:txBody>
      </p:sp>
      <p:pic>
        <p:nvPicPr>
          <p:cNvPr id="5" name="Picture 4">
            <a:extLst>
              <a:ext uri="{FF2B5EF4-FFF2-40B4-BE49-F238E27FC236}">
                <a16:creationId xmlns:a16="http://schemas.microsoft.com/office/drawing/2014/main" id="{A1850FF1-8764-A404-276D-AF21C395271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539" y="1"/>
            <a:ext cx="7208392" cy="6857999"/>
          </a:xfrm>
          <a:prstGeom prst="rect">
            <a:avLst/>
          </a:prstGeom>
        </p:spPr>
      </p:pic>
      <p:sp>
        <p:nvSpPr>
          <p:cNvPr id="6" name="TextBox 5">
            <a:extLst>
              <a:ext uri="{FF2B5EF4-FFF2-40B4-BE49-F238E27FC236}">
                <a16:creationId xmlns:a16="http://schemas.microsoft.com/office/drawing/2014/main" id="{3B602012-EF12-CFC0-08D5-7BAB96574BB5}"/>
              </a:ext>
            </a:extLst>
          </p:cNvPr>
          <p:cNvSpPr txBox="1"/>
          <p:nvPr/>
        </p:nvSpPr>
        <p:spPr>
          <a:xfrm>
            <a:off x="7486650" y="1114425"/>
            <a:ext cx="3771900" cy="4585871"/>
          </a:xfrm>
          <a:prstGeom prst="rect">
            <a:avLst/>
          </a:prstGeom>
          <a:noFill/>
        </p:spPr>
        <p:txBody>
          <a:bodyPr wrap="square" rtlCol="0">
            <a:spAutoFit/>
          </a:bodyPr>
          <a:lstStyle/>
          <a:p>
            <a:pPr marL="285750" indent="-285750">
              <a:buFont typeface="Arial" panose="020B0604020202020204" pitchFamily="34" charset="0"/>
              <a:buChar char="•"/>
            </a:pPr>
            <a:r>
              <a:rPr lang="en-US" sz="2000"/>
              <a:t>50 g water</a:t>
            </a:r>
          </a:p>
          <a:p>
            <a:pPr marL="285750" indent="-285750">
              <a:buFont typeface="Arial" panose="020B0604020202020204" pitchFamily="34" charset="0"/>
              <a:buChar char="•"/>
            </a:pPr>
            <a:r>
              <a:rPr lang="en-US" sz="2000"/>
              <a:t>6 g protein</a:t>
            </a:r>
          </a:p>
          <a:p>
            <a:pPr marL="285750" indent="-285750">
              <a:buFont typeface="Arial" panose="020B0604020202020204" pitchFamily="34" charset="0"/>
              <a:buChar char="•"/>
            </a:pPr>
            <a:r>
              <a:rPr lang="en-US" sz="2000"/>
              <a:t>5 g fat</a:t>
            </a:r>
          </a:p>
          <a:p>
            <a:pPr marL="285750" indent="-285750">
              <a:buFont typeface="Arial" panose="020B0604020202020204" pitchFamily="34" charset="0"/>
              <a:buChar char="•"/>
            </a:pPr>
            <a:r>
              <a:rPr lang="en-US" sz="2000"/>
              <a:t>0.2 g glucose</a:t>
            </a:r>
          </a:p>
          <a:p>
            <a:pPr marL="285750" indent="-285750">
              <a:buFont typeface="Arial" panose="020B0604020202020204" pitchFamily="34" charset="0"/>
              <a:buChar char="•"/>
            </a:pPr>
            <a:r>
              <a:rPr lang="en-US" sz="2000"/>
              <a:t>0.147 choline</a:t>
            </a:r>
          </a:p>
          <a:p>
            <a:pPr marL="285750" indent="-285750">
              <a:buFont typeface="Arial" panose="020B0604020202020204" pitchFamily="34" charset="0"/>
              <a:buChar char="•"/>
            </a:pPr>
            <a:r>
              <a:rPr lang="en-US" sz="2000"/>
              <a:t>0.124 g sodium</a:t>
            </a:r>
          </a:p>
          <a:p>
            <a:pPr marL="285750" indent="-285750">
              <a:buFont typeface="Arial" panose="020B0604020202020204" pitchFamily="34" charset="0"/>
              <a:buChar char="•"/>
            </a:pPr>
            <a:r>
              <a:rPr lang="en-US" sz="2000"/>
              <a:t>0.07 g potassium</a:t>
            </a:r>
          </a:p>
          <a:p>
            <a:pPr marL="285750" indent="-285750">
              <a:buFont typeface="Arial" panose="020B0604020202020204" pitchFamily="34" charset="0"/>
              <a:buChar char="•"/>
            </a:pPr>
            <a:r>
              <a:rPr lang="en-US" sz="2000"/>
              <a:t>0.3097 g other micronutrients (like vitamins and cholesterol)</a:t>
            </a:r>
          </a:p>
          <a:p>
            <a:endParaRPr lang="en-US" sz="2000"/>
          </a:p>
          <a:p>
            <a:r>
              <a:rPr lang="en-US" sz="2000" b="1"/>
              <a:t>Approximate Total Mass:  61.7 g</a:t>
            </a:r>
          </a:p>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US"/>
          </a:p>
          <a:p>
            <a:pPr algn="l"/>
            <a:r>
              <a:rPr lang="en-US" b="0" i="0">
                <a:solidFill>
                  <a:srgbClr val="767676"/>
                </a:solidFill>
                <a:effectLst/>
                <a:latin typeface="Roboto" panose="02000000000000000000" pitchFamily="2" charset="0"/>
              </a:rPr>
              <a:t>Data from:</a:t>
            </a:r>
          </a:p>
          <a:p>
            <a:pPr algn="l"/>
            <a:r>
              <a:rPr lang="en-US" b="0" i="0" u="none" strike="noStrike">
                <a:solidFill>
                  <a:srgbClr val="111111"/>
                </a:solidFill>
                <a:effectLst/>
                <a:latin typeface="Roboto" panose="02000000000000000000" pitchFamily="2" charset="0"/>
                <a:hlinkClick r:id="rId4"/>
              </a:rPr>
              <a:t>USDA</a:t>
            </a:r>
            <a:endParaRPr lang="en-US"/>
          </a:p>
        </p:txBody>
      </p:sp>
    </p:spTree>
    <p:extLst>
      <p:ext uri="{BB962C8B-B14F-4D97-AF65-F5344CB8AC3E}">
        <p14:creationId xmlns:p14="http://schemas.microsoft.com/office/powerpoint/2010/main" val="31627750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BF834-E29D-2CE9-CA05-82E4BECC035B}"/>
              </a:ext>
            </a:extLst>
          </p:cNvPr>
          <p:cNvSpPr>
            <a:spLocks noGrp="1"/>
          </p:cNvSpPr>
          <p:nvPr>
            <p:ph type="title"/>
          </p:nvPr>
        </p:nvSpPr>
        <p:spPr>
          <a:xfrm>
            <a:off x="7267931" y="85725"/>
            <a:ext cx="4133494" cy="710338"/>
          </a:xfrm>
        </p:spPr>
        <p:txBody>
          <a:bodyPr>
            <a:normAutofit fontScale="90000"/>
          </a:bodyPr>
          <a:lstStyle/>
          <a:p>
            <a:pPr algn="ctr"/>
            <a:r>
              <a:rPr lang="en-US"/>
              <a:t>Raw Egg Components</a:t>
            </a:r>
          </a:p>
        </p:txBody>
      </p:sp>
      <p:sp>
        <p:nvSpPr>
          <p:cNvPr id="3" name="Slide Number Placeholder 2">
            <a:extLst>
              <a:ext uri="{FF2B5EF4-FFF2-40B4-BE49-F238E27FC236}">
                <a16:creationId xmlns:a16="http://schemas.microsoft.com/office/drawing/2014/main" id="{3FBBCDC6-28CA-34DE-4CB3-E03A2A764E9A}"/>
              </a:ext>
            </a:extLst>
          </p:cNvPr>
          <p:cNvSpPr>
            <a:spLocks noGrp="1"/>
          </p:cNvSpPr>
          <p:nvPr>
            <p:ph type="sldNum" sz="quarter" idx="12"/>
          </p:nvPr>
        </p:nvSpPr>
        <p:spPr/>
        <p:txBody>
          <a:bodyPr/>
          <a:lstStyle/>
          <a:p>
            <a:fld id="{195F50F5-0325-4E13-93B8-A048A96B03AB}" type="slidenum">
              <a:rPr lang="en-US" smtClean="0"/>
              <a:pPr/>
              <a:t>38</a:t>
            </a:fld>
            <a:endParaRPr lang="en-US"/>
          </a:p>
        </p:txBody>
      </p:sp>
      <p:pic>
        <p:nvPicPr>
          <p:cNvPr id="5" name="Picture 4">
            <a:extLst>
              <a:ext uri="{FF2B5EF4-FFF2-40B4-BE49-F238E27FC236}">
                <a16:creationId xmlns:a16="http://schemas.microsoft.com/office/drawing/2014/main" id="{A1850FF1-8764-A404-276D-AF21C395271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539" y="1"/>
            <a:ext cx="7208392" cy="6857999"/>
          </a:xfrm>
          <a:prstGeom prst="rect">
            <a:avLst/>
          </a:prstGeom>
        </p:spPr>
      </p:pic>
      <p:sp>
        <p:nvSpPr>
          <p:cNvPr id="6" name="TextBox 5">
            <a:extLst>
              <a:ext uri="{FF2B5EF4-FFF2-40B4-BE49-F238E27FC236}">
                <a16:creationId xmlns:a16="http://schemas.microsoft.com/office/drawing/2014/main" id="{3B602012-EF12-CFC0-08D5-7BAB96574BB5}"/>
              </a:ext>
            </a:extLst>
          </p:cNvPr>
          <p:cNvSpPr txBox="1"/>
          <p:nvPr/>
        </p:nvSpPr>
        <p:spPr>
          <a:xfrm>
            <a:off x="7486650" y="1114425"/>
            <a:ext cx="3771900" cy="4924425"/>
          </a:xfrm>
          <a:prstGeom prst="rect">
            <a:avLst/>
          </a:prstGeom>
          <a:noFill/>
        </p:spPr>
        <p:txBody>
          <a:bodyPr wrap="square" rtlCol="0">
            <a:spAutoFit/>
          </a:bodyPr>
          <a:lstStyle/>
          <a:p>
            <a:pPr marL="285750" indent="-285750">
              <a:buFont typeface="Arial" panose="020B0604020202020204" pitchFamily="34" charset="0"/>
              <a:buChar char="•"/>
            </a:pPr>
            <a:r>
              <a:rPr lang="en-US" sz="2000">
                <a:highlight>
                  <a:srgbClr val="FFFF00"/>
                </a:highlight>
              </a:rPr>
              <a:t>50 g water</a:t>
            </a:r>
          </a:p>
          <a:p>
            <a:pPr marL="285750" indent="-285750">
              <a:buFont typeface="Arial" panose="020B0604020202020204" pitchFamily="34" charset="0"/>
              <a:buChar char="•"/>
            </a:pPr>
            <a:r>
              <a:rPr lang="en-US" sz="2000"/>
              <a:t>6 g protein</a:t>
            </a:r>
          </a:p>
          <a:p>
            <a:pPr marL="285750" indent="-285750">
              <a:buFont typeface="Arial" panose="020B0604020202020204" pitchFamily="34" charset="0"/>
              <a:buChar char="•"/>
            </a:pPr>
            <a:r>
              <a:rPr lang="en-US" sz="2000"/>
              <a:t>5 g fat</a:t>
            </a:r>
          </a:p>
          <a:p>
            <a:pPr marL="285750" indent="-285750">
              <a:buFont typeface="Arial" panose="020B0604020202020204" pitchFamily="34" charset="0"/>
              <a:buChar char="•"/>
            </a:pPr>
            <a:r>
              <a:rPr lang="en-US" sz="2000">
                <a:highlight>
                  <a:srgbClr val="FFFF00"/>
                </a:highlight>
              </a:rPr>
              <a:t>0.2 g glucose</a:t>
            </a:r>
          </a:p>
          <a:p>
            <a:pPr marL="285750" indent="-285750">
              <a:buFont typeface="Arial" panose="020B0604020202020204" pitchFamily="34" charset="0"/>
              <a:buChar char="•"/>
            </a:pPr>
            <a:r>
              <a:rPr lang="en-US" sz="2000"/>
              <a:t>0.147 choline</a:t>
            </a:r>
          </a:p>
          <a:p>
            <a:pPr marL="285750" indent="-285750">
              <a:buFont typeface="Arial" panose="020B0604020202020204" pitchFamily="34" charset="0"/>
              <a:buChar char="•"/>
            </a:pPr>
            <a:r>
              <a:rPr lang="en-US" sz="2000">
                <a:highlight>
                  <a:srgbClr val="FFFF00"/>
                </a:highlight>
              </a:rPr>
              <a:t>0.124 g sodium</a:t>
            </a:r>
          </a:p>
          <a:p>
            <a:pPr marL="285750" indent="-285750">
              <a:buFont typeface="Arial" panose="020B0604020202020204" pitchFamily="34" charset="0"/>
              <a:buChar char="•"/>
            </a:pPr>
            <a:r>
              <a:rPr lang="en-US" sz="2000">
                <a:highlight>
                  <a:srgbClr val="FFFF00"/>
                </a:highlight>
              </a:rPr>
              <a:t>0.07 g potassium</a:t>
            </a:r>
          </a:p>
          <a:p>
            <a:pPr marL="285750" indent="-285750">
              <a:buFont typeface="Arial" panose="020B0604020202020204" pitchFamily="34" charset="0"/>
              <a:buChar char="•"/>
            </a:pPr>
            <a:r>
              <a:rPr lang="en-US" sz="2000"/>
              <a:t>0.3097 other micronutrients (like vitamins and cholesterol)</a:t>
            </a:r>
          </a:p>
          <a:p>
            <a:endParaRPr lang="en-US" sz="2000"/>
          </a:p>
          <a:p>
            <a:r>
              <a:rPr lang="en-US" sz="2000" b="1"/>
              <a:t>Approximate Total Mass:  61.7 g</a:t>
            </a:r>
          </a:p>
          <a:p>
            <a:endParaRPr lang="en-US" sz="2000" b="1"/>
          </a:p>
          <a:p>
            <a:endParaRPr lang="en-US" sz="2000" b="1"/>
          </a:p>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US"/>
          </a:p>
          <a:p>
            <a:endParaRPr lang="en-US"/>
          </a:p>
        </p:txBody>
      </p:sp>
      <p:sp>
        <p:nvSpPr>
          <p:cNvPr id="7" name="TextBox 6">
            <a:extLst>
              <a:ext uri="{FF2B5EF4-FFF2-40B4-BE49-F238E27FC236}">
                <a16:creationId xmlns:a16="http://schemas.microsoft.com/office/drawing/2014/main" id="{EA5E7AEB-BF2F-4383-360B-DE91E6394C4F}"/>
              </a:ext>
            </a:extLst>
          </p:cNvPr>
          <p:cNvSpPr txBox="1"/>
          <p:nvPr/>
        </p:nvSpPr>
        <p:spPr>
          <a:xfrm>
            <a:off x="7267932" y="4543425"/>
            <a:ext cx="4228743" cy="1384995"/>
          </a:xfrm>
          <a:prstGeom prst="rect">
            <a:avLst/>
          </a:prstGeom>
          <a:noFill/>
        </p:spPr>
        <p:txBody>
          <a:bodyPr wrap="square" rtlCol="0">
            <a:spAutoFit/>
          </a:bodyPr>
          <a:lstStyle/>
          <a:p>
            <a:endParaRPr lang="en-US" sz="2800"/>
          </a:p>
          <a:p>
            <a:pPr algn="ctr"/>
            <a:r>
              <a:rPr lang="en-US" sz="2800" b="1">
                <a:solidFill>
                  <a:srgbClr val="7030A0"/>
                </a:solidFill>
              </a:rPr>
              <a:t>Determine the percentage of the total mass. </a:t>
            </a:r>
          </a:p>
        </p:txBody>
      </p:sp>
    </p:spTree>
    <p:extLst>
      <p:ext uri="{BB962C8B-B14F-4D97-AF65-F5344CB8AC3E}">
        <p14:creationId xmlns:p14="http://schemas.microsoft.com/office/powerpoint/2010/main" val="31981567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BF834-E29D-2CE9-CA05-82E4BECC035B}"/>
              </a:ext>
            </a:extLst>
          </p:cNvPr>
          <p:cNvSpPr>
            <a:spLocks noGrp="1"/>
          </p:cNvSpPr>
          <p:nvPr>
            <p:ph type="title"/>
          </p:nvPr>
        </p:nvSpPr>
        <p:spPr>
          <a:xfrm>
            <a:off x="7267931" y="85725"/>
            <a:ext cx="4133494" cy="710338"/>
          </a:xfrm>
        </p:spPr>
        <p:txBody>
          <a:bodyPr>
            <a:normAutofit fontScale="90000"/>
          </a:bodyPr>
          <a:lstStyle/>
          <a:p>
            <a:pPr algn="ctr"/>
            <a:r>
              <a:rPr lang="en-US"/>
              <a:t>Raw Egg Components</a:t>
            </a:r>
          </a:p>
        </p:txBody>
      </p:sp>
      <p:sp>
        <p:nvSpPr>
          <p:cNvPr id="3" name="Slide Number Placeholder 2">
            <a:extLst>
              <a:ext uri="{FF2B5EF4-FFF2-40B4-BE49-F238E27FC236}">
                <a16:creationId xmlns:a16="http://schemas.microsoft.com/office/drawing/2014/main" id="{3FBBCDC6-28CA-34DE-4CB3-E03A2A764E9A}"/>
              </a:ext>
            </a:extLst>
          </p:cNvPr>
          <p:cNvSpPr>
            <a:spLocks noGrp="1"/>
          </p:cNvSpPr>
          <p:nvPr>
            <p:ph type="sldNum" sz="quarter" idx="12"/>
          </p:nvPr>
        </p:nvSpPr>
        <p:spPr/>
        <p:txBody>
          <a:bodyPr/>
          <a:lstStyle/>
          <a:p>
            <a:fld id="{195F50F5-0325-4E13-93B8-A048A96B03AB}" type="slidenum">
              <a:rPr lang="en-US" smtClean="0"/>
              <a:pPr/>
              <a:t>39</a:t>
            </a:fld>
            <a:endParaRPr lang="en-US"/>
          </a:p>
        </p:txBody>
      </p:sp>
      <p:pic>
        <p:nvPicPr>
          <p:cNvPr id="5" name="Picture 4">
            <a:extLst>
              <a:ext uri="{FF2B5EF4-FFF2-40B4-BE49-F238E27FC236}">
                <a16:creationId xmlns:a16="http://schemas.microsoft.com/office/drawing/2014/main" id="{A1850FF1-8764-A404-276D-AF21C395271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539" y="1"/>
            <a:ext cx="7208392" cy="6857999"/>
          </a:xfrm>
          <a:prstGeom prst="rect">
            <a:avLst/>
          </a:prstGeom>
        </p:spPr>
      </p:pic>
      <p:sp>
        <p:nvSpPr>
          <p:cNvPr id="6" name="TextBox 5">
            <a:extLst>
              <a:ext uri="{FF2B5EF4-FFF2-40B4-BE49-F238E27FC236}">
                <a16:creationId xmlns:a16="http://schemas.microsoft.com/office/drawing/2014/main" id="{3B602012-EF12-CFC0-08D5-7BAB96574BB5}"/>
              </a:ext>
            </a:extLst>
          </p:cNvPr>
          <p:cNvSpPr txBox="1"/>
          <p:nvPr/>
        </p:nvSpPr>
        <p:spPr>
          <a:xfrm>
            <a:off x="7486650" y="1114425"/>
            <a:ext cx="3771900" cy="4924425"/>
          </a:xfrm>
          <a:prstGeom prst="rect">
            <a:avLst/>
          </a:prstGeom>
          <a:noFill/>
        </p:spPr>
        <p:txBody>
          <a:bodyPr wrap="square" rtlCol="0">
            <a:spAutoFit/>
          </a:bodyPr>
          <a:lstStyle/>
          <a:p>
            <a:pPr marL="285750" indent="-285750">
              <a:buFont typeface="Arial" panose="020B0604020202020204" pitchFamily="34" charset="0"/>
              <a:buChar char="•"/>
            </a:pPr>
            <a:r>
              <a:rPr lang="en-US" sz="2000">
                <a:highlight>
                  <a:srgbClr val="FFFF00"/>
                </a:highlight>
              </a:rPr>
              <a:t>50 g water  (81%)</a:t>
            </a:r>
          </a:p>
          <a:p>
            <a:pPr marL="285750" indent="-285750">
              <a:buFont typeface="Arial" panose="020B0604020202020204" pitchFamily="34" charset="0"/>
              <a:buChar char="•"/>
            </a:pPr>
            <a:r>
              <a:rPr lang="en-US" sz="2000"/>
              <a:t>6 g protein (9.7%)</a:t>
            </a:r>
          </a:p>
          <a:p>
            <a:pPr marL="285750" indent="-285750">
              <a:buFont typeface="Arial" panose="020B0604020202020204" pitchFamily="34" charset="0"/>
              <a:buChar char="•"/>
            </a:pPr>
            <a:r>
              <a:rPr lang="en-US" sz="2000"/>
              <a:t>5 g fat (8.1%)</a:t>
            </a:r>
          </a:p>
          <a:p>
            <a:pPr marL="285750" indent="-285750">
              <a:buFont typeface="Arial" panose="020B0604020202020204" pitchFamily="34" charset="0"/>
              <a:buChar char="•"/>
            </a:pPr>
            <a:r>
              <a:rPr lang="en-US" sz="2000">
                <a:highlight>
                  <a:srgbClr val="FFFF00"/>
                </a:highlight>
              </a:rPr>
              <a:t>0.2 g glucose (0.32%)</a:t>
            </a:r>
          </a:p>
          <a:p>
            <a:pPr marL="285750" indent="-285750">
              <a:buFont typeface="Arial" panose="020B0604020202020204" pitchFamily="34" charset="0"/>
              <a:buChar char="•"/>
            </a:pPr>
            <a:r>
              <a:rPr lang="en-US" sz="2000"/>
              <a:t>0.147 choline (0.23%)</a:t>
            </a:r>
          </a:p>
          <a:p>
            <a:pPr marL="285750" indent="-285750">
              <a:buFont typeface="Arial" panose="020B0604020202020204" pitchFamily="34" charset="0"/>
              <a:buChar char="•"/>
            </a:pPr>
            <a:r>
              <a:rPr lang="en-US" sz="2000">
                <a:highlight>
                  <a:srgbClr val="FFFF00"/>
                </a:highlight>
              </a:rPr>
              <a:t>0.124 g sodium 0.2%)</a:t>
            </a:r>
          </a:p>
          <a:p>
            <a:pPr marL="285750" indent="-285750">
              <a:buFont typeface="Arial" panose="020B0604020202020204" pitchFamily="34" charset="0"/>
              <a:buChar char="•"/>
            </a:pPr>
            <a:r>
              <a:rPr lang="en-US" sz="2000">
                <a:highlight>
                  <a:srgbClr val="FFFF00"/>
                </a:highlight>
              </a:rPr>
              <a:t>0.07 g potassium (0.11%)</a:t>
            </a:r>
          </a:p>
          <a:p>
            <a:pPr marL="285750" indent="-285750">
              <a:buFont typeface="Arial" panose="020B0604020202020204" pitchFamily="34" charset="0"/>
              <a:buChar char="•"/>
            </a:pPr>
            <a:r>
              <a:rPr lang="en-US" sz="2000"/>
              <a:t>0.3097 other micronutrients (like vitamins and cholesterol) (0.5%)</a:t>
            </a:r>
          </a:p>
          <a:p>
            <a:endParaRPr lang="en-US" sz="2000"/>
          </a:p>
          <a:p>
            <a:r>
              <a:rPr lang="en-US" sz="2000" b="1"/>
              <a:t>Approximate Total Mass:  61.7 g (100.16%)</a:t>
            </a:r>
          </a:p>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US"/>
          </a:p>
          <a:p>
            <a:endParaRPr lang="en-US"/>
          </a:p>
        </p:txBody>
      </p:sp>
    </p:spTree>
    <p:extLst>
      <p:ext uri="{BB962C8B-B14F-4D97-AF65-F5344CB8AC3E}">
        <p14:creationId xmlns:p14="http://schemas.microsoft.com/office/powerpoint/2010/main" val="12157507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2A931FB-F5EA-71FD-633F-F39E3398F18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28012" y="945029"/>
            <a:ext cx="9135975" cy="5449331"/>
          </a:xfrm>
          <a:prstGeom prst="rect">
            <a:avLst/>
          </a:prstGeom>
          <a:ln>
            <a:noFill/>
          </a:ln>
          <a:effectLst>
            <a:softEdge rad="112500"/>
          </a:effectLst>
        </p:spPr>
      </p:pic>
    </p:spTree>
    <p:extLst>
      <p:ext uri="{BB962C8B-B14F-4D97-AF65-F5344CB8AC3E}">
        <p14:creationId xmlns:p14="http://schemas.microsoft.com/office/powerpoint/2010/main" val="18081273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BF834-E29D-2CE9-CA05-82E4BECC035B}"/>
              </a:ext>
            </a:extLst>
          </p:cNvPr>
          <p:cNvSpPr>
            <a:spLocks noGrp="1"/>
          </p:cNvSpPr>
          <p:nvPr>
            <p:ph type="title"/>
          </p:nvPr>
        </p:nvSpPr>
        <p:spPr>
          <a:xfrm>
            <a:off x="7267931" y="85725"/>
            <a:ext cx="4133494" cy="710338"/>
          </a:xfrm>
        </p:spPr>
        <p:txBody>
          <a:bodyPr>
            <a:normAutofit/>
          </a:bodyPr>
          <a:lstStyle/>
          <a:p>
            <a:pPr algn="ctr"/>
            <a:r>
              <a:rPr lang="en-US"/>
              <a:t>What If?</a:t>
            </a:r>
          </a:p>
        </p:txBody>
      </p:sp>
      <p:sp>
        <p:nvSpPr>
          <p:cNvPr id="3" name="Slide Number Placeholder 2">
            <a:extLst>
              <a:ext uri="{FF2B5EF4-FFF2-40B4-BE49-F238E27FC236}">
                <a16:creationId xmlns:a16="http://schemas.microsoft.com/office/drawing/2014/main" id="{3FBBCDC6-28CA-34DE-4CB3-E03A2A764E9A}"/>
              </a:ext>
            </a:extLst>
          </p:cNvPr>
          <p:cNvSpPr>
            <a:spLocks noGrp="1"/>
          </p:cNvSpPr>
          <p:nvPr>
            <p:ph type="sldNum" sz="quarter" idx="12"/>
          </p:nvPr>
        </p:nvSpPr>
        <p:spPr/>
        <p:txBody>
          <a:bodyPr/>
          <a:lstStyle/>
          <a:p>
            <a:fld id="{195F50F5-0325-4E13-93B8-A048A96B03AB}" type="slidenum">
              <a:rPr lang="en-US" smtClean="0"/>
              <a:pPr/>
              <a:t>40</a:t>
            </a:fld>
            <a:endParaRPr lang="en-US"/>
          </a:p>
        </p:txBody>
      </p:sp>
      <p:pic>
        <p:nvPicPr>
          <p:cNvPr id="5" name="Picture 4">
            <a:extLst>
              <a:ext uri="{FF2B5EF4-FFF2-40B4-BE49-F238E27FC236}">
                <a16:creationId xmlns:a16="http://schemas.microsoft.com/office/drawing/2014/main" id="{A1850FF1-8764-A404-276D-AF21C395271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539" y="1"/>
            <a:ext cx="7208392" cy="6857999"/>
          </a:xfrm>
          <a:prstGeom prst="rect">
            <a:avLst/>
          </a:prstGeom>
        </p:spPr>
      </p:pic>
      <p:sp>
        <p:nvSpPr>
          <p:cNvPr id="6" name="TextBox 5">
            <a:extLst>
              <a:ext uri="{FF2B5EF4-FFF2-40B4-BE49-F238E27FC236}">
                <a16:creationId xmlns:a16="http://schemas.microsoft.com/office/drawing/2014/main" id="{3B602012-EF12-CFC0-08D5-7BAB96574BB5}"/>
              </a:ext>
            </a:extLst>
          </p:cNvPr>
          <p:cNvSpPr txBox="1"/>
          <p:nvPr/>
        </p:nvSpPr>
        <p:spPr>
          <a:xfrm>
            <a:off x="7429499" y="704850"/>
            <a:ext cx="3971926" cy="6924973"/>
          </a:xfrm>
          <a:prstGeom prst="rect">
            <a:avLst/>
          </a:prstGeom>
          <a:noFill/>
        </p:spPr>
        <p:txBody>
          <a:bodyPr wrap="square" rtlCol="0">
            <a:spAutoFit/>
          </a:bodyPr>
          <a:lstStyle/>
          <a:p>
            <a:pPr marL="285750" indent="-285750">
              <a:buFont typeface="Arial" panose="020B0604020202020204" pitchFamily="34" charset="0"/>
              <a:buChar char="•"/>
            </a:pPr>
            <a:r>
              <a:rPr lang="en-US" sz="2400"/>
              <a:t>Weigh the shell-less egg. </a:t>
            </a:r>
          </a:p>
          <a:p>
            <a:pPr marL="285750" indent="-285750">
              <a:buFont typeface="Arial" panose="020B0604020202020204" pitchFamily="34" charset="0"/>
              <a:buChar char="•"/>
            </a:pPr>
            <a:endParaRPr lang="en-US" sz="2400"/>
          </a:p>
          <a:p>
            <a:pPr marL="285750" indent="-285750">
              <a:buFont typeface="Arial" panose="020B0604020202020204" pitchFamily="34" charset="0"/>
              <a:buChar char="•"/>
            </a:pPr>
            <a:r>
              <a:rPr lang="en-US" sz="2400"/>
              <a:t>Cover the egg in a clear liquid of your choice </a:t>
            </a:r>
          </a:p>
          <a:p>
            <a:endParaRPr lang="en-US" sz="2400"/>
          </a:p>
          <a:p>
            <a:pPr marL="285750" indent="-285750">
              <a:buFont typeface="Arial" panose="020B0604020202020204" pitchFamily="34" charset="0"/>
              <a:buChar char="•"/>
            </a:pPr>
            <a:r>
              <a:rPr lang="en-US" sz="2400"/>
              <a:t>Let it set for three days. </a:t>
            </a:r>
          </a:p>
          <a:p>
            <a:endParaRPr lang="en-US" sz="2400"/>
          </a:p>
          <a:p>
            <a:pPr marL="285750" indent="-285750">
              <a:buFont typeface="Arial" panose="020B0604020202020204" pitchFamily="34" charset="0"/>
              <a:buChar char="•"/>
            </a:pPr>
            <a:r>
              <a:rPr lang="en-US" sz="2400"/>
              <a:t>While waiting determine the percentage of water and solutes in solution.</a:t>
            </a:r>
          </a:p>
          <a:p>
            <a:pPr marL="285750" indent="-285750">
              <a:buFont typeface="Arial" panose="020B0604020202020204" pitchFamily="34" charset="0"/>
              <a:buChar char="•"/>
            </a:pPr>
            <a:endParaRPr lang="en-US" sz="2400"/>
          </a:p>
          <a:p>
            <a:pPr marL="285750" indent="-285750">
              <a:buFont typeface="Arial" panose="020B0604020202020204" pitchFamily="34" charset="0"/>
              <a:buChar char="•"/>
            </a:pPr>
            <a:r>
              <a:rPr lang="en-US" sz="2400"/>
              <a:t> Weight the egg and determine the change in mass</a:t>
            </a:r>
            <a:r>
              <a:rPr lang="en-US"/>
              <a:t>.</a:t>
            </a:r>
          </a:p>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US"/>
          </a:p>
          <a:p>
            <a:endParaRPr lang="en-US"/>
          </a:p>
        </p:txBody>
      </p:sp>
    </p:spTree>
    <p:extLst>
      <p:ext uri="{BB962C8B-B14F-4D97-AF65-F5344CB8AC3E}">
        <p14:creationId xmlns:p14="http://schemas.microsoft.com/office/powerpoint/2010/main" val="6807786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BF834-E29D-2CE9-CA05-82E4BECC035B}"/>
              </a:ext>
            </a:extLst>
          </p:cNvPr>
          <p:cNvSpPr>
            <a:spLocks noGrp="1"/>
          </p:cNvSpPr>
          <p:nvPr>
            <p:ph type="title"/>
          </p:nvPr>
        </p:nvSpPr>
        <p:spPr>
          <a:xfrm>
            <a:off x="7267931" y="85725"/>
            <a:ext cx="4133494" cy="710338"/>
          </a:xfrm>
        </p:spPr>
        <p:txBody>
          <a:bodyPr>
            <a:normAutofit/>
          </a:bodyPr>
          <a:lstStyle/>
          <a:p>
            <a:pPr algn="ctr"/>
            <a:r>
              <a:rPr lang="en-US"/>
              <a:t>What If?</a:t>
            </a:r>
          </a:p>
        </p:txBody>
      </p:sp>
      <p:sp>
        <p:nvSpPr>
          <p:cNvPr id="3" name="Slide Number Placeholder 2">
            <a:extLst>
              <a:ext uri="{FF2B5EF4-FFF2-40B4-BE49-F238E27FC236}">
                <a16:creationId xmlns:a16="http://schemas.microsoft.com/office/drawing/2014/main" id="{3FBBCDC6-28CA-34DE-4CB3-E03A2A764E9A}"/>
              </a:ext>
            </a:extLst>
          </p:cNvPr>
          <p:cNvSpPr>
            <a:spLocks noGrp="1"/>
          </p:cNvSpPr>
          <p:nvPr>
            <p:ph type="sldNum" sz="quarter" idx="12"/>
          </p:nvPr>
        </p:nvSpPr>
        <p:spPr/>
        <p:txBody>
          <a:bodyPr/>
          <a:lstStyle/>
          <a:p>
            <a:fld id="{195F50F5-0325-4E13-93B8-A048A96B03AB}" type="slidenum">
              <a:rPr lang="en-US" smtClean="0"/>
              <a:pPr/>
              <a:t>41</a:t>
            </a:fld>
            <a:endParaRPr lang="en-US"/>
          </a:p>
        </p:txBody>
      </p:sp>
      <p:pic>
        <p:nvPicPr>
          <p:cNvPr id="5" name="Picture 4">
            <a:extLst>
              <a:ext uri="{FF2B5EF4-FFF2-40B4-BE49-F238E27FC236}">
                <a16:creationId xmlns:a16="http://schemas.microsoft.com/office/drawing/2014/main" id="{A1850FF1-8764-A404-276D-AF21C395271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539" y="1"/>
            <a:ext cx="7208392" cy="6857999"/>
          </a:xfrm>
          <a:prstGeom prst="rect">
            <a:avLst/>
          </a:prstGeom>
        </p:spPr>
      </p:pic>
      <p:sp>
        <p:nvSpPr>
          <p:cNvPr id="6" name="TextBox 5">
            <a:extLst>
              <a:ext uri="{FF2B5EF4-FFF2-40B4-BE49-F238E27FC236}">
                <a16:creationId xmlns:a16="http://schemas.microsoft.com/office/drawing/2014/main" id="{3B602012-EF12-CFC0-08D5-7BAB96574BB5}"/>
              </a:ext>
            </a:extLst>
          </p:cNvPr>
          <p:cNvSpPr txBox="1"/>
          <p:nvPr/>
        </p:nvSpPr>
        <p:spPr>
          <a:xfrm>
            <a:off x="7429499" y="704850"/>
            <a:ext cx="3971926" cy="8032968"/>
          </a:xfrm>
          <a:prstGeom prst="rect">
            <a:avLst/>
          </a:prstGeom>
          <a:noFill/>
        </p:spPr>
        <p:txBody>
          <a:bodyPr wrap="square" rtlCol="0">
            <a:spAutoFit/>
          </a:bodyPr>
          <a:lstStyle/>
          <a:p>
            <a:endParaRPr lang="en-US" sz="2400"/>
          </a:p>
          <a:p>
            <a:r>
              <a:rPr lang="en-US" sz="2400"/>
              <a:t>Determine the percentage of water and solutes in solution.</a:t>
            </a:r>
          </a:p>
          <a:p>
            <a:endParaRPr lang="en-US" sz="2400"/>
          </a:p>
          <a:p>
            <a:pPr marL="742950" lvl="1" indent="-285750">
              <a:buFont typeface="Arial" panose="020B0604020202020204" pitchFamily="34" charset="0"/>
              <a:buChar char="•"/>
            </a:pPr>
            <a:r>
              <a:rPr lang="en-US" sz="2400"/>
              <a:t>Distilled water (</a:t>
            </a:r>
            <a:r>
              <a:rPr lang="en-US" sz="2400">
                <a:solidFill>
                  <a:srgbClr val="0070C0"/>
                </a:solidFill>
              </a:rPr>
              <a:t>100%</a:t>
            </a:r>
            <a:r>
              <a:rPr lang="en-US" sz="2400"/>
              <a:t>)</a:t>
            </a:r>
          </a:p>
          <a:p>
            <a:pPr marL="742950" lvl="1" indent="-285750">
              <a:buFont typeface="Arial" panose="020B0604020202020204" pitchFamily="34" charset="0"/>
              <a:buChar char="•"/>
            </a:pPr>
            <a:r>
              <a:rPr lang="en-US" sz="2400"/>
              <a:t>Clear sports drink (</a:t>
            </a:r>
            <a:r>
              <a:rPr lang="en-US" sz="2400">
                <a:solidFill>
                  <a:srgbClr val="0070C0"/>
                </a:solidFill>
              </a:rPr>
              <a:t>93%)</a:t>
            </a:r>
            <a:endParaRPr lang="en-US" sz="2400"/>
          </a:p>
          <a:p>
            <a:pPr marL="742950" lvl="1" indent="-285750">
              <a:buFont typeface="Arial" panose="020B0604020202020204" pitchFamily="34" charset="0"/>
              <a:buChar char="•"/>
            </a:pPr>
            <a:r>
              <a:rPr lang="en-US" sz="2400"/>
              <a:t>Lemon-lime soda (</a:t>
            </a:r>
            <a:r>
              <a:rPr lang="en-US" sz="2400">
                <a:solidFill>
                  <a:srgbClr val="0070C0"/>
                </a:solidFill>
              </a:rPr>
              <a:t>90%)</a:t>
            </a:r>
          </a:p>
          <a:p>
            <a:pPr marL="742950" lvl="1" indent="-285750">
              <a:buFont typeface="Arial" panose="020B0604020202020204" pitchFamily="34" charset="0"/>
              <a:buChar char="•"/>
            </a:pPr>
            <a:r>
              <a:rPr lang="en-US" sz="2400"/>
              <a:t>Apple juice (</a:t>
            </a:r>
            <a:r>
              <a:rPr lang="en-US" sz="2400">
                <a:solidFill>
                  <a:srgbClr val="0070C0"/>
                </a:solidFill>
              </a:rPr>
              <a:t>88%)</a:t>
            </a:r>
          </a:p>
          <a:p>
            <a:pPr marL="742950" lvl="1" indent="-285750">
              <a:buFont typeface="Arial" panose="020B0604020202020204" pitchFamily="34" charset="0"/>
              <a:buChar char="•"/>
            </a:pPr>
            <a:r>
              <a:rPr lang="en-US" sz="2400"/>
              <a:t>Corn syrup (</a:t>
            </a:r>
            <a:r>
              <a:rPr lang="en-US" sz="2400">
                <a:solidFill>
                  <a:srgbClr val="0070C0"/>
                </a:solidFill>
              </a:rPr>
              <a:t>23%)</a:t>
            </a:r>
          </a:p>
          <a:p>
            <a:endParaRPr lang="en-US" sz="2400"/>
          </a:p>
          <a:p>
            <a:r>
              <a:rPr lang="en-US" sz="2400"/>
              <a:t>Solutes we focused on: </a:t>
            </a:r>
          </a:p>
          <a:p>
            <a:pPr marL="800100" lvl="1" indent="-342900">
              <a:buFont typeface="Arial" panose="020B0604020202020204" pitchFamily="34" charset="0"/>
              <a:buChar char="•"/>
            </a:pPr>
            <a:r>
              <a:rPr lang="en-US" sz="2400"/>
              <a:t>Glucose (sugar)</a:t>
            </a:r>
          </a:p>
          <a:p>
            <a:pPr marL="800100" lvl="1" indent="-342900">
              <a:buFont typeface="Arial" panose="020B0604020202020204" pitchFamily="34" charset="0"/>
              <a:buChar char="•"/>
            </a:pPr>
            <a:r>
              <a:rPr lang="en-US" sz="2400"/>
              <a:t>Sodium</a:t>
            </a:r>
          </a:p>
          <a:p>
            <a:pPr marL="800100" lvl="1" indent="-342900">
              <a:buFont typeface="Arial" panose="020B0604020202020204" pitchFamily="34" charset="0"/>
              <a:buChar char="•"/>
            </a:pPr>
            <a:r>
              <a:rPr lang="en-US" sz="2400"/>
              <a:t>Potassium</a:t>
            </a:r>
          </a:p>
          <a:p>
            <a:endParaRPr lang="en-US" sz="2400"/>
          </a:p>
          <a:p>
            <a:endParaRPr lang="en-US" sz="2400"/>
          </a:p>
          <a:p>
            <a:endParaRPr lang="en-US" sz="2400"/>
          </a:p>
          <a:p>
            <a:endParaRPr lang="en-US"/>
          </a:p>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US"/>
          </a:p>
          <a:p>
            <a:endParaRPr lang="en-US"/>
          </a:p>
        </p:txBody>
      </p:sp>
    </p:spTree>
    <p:extLst>
      <p:ext uri="{BB962C8B-B14F-4D97-AF65-F5344CB8AC3E}">
        <p14:creationId xmlns:p14="http://schemas.microsoft.com/office/powerpoint/2010/main" val="22177214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42</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0" y="958302"/>
            <a:ext cx="12192000" cy="544574"/>
          </a:xfrm>
        </p:spPr>
        <p:txBody>
          <a:bodyPr>
            <a:normAutofit fontScale="90000"/>
          </a:bodyPr>
          <a:lstStyle/>
          <a:p>
            <a:pPr algn="ctr"/>
            <a:r>
              <a:rPr lang="en-US"/>
              <a:t>Predict What Would Happen to the Egg in Distilled Water </a:t>
            </a:r>
          </a:p>
        </p:txBody>
      </p:sp>
      <p:pic>
        <p:nvPicPr>
          <p:cNvPr id="6" name="Content Placeholder 5" descr="A stack of colorful pieces&#10;&#10;Description automatically generated">
            <a:extLst>
              <a:ext uri="{FF2B5EF4-FFF2-40B4-BE49-F238E27FC236}">
                <a16:creationId xmlns:a16="http://schemas.microsoft.com/office/drawing/2014/main" id="{78A284BD-03A4-16F2-49D9-020CEF452F9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47950" y="1768475"/>
            <a:ext cx="6977062" cy="4651375"/>
          </a:xfrm>
          <a:prstGeom prst="rect">
            <a:avLst/>
          </a:prstGeom>
          <a:ln>
            <a:noFill/>
          </a:ln>
          <a:effectLst>
            <a:softEdge rad="112500"/>
          </a:effectLst>
        </p:spPr>
      </p:pic>
    </p:spTree>
    <p:extLst>
      <p:ext uri="{BB962C8B-B14F-4D97-AF65-F5344CB8AC3E}">
        <p14:creationId xmlns:p14="http://schemas.microsoft.com/office/powerpoint/2010/main" val="30390156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43</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0" y="958302"/>
            <a:ext cx="12192000" cy="544574"/>
          </a:xfrm>
        </p:spPr>
        <p:txBody>
          <a:bodyPr/>
          <a:lstStyle/>
          <a:p>
            <a:pPr algn="ctr"/>
            <a:r>
              <a:rPr lang="en-US"/>
              <a:t>Share Our Predictions</a:t>
            </a:r>
          </a:p>
        </p:txBody>
      </p:sp>
      <p:pic>
        <p:nvPicPr>
          <p:cNvPr id="10" name="Content Placeholder 9" descr="A yellow and red toy&#10;&#10;Description automatically generated">
            <a:extLst>
              <a:ext uri="{FF2B5EF4-FFF2-40B4-BE49-F238E27FC236}">
                <a16:creationId xmlns:a16="http://schemas.microsoft.com/office/drawing/2014/main" id="{44D93BD1-58DA-93D1-A104-5E02D93DC8D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49694" y="1768475"/>
            <a:ext cx="6973575" cy="4651375"/>
          </a:xfrm>
          <a:prstGeom prst="rect">
            <a:avLst/>
          </a:prstGeom>
          <a:ln>
            <a:noFill/>
          </a:ln>
          <a:effectLst>
            <a:softEdge rad="112500"/>
          </a:effectLst>
        </p:spPr>
      </p:pic>
    </p:spTree>
    <p:extLst>
      <p:ext uri="{BB962C8B-B14F-4D97-AF65-F5344CB8AC3E}">
        <p14:creationId xmlns:p14="http://schemas.microsoft.com/office/powerpoint/2010/main" val="20933306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44</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1" y="958302"/>
            <a:ext cx="12192000" cy="544574"/>
          </a:xfrm>
        </p:spPr>
        <p:txBody>
          <a:bodyPr/>
          <a:lstStyle/>
          <a:p>
            <a:pPr algn="ctr"/>
            <a:r>
              <a:rPr lang="en-US"/>
              <a:t>What is the Role of Aquaporin?</a:t>
            </a:r>
          </a:p>
        </p:txBody>
      </p:sp>
      <p:pic>
        <p:nvPicPr>
          <p:cNvPr id="8" name="Content Placeholder 7" descr="A group of hands playing a game&#10;&#10;Description automatically generated">
            <a:extLst>
              <a:ext uri="{FF2B5EF4-FFF2-40B4-BE49-F238E27FC236}">
                <a16:creationId xmlns:a16="http://schemas.microsoft.com/office/drawing/2014/main" id="{92BE27BC-F1FC-DF3D-B014-444E8A0C984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300954" y="1601906"/>
            <a:ext cx="7590092" cy="5062592"/>
          </a:xfrm>
          <a:prstGeom prst="rect">
            <a:avLst/>
          </a:prstGeom>
          <a:ln>
            <a:noFill/>
          </a:ln>
          <a:effectLst>
            <a:softEdge rad="112500"/>
          </a:effectLst>
        </p:spPr>
      </p:pic>
    </p:spTree>
    <p:extLst>
      <p:ext uri="{BB962C8B-B14F-4D97-AF65-F5344CB8AC3E}">
        <p14:creationId xmlns:p14="http://schemas.microsoft.com/office/powerpoint/2010/main" val="38094083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45</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a:t>What about the Movement of Solutes?</a:t>
            </a:r>
          </a:p>
        </p:txBody>
      </p:sp>
      <p:pic>
        <p:nvPicPr>
          <p:cNvPr id="7" name="Content Placeholder 6" descr="A group of colorful objects&#10;&#10;Description automatically generated">
            <a:extLst>
              <a:ext uri="{FF2B5EF4-FFF2-40B4-BE49-F238E27FC236}">
                <a16:creationId xmlns:a16="http://schemas.microsoft.com/office/drawing/2014/main" id="{9197224C-F6C0-64A4-D5EB-E144E8F3BB8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600" y="1502876"/>
            <a:ext cx="6977062" cy="4651375"/>
          </a:xfrm>
          <a:prstGeom prst="rect">
            <a:avLst/>
          </a:prstGeom>
          <a:ln>
            <a:noFill/>
          </a:ln>
          <a:effectLst>
            <a:softEdge rad="112500"/>
          </a:effectLst>
        </p:spPr>
      </p:pic>
      <p:sp>
        <p:nvSpPr>
          <p:cNvPr id="8" name="TextBox 7">
            <a:extLst>
              <a:ext uri="{FF2B5EF4-FFF2-40B4-BE49-F238E27FC236}">
                <a16:creationId xmlns:a16="http://schemas.microsoft.com/office/drawing/2014/main" id="{5DE29979-5B72-9ED2-9AE2-DD67468FCF01}"/>
              </a:ext>
            </a:extLst>
          </p:cNvPr>
          <p:cNvSpPr txBox="1"/>
          <p:nvPr/>
        </p:nvSpPr>
        <p:spPr>
          <a:xfrm>
            <a:off x="7839792" y="1647998"/>
            <a:ext cx="4200525" cy="4832092"/>
          </a:xfrm>
          <a:prstGeom prst="rect">
            <a:avLst/>
          </a:prstGeom>
          <a:noFill/>
        </p:spPr>
        <p:txBody>
          <a:bodyPr wrap="square" rtlCol="0">
            <a:spAutoFit/>
          </a:bodyPr>
          <a:lstStyle/>
          <a:p>
            <a:r>
              <a:rPr lang="en-US" sz="2800" b="1">
                <a:solidFill>
                  <a:srgbClr val="7030A0"/>
                </a:solidFill>
              </a:rPr>
              <a:t>What are the solutes in the egg? </a:t>
            </a:r>
          </a:p>
          <a:p>
            <a:endParaRPr lang="en-US" sz="2800" b="1">
              <a:solidFill>
                <a:schemeClr val="accent6"/>
              </a:solidFill>
            </a:endParaRPr>
          </a:p>
          <a:p>
            <a:r>
              <a:rPr lang="en-US" sz="2800" b="1">
                <a:solidFill>
                  <a:srgbClr val="7030A0"/>
                </a:solidFill>
              </a:rPr>
              <a:t>How might they move passively across the membrane?</a:t>
            </a:r>
          </a:p>
          <a:p>
            <a:endParaRPr lang="en-US" sz="2800"/>
          </a:p>
          <a:p>
            <a:r>
              <a:rPr lang="en-US" sz="2800"/>
              <a:t>Leak channels allow for free movement in and out of the membrane based on concentration gradient.</a:t>
            </a:r>
          </a:p>
        </p:txBody>
      </p:sp>
    </p:spTree>
    <p:extLst>
      <p:ext uri="{BB962C8B-B14F-4D97-AF65-F5344CB8AC3E}">
        <p14:creationId xmlns:p14="http://schemas.microsoft.com/office/powerpoint/2010/main" val="27622098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46</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66674" y="958302"/>
            <a:ext cx="12125325" cy="544574"/>
          </a:xfrm>
        </p:spPr>
        <p:txBody>
          <a:bodyPr>
            <a:normAutofit fontScale="90000"/>
          </a:bodyPr>
          <a:lstStyle/>
          <a:p>
            <a:r>
              <a:rPr lang="en-US" sz="2800"/>
              <a:t>Gated Ion Channels Move Potassium or Sodium across the Membrane</a:t>
            </a:r>
          </a:p>
        </p:txBody>
      </p:sp>
      <p:pic>
        <p:nvPicPr>
          <p:cNvPr id="6" name="Content Placeholder 5" descr="A group of colorful pieces of puzzle&#10;&#10;Description automatically generated">
            <a:extLst>
              <a:ext uri="{FF2B5EF4-FFF2-40B4-BE49-F238E27FC236}">
                <a16:creationId xmlns:a16="http://schemas.microsoft.com/office/drawing/2014/main" id="{361173C4-79C0-2D27-C6B7-4D83EDB9930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625548" y="1647998"/>
            <a:ext cx="6977062" cy="4651375"/>
          </a:xfrm>
          <a:prstGeom prst="rect">
            <a:avLst/>
          </a:prstGeom>
          <a:ln>
            <a:noFill/>
          </a:ln>
          <a:effectLst>
            <a:softEdge rad="112500"/>
          </a:effectLst>
        </p:spPr>
      </p:pic>
      <p:sp>
        <p:nvSpPr>
          <p:cNvPr id="8" name="TextBox 7">
            <a:extLst>
              <a:ext uri="{FF2B5EF4-FFF2-40B4-BE49-F238E27FC236}">
                <a16:creationId xmlns:a16="http://schemas.microsoft.com/office/drawing/2014/main" id="{95416C86-E7F4-EB70-CFE8-66A6B789C6B7}"/>
              </a:ext>
            </a:extLst>
          </p:cNvPr>
          <p:cNvSpPr txBox="1"/>
          <p:nvPr/>
        </p:nvSpPr>
        <p:spPr>
          <a:xfrm>
            <a:off x="238125" y="1502877"/>
            <a:ext cx="4143375" cy="4832092"/>
          </a:xfrm>
          <a:prstGeom prst="rect">
            <a:avLst/>
          </a:prstGeom>
          <a:noFill/>
        </p:spPr>
        <p:txBody>
          <a:bodyPr wrap="square">
            <a:spAutoFit/>
          </a:bodyPr>
          <a:lstStyle/>
          <a:p>
            <a:r>
              <a:rPr lang="en-US" sz="2800" b="1">
                <a:solidFill>
                  <a:srgbClr val="7030A0"/>
                </a:solidFill>
              </a:rPr>
              <a:t>How might they move passively across the membrane?</a:t>
            </a:r>
          </a:p>
          <a:p>
            <a:pPr marL="285750" indent="-285750">
              <a:buFont typeface="Arial" panose="020B0604020202020204" pitchFamily="34" charset="0"/>
              <a:buChar char="•"/>
            </a:pPr>
            <a:endParaRPr lang="en-US" sz="2800"/>
          </a:p>
          <a:p>
            <a:r>
              <a:rPr lang="en-US" sz="2800"/>
              <a:t>Gated channels </a:t>
            </a:r>
          </a:p>
          <a:p>
            <a:pPr marL="1200150" lvl="2" indent="-285750">
              <a:buFont typeface="Arial" panose="020B0604020202020204" pitchFamily="34" charset="0"/>
              <a:buChar char="•"/>
            </a:pPr>
            <a:r>
              <a:rPr lang="en-US" sz="2800" b="0" i="0">
                <a:solidFill>
                  <a:srgbClr val="111111"/>
                </a:solidFill>
                <a:effectLst/>
                <a:latin typeface="Roboto" panose="02000000000000000000" pitchFamily="2" charset="0"/>
              </a:rPr>
              <a:t> </a:t>
            </a:r>
            <a:r>
              <a:rPr lang="en-US" sz="2800" b="0" i="0">
                <a:solidFill>
                  <a:srgbClr val="111111"/>
                </a:solidFill>
                <a:effectLst/>
              </a:rPr>
              <a:t>voltage-sensitive</a:t>
            </a:r>
          </a:p>
          <a:p>
            <a:pPr marL="1200150" lvl="2" indent="-285750">
              <a:buFont typeface="Arial" panose="020B0604020202020204" pitchFamily="34" charset="0"/>
              <a:buChar char="•"/>
            </a:pPr>
            <a:endParaRPr lang="en-US" sz="2800" b="0" i="0">
              <a:solidFill>
                <a:srgbClr val="111111"/>
              </a:solidFill>
              <a:effectLst/>
            </a:endParaRPr>
          </a:p>
          <a:p>
            <a:pPr marL="1200150" lvl="2" indent="-285750">
              <a:buFont typeface="Arial" panose="020B0604020202020204" pitchFamily="34" charset="0"/>
              <a:buChar char="•"/>
            </a:pPr>
            <a:r>
              <a:rPr lang="en-US" sz="2800" b="0" i="0">
                <a:solidFill>
                  <a:srgbClr val="111111"/>
                </a:solidFill>
                <a:effectLst/>
              </a:rPr>
              <a:t> ligand-gated</a:t>
            </a:r>
          </a:p>
          <a:p>
            <a:pPr marL="1200150" lvl="2" indent="-285750">
              <a:buFont typeface="Arial" panose="020B0604020202020204" pitchFamily="34" charset="0"/>
              <a:buChar char="•"/>
            </a:pPr>
            <a:endParaRPr lang="en-US" sz="2800" b="0" i="0">
              <a:solidFill>
                <a:srgbClr val="111111"/>
              </a:solidFill>
              <a:effectLst/>
            </a:endParaRPr>
          </a:p>
          <a:p>
            <a:pPr marL="1200150" lvl="2" indent="-285750">
              <a:buFont typeface="Arial" panose="020B0604020202020204" pitchFamily="34" charset="0"/>
              <a:buChar char="•"/>
            </a:pPr>
            <a:r>
              <a:rPr lang="en-US" sz="2800" b="0" i="0">
                <a:solidFill>
                  <a:srgbClr val="111111"/>
                </a:solidFill>
                <a:effectLst/>
              </a:rPr>
              <a:t> mechanically-gated</a:t>
            </a:r>
            <a:endParaRPr lang="en-US" sz="2800"/>
          </a:p>
        </p:txBody>
      </p:sp>
    </p:spTree>
    <p:extLst>
      <p:ext uri="{BB962C8B-B14F-4D97-AF65-F5344CB8AC3E}">
        <p14:creationId xmlns:p14="http://schemas.microsoft.com/office/powerpoint/2010/main" val="21249782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47</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0" y="958302"/>
            <a:ext cx="12192000" cy="544574"/>
          </a:xfrm>
        </p:spPr>
        <p:txBody>
          <a:bodyPr/>
          <a:lstStyle/>
          <a:p>
            <a:pPr algn="ctr"/>
            <a:r>
              <a:rPr lang="en-US"/>
              <a:t>How Is Glucose Transported Using GLUT1?</a:t>
            </a:r>
          </a:p>
        </p:txBody>
      </p:sp>
      <p:pic>
        <p:nvPicPr>
          <p:cNvPr id="6" name="Content Placeholder 5" descr="A close-up of a puzzle&#10;&#10;Description automatically generated">
            <a:extLst>
              <a:ext uri="{FF2B5EF4-FFF2-40B4-BE49-F238E27FC236}">
                <a16:creationId xmlns:a16="http://schemas.microsoft.com/office/drawing/2014/main" id="{0CCD5CC1-10C2-CFB6-6C36-FBE6487CE89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47950" y="1768475"/>
            <a:ext cx="6977062" cy="4651375"/>
          </a:xfrm>
          <a:prstGeom prst="rect">
            <a:avLst/>
          </a:prstGeom>
          <a:ln>
            <a:noFill/>
          </a:ln>
          <a:effectLst>
            <a:softEdge rad="112500"/>
          </a:effectLst>
        </p:spPr>
      </p:pic>
    </p:spTree>
    <p:extLst>
      <p:ext uri="{BB962C8B-B14F-4D97-AF65-F5344CB8AC3E}">
        <p14:creationId xmlns:p14="http://schemas.microsoft.com/office/powerpoint/2010/main" val="2817371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239DF2E-CCB6-09B8-C44D-35B9652ED6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1475" y="2085975"/>
            <a:ext cx="11466651" cy="3590925"/>
          </a:xfrm>
          <a:prstGeom prst="rect">
            <a:avLst/>
          </a:prstGeom>
        </p:spPr>
      </p:pic>
      <p:sp>
        <p:nvSpPr>
          <p:cNvPr id="6" name="TextBox 5">
            <a:extLst>
              <a:ext uri="{FF2B5EF4-FFF2-40B4-BE49-F238E27FC236}">
                <a16:creationId xmlns:a16="http://schemas.microsoft.com/office/drawing/2014/main" id="{F731B6BA-024E-069E-57A3-75907F498903}"/>
              </a:ext>
            </a:extLst>
          </p:cNvPr>
          <p:cNvSpPr txBox="1"/>
          <p:nvPr/>
        </p:nvSpPr>
        <p:spPr>
          <a:xfrm>
            <a:off x="8800" y="971453"/>
            <a:ext cx="12192000" cy="584775"/>
          </a:xfrm>
          <a:prstGeom prst="rect">
            <a:avLst/>
          </a:prstGeom>
          <a:noFill/>
        </p:spPr>
        <p:txBody>
          <a:bodyPr wrap="square" rtlCol="0">
            <a:spAutoFit/>
          </a:bodyPr>
          <a:lstStyle/>
          <a:p>
            <a:pPr algn="ctr"/>
            <a:r>
              <a:rPr lang="en-US" sz="3200" b="1">
                <a:latin typeface="Verdana Pro" panose="020B0604030504040204" pitchFamily="34" charset="0"/>
              </a:rPr>
              <a:t>Modeling passive glucose transport</a:t>
            </a:r>
          </a:p>
        </p:txBody>
      </p:sp>
    </p:spTree>
    <p:extLst>
      <p:ext uri="{BB962C8B-B14F-4D97-AF65-F5344CB8AC3E}">
        <p14:creationId xmlns:p14="http://schemas.microsoft.com/office/powerpoint/2010/main" val="543702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49</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0" y="958302"/>
            <a:ext cx="12192000" cy="544574"/>
          </a:xfrm>
        </p:spPr>
        <p:txBody>
          <a:bodyPr/>
          <a:lstStyle/>
          <a:p>
            <a:pPr algn="ctr"/>
            <a:r>
              <a:rPr lang="en-US"/>
              <a:t>Let’s Look Some Student Results</a:t>
            </a:r>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151683" y="1502876"/>
            <a:ext cx="11888633" cy="4621699"/>
          </a:xfrm>
        </p:spPr>
        <p:txBody>
          <a:bodyPr>
            <a:normAutofit fontScale="92500" lnSpcReduction="10000"/>
          </a:bodyPr>
          <a:lstStyle/>
          <a:p>
            <a:r>
              <a:rPr lang="en-US"/>
              <a:t>Distilled water  </a:t>
            </a:r>
          </a:p>
          <a:p>
            <a:pPr lvl="1"/>
            <a:r>
              <a:rPr lang="en-US"/>
              <a:t>91.36g – 83.23g = </a:t>
            </a:r>
            <a:r>
              <a:rPr lang="en-US" b="1">
                <a:solidFill>
                  <a:srgbClr val="0070C0"/>
                </a:solidFill>
              </a:rPr>
              <a:t>8.13 g increase in mass </a:t>
            </a:r>
          </a:p>
          <a:p>
            <a:pPr lvl="1"/>
            <a:endParaRPr lang="en-US"/>
          </a:p>
          <a:p>
            <a:r>
              <a:rPr lang="en-US"/>
              <a:t>Clear sports drink</a:t>
            </a:r>
          </a:p>
          <a:p>
            <a:pPr lvl="1"/>
            <a:r>
              <a:rPr lang="en-US"/>
              <a:t>83.25g – 78.78g = </a:t>
            </a:r>
            <a:r>
              <a:rPr lang="en-US" b="1">
                <a:solidFill>
                  <a:srgbClr val="0070C0"/>
                </a:solidFill>
              </a:rPr>
              <a:t>4.47g increase in mass</a:t>
            </a:r>
          </a:p>
          <a:p>
            <a:pPr marL="457200" lvl="1" indent="0">
              <a:buNone/>
            </a:pPr>
            <a:endParaRPr lang="en-US"/>
          </a:p>
          <a:p>
            <a:r>
              <a:rPr lang="en-US"/>
              <a:t>Apple juice</a:t>
            </a:r>
          </a:p>
          <a:p>
            <a:pPr lvl="1"/>
            <a:r>
              <a:rPr lang="en-US"/>
              <a:t>82.57g – 65.34g = </a:t>
            </a:r>
            <a:r>
              <a:rPr lang="en-US" b="1">
                <a:solidFill>
                  <a:srgbClr val="0070C0"/>
                </a:solidFill>
              </a:rPr>
              <a:t>17.23g increase in mass</a:t>
            </a:r>
          </a:p>
          <a:p>
            <a:pPr lvl="1"/>
            <a:endParaRPr lang="en-US"/>
          </a:p>
          <a:p>
            <a:r>
              <a:rPr lang="en-US"/>
              <a:t>Corn syrup</a:t>
            </a:r>
          </a:p>
          <a:p>
            <a:pPr lvl="1"/>
            <a:r>
              <a:rPr lang="en-US"/>
              <a:t>42.08g – 82.96g = </a:t>
            </a:r>
            <a:r>
              <a:rPr lang="en-US" b="1">
                <a:solidFill>
                  <a:srgbClr val="C00000"/>
                </a:solidFill>
              </a:rPr>
              <a:t>40.88 decrease in mass</a:t>
            </a:r>
          </a:p>
          <a:p>
            <a:endParaRPr lang="en-US"/>
          </a:p>
          <a:p>
            <a:pPr marL="457200" lvl="1" indent="0">
              <a:buNone/>
            </a:pPr>
            <a:endParaRPr lang="en-US"/>
          </a:p>
          <a:p>
            <a:pPr marL="457200" lvl="1" indent="0">
              <a:buNone/>
            </a:pPr>
            <a:endParaRPr lang="en-US"/>
          </a:p>
          <a:p>
            <a:pPr marL="457200" lvl="1" indent="0">
              <a:buNone/>
            </a:pPr>
            <a:endParaRPr lang="en-US"/>
          </a:p>
          <a:p>
            <a:pPr marL="457200" lvl="1" indent="0">
              <a:buNone/>
            </a:pPr>
            <a:endParaRPr lang="en-US"/>
          </a:p>
          <a:p>
            <a:pPr lvl="1"/>
            <a:endParaRPr lang="en-US"/>
          </a:p>
        </p:txBody>
      </p:sp>
    </p:spTree>
    <p:extLst>
      <p:ext uri="{BB962C8B-B14F-4D97-AF65-F5344CB8AC3E}">
        <p14:creationId xmlns:p14="http://schemas.microsoft.com/office/powerpoint/2010/main" val="1115558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1D750ACF-1E2B-B482-387F-66038C9F1C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0762" y="1230284"/>
            <a:ext cx="7570476" cy="504542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98362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50</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0" y="958302"/>
            <a:ext cx="12192000" cy="544574"/>
          </a:xfrm>
        </p:spPr>
        <p:txBody>
          <a:bodyPr/>
          <a:lstStyle/>
          <a:p>
            <a:pPr algn="ctr"/>
            <a:r>
              <a:rPr lang="en-US"/>
              <a:t>Let’s Look Some Student Results</a:t>
            </a:r>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151683" y="1502876"/>
            <a:ext cx="11888633" cy="4621699"/>
          </a:xfrm>
        </p:spPr>
        <p:txBody>
          <a:bodyPr>
            <a:normAutofit fontScale="92500" lnSpcReduction="10000"/>
          </a:bodyPr>
          <a:lstStyle/>
          <a:p>
            <a:r>
              <a:rPr lang="en-US"/>
              <a:t>Distilled water  </a:t>
            </a:r>
          </a:p>
          <a:p>
            <a:pPr lvl="1"/>
            <a:r>
              <a:rPr lang="en-US"/>
              <a:t>91.36g – 83.23g = </a:t>
            </a:r>
            <a:r>
              <a:rPr lang="en-US" b="1">
                <a:solidFill>
                  <a:srgbClr val="0070C0"/>
                </a:solidFill>
              </a:rPr>
              <a:t>8.13 g increase in mass </a:t>
            </a:r>
          </a:p>
          <a:p>
            <a:pPr lvl="1"/>
            <a:endParaRPr lang="en-US"/>
          </a:p>
          <a:p>
            <a:r>
              <a:rPr lang="en-US"/>
              <a:t>Clear sports drink</a:t>
            </a:r>
          </a:p>
          <a:p>
            <a:pPr lvl="1"/>
            <a:r>
              <a:rPr lang="en-US"/>
              <a:t>83.25g – 78.78g = </a:t>
            </a:r>
            <a:r>
              <a:rPr lang="en-US" b="1">
                <a:solidFill>
                  <a:srgbClr val="0070C0"/>
                </a:solidFill>
              </a:rPr>
              <a:t>4.47g increase in mass</a:t>
            </a:r>
          </a:p>
          <a:p>
            <a:pPr marL="457200" lvl="1" indent="0">
              <a:buNone/>
            </a:pPr>
            <a:endParaRPr lang="en-US"/>
          </a:p>
          <a:p>
            <a:r>
              <a:rPr lang="en-US"/>
              <a:t>Apple juice</a:t>
            </a:r>
          </a:p>
          <a:p>
            <a:pPr lvl="1"/>
            <a:r>
              <a:rPr lang="en-US"/>
              <a:t>82.57g – 65.34g = </a:t>
            </a:r>
            <a:r>
              <a:rPr lang="en-US" b="1">
                <a:solidFill>
                  <a:srgbClr val="0070C0"/>
                </a:solidFill>
              </a:rPr>
              <a:t>17.23g increase in mass</a:t>
            </a:r>
          </a:p>
          <a:p>
            <a:pPr lvl="1"/>
            <a:endParaRPr lang="en-US"/>
          </a:p>
          <a:p>
            <a:r>
              <a:rPr lang="en-US"/>
              <a:t>Corn syrup</a:t>
            </a:r>
          </a:p>
          <a:p>
            <a:pPr lvl="1"/>
            <a:r>
              <a:rPr lang="en-US"/>
              <a:t>42.08g – 82.96g = </a:t>
            </a:r>
            <a:r>
              <a:rPr lang="en-US" b="1">
                <a:solidFill>
                  <a:srgbClr val="C00000"/>
                </a:solidFill>
              </a:rPr>
              <a:t>40.88 decrease in mass</a:t>
            </a:r>
          </a:p>
          <a:p>
            <a:endParaRPr lang="en-US"/>
          </a:p>
          <a:p>
            <a:pPr marL="457200" lvl="1" indent="0">
              <a:buNone/>
            </a:pPr>
            <a:endParaRPr lang="en-US"/>
          </a:p>
          <a:p>
            <a:pPr marL="457200" lvl="1" indent="0">
              <a:buNone/>
            </a:pPr>
            <a:endParaRPr lang="en-US"/>
          </a:p>
          <a:p>
            <a:pPr marL="457200" lvl="1" indent="0">
              <a:buNone/>
            </a:pPr>
            <a:endParaRPr lang="en-US"/>
          </a:p>
          <a:p>
            <a:pPr marL="457200" lvl="1" indent="0">
              <a:buNone/>
            </a:pPr>
            <a:endParaRPr lang="en-US"/>
          </a:p>
          <a:p>
            <a:pPr lvl="1"/>
            <a:endParaRPr lang="en-US"/>
          </a:p>
        </p:txBody>
      </p:sp>
      <p:sp>
        <p:nvSpPr>
          <p:cNvPr id="5" name="TextBox 4">
            <a:extLst>
              <a:ext uri="{FF2B5EF4-FFF2-40B4-BE49-F238E27FC236}">
                <a16:creationId xmlns:a16="http://schemas.microsoft.com/office/drawing/2014/main" id="{101709AB-0945-3EF1-52BA-6841E47ECA01}"/>
              </a:ext>
            </a:extLst>
          </p:cNvPr>
          <p:cNvSpPr txBox="1"/>
          <p:nvPr/>
        </p:nvSpPr>
        <p:spPr>
          <a:xfrm rot="890901">
            <a:off x="7695383" y="2101788"/>
            <a:ext cx="3984356" cy="2062103"/>
          </a:xfrm>
          <a:prstGeom prst="rect">
            <a:avLst/>
          </a:prstGeom>
          <a:noFill/>
        </p:spPr>
        <p:txBody>
          <a:bodyPr wrap="square" rtlCol="0">
            <a:spAutoFit/>
          </a:bodyPr>
          <a:lstStyle/>
          <a:p>
            <a:r>
              <a:rPr lang="en-US" sz="3200" b="1">
                <a:solidFill>
                  <a:srgbClr val="7030A0"/>
                </a:solidFill>
              </a:rPr>
              <a:t>Make a model of </a:t>
            </a:r>
          </a:p>
          <a:p>
            <a:r>
              <a:rPr lang="en-US" sz="3200" b="1">
                <a:solidFill>
                  <a:srgbClr val="7030A0"/>
                </a:solidFill>
              </a:rPr>
              <a:t>your assigned solution</a:t>
            </a:r>
          </a:p>
          <a:p>
            <a:r>
              <a:rPr lang="en-US" sz="3200" b="1">
                <a:solidFill>
                  <a:srgbClr val="7030A0"/>
                </a:solidFill>
              </a:rPr>
              <a:t> and its results on the egg after 3 days</a:t>
            </a:r>
          </a:p>
        </p:txBody>
      </p:sp>
    </p:spTree>
    <p:extLst>
      <p:ext uri="{BB962C8B-B14F-4D97-AF65-F5344CB8AC3E}">
        <p14:creationId xmlns:p14="http://schemas.microsoft.com/office/powerpoint/2010/main" val="22243762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51</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0" y="759854"/>
            <a:ext cx="12192000" cy="743022"/>
          </a:xfrm>
        </p:spPr>
        <p:txBody>
          <a:bodyPr>
            <a:normAutofit fontScale="90000"/>
          </a:bodyPr>
          <a:lstStyle/>
          <a:p>
            <a:pPr algn="ctr"/>
            <a:r>
              <a:rPr lang="en-US"/>
              <a:t>Gallery Walk</a:t>
            </a:r>
            <a:br>
              <a:rPr lang="en-US"/>
            </a:br>
            <a:r>
              <a:rPr lang="en-US"/>
              <a:t>Let’s show off our results. </a:t>
            </a:r>
          </a:p>
        </p:txBody>
      </p:sp>
      <p:pic>
        <p:nvPicPr>
          <p:cNvPr id="6" name="Content Placeholder 5">
            <a:extLst>
              <a:ext uri="{FF2B5EF4-FFF2-40B4-BE49-F238E27FC236}">
                <a16:creationId xmlns:a16="http://schemas.microsoft.com/office/drawing/2014/main" id="{0CCD5CC1-10C2-CFB6-6C36-FBE6487CE894}"/>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2518366" y="1830560"/>
            <a:ext cx="6977062" cy="4651375"/>
          </a:xfrm>
          <a:prstGeom prst="rect">
            <a:avLst/>
          </a:prstGeom>
          <a:ln>
            <a:noFill/>
          </a:ln>
          <a:effectLst>
            <a:softEdge rad="112500"/>
          </a:effectLst>
        </p:spPr>
      </p:pic>
    </p:spTree>
    <p:extLst>
      <p:ext uri="{BB962C8B-B14F-4D97-AF65-F5344CB8AC3E}">
        <p14:creationId xmlns:p14="http://schemas.microsoft.com/office/powerpoint/2010/main" val="887675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a:extLst>
              <a:ext uri="{FF2B5EF4-FFF2-40B4-BE49-F238E27FC236}">
                <a16:creationId xmlns:a16="http://schemas.microsoft.com/office/drawing/2014/main" id="{C2B79B77-1155-FD0B-DC15-F9A3372F6A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2115" y="2419350"/>
            <a:ext cx="4781550" cy="31908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4B6C574-29E2-4D74-DD3B-E9CCF5BD3D54}"/>
              </a:ext>
            </a:extLst>
          </p:cNvPr>
          <p:cNvSpPr txBox="1"/>
          <p:nvPr/>
        </p:nvSpPr>
        <p:spPr>
          <a:xfrm>
            <a:off x="358220" y="2139886"/>
            <a:ext cx="6278250" cy="2585323"/>
          </a:xfrm>
          <a:prstGeom prst="rect">
            <a:avLst/>
          </a:prstGeom>
          <a:noFill/>
        </p:spPr>
        <p:txBody>
          <a:bodyPr wrap="square" rtlCol="0">
            <a:spAutoFit/>
          </a:bodyPr>
          <a:lstStyle/>
          <a:p>
            <a:r>
              <a:rPr lang="en-US" sz="3600">
                <a:latin typeface="Verdana Pro" panose="020B0604030504040204" pitchFamily="34" charset="0"/>
              </a:rPr>
              <a:t>Active Transport</a:t>
            </a:r>
          </a:p>
          <a:p>
            <a:endParaRPr lang="en-US" sz="3600">
              <a:latin typeface="Verdana Pro" panose="020B0604030504040204" pitchFamily="34" charset="0"/>
            </a:endParaRPr>
          </a:p>
          <a:p>
            <a:r>
              <a:rPr lang="en-US" sz="3600">
                <a:latin typeface="Verdana Pro" panose="020B0604030504040204" pitchFamily="34" charset="0"/>
              </a:rPr>
              <a:t>Sodium-Potassium Pump</a:t>
            </a:r>
          </a:p>
          <a:p>
            <a:endParaRPr lang="en-US" sz="3600"/>
          </a:p>
          <a:p>
            <a:endParaRPr lang="en-US"/>
          </a:p>
        </p:txBody>
      </p:sp>
    </p:spTree>
    <p:extLst>
      <p:ext uri="{BB962C8B-B14F-4D97-AF65-F5344CB8AC3E}">
        <p14:creationId xmlns:p14="http://schemas.microsoft.com/office/powerpoint/2010/main" val="244719332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53</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a:t>ATP plays an important role in active transport</a:t>
            </a:r>
          </a:p>
        </p:txBody>
      </p:sp>
      <p:pic>
        <p:nvPicPr>
          <p:cNvPr id="6" name="Content Placeholder 5" descr="A group of colorful pieces of puzzle&#10;&#10;Description automatically generated">
            <a:extLst>
              <a:ext uri="{FF2B5EF4-FFF2-40B4-BE49-F238E27FC236}">
                <a16:creationId xmlns:a16="http://schemas.microsoft.com/office/drawing/2014/main" id="{EB8D3A45-5E8E-02E1-A8EC-3E81BFCF932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47950" y="1768475"/>
            <a:ext cx="6977062" cy="4651375"/>
          </a:xfrm>
          <a:prstGeom prst="rect">
            <a:avLst/>
          </a:prstGeom>
          <a:ln>
            <a:noFill/>
          </a:ln>
          <a:effectLst>
            <a:softEdge rad="112500"/>
          </a:effectLst>
        </p:spPr>
      </p:pic>
    </p:spTree>
    <p:extLst>
      <p:ext uri="{BB962C8B-B14F-4D97-AF65-F5344CB8AC3E}">
        <p14:creationId xmlns:p14="http://schemas.microsoft.com/office/powerpoint/2010/main" val="310856487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54</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normAutofit/>
          </a:bodyPr>
          <a:lstStyle/>
          <a:p>
            <a:pPr algn="ctr"/>
            <a:r>
              <a:rPr lang="en-US"/>
              <a:t>Phosphorylation causes a conformational change </a:t>
            </a:r>
          </a:p>
        </p:txBody>
      </p:sp>
      <p:pic>
        <p:nvPicPr>
          <p:cNvPr id="6" name="Content Placeholder 5" descr="A grey puzzle with yellow and blue objects&#10;&#10;Description automatically generated">
            <a:extLst>
              <a:ext uri="{FF2B5EF4-FFF2-40B4-BE49-F238E27FC236}">
                <a16:creationId xmlns:a16="http://schemas.microsoft.com/office/drawing/2014/main" id="{0F5F0F5F-30BB-533B-E788-6974DE06716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47950" y="1768475"/>
            <a:ext cx="6977062" cy="4651375"/>
          </a:xfrm>
          <a:prstGeom prst="rect">
            <a:avLst/>
          </a:prstGeom>
          <a:ln>
            <a:noFill/>
          </a:ln>
          <a:effectLst>
            <a:softEdge rad="112500"/>
          </a:effectLst>
        </p:spPr>
      </p:pic>
    </p:spTree>
    <p:extLst>
      <p:ext uri="{BB962C8B-B14F-4D97-AF65-F5344CB8AC3E}">
        <p14:creationId xmlns:p14="http://schemas.microsoft.com/office/powerpoint/2010/main" val="6638233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96F669D-FB17-BABA-2209-976AC9C86950}"/>
              </a:ext>
            </a:extLst>
          </p:cNvPr>
          <p:cNvSpPr txBox="1"/>
          <p:nvPr/>
        </p:nvSpPr>
        <p:spPr>
          <a:xfrm>
            <a:off x="3048000" y="3244334"/>
            <a:ext cx="6096000" cy="369332"/>
          </a:xfrm>
          <a:prstGeom prst="rect">
            <a:avLst/>
          </a:prstGeom>
          <a:noFill/>
        </p:spPr>
        <p:txBody>
          <a:bodyPr wrap="square">
            <a:spAutoFit/>
          </a:bodyPr>
          <a:lstStyle/>
          <a:p>
            <a:r>
              <a:rPr lang="en-US" b="0">
                <a:effectLst/>
              </a:rPr>
              <a:t> </a:t>
            </a:r>
            <a:endParaRPr lang="en-US"/>
          </a:p>
        </p:txBody>
      </p:sp>
      <p:sp>
        <p:nvSpPr>
          <p:cNvPr id="5" name="TextBox 4">
            <a:extLst>
              <a:ext uri="{FF2B5EF4-FFF2-40B4-BE49-F238E27FC236}">
                <a16:creationId xmlns:a16="http://schemas.microsoft.com/office/drawing/2014/main" id="{0C0B36CB-27A2-1FBB-A878-C7C0B4B438A5}"/>
              </a:ext>
            </a:extLst>
          </p:cNvPr>
          <p:cNvSpPr txBox="1"/>
          <p:nvPr/>
        </p:nvSpPr>
        <p:spPr>
          <a:xfrm>
            <a:off x="3048000" y="3244334"/>
            <a:ext cx="6096000" cy="369332"/>
          </a:xfrm>
          <a:prstGeom prst="rect">
            <a:avLst/>
          </a:prstGeom>
          <a:noFill/>
        </p:spPr>
        <p:txBody>
          <a:bodyPr wrap="square">
            <a:spAutoFit/>
          </a:bodyPr>
          <a:lstStyle/>
          <a:p>
            <a:r>
              <a:rPr lang="en-US" b="0">
                <a:effectLst/>
              </a:rPr>
              <a:t> </a:t>
            </a:r>
            <a:endParaRPr lang="en-US"/>
          </a:p>
        </p:txBody>
      </p:sp>
      <p:grpSp>
        <p:nvGrpSpPr>
          <p:cNvPr id="2" name="Group 1">
            <a:extLst>
              <a:ext uri="{FF2B5EF4-FFF2-40B4-BE49-F238E27FC236}">
                <a16:creationId xmlns:a16="http://schemas.microsoft.com/office/drawing/2014/main" id="{1AD497C2-778F-690B-CFB0-041972914F5E}"/>
              </a:ext>
            </a:extLst>
          </p:cNvPr>
          <p:cNvGrpSpPr>
            <a:grpSpLocks noChangeAspect="1"/>
          </p:cNvGrpSpPr>
          <p:nvPr/>
        </p:nvGrpSpPr>
        <p:grpSpPr>
          <a:xfrm>
            <a:off x="502374" y="2172423"/>
            <a:ext cx="3557309" cy="3374136"/>
            <a:chOff x="37553" y="2107714"/>
            <a:chExt cx="2920085" cy="2769724"/>
          </a:xfrm>
          <a:solidFill>
            <a:schemeClr val="bg1"/>
          </a:solidFill>
        </p:grpSpPr>
        <p:pic>
          <p:nvPicPr>
            <p:cNvPr id="4" name="Picture 3">
              <a:extLst>
                <a:ext uri="{FF2B5EF4-FFF2-40B4-BE49-F238E27FC236}">
                  <a16:creationId xmlns:a16="http://schemas.microsoft.com/office/drawing/2014/main" id="{400E93AB-7C2A-E142-AF71-4CE4859230C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338" r="9664" b="18584"/>
            <a:stretch/>
          </p:blipFill>
          <p:spPr>
            <a:xfrm>
              <a:off x="37553" y="2115677"/>
              <a:ext cx="2875331" cy="2761761"/>
            </a:xfrm>
            <a:prstGeom prst="rect">
              <a:avLst/>
            </a:prstGeom>
            <a:grpFill/>
          </p:spPr>
        </p:pic>
        <p:sp>
          <p:nvSpPr>
            <p:cNvPr id="6" name="TextBox 5">
              <a:extLst>
                <a:ext uri="{FF2B5EF4-FFF2-40B4-BE49-F238E27FC236}">
                  <a16:creationId xmlns:a16="http://schemas.microsoft.com/office/drawing/2014/main" id="{D35505A9-008B-2880-9A04-DA46D531E351}"/>
                </a:ext>
              </a:extLst>
            </p:cNvPr>
            <p:cNvSpPr txBox="1"/>
            <p:nvPr/>
          </p:nvSpPr>
          <p:spPr>
            <a:xfrm>
              <a:off x="157942" y="2107714"/>
              <a:ext cx="2799696" cy="277909"/>
            </a:xfrm>
            <a:prstGeom prst="rect">
              <a:avLst/>
            </a:prstGeom>
            <a:grpFill/>
          </p:spPr>
          <p:txBody>
            <a:bodyPr wrap="square" rtlCol="0">
              <a:spAutoFit/>
            </a:bodyPr>
            <a:lstStyle/>
            <a:p>
              <a:r>
                <a:rPr lang="en-US" sz="1600"/>
                <a:t>1. Sodium binds on intracellular side. </a:t>
              </a:r>
            </a:p>
          </p:txBody>
        </p:sp>
      </p:grpSp>
      <p:grpSp>
        <p:nvGrpSpPr>
          <p:cNvPr id="7" name="Group 6">
            <a:extLst>
              <a:ext uri="{FF2B5EF4-FFF2-40B4-BE49-F238E27FC236}">
                <a16:creationId xmlns:a16="http://schemas.microsoft.com/office/drawing/2014/main" id="{0C213747-E273-F22D-510F-D17390C31DE3}"/>
              </a:ext>
            </a:extLst>
          </p:cNvPr>
          <p:cNvGrpSpPr/>
          <p:nvPr/>
        </p:nvGrpSpPr>
        <p:grpSpPr>
          <a:xfrm>
            <a:off x="4206343" y="2166083"/>
            <a:ext cx="3473141" cy="3371147"/>
            <a:chOff x="2814820" y="1940116"/>
            <a:chExt cx="3473141" cy="3371147"/>
          </a:xfrm>
        </p:grpSpPr>
        <p:pic>
          <p:nvPicPr>
            <p:cNvPr id="8" name="Picture 7">
              <a:extLst>
                <a:ext uri="{FF2B5EF4-FFF2-40B4-BE49-F238E27FC236}">
                  <a16:creationId xmlns:a16="http://schemas.microsoft.com/office/drawing/2014/main" id="{FECBA5A3-4ABE-494B-9B8B-BA2DF1DBAA7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063" t="5684" r="4041" b="12531"/>
            <a:stretch/>
          </p:blipFill>
          <p:spPr>
            <a:xfrm>
              <a:off x="2814820" y="2232503"/>
              <a:ext cx="3473141" cy="3078760"/>
            </a:xfrm>
            <a:prstGeom prst="rect">
              <a:avLst/>
            </a:prstGeom>
          </p:spPr>
        </p:pic>
        <p:sp>
          <p:nvSpPr>
            <p:cNvPr id="9" name="TextBox 8">
              <a:extLst>
                <a:ext uri="{FF2B5EF4-FFF2-40B4-BE49-F238E27FC236}">
                  <a16:creationId xmlns:a16="http://schemas.microsoft.com/office/drawing/2014/main" id="{04D4127B-1E1E-C86B-C31D-EFAB2A4F04A3}"/>
                </a:ext>
              </a:extLst>
            </p:cNvPr>
            <p:cNvSpPr txBox="1"/>
            <p:nvPr/>
          </p:nvSpPr>
          <p:spPr>
            <a:xfrm>
              <a:off x="2814820" y="1940116"/>
              <a:ext cx="3473141" cy="338554"/>
            </a:xfrm>
            <a:prstGeom prst="rect">
              <a:avLst/>
            </a:prstGeom>
            <a:solidFill>
              <a:schemeClr val="bg1"/>
            </a:solidFill>
          </p:spPr>
          <p:txBody>
            <a:bodyPr wrap="square" rtlCol="0">
              <a:spAutoFit/>
            </a:bodyPr>
            <a:lstStyle/>
            <a:p>
              <a:r>
                <a:rPr lang="en-US" sz="1600"/>
                <a:t>2. The pump is phosphorylated by ATP.</a:t>
              </a:r>
            </a:p>
          </p:txBody>
        </p:sp>
      </p:grpSp>
      <p:grpSp>
        <p:nvGrpSpPr>
          <p:cNvPr id="10" name="Group 9">
            <a:extLst>
              <a:ext uri="{FF2B5EF4-FFF2-40B4-BE49-F238E27FC236}">
                <a16:creationId xmlns:a16="http://schemas.microsoft.com/office/drawing/2014/main" id="{BE661137-F58F-12A0-4CCA-87ACDC5A02D4}"/>
              </a:ext>
            </a:extLst>
          </p:cNvPr>
          <p:cNvGrpSpPr>
            <a:grpSpLocks noChangeAspect="1"/>
          </p:cNvGrpSpPr>
          <p:nvPr/>
        </p:nvGrpSpPr>
        <p:grpSpPr>
          <a:xfrm>
            <a:off x="8035149" y="2163094"/>
            <a:ext cx="3314472" cy="3374136"/>
            <a:chOff x="6862884" y="1889649"/>
            <a:chExt cx="2916337" cy="2968835"/>
          </a:xfrm>
          <a:solidFill>
            <a:schemeClr val="bg1"/>
          </a:solidFill>
        </p:grpSpPr>
        <p:pic>
          <p:nvPicPr>
            <p:cNvPr id="11" name="Picture 10">
              <a:extLst>
                <a:ext uri="{FF2B5EF4-FFF2-40B4-BE49-F238E27FC236}">
                  <a16:creationId xmlns:a16="http://schemas.microsoft.com/office/drawing/2014/main" id="{F2EC0475-CD6B-4EAC-F774-3E71D99120A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5946" t="12637" r="10061" b="13077"/>
            <a:stretch/>
          </p:blipFill>
          <p:spPr>
            <a:xfrm>
              <a:off x="6862885" y="2164344"/>
              <a:ext cx="2916336" cy="2694140"/>
            </a:xfrm>
            <a:prstGeom prst="rect">
              <a:avLst/>
            </a:prstGeom>
            <a:grpFill/>
          </p:spPr>
        </p:pic>
        <p:sp>
          <p:nvSpPr>
            <p:cNvPr id="12" name="TextBox 11">
              <a:extLst>
                <a:ext uri="{FF2B5EF4-FFF2-40B4-BE49-F238E27FC236}">
                  <a16:creationId xmlns:a16="http://schemas.microsoft.com/office/drawing/2014/main" id="{D2CA225E-1143-7028-D110-C1DC867E001E}"/>
                </a:ext>
              </a:extLst>
            </p:cNvPr>
            <p:cNvSpPr txBox="1"/>
            <p:nvPr/>
          </p:nvSpPr>
          <p:spPr>
            <a:xfrm>
              <a:off x="6862884" y="1889649"/>
              <a:ext cx="2916336" cy="514532"/>
            </a:xfrm>
            <a:prstGeom prst="rect">
              <a:avLst/>
            </a:prstGeom>
            <a:grpFill/>
          </p:spPr>
          <p:txBody>
            <a:bodyPr wrap="square" rtlCol="0">
              <a:spAutoFit/>
            </a:bodyPr>
            <a:lstStyle/>
            <a:p>
              <a:r>
                <a:rPr lang="en-US" sz="1600"/>
                <a:t>3. The pump shape changes, exposing the sodium to the extracellular space. </a:t>
              </a:r>
            </a:p>
          </p:txBody>
        </p:sp>
      </p:grpSp>
    </p:spTree>
    <p:extLst>
      <p:ext uri="{BB962C8B-B14F-4D97-AF65-F5344CB8AC3E}">
        <p14:creationId xmlns:p14="http://schemas.microsoft.com/office/powerpoint/2010/main" val="1440010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56</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113122" y="958302"/>
            <a:ext cx="12078878" cy="544574"/>
          </a:xfrm>
        </p:spPr>
        <p:txBody>
          <a:bodyPr>
            <a:normAutofit/>
          </a:bodyPr>
          <a:lstStyle/>
          <a:p>
            <a:pPr algn="ctr"/>
            <a:r>
              <a:rPr lang="en-US"/>
              <a:t>Removal of phosphate returns it to its original shape</a:t>
            </a:r>
          </a:p>
        </p:txBody>
      </p:sp>
      <p:pic>
        <p:nvPicPr>
          <p:cNvPr id="6" name="Content Placeholder 5" descr="A close-up of a puzzle&#10;&#10;Description automatically generated">
            <a:extLst>
              <a:ext uri="{FF2B5EF4-FFF2-40B4-BE49-F238E27FC236}">
                <a16:creationId xmlns:a16="http://schemas.microsoft.com/office/drawing/2014/main" id="{7FDA1412-12BC-E42B-3D39-A93FA35765F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49694" y="1768475"/>
            <a:ext cx="6973575" cy="4651375"/>
          </a:xfrm>
          <a:prstGeom prst="rect">
            <a:avLst/>
          </a:prstGeom>
          <a:ln>
            <a:noFill/>
          </a:ln>
          <a:effectLst>
            <a:softEdge rad="112500"/>
          </a:effectLst>
        </p:spPr>
      </p:pic>
    </p:spTree>
    <p:extLst>
      <p:ext uri="{BB962C8B-B14F-4D97-AF65-F5344CB8AC3E}">
        <p14:creationId xmlns:p14="http://schemas.microsoft.com/office/powerpoint/2010/main" val="12414548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96F669D-FB17-BABA-2209-976AC9C86950}"/>
              </a:ext>
            </a:extLst>
          </p:cNvPr>
          <p:cNvSpPr txBox="1"/>
          <p:nvPr/>
        </p:nvSpPr>
        <p:spPr>
          <a:xfrm>
            <a:off x="3048000" y="3244334"/>
            <a:ext cx="6096000" cy="369332"/>
          </a:xfrm>
          <a:prstGeom prst="rect">
            <a:avLst/>
          </a:prstGeom>
          <a:noFill/>
        </p:spPr>
        <p:txBody>
          <a:bodyPr wrap="square">
            <a:spAutoFit/>
          </a:bodyPr>
          <a:lstStyle/>
          <a:p>
            <a:r>
              <a:rPr lang="en-US" b="0">
                <a:effectLst/>
              </a:rPr>
              <a:t> </a:t>
            </a:r>
            <a:endParaRPr lang="en-US"/>
          </a:p>
        </p:txBody>
      </p:sp>
      <p:sp>
        <p:nvSpPr>
          <p:cNvPr id="5" name="TextBox 4">
            <a:extLst>
              <a:ext uri="{FF2B5EF4-FFF2-40B4-BE49-F238E27FC236}">
                <a16:creationId xmlns:a16="http://schemas.microsoft.com/office/drawing/2014/main" id="{0C0B36CB-27A2-1FBB-A878-C7C0B4B438A5}"/>
              </a:ext>
            </a:extLst>
          </p:cNvPr>
          <p:cNvSpPr txBox="1"/>
          <p:nvPr/>
        </p:nvSpPr>
        <p:spPr>
          <a:xfrm>
            <a:off x="3048000" y="3244334"/>
            <a:ext cx="6096000" cy="369332"/>
          </a:xfrm>
          <a:prstGeom prst="rect">
            <a:avLst/>
          </a:prstGeom>
          <a:noFill/>
        </p:spPr>
        <p:txBody>
          <a:bodyPr wrap="square">
            <a:spAutoFit/>
          </a:bodyPr>
          <a:lstStyle/>
          <a:p>
            <a:r>
              <a:rPr lang="en-US" b="0">
                <a:effectLst/>
              </a:rPr>
              <a:t> </a:t>
            </a:r>
            <a:endParaRPr lang="en-US"/>
          </a:p>
        </p:txBody>
      </p:sp>
      <p:grpSp>
        <p:nvGrpSpPr>
          <p:cNvPr id="2" name="Group 1">
            <a:extLst>
              <a:ext uri="{FF2B5EF4-FFF2-40B4-BE49-F238E27FC236}">
                <a16:creationId xmlns:a16="http://schemas.microsoft.com/office/drawing/2014/main" id="{CA1CB40B-A1A0-7C01-8B5C-2B5C45165CAE}"/>
              </a:ext>
            </a:extLst>
          </p:cNvPr>
          <p:cNvGrpSpPr>
            <a:grpSpLocks noChangeAspect="1"/>
          </p:cNvGrpSpPr>
          <p:nvPr/>
        </p:nvGrpSpPr>
        <p:grpSpPr>
          <a:xfrm>
            <a:off x="609684" y="2277383"/>
            <a:ext cx="3051457" cy="3374136"/>
            <a:chOff x="1545211" y="3891050"/>
            <a:chExt cx="2884539" cy="3189568"/>
          </a:xfrm>
          <a:solidFill>
            <a:schemeClr val="bg1"/>
          </a:solidFill>
        </p:grpSpPr>
        <p:pic>
          <p:nvPicPr>
            <p:cNvPr id="4" name="Picture 3">
              <a:extLst>
                <a:ext uri="{FF2B5EF4-FFF2-40B4-BE49-F238E27FC236}">
                  <a16:creationId xmlns:a16="http://schemas.microsoft.com/office/drawing/2014/main" id="{551D1371-D41C-0E5C-0F67-1154A314FB9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142" t="15692" r="13673" b="9055"/>
            <a:stretch/>
          </p:blipFill>
          <p:spPr>
            <a:xfrm>
              <a:off x="1545211" y="4191373"/>
              <a:ext cx="2845023" cy="2889245"/>
            </a:xfrm>
            <a:prstGeom prst="rect">
              <a:avLst/>
            </a:prstGeom>
            <a:grpFill/>
          </p:spPr>
        </p:pic>
        <p:sp>
          <p:nvSpPr>
            <p:cNvPr id="6" name="TextBox 5">
              <a:extLst>
                <a:ext uri="{FF2B5EF4-FFF2-40B4-BE49-F238E27FC236}">
                  <a16:creationId xmlns:a16="http://schemas.microsoft.com/office/drawing/2014/main" id="{83FE119D-EF4F-9FAC-EF0C-DAE2AF710ED9}"/>
                </a:ext>
              </a:extLst>
            </p:cNvPr>
            <p:cNvSpPr txBox="1"/>
            <p:nvPr/>
          </p:nvSpPr>
          <p:spPr>
            <a:xfrm>
              <a:off x="1615740" y="3891050"/>
              <a:ext cx="2814010" cy="500738"/>
            </a:xfrm>
            <a:prstGeom prst="rect">
              <a:avLst/>
            </a:prstGeom>
            <a:grpFill/>
          </p:spPr>
          <p:txBody>
            <a:bodyPr wrap="square" rtlCol="0">
              <a:spAutoFit/>
            </a:bodyPr>
            <a:lstStyle/>
            <a:p>
              <a:r>
                <a:rPr lang="en-US" sz="1600"/>
                <a:t>4. Binding affinity changes to release Na+, and take in K+. </a:t>
              </a:r>
            </a:p>
          </p:txBody>
        </p:sp>
      </p:grpSp>
      <p:grpSp>
        <p:nvGrpSpPr>
          <p:cNvPr id="7" name="Group 6">
            <a:extLst>
              <a:ext uri="{FF2B5EF4-FFF2-40B4-BE49-F238E27FC236}">
                <a16:creationId xmlns:a16="http://schemas.microsoft.com/office/drawing/2014/main" id="{F54D7D93-23F8-3296-4D21-DB3DC39BB3A4}"/>
              </a:ext>
            </a:extLst>
          </p:cNvPr>
          <p:cNvGrpSpPr/>
          <p:nvPr/>
        </p:nvGrpSpPr>
        <p:grpSpPr>
          <a:xfrm>
            <a:off x="4167586" y="2277383"/>
            <a:ext cx="3643436" cy="3374136"/>
            <a:chOff x="6043982" y="4154679"/>
            <a:chExt cx="3643436" cy="3374136"/>
          </a:xfrm>
        </p:grpSpPr>
        <p:pic>
          <p:nvPicPr>
            <p:cNvPr id="8" name="Picture 7">
              <a:extLst>
                <a:ext uri="{FF2B5EF4-FFF2-40B4-BE49-F238E27FC236}">
                  <a16:creationId xmlns:a16="http://schemas.microsoft.com/office/drawing/2014/main" id="{469D423B-EF15-D1E4-1744-597CC423A8F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2049" t="11720" r="8018" b="7833"/>
            <a:stretch/>
          </p:blipFill>
          <p:spPr>
            <a:xfrm>
              <a:off x="6043982" y="4154679"/>
              <a:ext cx="3643436" cy="3374136"/>
            </a:xfrm>
            <a:prstGeom prst="rect">
              <a:avLst/>
            </a:prstGeom>
          </p:spPr>
        </p:pic>
        <p:sp>
          <p:nvSpPr>
            <p:cNvPr id="9" name="TextBox 8">
              <a:extLst>
                <a:ext uri="{FF2B5EF4-FFF2-40B4-BE49-F238E27FC236}">
                  <a16:creationId xmlns:a16="http://schemas.microsoft.com/office/drawing/2014/main" id="{12F8495E-747A-9BE8-801E-69D779E42A0C}"/>
                </a:ext>
              </a:extLst>
            </p:cNvPr>
            <p:cNvSpPr txBox="1"/>
            <p:nvPr/>
          </p:nvSpPr>
          <p:spPr>
            <a:xfrm>
              <a:off x="6128374" y="4164197"/>
              <a:ext cx="2799696" cy="338554"/>
            </a:xfrm>
            <a:prstGeom prst="rect">
              <a:avLst/>
            </a:prstGeom>
            <a:noFill/>
          </p:spPr>
          <p:txBody>
            <a:bodyPr wrap="square" rtlCol="0">
              <a:spAutoFit/>
            </a:bodyPr>
            <a:lstStyle/>
            <a:p>
              <a:r>
                <a:rPr lang="en-US" sz="1600"/>
                <a:t>5. Phosphate detaches. </a:t>
              </a:r>
            </a:p>
          </p:txBody>
        </p:sp>
      </p:grpSp>
      <p:grpSp>
        <p:nvGrpSpPr>
          <p:cNvPr id="10" name="Group 9">
            <a:extLst>
              <a:ext uri="{FF2B5EF4-FFF2-40B4-BE49-F238E27FC236}">
                <a16:creationId xmlns:a16="http://schemas.microsoft.com/office/drawing/2014/main" id="{F7702181-CFB6-5348-385B-3365F50040CB}"/>
              </a:ext>
            </a:extLst>
          </p:cNvPr>
          <p:cNvGrpSpPr/>
          <p:nvPr/>
        </p:nvGrpSpPr>
        <p:grpSpPr>
          <a:xfrm>
            <a:off x="7637700" y="2277383"/>
            <a:ext cx="4109096" cy="3374136"/>
            <a:chOff x="8507312" y="3875064"/>
            <a:chExt cx="4109096" cy="3562936"/>
          </a:xfrm>
        </p:grpSpPr>
        <p:pic>
          <p:nvPicPr>
            <p:cNvPr id="11" name="Picture 10">
              <a:extLst>
                <a:ext uri="{FF2B5EF4-FFF2-40B4-BE49-F238E27FC236}">
                  <a16:creationId xmlns:a16="http://schemas.microsoft.com/office/drawing/2014/main" id="{5D5A824D-062D-7C5C-F729-7CF32A0F7BD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9267" t="11470" r="3821" b="10974"/>
            <a:stretch/>
          </p:blipFill>
          <p:spPr>
            <a:xfrm>
              <a:off x="8507312" y="4063864"/>
              <a:ext cx="4109096" cy="3374136"/>
            </a:xfrm>
            <a:prstGeom prst="rect">
              <a:avLst/>
            </a:prstGeom>
          </p:spPr>
        </p:pic>
        <p:sp>
          <p:nvSpPr>
            <p:cNvPr id="12" name="TextBox 11">
              <a:extLst>
                <a:ext uri="{FF2B5EF4-FFF2-40B4-BE49-F238E27FC236}">
                  <a16:creationId xmlns:a16="http://schemas.microsoft.com/office/drawing/2014/main" id="{8A082C84-6997-2D8D-D45B-691CE7EE8AE3}"/>
                </a:ext>
              </a:extLst>
            </p:cNvPr>
            <p:cNvSpPr txBox="1"/>
            <p:nvPr/>
          </p:nvSpPr>
          <p:spPr>
            <a:xfrm>
              <a:off x="8507312" y="3875064"/>
              <a:ext cx="4109096" cy="584775"/>
            </a:xfrm>
            <a:prstGeom prst="rect">
              <a:avLst/>
            </a:prstGeom>
            <a:solidFill>
              <a:schemeClr val="bg1"/>
            </a:solidFill>
          </p:spPr>
          <p:txBody>
            <a:bodyPr wrap="square" rtlCol="0">
              <a:spAutoFit/>
            </a:bodyPr>
            <a:lstStyle/>
            <a:p>
              <a:r>
                <a:rPr lang="en-US" sz="1600"/>
                <a:t>6. Original shape is restored, releasing K+ into the cell. </a:t>
              </a:r>
            </a:p>
          </p:txBody>
        </p:sp>
      </p:grpSp>
    </p:spTree>
    <p:extLst>
      <p:ext uri="{BB962C8B-B14F-4D97-AF65-F5344CB8AC3E}">
        <p14:creationId xmlns:p14="http://schemas.microsoft.com/office/powerpoint/2010/main" val="3678883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58</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76200" y="958302"/>
            <a:ext cx="12115800" cy="544574"/>
          </a:xfrm>
        </p:spPr>
        <p:txBody>
          <a:bodyPr/>
          <a:lstStyle/>
          <a:p>
            <a:pPr algn="ctr"/>
            <a:r>
              <a:rPr lang="en-US"/>
              <a:t>Students should notice the cell works as a unit </a:t>
            </a:r>
          </a:p>
        </p:txBody>
      </p:sp>
      <p:pic>
        <p:nvPicPr>
          <p:cNvPr id="6" name="Content Placeholder 5" descr="A close-up of a game&#10;&#10;Description automatically generated">
            <a:extLst>
              <a:ext uri="{FF2B5EF4-FFF2-40B4-BE49-F238E27FC236}">
                <a16:creationId xmlns:a16="http://schemas.microsoft.com/office/drawing/2014/main" id="{DAB86117-BB06-0A4D-1DF5-FB537CC6ACC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47950" y="1768475"/>
            <a:ext cx="6977062" cy="4651375"/>
          </a:xfrm>
          <a:prstGeom prst="rect">
            <a:avLst/>
          </a:prstGeom>
          <a:ln>
            <a:noFill/>
          </a:ln>
          <a:effectLst>
            <a:softEdge rad="112500"/>
          </a:effectLst>
        </p:spPr>
      </p:pic>
    </p:spTree>
    <p:extLst>
      <p:ext uri="{BB962C8B-B14F-4D97-AF65-F5344CB8AC3E}">
        <p14:creationId xmlns:p14="http://schemas.microsoft.com/office/powerpoint/2010/main" val="27971114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7E8FD9-96A5-042E-BA7B-55763B342AED}"/>
              </a:ext>
            </a:extLst>
          </p:cNvPr>
          <p:cNvSpPr>
            <a:spLocks noGrp="1"/>
          </p:cNvSpPr>
          <p:nvPr>
            <p:ph type="sldNum" sz="quarter" idx="12"/>
          </p:nvPr>
        </p:nvSpPr>
        <p:spPr/>
        <p:txBody>
          <a:bodyPr/>
          <a:lstStyle/>
          <a:p>
            <a:fld id="{195F50F5-0325-4E13-93B8-A048A96B03AB}" type="slidenum">
              <a:rPr lang="en-US" smtClean="0"/>
              <a:pPr/>
              <a:t>59</a:t>
            </a:fld>
            <a:endParaRPr lang="en-US"/>
          </a:p>
        </p:txBody>
      </p:sp>
      <p:sp>
        <p:nvSpPr>
          <p:cNvPr id="3" name="Title 2">
            <a:extLst>
              <a:ext uri="{FF2B5EF4-FFF2-40B4-BE49-F238E27FC236}">
                <a16:creationId xmlns:a16="http://schemas.microsoft.com/office/drawing/2014/main" id="{565667CE-C7DD-9589-2B33-474217FCE065}"/>
              </a:ext>
            </a:extLst>
          </p:cNvPr>
          <p:cNvSpPr>
            <a:spLocks noGrp="1"/>
          </p:cNvSpPr>
          <p:nvPr>
            <p:ph type="title"/>
          </p:nvPr>
        </p:nvSpPr>
        <p:spPr>
          <a:xfrm>
            <a:off x="66674" y="958302"/>
            <a:ext cx="12049125" cy="544574"/>
          </a:xfrm>
        </p:spPr>
        <p:txBody>
          <a:bodyPr/>
          <a:lstStyle/>
          <a:p>
            <a:pPr algn="ctr"/>
            <a:r>
              <a:rPr lang="en-US"/>
              <a:t>Moving Forward</a:t>
            </a:r>
          </a:p>
        </p:txBody>
      </p:sp>
      <p:sp>
        <p:nvSpPr>
          <p:cNvPr id="4" name="Content Placeholder 3">
            <a:extLst>
              <a:ext uri="{FF2B5EF4-FFF2-40B4-BE49-F238E27FC236}">
                <a16:creationId xmlns:a16="http://schemas.microsoft.com/office/drawing/2014/main" id="{54BC728F-0DAD-9000-D19B-09C3787C40F3}"/>
              </a:ext>
            </a:extLst>
          </p:cNvPr>
          <p:cNvSpPr>
            <a:spLocks noGrp="1"/>
          </p:cNvSpPr>
          <p:nvPr>
            <p:ph idx="1"/>
          </p:nvPr>
        </p:nvSpPr>
        <p:spPr/>
        <p:txBody>
          <a:bodyPr/>
          <a:lstStyle/>
          <a:p>
            <a:pPr marL="0" indent="0" rtl="0" fontAlgn="base">
              <a:spcBef>
                <a:spcPts val="600"/>
              </a:spcBef>
              <a:spcAft>
                <a:spcPts val="0"/>
              </a:spcAft>
              <a:buNone/>
            </a:pPr>
            <a:r>
              <a:rPr lang="en-US" sz="3200" b="0" i="0" u="none" strike="noStrike">
                <a:solidFill>
                  <a:srgbClr val="000000"/>
                </a:solidFill>
                <a:effectLst/>
                <a:latin typeface="Arial" panose="020B0604020202020204" pitchFamily="34" charset="0"/>
              </a:rPr>
              <a:t>What other questions do you have about cellular transport? </a:t>
            </a:r>
          </a:p>
          <a:p>
            <a:pPr marL="0" indent="0" rtl="0" fontAlgn="base">
              <a:spcBef>
                <a:spcPts val="600"/>
              </a:spcBef>
              <a:spcAft>
                <a:spcPts val="0"/>
              </a:spcAft>
              <a:buNone/>
            </a:pPr>
            <a:endParaRPr lang="en-US" sz="3200" b="0" i="0" u="none" strike="noStrike">
              <a:solidFill>
                <a:srgbClr val="000000"/>
              </a:solidFill>
              <a:effectLst/>
              <a:latin typeface="Arial" panose="020B0604020202020204" pitchFamily="34" charset="0"/>
            </a:endParaRPr>
          </a:p>
          <a:p>
            <a:pPr marL="0" indent="0" rtl="0" fontAlgn="base">
              <a:spcBef>
                <a:spcPts val="600"/>
              </a:spcBef>
              <a:spcAft>
                <a:spcPts val="0"/>
              </a:spcAft>
              <a:buNone/>
            </a:pPr>
            <a:r>
              <a:rPr lang="en-US" sz="3200" b="0" i="0" u="none" strike="noStrike">
                <a:solidFill>
                  <a:srgbClr val="000000"/>
                </a:solidFill>
                <a:effectLst/>
                <a:latin typeface="Arial" panose="020B0604020202020204" pitchFamily="34" charset="0"/>
              </a:rPr>
              <a:t>What else would you like to know?</a:t>
            </a:r>
          </a:p>
          <a:p>
            <a:endParaRPr lang="en-US"/>
          </a:p>
          <a:p>
            <a:endParaRPr lang="en-US"/>
          </a:p>
          <a:p>
            <a:endParaRPr lang="en-US"/>
          </a:p>
        </p:txBody>
      </p:sp>
    </p:spTree>
    <p:extLst>
      <p:ext uri="{BB962C8B-B14F-4D97-AF65-F5344CB8AC3E}">
        <p14:creationId xmlns:p14="http://schemas.microsoft.com/office/powerpoint/2010/main" val="35279561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alphaModFix/>
          </a:blip>
          <a:stretch>
            <a:fillRect/>
          </a:stretch>
        </p:blipFill>
        <p:spPr>
          <a:xfrm>
            <a:off x="5904851" y="982363"/>
            <a:ext cx="6287149" cy="3752465"/>
          </a:xfrm>
          <a:prstGeom prst="rect">
            <a:avLst/>
          </a:prstGeom>
          <a:noFill/>
          <a:ln>
            <a:noFill/>
          </a:ln>
        </p:spPr>
      </p:pic>
      <p:pic>
        <p:nvPicPr>
          <p:cNvPr id="4" name="Picture 3" descr="A picture containing white&#10;&#10;Description automatically generated">
            <a:extLst>
              <a:ext uri="{FF2B5EF4-FFF2-40B4-BE49-F238E27FC236}">
                <a16:creationId xmlns:a16="http://schemas.microsoft.com/office/drawing/2014/main" id="{D212B0E4-C854-765B-DA4D-3EE33FD82C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2943" y="982363"/>
            <a:ext cx="5395258" cy="4046444"/>
          </a:xfrm>
          <a:prstGeom prst="rect">
            <a:avLst/>
          </a:prstGeom>
          <a:ln>
            <a:noFill/>
          </a:ln>
          <a:effectLst>
            <a:softEdge rad="112500"/>
          </a:effectLst>
        </p:spPr>
      </p:pic>
      <p:sp>
        <p:nvSpPr>
          <p:cNvPr id="3" name="TextBox 2">
            <a:extLst>
              <a:ext uri="{FF2B5EF4-FFF2-40B4-BE49-F238E27FC236}">
                <a16:creationId xmlns:a16="http://schemas.microsoft.com/office/drawing/2014/main" id="{204A4E30-8450-5651-321F-05A42D56CDB8}"/>
              </a:ext>
            </a:extLst>
          </p:cNvPr>
          <p:cNvSpPr txBox="1"/>
          <p:nvPr/>
        </p:nvSpPr>
        <p:spPr>
          <a:xfrm>
            <a:off x="554594" y="5231877"/>
            <a:ext cx="11019934" cy="954107"/>
          </a:xfrm>
          <a:prstGeom prst="rect">
            <a:avLst/>
          </a:prstGeom>
          <a:noFill/>
        </p:spPr>
        <p:txBody>
          <a:bodyPr wrap="square" rtlCol="0">
            <a:spAutoFit/>
          </a:bodyPr>
          <a:lstStyle/>
          <a:p>
            <a:pPr algn="ctr"/>
            <a:r>
              <a:rPr lang="en-US" sz="2800" b="1">
                <a:solidFill>
                  <a:srgbClr val="1EAC4C"/>
                </a:solidFill>
              </a:rPr>
              <a:t>Turn to your shoulder partner. </a:t>
            </a:r>
          </a:p>
          <a:p>
            <a:pPr algn="ctr"/>
            <a:r>
              <a:rPr lang="en-US" sz="2800" b="1">
                <a:solidFill>
                  <a:srgbClr val="1EAC4C"/>
                </a:solidFill>
              </a:rPr>
              <a:t>Tell them one thing you notice and one thing you wonder</a:t>
            </a:r>
            <a:r>
              <a:rPr lang="en-US"/>
              <a:t>.</a:t>
            </a:r>
          </a:p>
        </p:txBody>
      </p:sp>
    </p:spTree>
    <p:extLst>
      <p:ext uri="{BB962C8B-B14F-4D97-AF65-F5344CB8AC3E}">
        <p14:creationId xmlns:p14="http://schemas.microsoft.com/office/powerpoint/2010/main" val="210356767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7E8FD9-96A5-042E-BA7B-55763B342AED}"/>
              </a:ext>
            </a:extLst>
          </p:cNvPr>
          <p:cNvSpPr>
            <a:spLocks noGrp="1"/>
          </p:cNvSpPr>
          <p:nvPr>
            <p:ph type="sldNum" sz="quarter" idx="12"/>
          </p:nvPr>
        </p:nvSpPr>
        <p:spPr/>
        <p:txBody>
          <a:bodyPr/>
          <a:lstStyle/>
          <a:p>
            <a:fld id="{195F50F5-0325-4E13-93B8-A048A96B03AB}" type="slidenum">
              <a:rPr lang="en-US" smtClean="0"/>
              <a:pPr/>
              <a:t>60</a:t>
            </a:fld>
            <a:endParaRPr lang="en-US"/>
          </a:p>
        </p:txBody>
      </p:sp>
      <p:sp>
        <p:nvSpPr>
          <p:cNvPr id="3" name="Title 2">
            <a:extLst>
              <a:ext uri="{FF2B5EF4-FFF2-40B4-BE49-F238E27FC236}">
                <a16:creationId xmlns:a16="http://schemas.microsoft.com/office/drawing/2014/main" id="{565667CE-C7DD-9589-2B33-474217FCE065}"/>
              </a:ext>
            </a:extLst>
          </p:cNvPr>
          <p:cNvSpPr>
            <a:spLocks noGrp="1"/>
          </p:cNvSpPr>
          <p:nvPr>
            <p:ph type="title"/>
          </p:nvPr>
        </p:nvSpPr>
        <p:spPr>
          <a:xfrm>
            <a:off x="66674" y="958302"/>
            <a:ext cx="12049125" cy="544574"/>
          </a:xfrm>
        </p:spPr>
        <p:txBody>
          <a:bodyPr/>
          <a:lstStyle/>
          <a:p>
            <a:pPr algn="ctr"/>
            <a:r>
              <a:rPr lang="en-US"/>
              <a:t>Moving Forward</a:t>
            </a:r>
          </a:p>
        </p:txBody>
      </p:sp>
      <p:sp>
        <p:nvSpPr>
          <p:cNvPr id="4" name="Content Placeholder 3">
            <a:extLst>
              <a:ext uri="{FF2B5EF4-FFF2-40B4-BE49-F238E27FC236}">
                <a16:creationId xmlns:a16="http://schemas.microsoft.com/office/drawing/2014/main" id="{54BC728F-0DAD-9000-D19B-09C3787C40F3}"/>
              </a:ext>
            </a:extLst>
          </p:cNvPr>
          <p:cNvSpPr>
            <a:spLocks noGrp="1"/>
          </p:cNvSpPr>
          <p:nvPr>
            <p:ph idx="1"/>
          </p:nvPr>
        </p:nvSpPr>
        <p:spPr/>
        <p:txBody>
          <a:bodyPr>
            <a:normAutofit fontScale="62500" lnSpcReduction="20000"/>
          </a:bodyPr>
          <a:lstStyle/>
          <a:p>
            <a:pPr marL="0" indent="0" rtl="0" fontAlgn="base">
              <a:spcBef>
                <a:spcPts val="600"/>
              </a:spcBef>
              <a:spcAft>
                <a:spcPts val="0"/>
              </a:spcAft>
              <a:buNone/>
            </a:pPr>
            <a:r>
              <a:rPr lang="en-US" sz="5100" b="0" i="0" u="none" strike="noStrike">
                <a:solidFill>
                  <a:srgbClr val="000000"/>
                </a:solidFill>
                <a:effectLst/>
                <a:latin typeface="Arial" panose="020B0604020202020204" pitchFamily="34" charset="0"/>
              </a:rPr>
              <a:t>What other questions do you have about cellular transport? </a:t>
            </a:r>
          </a:p>
          <a:p>
            <a:pPr marL="0" indent="0" rtl="0" fontAlgn="base">
              <a:spcBef>
                <a:spcPts val="600"/>
              </a:spcBef>
              <a:spcAft>
                <a:spcPts val="0"/>
              </a:spcAft>
              <a:buNone/>
            </a:pPr>
            <a:endParaRPr lang="en-US" sz="5100" b="0" i="0" u="none" strike="noStrike">
              <a:solidFill>
                <a:srgbClr val="000000"/>
              </a:solidFill>
              <a:effectLst/>
              <a:latin typeface="Arial" panose="020B0604020202020204" pitchFamily="34" charset="0"/>
            </a:endParaRPr>
          </a:p>
          <a:p>
            <a:pPr marL="0" indent="0" rtl="0" fontAlgn="base">
              <a:spcBef>
                <a:spcPts val="600"/>
              </a:spcBef>
              <a:spcAft>
                <a:spcPts val="0"/>
              </a:spcAft>
              <a:buNone/>
            </a:pPr>
            <a:r>
              <a:rPr lang="en-US" sz="5100" b="0" i="0" u="none" strike="noStrike">
                <a:solidFill>
                  <a:srgbClr val="000000"/>
                </a:solidFill>
                <a:effectLst/>
                <a:latin typeface="Arial" panose="020B0604020202020204" pitchFamily="34" charset="0"/>
              </a:rPr>
              <a:t>What else would you like to know?</a:t>
            </a:r>
          </a:p>
          <a:p>
            <a:endParaRPr lang="en-US"/>
          </a:p>
          <a:p>
            <a:pPr marL="0" indent="0">
              <a:buNone/>
            </a:pPr>
            <a:endParaRPr lang="en-US" i="1">
              <a:latin typeface="+mn-lt"/>
            </a:endParaRPr>
          </a:p>
          <a:p>
            <a:pPr marL="0" indent="0" rtl="0">
              <a:spcBef>
                <a:spcPts val="600"/>
              </a:spcBef>
              <a:spcAft>
                <a:spcPts val="0"/>
              </a:spcAft>
              <a:buNone/>
            </a:pPr>
            <a:r>
              <a:rPr lang="en-US" sz="4600" b="1" i="1" u="none" strike="noStrike">
                <a:solidFill>
                  <a:srgbClr val="000000"/>
                </a:solidFill>
                <a:effectLst/>
                <a:latin typeface="+mn-lt"/>
              </a:rPr>
              <a:t>Why are there so many types of phospholipids? </a:t>
            </a:r>
            <a:endParaRPr lang="en-US" sz="4600" b="0" i="1">
              <a:effectLst/>
              <a:latin typeface="+mn-lt"/>
            </a:endParaRPr>
          </a:p>
          <a:p>
            <a:pPr marL="0" indent="0" rtl="0">
              <a:spcBef>
                <a:spcPts val="600"/>
              </a:spcBef>
              <a:spcAft>
                <a:spcPts val="0"/>
              </a:spcAft>
              <a:buNone/>
            </a:pPr>
            <a:br>
              <a:rPr lang="en-US" sz="4600" b="0" i="1">
                <a:effectLst/>
                <a:latin typeface="+mn-lt"/>
              </a:rPr>
            </a:br>
            <a:r>
              <a:rPr lang="en-US" sz="4600" b="1" i="1" u="none" strike="noStrike">
                <a:solidFill>
                  <a:srgbClr val="000000"/>
                </a:solidFill>
                <a:effectLst/>
                <a:latin typeface="+mn-lt"/>
              </a:rPr>
              <a:t>How do phospholipids play a role in cellular signaling?</a:t>
            </a:r>
            <a:endParaRPr lang="en-US" sz="4600" b="0" i="1">
              <a:effectLst/>
              <a:latin typeface="+mn-lt"/>
            </a:endParaRPr>
          </a:p>
          <a:p>
            <a:pPr marL="0" indent="0" rtl="0">
              <a:spcBef>
                <a:spcPts val="600"/>
              </a:spcBef>
              <a:spcAft>
                <a:spcPts val="0"/>
              </a:spcAft>
              <a:buNone/>
            </a:pPr>
            <a:br>
              <a:rPr lang="en-US" sz="4600" b="0" i="1">
                <a:effectLst/>
                <a:latin typeface="+mn-lt"/>
              </a:rPr>
            </a:br>
            <a:r>
              <a:rPr lang="en-US" sz="4600" b="1" i="1" u="none" strike="noStrike">
                <a:solidFill>
                  <a:srgbClr val="000000"/>
                </a:solidFill>
                <a:effectLst/>
                <a:latin typeface="+mn-lt"/>
              </a:rPr>
              <a:t>How does a vesicle “know” where to go (within a cell or the body)?</a:t>
            </a:r>
            <a:endParaRPr lang="en-US" sz="4600" b="0" i="1">
              <a:effectLst/>
              <a:latin typeface="+mn-lt"/>
            </a:endParaRPr>
          </a:p>
          <a:p>
            <a:pPr marL="0" indent="0">
              <a:buNone/>
            </a:pPr>
            <a:br>
              <a:rPr lang="en-US"/>
            </a:br>
            <a:endParaRPr lang="en-US"/>
          </a:p>
        </p:txBody>
      </p:sp>
    </p:spTree>
    <p:extLst>
      <p:ext uri="{BB962C8B-B14F-4D97-AF65-F5344CB8AC3E}">
        <p14:creationId xmlns:p14="http://schemas.microsoft.com/office/powerpoint/2010/main" val="25246947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7E8FD9-96A5-042E-BA7B-55763B342AED}"/>
              </a:ext>
            </a:extLst>
          </p:cNvPr>
          <p:cNvSpPr>
            <a:spLocks noGrp="1"/>
          </p:cNvSpPr>
          <p:nvPr>
            <p:ph type="sldNum" sz="quarter" idx="12"/>
          </p:nvPr>
        </p:nvSpPr>
        <p:spPr/>
        <p:txBody>
          <a:bodyPr/>
          <a:lstStyle/>
          <a:p>
            <a:fld id="{195F50F5-0325-4E13-93B8-A048A96B03AB}" type="slidenum">
              <a:rPr lang="en-US" smtClean="0"/>
              <a:pPr/>
              <a:t>61</a:t>
            </a:fld>
            <a:endParaRPr lang="en-US"/>
          </a:p>
        </p:txBody>
      </p:sp>
      <p:sp>
        <p:nvSpPr>
          <p:cNvPr id="3" name="Title 2">
            <a:extLst>
              <a:ext uri="{FF2B5EF4-FFF2-40B4-BE49-F238E27FC236}">
                <a16:creationId xmlns:a16="http://schemas.microsoft.com/office/drawing/2014/main" id="{565667CE-C7DD-9589-2B33-474217FCE065}"/>
              </a:ext>
            </a:extLst>
          </p:cNvPr>
          <p:cNvSpPr>
            <a:spLocks noGrp="1"/>
          </p:cNvSpPr>
          <p:nvPr>
            <p:ph type="title"/>
          </p:nvPr>
        </p:nvSpPr>
        <p:spPr>
          <a:xfrm>
            <a:off x="66674" y="958302"/>
            <a:ext cx="12049125" cy="544574"/>
          </a:xfrm>
        </p:spPr>
        <p:txBody>
          <a:bodyPr/>
          <a:lstStyle/>
          <a:p>
            <a:pPr algn="ctr"/>
            <a:r>
              <a:rPr lang="en-US"/>
              <a:t>Additional Resources</a:t>
            </a:r>
          </a:p>
        </p:txBody>
      </p:sp>
      <p:sp>
        <p:nvSpPr>
          <p:cNvPr id="4" name="Content Placeholder 3">
            <a:extLst>
              <a:ext uri="{FF2B5EF4-FFF2-40B4-BE49-F238E27FC236}">
                <a16:creationId xmlns:a16="http://schemas.microsoft.com/office/drawing/2014/main" id="{54BC728F-0DAD-9000-D19B-09C3787C40F3}"/>
              </a:ext>
            </a:extLst>
          </p:cNvPr>
          <p:cNvSpPr>
            <a:spLocks noGrp="1"/>
          </p:cNvSpPr>
          <p:nvPr>
            <p:ph idx="1"/>
          </p:nvPr>
        </p:nvSpPr>
        <p:spPr/>
        <p:txBody>
          <a:bodyPr/>
          <a:lstStyle/>
          <a:p>
            <a:r>
              <a:rPr lang="en-US">
                <a:hlinkClick r:id="rId2"/>
              </a:rPr>
              <a:t>Once upon a time the cell membranes: 175 years of cell boundary research - PMC (nih.gov)</a:t>
            </a:r>
            <a:endParaRPr lang="en-US"/>
          </a:p>
          <a:p>
            <a:endParaRPr lang="en-US"/>
          </a:p>
          <a:p>
            <a:r>
              <a:rPr lang="en-US">
                <a:hlinkClick r:id="rId3"/>
              </a:rPr>
              <a:t>Osmosis and Naked Eggs:  The Environment Matters (from Even More Brain-Powered Science NSTA Press )</a:t>
            </a:r>
            <a:endParaRPr lang="en-US"/>
          </a:p>
          <a:p>
            <a:endParaRPr lang="en-US"/>
          </a:p>
          <a:p>
            <a:endParaRPr lang="en-US"/>
          </a:p>
          <a:p>
            <a:endParaRPr lang="en-US"/>
          </a:p>
        </p:txBody>
      </p:sp>
    </p:spTree>
    <p:extLst>
      <p:ext uri="{BB962C8B-B14F-4D97-AF65-F5344CB8AC3E}">
        <p14:creationId xmlns:p14="http://schemas.microsoft.com/office/powerpoint/2010/main" val="39585892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62</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1" y="1044027"/>
            <a:ext cx="6581774" cy="544574"/>
          </a:xfrm>
        </p:spPr>
        <p:txBody>
          <a:bodyPr/>
          <a:lstStyle/>
          <a:p>
            <a:pPr algn="ctr"/>
            <a:r>
              <a:rPr lang="en-US"/>
              <a:t>Additional Resources</a:t>
            </a:r>
          </a:p>
        </p:txBody>
      </p:sp>
      <p:pic>
        <p:nvPicPr>
          <p:cNvPr id="6" name="Content Placeholder 5" descr="A white board with numbers and numbers on it&#10;&#10;Description automatically generated">
            <a:extLst>
              <a:ext uri="{FF2B5EF4-FFF2-40B4-BE49-F238E27FC236}">
                <a16:creationId xmlns:a16="http://schemas.microsoft.com/office/drawing/2014/main" id="{B4A9F8BB-3CBE-BB12-CD42-F0F31BBC16D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662057" y="958302"/>
            <a:ext cx="4096987" cy="5462649"/>
          </a:xfrm>
          <a:prstGeom prst="rect">
            <a:avLst/>
          </a:prstGeom>
          <a:ln>
            <a:noFill/>
          </a:ln>
          <a:effectLst>
            <a:softEdge rad="112500"/>
          </a:effectLst>
        </p:spPr>
      </p:pic>
      <p:sp>
        <p:nvSpPr>
          <p:cNvPr id="7" name="TextBox 6">
            <a:extLst>
              <a:ext uri="{FF2B5EF4-FFF2-40B4-BE49-F238E27FC236}">
                <a16:creationId xmlns:a16="http://schemas.microsoft.com/office/drawing/2014/main" id="{9E5860A5-34A1-0291-6FB0-9FA561B03F19}"/>
              </a:ext>
            </a:extLst>
          </p:cNvPr>
          <p:cNvSpPr txBox="1"/>
          <p:nvPr/>
        </p:nvSpPr>
        <p:spPr>
          <a:xfrm>
            <a:off x="439387" y="1769423"/>
            <a:ext cx="5807034" cy="3170099"/>
          </a:xfrm>
          <a:prstGeom prst="rect">
            <a:avLst/>
          </a:prstGeom>
          <a:noFill/>
        </p:spPr>
        <p:txBody>
          <a:bodyPr wrap="square" rtlCol="0">
            <a:spAutoFit/>
          </a:bodyPr>
          <a:lstStyle/>
          <a:p>
            <a:r>
              <a:rPr lang="en-US" sz="4000"/>
              <a:t>Special Thanks to Michele </a:t>
            </a:r>
            <a:r>
              <a:rPr lang="en-US" sz="4000" err="1"/>
              <a:t>Palmgren</a:t>
            </a:r>
            <a:r>
              <a:rPr lang="en-US" sz="4000"/>
              <a:t> and the Blue Valley-Randolph High School Honors Biology Class for sharing their data. </a:t>
            </a:r>
          </a:p>
        </p:txBody>
      </p:sp>
    </p:spTree>
    <p:extLst>
      <p:ext uri="{BB962C8B-B14F-4D97-AF65-F5344CB8AC3E}">
        <p14:creationId xmlns:p14="http://schemas.microsoft.com/office/powerpoint/2010/main" val="356994532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63</a:t>
            </a:fld>
            <a:endParaRPr lang="en-US"/>
          </a:p>
        </p:txBody>
      </p:sp>
      <p:sp>
        <p:nvSpPr>
          <p:cNvPr id="5" name="Title 1">
            <a:extLst>
              <a:ext uri="{FF2B5EF4-FFF2-40B4-BE49-F238E27FC236}">
                <a16:creationId xmlns:a16="http://schemas.microsoft.com/office/drawing/2014/main" id="{CD87CC5F-D0D2-5D13-5C66-85FDD0E8347F}"/>
              </a:ext>
            </a:extLst>
          </p:cNvPr>
          <p:cNvSpPr txBox="1">
            <a:spLocks/>
          </p:cNvSpPr>
          <p:nvPr/>
        </p:nvSpPr>
        <p:spPr>
          <a:xfrm>
            <a:off x="534379" y="958302"/>
            <a:ext cx="11203246" cy="54457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kern="1200">
                <a:solidFill>
                  <a:schemeClr val="tx1"/>
                </a:solidFill>
                <a:latin typeface="Verdana Pro SemiBold" panose="020B0604020202020204" pitchFamily="34" charset="0"/>
                <a:ea typeface="+mj-ea"/>
                <a:cs typeface="+mj-cs"/>
              </a:defRPr>
            </a:lvl1pPr>
          </a:lstStyle>
          <a:p>
            <a:pPr algn="ctr"/>
            <a:r>
              <a:rPr lang="en-US" sz="3600">
                <a:latin typeface="+mn-lt"/>
              </a:rPr>
              <a:t>Workshop NGSS Connections </a:t>
            </a:r>
            <a:br>
              <a:rPr lang="en-US" sz="3600">
                <a:solidFill>
                  <a:srgbClr val="0070C0"/>
                </a:solidFill>
              </a:rPr>
            </a:br>
            <a:endParaRPr lang="en-US" sz="2000">
              <a:solidFill>
                <a:schemeClr val="accent1"/>
              </a:solidFill>
              <a:latin typeface="+mn-lt"/>
            </a:endParaRPr>
          </a:p>
        </p:txBody>
      </p:sp>
      <p:graphicFrame>
        <p:nvGraphicFramePr>
          <p:cNvPr id="6" name="Table 5">
            <a:extLst>
              <a:ext uri="{FF2B5EF4-FFF2-40B4-BE49-F238E27FC236}">
                <a16:creationId xmlns:a16="http://schemas.microsoft.com/office/drawing/2014/main" id="{E210855C-6DC1-A38A-94F0-DE1D97922B08}"/>
              </a:ext>
            </a:extLst>
          </p:cNvPr>
          <p:cNvGraphicFramePr>
            <a:graphicFrameLocks noGrp="1"/>
          </p:cNvGraphicFramePr>
          <p:nvPr/>
        </p:nvGraphicFramePr>
        <p:xfrm>
          <a:off x="618433" y="1908313"/>
          <a:ext cx="10874060" cy="4314871"/>
        </p:xfrm>
        <a:graphic>
          <a:graphicData uri="http://schemas.openxmlformats.org/drawingml/2006/table">
            <a:tbl>
              <a:tblPr firstRow="1" firstCol="1" bandRow="1">
                <a:tableStyleId>{C4B1156A-380E-4F78-BDF5-A606A8083BF9}</a:tableStyleId>
              </a:tblPr>
              <a:tblGrid>
                <a:gridCol w="3500795">
                  <a:extLst>
                    <a:ext uri="{9D8B030D-6E8A-4147-A177-3AD203B41FA5}">
                      <a16:colId xmlns:a16="http://schemas.microsoft.com/office/drawing/2014/main" val="598079876"/>
                    </a:ext>
                  </a:extLst>
                </a:gridCol>
                <a:gridCol w="3821688">
                  <a:extLst>
                    <a:ext uri="{9D8B030D-6E8A-4147-A177-3AD203B41FA5}">
                      <a16:colId xmlns:a16="http://schemas.microsoft.com/office/drawing/2014/main" val="3881289360"/>
                    </a:ext>
                  </a:extLst>
                </a:gridCol>
                <a:gridCol w="3551577">
                  <a:extLst>
                    <a:ext uri="{9D8B030D-6E8A-4147-A177-3AD203B41FA5}">
                      <a16:colId xmlns:a16="http://schemas.microsoft.com/office/drawing/2014/main" val="2035052738"/>
                    </a:ext>
                  </a:extLst>
                </a:gridCol>
              </a:tblGrid>
              <a:tr h="581929">
                <a:tc>
                  <a:txBody>
                    <a:bodyPr/>
                    <a:lstStyle/>
                    <a:p>
                      <a:pPr marL="0" marR="0" algn="ctr">
                        <a:lnSpc>
                          <a:spcPct val="107000"/>
                        </a:lnSpc>
                        <a:spcBef>
                          <a:spcPts val="0"/>
                        </a:spcBef>
                        <a:spcAft>
                          <a:spcPts val="0"/>
                        </a:spcAft>
                      </a:pPr>
                      <a:r>
                        <a:rPr lang="en-US" sz="3200">
                          <a:solidFill>
                            <a:schemeClr val="bg1"/>
                          </a:solidFill>
                          <a:effectLst/>
                        </a:rPr>
                        <a:t>SEPs</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07000"/>
                        </a:lnSpc>
                        <a:spcBef>
                          <a:spcPts val="0"/>
                        </a:spcBef>
                        <a:spcAft>
                          <a:spcPts val="0"/>
                        </a:spcAft>
                      </a:pPr>
                      <a:r>
                        <a:rPr lang="en-US" sz="3200">
                          <a:solidFill>
                            <a:schemeClr val="bg1"/>
                          </a:solidFill>
                          <a:effectLst/>
                        </a:rPr>
                        <a:t>CCCs</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008000"/>
                    </a:solidFill>
                  </a:tcPr>
                </a:tc>
                <a:tc>
                  <a:txBody>
                    <a:bodyPr/>
                    <a:lstStyle/>
                    <a:p>
                      <a:pPr marL="0" marR="0" algn="ctr">
                        <a:lnSpc>
                          <a:spcPct val="107000"/>
                        </a:lnSpc>
                        <a:spcBef>
                          <a:spcPts val="0"/>
                        </a:spcBef>
                        <a:spcAft>
                          <a:spcPts val="0"/>
                        </a:spcAft>
                      </a:pPr>
                      <a:r>
                        <a:rPr lang="en-US" sz="3200">
                          <a:solidFill>
                            <a:schemeClr val="bg1"/>
                          </a:solidFill>
                          <a:effectLst/>
                        </a:rPr>
                        <a:t>DCIs</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6600"/>
                    </a:solidFill>
                  </a:tcPr>
                </a:tc>
                <a:extLst>
                  <a:ext uri="{0D108BD9-81ED-4DB2-BD59-A6C34878D82A}">
                    <a16:rowId xmlns:a16="http://schemas.microsoft.com/office/drawing/2014/main" val="4031367682"/>
                  </a:ext>
                </a:extLst>
              </a:tr>
              <a:tr h="1349684">
                <a:tc>
                  <a:txBody>
                    <a:bodyPr/>
                    <a:lstStyle/>
                    <a:p>
                      <a:pPr marL="0" marR="0" lvl="0">
                        <a:lnSpc>
                          <a:spcPct val="107000"/>
                        </a:lnSpc>
                        <a:spcBef>
                          <a:spcPts val="0"/>
                        </a:spcBef>
                        <a:spcAft>
                          <a:spcPts val="0"/>
                        </a:spcAft>
                        <a:buNone/>
                      </a:pPr>
                      <a:r>
                        <a:rPr lang="en-US" sz="2400" b="1">
                          <a:effectLst/>
                          <a:latin typeface="Calibri"/>
                          <a:cs typeface="Times New Roman"/>
                        </a:rPr>
                        <a:t>Asking Questions and Defining Problems</a:t>
                      </a:r>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lnTlToBr w="12700" cmpd="sng">
                      <a:noFill/>
                      <a:prstDash val="solid"/>
                    </a:lnTlToBr>
                    <a:lnBlToTr w="12700" cmpd="sng">
                      <a:noFill/>
                      <a:prstDash val="solid"/>
                    </a:lnBlToTr>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a:effectLst/>
                          <a:latin typeface="Calibri"/>
                          <a:cs typeface="Times New Roman"/>
                        </a:rPr>
                        <a:t>Systems and System Models</a:t>
                      </a:r>
                      <a:endParaRPr lang="en-US"/>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solidFill>
                      <a:srgbClr val="99FF99">
                        <a:alpha val="60000"/>
                      </a:srgbClr>
                    </a:solidFill>
                  </a:tcPr>
                </a:tc>
                <a:tc>
                  <a:txBody>
                    <a:bodyPr/>
                    <a:lstStyle/>
                    <a:p>
                      <a:pPr marL="0" marR="0" lvl="0">
                        <a:lnSpc>
                          <a:spcPct val="107000"/>
                        </a:lnSpc>
                        <a:spcBef>
                          <a:spcPts val="0"/>
                        </a:spcBef>
                        <a:spcAft>
                          <a:spcPts val="0"/>
                        </a:spcAft>
                        <a:buNone/>
                      </a:pPr>
                      <a:r>
                        <a:rPr lang="en-US" sz="2400" b="1">
                          <a:effectLst/>
                          <a:latin typeface="Calibri"/>
                          <a:ea typeface="Calibri"/>
                          <a:cs typeface="Times New Roman"/>
                        </a:rPr>
                        <a:t>HS-LS1-4</a:t>
                      </a:r>
                    </a:p>
                  </a:txBody>
                  <a:tcPr marL="68580" marR="68580" marT="0" marB="0">
                    <a:lnL w="38099">
                      <a:solidFill>
                        <a:schemeClr val="tx1"/>
                      </a:solidFill>
                    </a:lnL>
                    <a:lnR w="38099"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099">
                      <a:solidFill>
                        <a:schemeClr val="tx1"/>
                      </a:solidFill>
                    </a:lnB>
                    <a:solidFill>
                      <a:srgbClr val="FFCC99"/>
                    </a:solidFill>
                  </a:tcPr>
                </a:tc>
                <a:extLst>
                  <a:ext uri="{0D108BD9-81ED-4DB2-BD59-A6C34878D82A}">
                    <a16:rowId xmlns:a16="http://schemas.microsoft.com/office/drawing/2014/main" val="2084955307"/>
                  </a:ext>
                </a:extLst>
              </a:tr>
              <a:tr h="1033574">
                <a:tc>
                  <a:txBody>
                    <a:bodyPr/>
                    <a:lstStyle/>
                    <a:p>
                      <a:pPr marL="0" marR="0" lvl="0">
                        <a:lnSpc>
                          <a:spcPct val="107000"/>
                        </a:lnSpc>
                        <a:spcBef>
                          <a:spcPts val="0"/>
                        </a:spcBef>
                        <a:spcAft>
                          <a:spcPts val="0"/>
                        </a:spcAft>
                        <a:buNone/>
                      </a:pPr>
                      <a:r>
                        <a:rPr lang="en-US" sz="2400" b="1">
                          <a:effectLst/>
                          <a:latin typeface="Calibri"/>
                          <a:cs typeface="Times New Roman"/>
                        </a:rPr>
                        <a:t>Developing and Using Models</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a:effectLst/>
                          <a:latin typeface="Calibri"/>
                          <a:cs typeface="Times New Roman"/>
                        </a:rPr>
                        <a:t>Cause and Effect</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a:lnSpc>
                          <a:spcPct val="107000"/>
                        </a:lnSpc>
                        <a:spcBef>
                          <a:spcPts val="0"/>
                        </a:spcBef>
                        <a:spcAft>
                          <a:spcPts val="0"/>
                        </a:spcAft>
                        <a:buNone/>
                      </a:pPr>
                      <a:r>
                        <a:rPr lang="en-US" sz="2400" b="1">
                          <a:effectLst/>
                          <a:latin typeface="Calibri"/>
                          <a:ea typeface="Calibri"/>
                          <a:cs typeface="Times New Roman"/>
                        </a:rPr>
                        <a:t>HS-LS3-2</a:t>
                      </a: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40861642"/>
                  </a:ext>
                </a:extLst>
              </a:tr>
              <a:tr h="1349684">
                <a:tc>
                  <a:txBody>
                    <a:bodyPr/>
                    <a:lstStyle/>
                    <a:p>
                      <a:pPr marL="0" marR="0" lvl="0">
                        <a:lnSpc>
                          <a:spcPct val="107000"/>
                        </a:lnSpc>
                        <a:spcBef>
                          <a:spcPts val="0"/>
                        </a:spcBef>
                        <a:spcAft>
                          <a:spcPts val="0"/>
                        </a:spcAft>
                        <a:buNone/>
                      </a:pP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a:effectLst/>
                          <a:latin typeface="Calibri"/>
                          <a:cs typeface="Times New Roman"/>
                        </a:rPr>
                        <a:t>Scale, Proportion, and Quantity</a:t>
                      </a: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a:lnSpc>
                          <a:spcPct val="107000"/>
                        </a:lnSpc>
                        <a:spcBef>
                          <a:spcPts val="0"/>
                        </a:spcBef>
                        <a:spcAft>
                          <a:spcPts val="0"/>
                        </a:spcAft>
                        <a:buNone/>
                      </a:pPr>
                      <a:endParaRPr lang="en-US" b="1"/>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1438437319"/>
                  </a:ext>
                </a:extLst>
              </a:tr>
            </a:tbl>
          </a:graphicData>
        </a:graphic>
      </p:graphicFrame>
    </p:spTree>
    <p:extLst>
      <p:ext uri="{BB962C8B-B14F-4D97-AF65-F5344CB8AC3E}">
        <p14:creationId xmlns:p14="http://schemas.microsoft.com/office/powerpoint/2010/main" val="394514090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4AA89BC0-BE5F-8CFE-282F-3E868DB17ADB}"/>
              </a:ext>
            </a:extLst>
          </p:cNvPr>
          <p:cNvSpPr>
            <a:spLocks noGrp="1"/>
          </p:cNvSpPr>
          <p:nvPr>
            <p:ph type="title"/>
          </p:nvPr>
        </p:nvSpPr>
        <p:spPr>
          <a:xfrm>
            <a:off x="966952" y="1204108"/>
            <a:ext cx="2669406" cy="1781175"/>
          </a:xfrm>
        </p:spPr>
        <p:txBody>
          <a:bodyPr vert="horz" lIns="91440" tIns="45720" rIns="91440" bIns="45720" rtlCol="0" anchor="ctr">
            <a:normAutofit/>
          </a:bodyPr>
          <a:lstStyle/>
          <a:p>
            <a:r>
              <a:rPr lang="en-US">
                <a:solidFill>
                  <a:srgbClr val="FFFFFF"/>
                </a:solidFill>
                <a:latin typeface="+mj-lt"/>
              </a:rPr>
              <a:t>Want to try things out first?</a:t>
            </a:r>
            <a:br>
              <a:rPr lang="en-US" sz="2000" kern="1200">
                <a:solidFill>
                  <a:srgbClr val="FFFFFF"/>
                </a:solidFill>
                <a:latin typeface="+mj-lt"/>
                <a:ea typeface="+mj-ea"/>
                <a:cs typeface="+mj-cs"/>
              </a:rPr>
            </a:br>
            <a:endParaRPr lang="en-US" sz="2000" kern="1200">
              <a:solidFill>
                <a:srgbClr val="FFFFFF"/>
              </a:solidFill>
              <a:latin typeface="+mj-lt"/>
              <a:ea typeface="+mj-ea"/>
              <a:cs typeface="+mj-cs"/>
            </a:endParaRPr>
          </a:p>
        </p:txBody>
      </p:sp>
      <p:sp>
        <p:nvSpPr>
          <p:cNvPr id="9" name="Content Placeholder 8">
            <a:extLst>
              <a:ext uri="{FF2B5EF4-FFF2-40B4-BE49-F238E27FC236}">
                <a16:creationId xmlns:a16="http://schemas.microsoft.com/office/drawing/2014/main" id="{9944068F-9FB7-8A6A-DBD1-4FD433A986AC}"/>
              </a:ext>
            </a:extLst>
          </p:cNvPr>
          <p:cNvSpPr>
            <a:spLocks noGrp="1"/>
          </p:cNvSpPr>
          <p:nvPr>
            <p:ph idx="1"/>
          </p:nvPr>
        </p:nvSpPr>
        <p:spPr>
          <a:xfrm>
            <a:off x="966951" y="3355130"/>
            <a:ext cx="2669407" cy="2427333"/>
          </a:xfrm>
        </p:spPr>
        <p:txBody>
          <a:bodyPr vert="horz" lIns="91440" tIns="45720" rIns="91440" bIns="45720" rtlCol="0" anchor="t">
            <a:normAutofit fontScale="92500"/>
          </a:bodyPr>
          <a:lstStyle/>
          <a:p>
            <a:pPr marL="0" indent="0" algn="ctr">
              <a:lnSpc>
                <a:spcPct val="90000"/>
              </a:lnSpc>
              <a:buNone/>
            </a:pPr>
            <a:r>
              <a:rPr lang="en-US">
                <a:latin typeface="+mn-lt"/>
                <a:cs typeface="Calibri"/>
              </a:rPr>
              <a:t>Visit our Lending Library at </a:t>
            </a:r>
          </a:p>
          <a:p>
            <a:pPr marL="0" indent="0" algn="ctr">
              <a:lnSpc>
                <a:spcPct val="90000"/>
              </a:lnSpc>
              <a:buNone/>
            </a:pPr>
            <a:r>
              <a:rPr lang="en-US">
                <a:hlinkClick r:id="rId3"/>
              </a:rPr>
              <a:t>3DMD Lending Library – 3D Molecular Designs</a:t>
            </a:r>
            <a:r>
              <a:rPr lang="en-US">
                <a:latin typeface="+mn-lt"/>
                <a:cs typeface="Calibri"/>
              </a:rPr>
              <a:t>.</a:t>
            </a:r>
          </a:p>
        </p:txBody>
      </p:sp>
      <p:sp>
        <p:nvSpPr>
          <p:cNvPr id="2" name="Slide Number Placeholder 1">
            <a:extLst>
              <a:ext uri="{FF2B5EF4-FFF2-40B4-BE49-F238E27FC236}">
                <a16:creationId xmlns:a16="http://schemas.microsoft.com/office/drawing/2014/main" id="{3EA98C6C-34AB-01AC-2A4C-121E8D955C65}"/>
              </a:ext>
            </a:extLst>
          </p:cNvPr>
          <p:cNvSpPr>
            <a:spLocks noGrp="1"/>
          </p:cNvSpPr>
          <p:nvPr>
            <p:ph type="sldNum" sz="quarter" idx="12"/>
          </p:nvPr>
        </p:nvSpPr>
        <p:spPr>
          <a:xfrm>
            <a:off x="10325100" y="6356350"/>
            <a:ext cx="1028700" cy="365125"/>
          </a:xfrm>
        </p:spPr>
        <p:txBody>
          <a:bodyPr vert="horz" lIns="91440" tIns="45720" rIns="91440" bIns="45720" rtlCol="0" anchor="ctr">
            <a:normAutofit/>
          </a:bodyPr>
          <a:lstStyle/>
          <a:p>
            <a:pPr algn="r">
              <a:spcAft>
                <a:spcPts val="600"/>
              </a:spcAft>
            </a:pPr>
            <a:fld id="{195F50F5-0325-4E13-93B8-A048A96B03AB}" type="slidenum">
              <a:rPr lang="en-US">
                <a:solidFill>
                  <a:prstClr val="black">
                    <a:tint val="75000"/>
                  </a:prstClr>
                </a:solidFill>
              </a:rPr>
              <a:pPr algn="r">
                <a:spcAft>
                  <a:spcPts val="600"/>
                </a:spcAft>
              </a:pPr>
              <a:t>64</a:t>
            </a:fld>
            <a:endParaRPr lang="en-US">
              <a:solidFill>
                <a:prstClr val="black">
                  <a:tint val="75000"/>
                </a:prstClr>
              </a:solidFill>
            </a:endParaRPr>
          </a:p>
        </p:txBody>
      </p:sp>
      <p:pic>
        <p:nvPicPr>
          <p:cNvPr id="7" name="Picture 6">
            <a:extLst>
              <a:ext uri="{FF2B5EF4-FFF2-40B4-BE49-F238E27FC236}">
                <a16:creationId xmlns:a16="http://schemas.microsoft.com/office/drawing/2014/main" id="{7182E123-7C3E-BCF8-2239-B0272CB23EB4}"/>
              </a:ext>
            </a:extLst>
          </p:cNvPr>
          <p:cNvPicPr>
            <a:picLocks noChangeAspect="1"/>
          </p:cNvPicPr>
          <p:nvPr/>
        </p:nvPicPr>
        <p:blipFill>
          <a:blip r:embed="rId4"/>
          <a:stretch>
            <a:fillRect/>
          </a:stretch>
        </p:blipFill>
        <p:spPr>
          <a:xfrm>
            <a:off x="4309461" y="984172"/>
            <a:ext cx="7563454" cy="4889655"/>
          </a:xfrm>
          <a:prstGeom prst="rect">
            <a:avLst/>
          </a:prstGeom>
          <a:ln>
            <a:noFill/>
          </a:ln>
          <a:effectLst>
            <a:softEdge rad="112500"/>
          </a:effectLst>
        </p:spPr>
      </p:pic>
    </p:spTree>
    <p:extLst>
      <p:ext uri="{BB962C8B-B14F-4D97-AF65-F5344CB8AC3E}">
        <p14:creationId xmlns:p14="http://schemas.microsoft.com/office/powerpoint/2010/main" val="394297113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65</a:t>
            </a:fld>
            <a:endParaRPr lang="en-US"/>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p:txBody>
          <a:bodyPr/>
          <a:lstStyle/>
          <a:p>
            <a:r>
              <a:rPr lang="en-US">
                <a:latin typeface="Verdana Pro SemiBold"/>
              </a:rPr>
              <a:t>Digital Modeling Hub</a:t>
            </a:r>
            <a:endParaRPr lang="en-US"/>
          </a:p>
        </p:txBody>
      </p:sp>
      <p:pic>
        <p:nvPicPr>
          <p:cNvPr id="8" name="Picture 8">
            <a:extLst>
              <a:ext uri="{FF2B5EF4-FFF2-40B4-BE49-F238E27FC236}">
                <a16:creationId xmlns:a16="http://schemas.microsoft.com/office/drawing/2014/main" id="{370706FF-832A-02E8-634B-537BC4229FA3}"/>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1068787" y="1990435"/>
            <a:ext cx="2877005" cy="2152939"/>
          </a:xfrm>
        </p:spPr>
      </p:pic>
      <p:pic>
        <p:nvPicPr>
          <p:cNvPr id="9" name="Picture 9">
            <a:extLst>
              <a:ext uri="{FF2B5EF4-FFF2-40B4-BE49-F238E27FC236}">
                <a16:creationId xmlns:a16="http://schemas.microsoft.com/office/drawing/2014/main" id="{6F0C34D0-AF91-9D53-D8B2-133B83D594E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593220" y="1958744"/>
            <a:ext cx="3447097" cy="1938992"/>
          </a:xfrm>
          <a:prstGeom prst="rect">
            <a:avLst/>
          </a:prstGeom>
        </p:spPr>
      </p:pic>
      <p:pic>
        <p:nvPicPr>
          <p:cNvPr id="10" name="Picture 10">
            <a:extLst>
              <a:ext uri="{FF2B5EF4-FFF2-40B4-BE49-F238E27FC236}">
                <a16:creationId xmlns:a16="http://schemas.microsoft.com/office/drawing/2014/main" id="{2D2D4A58-4B6E-0D30-2B54-002BC711A75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464205" y="4180894"/>
            <a:ext cx="3802565" cy="2138942"/>
          </a:xfrm>
          <a:prstGeom prst="rect">
            <a:avLst/>
          </a:prstGeom>
        </p:spPr>
      </p:pic>
      <p:sp>
        <p:nvSpPr>
          <p:cNvPr id="12" name="TextBox 11">
            <a:extLst>
              <a:ext uri="{FF2B5EF4-FFF2-40B4-BE49-F238E27FC236}">
                <a16:creationId xmlns:a16="http://schemas.microsoft.com/office/drawing/2014/main" id="{A62DB6D2-0243-3733-5151-BE82CCBF6653}"/>
              </a:ext>
            </a:extLst>
          </p:cNvPr>
          <p:cNvSpPr txBox="1"/>
          <p:nvPr/>
        </p:nvSpPr>
        <p:spPr>
          <a:xfrm>
            <a:off x="1105829" y="1087244"/>
            <a:ext cx="1061224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We're enhancing our kits and models to inspire more hands-on learning with our classic content, </a:t>
            </a:r>
            <a:r>
              <a:rPr lang="en-US" err="1">
                <a:cs typeface="Calibri"/>
              </a:rPr>
              <a:t>Interactables</a:t>
            </a:r>
            <a:r>
              <a:rPr lang="en-US">
                <a:cs typeface="Calibri"/>
              </a:rPr>
              <a:t>, short content videos, and much more!!  Check it out!</a:t>
            </a:r>
            <a:endParaRPr lang="en-US"/>
          </a:p>
        </p:txBody>
      </p:sp>
      <p:sp>
        <p:nvSpPr>
          <p:cNvPr id="13" name="TextBox 12">
            <a:extLst>
              <a:ext uri="{FF2B5EF4-FFF2-40B4-BE49-F238E27FC236}">
                <a16:creationId xmlns:a16="http://schemas.microsoft.com/office/drawing/2014/main" id="{CA821EE9-C620-348E-346E-297B474B1AA0}"/>
              </a:ext>
            </a:extLst>
          </p:cNvPr>
          <p:cNvSpPr txBox="1"/>
          <p:nvPr/>
        </p:nvSpPr>
        <p:spPr>
          <a:xfrm>
            <a:off x="3776212" y="1713105"/>
            <a:ext cx="5061127"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a:solidFill>
                  <a:srgbClr val="0B672E"/>
                </a:solidFill>
                <a:cs typeface="Calibri"/>
              </a:rPr>
              <a:t>Look at our new </a:t>
            </a:r>
            <a:endParaRPr lang="en-US">
              <a:cs typeface="Calibri"/>
            </a:endParaRPr>
          </a:p>
          <a:p>
            <a:pPr algn="ctr"/>
            <a:r>
              <a:rPr lang="en-US" sz="2400">
                <a:solidFill>
                  <a:srgbClr val="0B672E"/>
                </a:solidFill>
                <a:cs typeface="Calibri"/>
              </a:rPr>
              <a:t>Digital Modeling Hub for additional resources to use with the Water Kit and Phospholipid and Membrane Transport Kit. </a:t>
            </a:r>
            <a:endParaRPr lang="en-US"/>
          </a:p>
        </p:txBody>
      </p:sp>
      <p:sp>
        <p:nvSpPr>
          <p:cNvPr id="5" name="TextBox 4">
            <a:extLst>
              <a:ext uri="{FF2B5EF4-FFF2-40B4-BE49-F238E27FC236}">
                <a16:creationId xmlns:a16="http://schemas.microsoft.com/office/drawing/2014/main" id="{F817B83C-C4FA-B903-9AA1-45819D36544F}"/>
              </a:ext>
            </a:extLst>
          </p:cNvPr>
          <p:cNvSpPr txBox="1"/>
          <p:nvPr/>
        </p:nvSpPr>
        <p:spPr>
          <a:xfrm rot="12478313" flipV="1">
            <a:off x="8829611" y="4537437"/>
            <a:ext cx="2750153" cy="1815882"/>
          </a:xfrm>
          <a:prstGeom prst="rect">
            <a:avLst/>
          </a:prstGeom>
          <a:noFill/>
        </p:spPr>
        <p:txBody>
          <a:bodyPr wrap="square">
            <a:spAutoFit/>
          </a:bodyPr>
          <a:lstStyle/>
          <a:p>
            <a:pPr algn="ctr"/>
            <a:r>
              <a:rPr lang="en-US" sz="2800" b="1">
                <a:solidFill>
                  <a:srgbClr val="7030A0"/>
                </a:solidFill>
                <a:cs typeface="Calibri"/>
              </a:rPr>
              <a:t>Get your access code by responding to our survey! </a:t>
            </a:r>
            <a:endParaRPr lang="en-US" sz="2800" b="1">
              <a:solidFill>
                <a:srgbClr val="7030A0"/>
              </a:solidFill>
            </a:endParaRPr>
          </a:p>
        </p:txBody>
      </p:sp>
    </p:spTree>
    <p:extLst>
      <p:ext uri="{BB962C8B-B14F-4D97-AF65-F5344CB8AC3E}">
        <p14:creationId xmlns:p14="http://schemas.microsoft.com/office/powerpoint/2010/main" val="3979557896"/>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66</a:t>
            </a:fld>
            <a:endParaRPr lang="en-US"/>
          </a:p>
        </p:txBody>
      </p:sp>
      <p:sp>
        <p:nvSpPr>
          <p:cNvPr id="2" name="Title 1">
            <a:extLst>
              <a:ext uri="{FF2B5EF4-FFF2-40B4-BE49-F238E27FC236}">
                <a16:creationId xmlns:a16="http://schemas.microsoft.com/office/drawing/2014/main" id="{AD40872E-400F-A5A4-88BC-74FADD2B28E6}"/>
              </a:ext>
            </a:extLst>
          </p:cNvPr>
          <p:cNvSpPr>
            <a:spLocks noGrp="1"/>
          </p:cNvSpPr>
          <p:nvPr>
            <p:ph type="title"/>
          </p:nvPr>
        </p:nvSpPr>
        <p:spPr>
          <a:xfrm>
            <a:off x="428624" y="915677"/>
            <a:ext cx="11439525" cy="581947"/>
          </a:xfrm>
        </p:spPr>
        <p:txBody>
          <a:bodyPr>
            <a:normAutofit/>
          </a:bodyPr>
          <a:lstStyle/>
          <a:p>
            <a:pPr algn="ctr"/>
            <a:r>
              <a:rPr lang="en-US">
                <a:latin typeface="Verdana Pro SemiBold"/>
              </a:rPr>
              <a:t>Visit Our Booth!</a:t>
            </a:r>
          </a:p>
        </p:txBody>
      </p:sp>
      <p:sp>
        <p:nvSpPr>
          <p:cNvPr id="13" name="TextBox 12">
            <a:extLst>
              <a:ext uri="{FF2B5EF4-FFF2-40B4-BE49-F238E27FC236}">
                <a16:creationId xmlns:a16="http://schemas.microsoft.com/office/drawing/2014/main" id="{0CC7DF2E-3742-B6FB-B241-3C3945A94C85}"/>
              </a:ext>
            </a:extLst>
          </p:cNvPr>
          <p:cNvSpPr txBox="1"/>
          <p:nvPr/>
        </p:nvSpPr>
        <p:spPr>
          <a:xfrm>
            <a:off x="935200" y="1399455"/>
            <a:ext cx="10426372" cy="461665"/>
          </a:xfrm>
          <a:prstGeom prst="rect">
            <a:avLst/>
          </a:prstGeom>
          <a:noFill/>
        </p:spPr>
        <p:txBody>
          <a:bodyPr wrap="square" lIns="91440" tIns="45720" rIns="91440" bIns="45720" rtlCol="0" anchor="t">
            <a:spAutoFit/>
          </a:bodyPr>
          <a:lstStyle/>
          <a:p>
            <a:pPr algn="ctr"/>
            <a:r>
              <a:rPr lang="en-US" sz="2000" dirty="0">
                <a:cs typeface="Calibri" panose="020F0502020204030204"/>
              </a:rPr>
              <a:t>Continue your exploration of our dynamic kits and models at </a:t>
            </a:r>
            <a:r>
              <a:rPr lang="en-US" sz="2400" b="1" dirty="0">
                <a:solidFill>
                  <a:srgbClr val="FF00FF"/>
                </a:solidFill>
                <a:cs typeface="Calibri" panose="020F0502020204030204"/>
              </a:rPr>
              <a:t>Booth 609 </a:t>
            </a:r>
            <a:r>
              <a:rPr lang="en-US" sz="2000" dirty="0">
                <a:cs typeface="Calibri" panose="020F0502020204030204"/>
              </a:rPr>
              <a:t> </a:t>
            </a:r>
          </a:p>
        </p:txBody>
      </p:sp>
      <p:pic>
        <p:nvPicPr>
          <p:cNvPr id="9" name="Picture 8" descr="A group of people at a convention&#10;&#10;Description automatically generated">
            <a:extLst>
              <a:ext uri="{FF2B5EF4-FFF2-40B4-BE49-F238E27FC236}">
                <a16:creationId xmlns:a16="http://schemas.microsoft.com/office/drawing/2014/main" id="{F186E5B4-8867-1B8E-FEB9-AAB389CD72D6}"/>
              </a:ext>
            </a:extLst>
          </p:cNvPr>
          <p:cNvPicPr>
            <a:picLocks noChangeAspect="1"/>
          </p:cNvPicPr>
          <p:nvPr/>
        </p:nvPicPr>
        <p:blipFill>
          <a:blip r:embed="rId2"/>
          <a:stretch>
            <a:fillRect/>
          </a:stretch>
        </p:blipFill>
        <p:spPr>
          <a:xfrm>
            <a:off x="855661" y="2110840"/>
            <a:ext cx="4927600" cy="3695700"/>
          </a:xfrm>
          <a:prstGeom prst="rect">
            <a:avLst/>
          </a:prstGeom>
        </p:spPr>
      </p:pic>
      <p:pic>
        <p:nvPicPr>
          <p:cNvPr id="14" name="Picture 13" descr="Women looking at a table with a few people&#10;&#10;Description automatically generated with medium confidence">
            <a:extLst>
              <a:ext uri="{FF2B5EF4-FFF2-40B4-BE49-F238E27FC236}">
                <a16:creationId xmlns:a16="http://schemas.microsoft.com/office/drawing/2014/main" id="{F8B98F1C-E54A-EEB4-223B-F8640DD0CA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1927" y="2256155"/>
            <a:ext cx="5117793" cy="3408726"/>
          </a:xfrm>
          <a:prstGeom prst="rect">
            <a:avLst/>
          </a:prstGeom>
        </p:spPr>
      </p:pic>
    </p:spTree>
    <p:extLst>
      <p:ext uri="{BB962C8B-B14F-4D97-AF65-F5344CB8AC3E}">
        <p14:creationId xmlns:p14="http://schemas.microsoft.com/office/powerpoint/2010/main" val="3605642087"/>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67</a:t>
            </a:fld>
            <a:endParaRPr lang="en-US"/>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p:txBody>
          <a:bodyPr/>
          <a:lstStyle/>
          <a:p>
            <a:r>
              <a:rPr lang="en-US">
                <a:latin typeface="Verdana Pro SemiBold"/>
              </a:rPr>
              <a:t>AR Enhancements</a:t>
            </a:r>
            <a:endParaRPr lang="en-US"/>
          </a:p>
        </p:txBody>
      </p:sp>
      <p:pic>
        <p:nvPicPr>
          <p:cNvPr id="8" name="Picture 8">
            <a:extLst>
              <a:ext uri="{FF2B5EF4-FFF2-40B4-BE49-F238E27FC236}">
                <a16:creationId xmlns:a16="http://schemas.microsoft.com/office/drawing/2014/main" id="{370706FF-832A-02E8-634B-537BC4229FA3}"/>
              </a:ext>
            </a:extLst>
          </p:cNvPr>
          <p:cNvPicPr>
            <a:picLocks noGrp="1" noChangeAspect="1"/>
          </p:cNvPicPr>
          <p:nvPr>
            <p:ph idx="1"/>
          </p:nvPr>
        </p:nvPicPr>
        <p:blipFill>
          <a:blip r:embed="rId2"/>
          <a:stretch>
            <a:fillRect/>
          </a:stretch>
        </p:blipFill>
        <p:spPr>
          <a:xfrm>
            <a:off x="1068787" y="1714229"/>
            <a:ext cx="2707425" cy="2026038"/>
          </a:xfrm>
        </p:spPr>
      </p:pic>
      <p:pic>
        <p:nvPicPr>
          <p:cNvPr id="9" name="Picture 9" descr="A picture containing text&#10;&#10;Description automatically generated">
            <a:extLst>
              <a:ext uri="{FF2B5EF4-FFF2-40B4-BE49-F238E27FC236}">
                <a16:creationId xmlns:a16="http://schemas.microsoft.com/office/drawing/2014/main" id="{6F0C34D0-AF91-9D53-D8B2-133B83D594EE}"/>
              </a:ext>
            </a:extLst>
          </p:cNvPr>
          <p:cNvPicPr>
            <a:picLocks noChangeAspect="1"/>
          </p:cNvPicPr>
          <p:nvPr/>
        </p:nvPicPr>
        <p:blipFill>
          <a:blip r:embed="rId3"/>
          <a:stretch>
            <a:fillRect/>
          </a:stretch>
        </p:blipFill>
        <p:spPr>
          <a:xfrm>
            <a:off x="8971155" y="1713105"/>
            <a:ext cx="2743200" cy="2019300"/>
          </a:xfrm>
          <a:prstGeom prst="rect">
            <a:avLst/>
          </a:prstGeom>
        </p:spPr>
      </p:pic>
      <p:pic>
        <p:nvPicPr>
          <p:cNvPr id="10" name="Picture 10" descr="A picture containing person, indoor&#10;&#10;Description automatically generated">
            <a:extLst>
              <a:ext uri="{FF2B5EF4-FFF2-40B4-BE49-F238E27FC236}">
                <a16:creationId xmlns:a16="http://schemas.microsoft.com/office/drawing/2014/main" id="{2D2D4A58-4B6E-0D30-2B54-002BC711A752}"/>
              </a:ext>
            </a:extLst>
          </p:cNvPr>
          <p:cNvPicPr>
            <a:picLocks noChangeAspect="1"/>
          </p:cNvPicPr>
          <p:nvPr/>
        </p:nvPicPr>
        <p:blipFill>
          <a:blip r:embed="rId4"/>
          <a:stretch>
            <a:fillRect/>
          </a:stretch>
        </p:blipFill>
        <p:spPr>
          <a:xfrm>
            <a:off x="4464205" y="3985130"/>
            <a:ext cx="3802565" cy="2530471"/>
          </a:xfrm>
          <a:prstGeom prst="rect">
            <a:avLst/>
          </a:prstGeom>
        </p:spPr>
      </p:pic>
      <p:sp>
        <p:nvSpPr>
          <p:cNvPr id="12" name="TextBox 11">
            <a:extLst>
              <a:ext uri="{FF2B5EF4-FFF2-40B4-BE49-F238E27FC236}">
                <a16:creationId xmlns:a16="http://schemas.microsoft.com/office/drawing/2014/main" id="{A62DB6D2-0243-3733-5151-BE82CCBF6653}"/>
              </a:ext>
            </a:extLst>
          </p:cNvPr>
          <p:cNvSpPr txBox="1"/>
          <p:nvPr/>
        </p:nvSpPr>
        <p:spPr>
          <a:xfrm>
            <a:off x="1105829" y="1087244"/>
            <a:ext cx="10612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We're enhancing our kits and models to inspire more hands-on learning with new augmented reality features! </a:t>
            </a:r>
            <a:endParaRPr lang="en-US"/>
          </a:p>
        </p:txBody>
      </p:sp>
      <p:sp>
        <p:nvSpPr>
          <p:cNvPr id="13" name="TextBox 12">
            <a:extLst>
              <a:ext uri="{FF2B5EF4-FFF2-40B4-BE49-F238E27FC236}">
                <a16:creationId xmlns:a16="http://schemas.microsoft.com/office/drawing/2014/main" id="{CA821EE9-C620-348E-346E-297B474B1AA0}"/>
              </a:ext>
            </a:extLst>
          </p:cNvPr>
          <p:cNvSpPr txBox="1"/>
          <p:nvPr/>
        </p:nvSpPr>
        <p:spPr>
          <a:xfrm>
            <a:off x="3893635" y="2053683"/>
            <a:ext cx="4943704"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dirty="0">
                <a:solidFill>
                  <a:srgbClr val="0B672E"/>
                </a:solidFill>
                <a:cs typeface="Calibri"/>
              </a:rPr>
              <a:t>Stop by </a:t>
            </a:r>
            <a:r>
              <a:rPr lang="en-US" sz="2400" b="1">
                <a:solidFill>
                  <a:srgbClr val="FF00FF"/>
                </a:solidFill>
                <a:cs typeface="Calibri"/>
              </a:rPr>
              <a:t>Booth 609 </a:t>
            </a:r>
            <a:r>
              <a:rPr lang="en-US" sz="2400" dirty="0">
                <a:solidFill>
                  <a:srgbClr val="0B672E"/>
                </a:solidFill>
                <a:cs typeface="Calibri"/>
              </a:rPr>
              <a:t> to </a:t>
            </a:r>
            <a:endParaRPr lang="en-US" dirty="0">
              <a:solidFill>
                <a:srgbClr val="000000"/>
              </a:solidFill>
              <a:cs typeface="Calibri"/>
            </a:endParaRPr>
          </a:p>
          <a:p>
            <a:pPr algn="ctr"/>
            <a:r>
              <a:rPr lang="en-US" sz="2400" dirty="0">
                <a:solidFill>
                  <a:srgbClr val="0B672E"/>
                </a:solidFill>
                <a:cs typeface="Calibri"/>
              </a:rPr>
              <a:t>check out our new </a:t>
            </a:r>
            <a:endParaRPr lang="en-US" dirty="0">
              <a:cs typeface="Calibri"/>
            </a:endParaRPr>
          </a:p>
          <a:p>
            <a:pPr algn="ctr"/>
            <a:r>
              <a:rPr lang="en-US" sz="2400" dirty="0">
                <a:solidFill>
                  <a:srgbClr val="0B672E"/>
                </a:solidFill>
                <a:cs typeface="Calibri"/>
              </a:rPr>
              <a:t>Augmented Reality Enhancements! </a:t>
            </a:r>
            <a:endParaRPr lang="en-US" dirty="0"/>
          </a:p>
        </p:txBody>
      </p:sp>
    </p:spTree>
    <p:extLst>
      <p:ext uri="{BB962C8B-B14F-4D97-AF65-F5344CB8AC3E}">
        <p14:creationId xmlns:p14="http://schemas.microsoft.com/office/powerpoint/2010/main" val="3631768175"/>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68</a:t>
            </a:fld>
            <a:endParaRPr lang="en-US"/>
          </a:p>
        </p:txBody>
      </p:sp>
      <p:sp>
        <p:nvSpPr>
          <p:cNvPr id="2" name="Title 1">
            <a:extLst>
              <a:ext uri="{FF2B5EF4-FFF2-40B4-BE49-F238E27FC236}">
                <a16:creationId xmlns:a16="http://schemas.microsoft.com/office/drawing/2014/main" id="{AD40872E-400F-A5A4-88BC-74FADD2B28E6}"/>
              </a:ext>
            </a:extLst>
          </p:cNvPr>
          <p:cNvSpPr>
            <a:spLocks noGrp="1"/>
          </p:cNvSpPr>
          <p:nvPr>
            <p:ph type="title"/>
          </p:nvPr>
        </p:nvSpPr>
        <p:spPr/>
        <p:txBody>
          <a:bodyPr>
            <a:normAutofit fontScale="90000"/>
          </a:bodyPr>
          <a:lstStyle/>
          <a:p>
            <a:r>
              <a:rPr lang="en-US">
                <a:latin typeface="Verdana Pro SemiBold"/>
              </a:rPr>
              <a:t>Summer Course 2025 – Modeling the Molecular World</a:t>
            </a:r>
          </a:p>
        </p:txBody>
      </p:sp>
      <p:sp>
        <p:nvSpPr>
          <p:cNvPr id="13" name="TextBox 12">
            <a:extLst>
              <a:ext uri="{FF2B5EF4-FFF2-40B4-BE49-F238E27FC236}">
                <a16:creationId xmlns:a16="http://schemas.microsoft.com/office/drawing/2014/main" id="{0CC7DF2E-3742-B6FB-B241-3C3945A94C85}"/>
              </a:ext>
            </a:extLst>
          </p:cNvPr>
          <p:cNvSpPr txBox="1"/>
          <p:nvPr/>
        </p:nvSpPr>
        <p:spPr>
          <a:xfrm>
            <a:off x="113123" y="1497624"/>
            <a:ext cx="11927194" cy="1107996"/>
          </a:xfrm>
          <a:prstGeom prst="rect">
            <a:avLst/>
          </a:prstGeom>
          <a:noFill/>
        </p:spPr>
        <p:txBody>
          <a:bodyPr wrap="square" lIns="91440" tIns="45720" rIns="91440" bIns="45720" rtlCol="0" anchor="t">
            <a:spAutoFit/>
          </a:bodyPr>
          <a:lstStyle/>
          <a:p>
            <a:pPr algn="ctr"/>
            <a:r>
              <a:rPr lang="en-US" sz="2400"/>
              <a:t>Join us in Milwaukee for hands-on discovery and professional development on </a:t>
            </a:r>
            <a:r>
              <a:rPr lang="en-US" sz="2400" b="1"/>
              <a:t>July</a:t>
            </a:r>
            <a:r>
              <a:rPr lang="en-US" sz="1800" b="1">
                <a:effectLst/>
                <a:latin typeface="Calibri" panose="020F0502020204030204" pitchFamily="34" charset="0"/>
                <a:ea typeface="Calibri" panose="020F0502020204030204" pitchFamily="34" charset="0"/>
                <a:cs typeface="Times New Roman" panose="02020603050405020304" pitchFamily="18" charset="0"/>
              </a:rPr>
              <a:t> </a:t>
            </a:r>
            <a:r>
              <a:rPr lang="en-US" sz="2400" b="1">
                <a:latin typeface="Calibri" panose="020F0502020204030204" pitchFamily="34" charset="0"/>
                <a:ea typeface="Calibri" panose="020F0502020204030204" pitchFamily="34" charset="0"/>
                <a:cs typeface="Times New Roman" panose="02020603050405020304" pitchFamily="18" charset="0"/>
              </a:rPr>
              <a:t>7</a:t>
            </a:r>
            <a:r>
              <a:rPr lang="en-US" sz="2400" b="1">
                <a:effectLst/>
                <a:latin typeface="Calibri" panose="020F0502020204030204" pitchFamily="34" charset="0"/>
                <a:ea typeface="Calibri" panose="020F0502020204030204" pitchFamily="34" charset="0"/>
                <a:cs typeface="Times New Roman" panose="02020603050405020304" pitchFamily="18" charset="0"/>
              </a:rPr>
              <a:t> – 11</a:t>
            </a:r>
            <a:r>
              <a:rPr lang="en-US" sz="2400">
                <a:effectLst/>
                <a:latin typeface="Calibri" panose="020F0502020204030204" pitchFamily="34" charset="0"/>
                <a:ea typeface="Calibri" panose="020F0502020204030204" pitchFamily="34" charset="0"/>
                <a:cs typeface="Times New Roman" panose="02020603050405020304" pitchFamily="18" charset="0"/>
              </a:rPr>
              <a:t>.  </a:t>
            </a:r>
          </a:p>
          <a:p>
            <a:pPr algn="ctr"/>
            <a:r>
              <a:rPr lang="en-US" sz="2400">
                <a:latin typeface="Calibri" panose="020F0502020204030204" pitchFamily="34" charset="0"/>
                <a:ea typeface="Calibri" panose="020F0502020204030204" pitchFamily="34" charset="0"/>
                <a:cs typeface="Times New Roman" panose="02020603050405020304" pitchFamily="18" charset="0"/>
              </a:rPr>
              <a:t>Registration begins in October.  Check out 3D Molecular Designs website for more information.</a:t>
            </a:r>
            <a:r>
              <a:rPr lang="en-US"/>
              <a:t>						</a:t>
            </a:r>
            <a:endParaRPr lang="en-US">
              <a:cs typeface="Calibri" panose="020F0502020204030204"/>
            </a:endParaRPr>
          </a:p>
        </p:txBody>
      </p:sp>
      <p:pic>
        <p:nvPicPr>
          <p:cNvPr id="2050" name="Picture 2">
            <a:extLst>
              <a:ext uri="{FF2B5EF4-FFF2-40B4-BE49-F238E27FC236}">
                <a16:creationId xmlns:a16="http://schemas.microsoft.com/office/drawing/2014/main" id="{5B2830E2-E060-1008-AC1B-D62C6DD99F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1803" y="2443922"/>
            <a:ext cx="4707845" cy="351269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A634B81E-A970-A243-3895-0862502487A0}"/>
              </a:ext>
            </a:extLst>
          </p:cNvPr>
          <p:cNvSpPr txBox="1"/>
          <p:nvPr/>
        </p:nvSpPr>
        <p:spPr>
          <a:xfrm>
            <a:off x="3979562" y="5956612"/>
            <a:ext cx="5456670" cy="707886"/>
          </a:xfrm>
          <a:prstGeom prst="rect">
            <a:avLst/>
          </a:prstGeom>
          <a:noFill/>
        </p:spPr>
        <p:txBody>
          <a:bodyPr wrap="square" lIns="91440" tIns="45720" rIns="91440" bIns="45720" rtlCol="0" anchor="t">
            <a:spAutoFit/>
          </a:bodyPr>
          <a:lstStyle/>
          <a:p>
            <a:r>
              <a:rPr lang="en-US" sz="2000"/>
              <a:t>Bring an empty suitcase! </a:t>
            </a:r>
            <a:br>
              <a:rPr lang="en-US" sz="2000"/>
            </a:br>
            <a:r>
              <a:rPr lang="en-US" sz="2000"/>
              <a:t>You'll take home all these classroom resources!</a:t>
            </a:r>
          </a:p>
        </p:txBody>
      </p:sp>
      <p:sp>
        <p:nvSpPr>
          <p:cNvPr id="16" name="Arrow: Right 15">
            <a:extLst>
              <a:ext uri="{FF2B5EF4-FFF2-40B4-BE49-F238E27FC236}">
                <a16:creationId xmlns:a16="http://schemas.microsoft.com/office/drawing/2014/main" id="{6E0C9E18-5776-7BB2-63B5-F73F7C1747E8}"/>
              </a:ext>
            </a:extLst>
          </p:cNvPr>
          <p:cNvSpPr/>
          <p:nvPr/>
        </p:nvSpPr>
        <p:spPr>
          <a:xfrm rot="16200000">
            <a:off x="3458754" y="5961128"/>
            <a:ext cx="504726" cy="536887"/>
          </a:xfrm>
          <a:prstGeom prst="rightArrow">
            <a:avLst/>
          </a:prstGeom>
          <a:solidFill>
            <a:srgbClr val="18A83F"/>
          </a:solidFill>
          <a:ln>
            <a:solidFill>
              <a:srgbClr val="0B672E"/>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16750125"/>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4AA89BC0-BE5F-8CFE-282F-3E868DB17ADB}"/>
              </a:ext>
            </a:extLst>
          </p:cNvPr>
          <p:cNvSpPr>
            <a:spLocks noGrp="1"/>
          </p:cNvSpPr>
          <p:nvPr>
            <p:ph type="title"/>
          </p:nvPr>
        </p:nvSpPr>
        <p:spPr>
          <a:xfrm>
            <a:off x="966952" y="1204108"/>
            <a:ext cx="2669406" cy="1781175"/>
          </a:xfrm>
        </p:spPr>
        <p:txBody>
          <a:bodyPr vert="horz" lIns="91440" tIns="45720" rIns="91440" bIns="45720" rtlCol="0" anchor="ctr">
            <a:normAutofit/>
          </a:bodyPr>
          <a:lstStyle/>
          <a:p>
            <a:r>
              <a:rPr lang="en-US" sz="2000" kern="1200">
                <a:solidFill>
                  <a:srgbClr val="FFFFFF"/>
                </a:solidFill>
                <a:latin typeface="+mj-lt"/>
                <a:ea typeface="+mj-ea"/>
                <a:cs typeface="+mj-cs"/>
              </a:rPr>
              <a:t>We value your opinion! </a:t>
            </a:r>
            <a:br>
              <a:rPr lang="en-US" sz="2000" kern="1200">
                <a:solidFill>
                  <a:srgbClr val="FFFFFF"/>
                </a:solidFill>
                <a:latin typeface="+mj-lt"/>
                <a:ea typeface="+mj-ea"/>
                <a:cs typeface="+mj-cs"/>
              </a:rPr>
            </a:br>
            <a:r>
              <a:rPr lang="en-US" sz="2000" kern="1200">
                <a:solidFill>
                  <a:srgbClr val="FFFFFF"/>
                </a:solidFill>
                <a:latin typeface="+mj-lt"/>
                <a:ea typeface="+mj-ea"/>
                <a:cs typeface="+mj-cs"/>
              </a:rPr>
              <a:t>Let us know what you think.</a:t>
            </a:r>
            <a:br>
              <a:rPr lang="en-US" sz="2000" kern="1200">
                <a:solidFill>
                  <a:srgbClr val="FFFFFF"/>
                </a:solidFill>
                <a:latin typeface="+mj-lt"/>
                <a:ea typeface="+mj-ea"/>
                <a:cs typeface="+mj-cs"/>
              </a:rPr>
            </a:br>
            <a:br>
              <a:rPr lang="en-US" sz="2000" kern="1200">
                <a:solidFill>
                  <a:srgbClr val="FFFFFF"/>
                </a:solidFill>
                <a:latin typeface="+mj-lt"/>
                <a:ea typeface="+mj-ea"/>
                <a:cs typeface="+mj-cs"/>
              </a:rPr>
            </a:br>
            <a:endParaRPr lang="en-US" sz="2000" kern="1200">
              <a:solidFill>
                <a:srgbClr val="FFFFFF"/>
              </a:solidFill>
              <a:latin typeface="+mj-lt"/>
              <a:ea typeface="+mj-ea"/>
              <a:cs typeface="+mj-cs"/>
            </a:endParaRPr>
          </a:p>
        </p:txBody>
      </p:sp>
      <p:sp>
        <p:nvSpPr>
          <p:cNvPr id="9" name="Content Placeholder 8">
            <a:extLst>
              <a:ext uri="{FF2B5EF4-FFF2-40B4-BE49-F238E27FC236}">
                <a16:creationId xmlns:a16="http://schemas.microsoft.com/office/drawing/2014/main" id="{9944068F-9FB7-8A6A-DBD1-4FD433A986AC}"/>
              </a:ext>
            </a:extLst>
          </p:cNvPr>
          <p:cNvSpPr>
            <a:spLocks noGrp="1"/>
          </p:cNvSpPr>
          <p:nvPr>
            <p:ph idx="1"/>
          </p:nvPr>
        </p:nvSpPr>
        <p:spPr>
          <a:xfrm>
            <a:off x="966951" y="3355130"/>
            <a:ext cx="2669407" cy="2427333"/>
          </a:xfrm>
        </p:spPr>
        <p:txBody>
          <a:bodyPr vert="horz" lIns="91440" tIns="45720" rIns="91440" bIns="45720" rtlCol="0" anchor="t">
            <a:normAutofit/>
          </a:bodyPr>
          <a:lstStyle/>
          <a:p>
            <a:pPr marL="0" indent="0" algn="ctr">
              <a:lnSpc>
                <a:spcPct val="90000"/>
              </a:lnSpc>
              <a:buNone/>
            </a:pPr>
            <a:r>
              <a:rPr lang="en-US">
                <a:latin typeface="+mn-lt"/>
                <a:cs typeface="Calibri"/>
              </a:rPr>
              <a:t>Scan the QR Code and complete this short survey.</a:t>
            </a:r>
          </a:p>
        </p:txBody>
      </p:sp>
      <p:sp>
        <p:nvSpPr>
          <p:cNvPr id="2" name="Slide Number Placeholder 1">
            <a:extLst>
              <a:ext uri="{FF2B5EF4-FFF2-40B4-BE49-F238E27FC236}">
                <a16:creationId xmlns:a16="http://schemas.microsoft.com/office/drawing/2014/main" id="{3EA98C6C-34AB-01AC-2A4C-121E8D955C65}"/>
              </a:ext>
            </a:extLst>
          </p:cNvPr>
          <p:cNvSpPr>
            <a:spLocks noGrp="1"/>
          </p:cNvSpPr>
          <p:nvPr>
            <p:ph type="sldNum" sz="quarter" idx="12"/>
          </p:nvPr>
        </p:nvSpPr>
        <p:spPr>
          <a:xfrm>
            <a:off x="10325100" y="6356350"/>
            <a:ext cx="1028700" cy="365125"/>
          </a:xfrm>
        </p:spPr>
        <p:txBody>
          <a:bodyPr vert="horz" lIns="91440" tIns="45720" rIns="91440" bIns="45720" rtlCol="0" anchor="ctr">
            <a:normAutofit/>
          </a:bodyPr>
          <a:lstStyle/>
          <a:p>
            <a:pPr algn="r">
              <a:spcAft>
                <a:spcPts val="600"/>
              </a:spcAft>
            </a:pPr>
            <a:fld id="{195F50F5-0325-4E13-93B8-A048A96B03AB}" type="slidenum">
              <a:rPr lang="en-US">
                <a:solidFill>
                  <a:prstClr val="black">
                    <a:tint val="75000"/>
                  </a:prstClr>
                </a:solidFill>
              </a:rPr>
              <a:pPr algn="r">
                <a:spcAft>
                  <a:spcPts val="600"/>
                </a:spcAft>
              </a:pPr>
              <a:t>69</a:t>
            </a:fld>
            <a:endParaRPr lang="en-US">
              <a:solidFill>
                <a:prstClr val="black">
                  <a:tint val="75000"/>
                </a:prstClr>
              </a:solidFill>
            </a:endParaRPr>
          </a:p>
        </p:txBody>
      </p:sp>
      <p:pic>
        <p:nvPicPr>
          <p:cNvPr id="6" name="Picture 5" descr="A qr code on a white background&#10;&#10;Description automatically generated">
            <a:extLst>
              <a:ext uri="{FF2B5EF4-FFF2-40B4-BE49-F238E27FC236}">
                <a16:creationId xmlns:a16="http://schemas.microsoft.com/office/drawing/2014/main" id="{5F6ECE82-40F8-7747-8BB5-BC27097AF1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34536" y="1081560"/>
            <a:ext cx="5390564" cy="5390564"/>
          </a:xfrm>
          <a:prstGeom prst="rect">
            <a:avLst/>
          </a:prstGeom>
        </p:spPr>
      </p:pic>
    </p:spTree>
    <p:extLst>
      <p:ext uri="{BB962C8B-B14F-4D97-AF65-F5344CB8AC3E}">
        <p14:creationId xmlns:p14="http://schemas.microsoft.com/office/powerpoint/2010/main" val="457395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7</a:t>
            </a:fld>
            <a:endParaRPr lang="en-US"/>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534378" y="1051298"/>
            <a:ext cx="5564445" cy="5422339"/>
          </a:xfrm>
        </p:spPr>
        <p:txBody>
          <a:bodyPr>
            <a:normAutofit fontScale="92500" lnSpcReduction="10000"/>
          </a:bodyPr>
          <a:lstStyle/>
          <a:p>
            <a:pPr marL="0" indent="0" algn="l" rtl="0" fontAlgn="base">
              <a:buNone/>
            </a:pPr>
            <a:r>
              <a:rPr lang="en-US" b="0" i="0" u="none" strike="noStrike">
                <a:solidFill>
                  <a:srgbClr val="000000"/>
                </a:solidFill>
                <a:effectLst/>
                <a:latin typeface="Arial" panose="020B0604020202020204" pitchFamily="34" charset="0"/>
                <a:cs typeface="Arial" panose="020B0604020202020204" pitchFamily="34" charset="0"/>
              </a:rPr>
              <a:t>Let's take a closer look at the water molecule. Very carefully separate a hydrogen from an oxygen. </a:t>
            </a:r>
            <a:r>
              <a:rPr lang="en-US" b="0" i="0">
                <a:solidFill>
                  <a:srgbClr val="000000"/>
                </a:solidFill>
                <a:effectLst/>
                <a:latin typeface="Arial" panose="020B0604020202020204" pitchFamily="34" charset="0"/>
                <a:cs typeface="Arial" panose="020B0604020202020204" pitchFamily="34" charset="0"/>
              </a:rPr>
              <a:t>​</a:t>
            </a:r>
          </a:p>
          <a:p>
            <a:pPr marL="0" indent="0" algn="l" rtl="0" fontAlgn="base">
              <a:buNone/>
            </a:pPr>
            <a:endParaRPr lang="en-US" b="0" i="0" u="none" strike="noStrike">
              <a:solidFill>
                <a:srgbClr val="00B050"/>
              </a:solidFill>
              <a:effectLst/>
              <a:latin typeface="Arial" panose="020B0604020202020204" pitchFamily="34" charset="0"/>
              <a:cs typeface="Arial" panose="020B0604020202020204" pitchFamily="34" charset="0"/>
            </a:endParaRPr>
          </a:p>
          <a:p>
            <a:pPr marL="0" indent="0" algn="l" rtl="0" fontAlgn="base">
              <a:buNone/>
            </a:pPr>
            <a:r>
              <a:rPr lang="en-US" b="0" i="0" u="none" strike="noStrike">
                <a:solidFill>
                  <a:srgbClr val="00B050"/>
                </a:solidFill>
                <a:effectLst/>
                <a:latin typeface="Arial" panose="020B0604020202020204" pitchFamily="34" charset="0"/>
                <a:cs typeface="Arial" panose="020B0604020202020204" pitchFamily="34" charset="0"/>
              </a:rPr>
              <a:t>What do you see?  </a:t>
            </a:r>
            <a:r>
              <a:rPr lang="en-US" b="0" i="0">
                <a:solidFill>
                  <a:srgbClr val="00B050"/>
                </a:solidFill>
                <a:effectLst/>
                <a:latin typeface="Arial" panose="020B0604020202020204" pitchFamily="34" charset="0"/>
                <a:cs typeface="Arial" panose="020B0604020202020204" pitchFamily="34" charset="0"/>
              </a:rPr>
              <a:t>​</a:t>
            </a:r>
          </a:p>
          <a:p>
            <a:pPr marL="0" indent="0" algn="l" rtl="0" fontAlgn="base">
              <a:buNone/>
            </a:pPr>
            <a:r>
              <a:rPr lang="en-US" b="0" i="0" u="none" strike="noStrike">
                <a:solidFill>
                  <a:srgbClr val="00B050"/>
                </a:solidFill>
                <a:effectLst/>
                <a:latin typeface="Arial" panose="020B0604020202020204" pitchFamily="34" charset="0"/>
                <a:cs typeface="Arial" panose="020B0604020202020204" pitchFamily="34" charset="0"/>
              </a:rPr>
              <a:t>Do both hydrogens connect to the oxygen in a similar fashion?</a:t>
            </a:r>
            <a:r>
              <a:rPr lang="en-US" b="0" i="0">
                <a:solidFill>
                  <a:srgbClr val="00B050"/>
                </a:solidFill>
                <a:effectLst/>
                <a:latin typeface="Arial" panose="020B0604020202020204" pitchFamily="34" charset="0"/>
                <a:cs typeface="Arial" panose="020B0604020202020204" pitchFamily="34" charset="0"/>
              </a:rPr>
              <a:t>​</a:t>
            </a:r>
          </a:p>
          <a:p>
            <a:pPr marL="0" indent="0" algn="l" rtl="0" fontAlgn="base">
              <a:buNone/>
            </a:pPr>
            <a:endParaRPr lang="en-US" b="0" i="0">
              <a:solidFill>
                <a:srgbClr val="00B050"/>
              </a:solidFill>
              <a:effectLst/>
              <a:latin typeface="Arial" panose="020B0604020202020204" pitchFamily="34" charset="0"/>
              <a:cs typeface="Arial" panose="020B0604020202020204" pitchFamily="34" charset="0"/>
            </a:endParaRPr>
          </a:p>
          <a:p>
            <a:pPr marL="0" indent="0" algn="l" rtl="0" fontAlgn="base">
              <a:buNone/>
            </a:pPr>
            <a:r>
              <a:rPr lang="en-US" b="0" i="0" u="none" strike="noStrike">
                <a:solidFill>
                  <a:srgbClr val="000000"/>
                </a:solidFill>
                <a:effectLst/>
                <a:latin typeface="Arial" panose="020B0604020202020204" pitchFamily="34" charset="0"/>
                <a:cs typeface="Arial" panose="020B0604020202020204" pitchFamily="34" charset="0"/>
              </a:rPr>
              <a:t>Compare the difficulty in separating a hydrogen from an oxygen within a water molecule to separating two water molecules from each other. </a:t>
            </a:r>
            <a:endParaRPr lang="en-US" b="0" i="0">
              <a:solidFill>
                <a:srgbClr val="000000"/>
              </a:solidFill>
              <a:effectLst/>
              <a:latin typeface="Arial" panose="020B0604020202020204" pitchFamily="34" charset="0"/>
              <a:cs typeface="Arial" panose="020B0604020202020204" pitchFamily="34" charset="0"/>
            </a:endParaRPr>
          </a:p>
          <a:p>
            <a:pPr marL="0" indent="0">
              <a:buNone/>
            </a:pPr>
            <a:endParaRPr lang="en-US"/>
          </a:p>
        </p:txBody>
      </p:sp>
      <p:pic>
        <p:nvPicPr>
          <p:cNvPr id="2050" name="Picture 2" descr="A picture containing indoor, white&#10;&#10;Description automatically generated">
            <a:extLst>
              <a:ext uri="{FF2B5EF4-FFF2-40B4-BE49-F238E27FC236}">
                <a16:creationId xmlns:a16="http://schemas.microsoft.com/office/drawing/2014/main" id="{7BB73C0C-916D-4E94-C229-3F8C3BC07B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82885" y="1052714"/>
            <a:ext cx="5419725" cy="40671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9165289"/>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369682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89996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air of red and white boxing gloves&#10;&#10;Description automatically generated with medium confidence">
            <a:extLst>
              <a:ext uri="{FF2B5EF4-FFF2-40B4-BE49-F238E27FC236}">
                <a16:creationId xmlns:a16="http://schemas.microsoft.com/office/drawing/2014/main" id="{431CCE06-FB8E-A252-6494-979BFA4EBD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8034" y="950088"/>
            <a:ext cx="5332765" cy="3999574"/>
          </a:xfrm>
          <a:prstGeom prst="rect">
            <a:avLst/>
          </a:prstGeom>
          <a:ln>
            <a:noFill/>
          </a:ln>
          <a:effectLst>
            <a:softEdge rad="112500"/>
          </a:effectLst>
        </p:spPr>
      </p:pic>
      <p:sp>
        <p:nvSpPr>
          <p:cNvPr id="5" name="TextBox 4">
            <a:extLst>
              <a:ext uri="{FF2B5EF4-FFF2-40B4-BE49-F238E27FC236}">
                <a16:creationId xmlns:a16="http://schemas.microsoft.com/office/drawing/2014/main" id="{143961D7-E85D-B018-F8FA-B2F1BACA631E}"/>
              </a:ext>
            </a:extLst>
          </p:cNvPr>
          <p:cNvSpPr txBox="1"/>
          <p:nvPr/>
        </p:nvSpPr>
        <p:spPr>
          <a:xfrm>
            <a:off x="5958495" y="895087"/>
            <a:ext cx="6011119" cy="4401205"/>
          </a:xfrm>
          <a:prstGeom prst="rect">
            <a:avLst/>
          </a:prstGeom>
          <a:noFill/>
        </p:spPr>
        <p:txBody>
          <a:bodyPr wrap="square">
            <a:spAutoFit/>
          </a:bodyPr>
          <a:lstStyle/>
          <a:p>
            <a:pPr algn="l" rtl="0" fontAlgn="base"/>
            <a:r>
              <a:rPr lang="en-US" sz="2800" b="0" i="0" u="none" strike="noStrike">
                <a:solidFill>
                  <a:srgbClr val="000000"/>
                </a:solidFill>
                <a:effectLst/>
                <a:latin typeface="Arial" panose="020B0604020202020204" pitchFamily="34" charset="0"/>
              </a:rPr>
              <a:t>Remove four molecules of water from your Water Kit. </a:t>
            </a:r>
          </a:p>
          <a:p>
            <a:pPr algn="l" rtl="0" fontAlgn="base"/>
            <a:endParaRPr lang="en-US" sz="2800">
              <a:solidFill>
                <a:srgbClr val="000000"/>
              </a:solidFill>
              <a:latin typeface="Arial" panose="020B0604020202020204" pitchFamily="34" charset="0"/>
            </a:endParaRPr>
          </a:p>
          <a:p>
            <a:pPr algn="l" rtl="0" fontAlgn="base"/>
            <a:r>
              <a:rPr lang="en-US" sz="2800" b="0" i="0" u="none" strike="noStrike">
                <a:solidFill>
                  <a:srgbClr val="000000"/>
                </a:solidFill>
                <a:effectLst/>
                <a:latin typeface="Arial" panose="020B0604020202020204" pitchFamily="34" charset="0"/>
              </a:rPr>
              <a:t>Observe how they interact with each other.  </a:t>
            </a:r>
            <a:r>
              <a:rPr lang="en-US" sz="2800" b="0" i="0">
                <a:solidFill>
                  <a:srgbClr val="000000"/>
                </a:solidFill>
                <a:effectLst/>
                <a:latin typeface="Arial" panose="020B0604020202020204" pitchFamily="34" charset="0"/>
              </a:rPr>
              <a:t>​</a:t>
            </a:r>
            <a:endParaRPr lang="en-US" sz="2800" b="0" i="0">
              <a:solidFill>
                <a:srgbClr val="000000"/>
              </a:solidFill>
              <a:effectLst/>
              <a:latin typeface="Segoe UI" panose="020B0502040204020203" pitchFamily="34" charset="0"/>
            </a:endParaRPr>
          </a:p>
          <a:p>
            <a:pPr algn="l" rtl="0" fontAlgn="base"/>
            <a:r>
              <a:rPr lang="en-US" sz="2800" b="0" i="0">
                <a:solidFill>
                  <a:srgbClr val="000000"/>
                </a:solidFill>
                <a:effectLst/>
                <a:latin typeface="Arial" panose="020B0604020202020204" pitchFamily="34" charset="0"/>
              </a:rPr>
              <a:t>​​</a:t>
            </a:r>
            <a:endParaRPr lang="en-US" sz="2800" b="0" i="0">
              <a:solidFill>
                <a:srgbClr val="000000"/>
              </a:solidFill>
              <a:effectLst/>
              <a:latin typeface="Segoe UI" panose="020B0502040204020203" pitchFamily="34" charset="0"/>
            </a:endParaRPr>
          </a:p>
          <a:p>
            <a:pPr algn="l" rtl="0" fontAlgn="base"/>
            <a:r>
              <a:rPr lang="en-US" sz="2800" b="0" i="0">
                <a:solidFill>
                  <a:srgbClr val="000000"/>
                </a:solidFill>
                <a:effectLst/>
                <a:latin typeface="Arial" panose="020B0604020202020204" pitchFamily="34" charset="0"/>
              </a:rPr>
              <a:t>​</a:t>
            </a:r>
            <a:endParaRPr lang="en-US" sz="2800" b="0" i="0">
              <a:solidFill>
                <a:srgbClr val="000000"/>
              </a:solidFill>
              <a:effectLst/>
              <a:latin typeface="Segoe UI" panose="020B0502040204020203" pitchFamily="34" charset="0"/>
            </a:endParaRPr>
          </a:p>
          <a:p>
            <a:pPr algn="l" rtl="0" fontAlgn="base"/>
            <a:r>
              <a:rPr lang="en-US" sz="2800" b="0" i="0" u="none" strike="noStrike">
                <a:solidFill>
                  <a:srgbClr val="00B050"/>
                </a:solidFill>
                <a:effectLst/>
                <a:latin typeface="Arial" panose="020B0604020202020204" pitchFamily="34" charset="0"/>
              </a:rPr>
              <a:t>What occurs as you add more molecules of water until you have added all twelve molecules? </a:t>
            </a:r>
            <a:endParaRPr lang="en-US" sz="2800" b="0" i="0">
              <a:solidFill>
                <a:srgbClr val="00B050"/>
              </a:solidFill>
              <a:effectLst/>
              <a:latin typeface="Segoe UI" panose="020B0502040204020203" pitchFamily="34" charset="0"/>
            </a:endParaRPr>
          </a:p>
        </p:txBody>
      </p:sp>
    </p:spTree>
    <p:extLst>
      <p:ext uri="{BB962C8B-B14F-4D97-AF65-F5344CB8AC3E}">
        <p14:creationId xmlns:p14="http://schemas.microsoft.com/office/powerpoint/2010/main" val="2354661044"/>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AF8B2C2-1FFD-C125-E415-C9AC4A00521D}"/>
              </a:ext>
            </a:extLst>
          </p:cNvPr>
          <p:cNvPicPr>
            <a:picLocks noChangeAspect="1"/>
          </p:cNvPicPr>
          <p:nvPr/>
        </p:nvPicPr>
        <p:blipFill>
          <a:blip r:embed="rId3"/>
          <a:stretch>
            <a:fillRect/>
          </a:stretch>
        </p:blipFill>
        <p:spPr>
          <a:xfrm>
            <a:off x="5975735" y="1494467"/>
            <a:ext cx="6001616" cy="4502648"/>
          </a:xfrm>
          <a:prstGeom prst="rect">
            <a:avLst/>
          </a:prstGeom>
          <a:ln>
            <a:noFill/>
          </a:ln>
          <a:effectLst>
            <a:softEdge rad="112500"/>
          </a:effectLst>
        </p:spPr>
      </p:pic>
      <p:pic>
        <p:nvPicPr>
          <p:cNvPr id="4" name="Picture 3">
            <a:extLst>
              <a:ext uri="{FF2B5EF4-FFF2-40B4-BE49-F238E27FC236}">
                <a16:creationId xmlns:a16="http://schemas.microsoft.com/office/drawing/2014/main" id="{D9019C39-5BF8-AFC2-E7A1-7878582DEEF5}"/>
              </a:ext>
            </a:extLst>
          </p:cNvPr>
          <p:cNvPicPr>
            <a:picLocks noChangeAspect="1"/>
          </p:cNvPicPr>
          <p:nvPr/>
        </p:nvPicPr>
        <p:blipFill>
          <a:blip r:embed="rId4"/>
          <a:stretch>
            <a:fillRect/>
          </a:stretch>
        </p:blipFill>
        <p:spPr>
          <a:xfrm>
            <a:off x="325341" y="1206587"/>
            <a:ext cx="5462489" cy="5078408"/>
          </a:xfrm>
          <a:prstGeom prst="rect">
            <a:avLst/>
          </a:prstGeom>
          <a:ln>
            <a:noFill/>
          </a:ln>
          <a:effectLst>
            <a:softEdge rad="112500"/>
          </a:effectLst>
        </p:spPr>
      </p:pic>
    </p:spTree>
    <p:extLst>
      <p:ext uri="{BB962C8B-B14F-4D97-AF65-F5344CB8AC3E}">
        <p14:creationId xmlns:p14="http://schemas.microsoft.com/office/powerpoint/2010/main" val="193490438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2022" id="{E6BC062A-D95C-4D56-9081-BCD00CDF81C2}" vid="{8183FFCD-842A-4757-8D06-72A2F5770B7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r3" id="{628BF8CB-B466-42EC-8265-727E478847F2}" vid="{405CA998-1EDF-4A3A-ACF8-9C9715ACE5E8}"/>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256d1f37-a5bf-40ea-9e3b-df9e783b5a8c" xsi:nil="true"/>
    <lcf76f155ced4ddcb4097134ff3c332f xmlns="fccfdd5f-3cf6-48f3-9c58-398738ebd059">
      <Terms xmlns="http://schemas.microsoft.com/office/infopath/2007/PartnerControls"/>
    </lcf76f155ced4ddcb4097134ff3c332f>
    <_ip_UnifiedCompliancePolicyUIAction xmlns="http://schemas.microsoft.com/sharepoint/v3" xsi:nil="true"/>
    <Comments xmlns="fccfdd5f-3cf6-48f3-9c58-398738ebd059" xsi:nil="true"/>
    <SubmittedtoNSTA xmlns="fccfdd5f-3cf6-48f3-9c58-398738ebd059">false</SubmittedtoNSTA>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2" ma:contentTypeDescription="Create a new document." ma:contentTypeScope="" ma:versionID="44280871fb994f3a554cc9eec7dcc6d5">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25565f6d3f0c9e410e3795a4391a019b"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2D4A624-151E-4A3F-B4CA-6D26A54E745B}">
  <ds:schemaRefs>
    <ds:schemaRef ds:uri="http://schemas.microsoft.com/sharepoint/v3/contenttype/forms"/>
  </ds:schemaRefs>
</ds:datastoreItem>
</file>

<file path=customXml/itemProps2.xml><?xml version="1.0" encoding="utf-8"?>
<ds:datastoreItem xmlns:ds="http://schemas.openxmlformats.org/officeDocument/2006/customXml" ds:itemID="{CCF5C9F0-5FA4-4328-8840-83096B3D5485}">
  <ds:schemaRefs>
    <ds:schemaRef ds:uri="256d1f37-a5bf-40ea-9e3b-df9e783b5a8c"/>
    <ds:schemaRef ds:uri="fccfdd5f-3cf6-48f3-9c58-398738ebd05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E4D90EE0-B315-4C42-9AB7-40523AA06775}">
  <ds:schemaRefs>
    <ds:schemaRef ds:uri="256d1f37-a5bf-40ea-9e3b-df9e783b5a8c"/>
    <ds:schemaRef ds:uri="fccfdd5f-3cf6-48f3-9c58-398738ebd05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71</Slides>
  <Notes>45</Notes>
  <HiddenSlides>3</HiddenSlides>
  <ScaleCrop>false</ScaleCrop>
  <HeadingPairs>
    <vt:vector size="4" baseType="variant">
      <vt:variant>
        <vt:lpstr>Theme</vt:lpstr>
      </vt:variant>
      <vt:variant>
        <vt:i4>4</vt:i4>
      </vt:variant>
      <vt:variant>
        <vt:lpstr>Slide Titles</vt:lpstr>
      </vt:variant>
      <vt:variant>
        <vt:i4>71</vt:i4>
      </vt:variant>
    </vt:vector>
  </HeadingPairs>
  <TitlesOfParts>
    <vt:vector size="75" baseType="lpstr">
      <vt:lpstr>Office Theme</vt:lpstr>
      <vt:lpstr>Custom Design</vt:lpstr>
      <vt:lpstr>Office Theme</vt:lpstr>
      <vt:lpstr>Office Theme</vt:lpstr>
      <vt:lpstr>Modeling Membrane Explorations: Real-World Connections with Wet Labs</vt:lpstr>
      <vt:lpstr>PowerPoint Presentation</vt:lpstr>
      <vt:lpstr>Workshop Outcomes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Misconception Alert</vt:lpstr>
      <vt:lpstr>PowerPoint Presentation</vt:lpstr>
      <vt:lpstr>PowerPoint Presentation</vt:lpstr>
      <vt:lpstr>Modeling Solutions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Let’s compare models</vt:lpstr>
      <vt:lpstr>Let’s compare models</vt:lpstr>
      <vt:lpstr>Lipid Bilayer</vt:lpstr>
      <vt:lpstr>The Fluid Mosaic Model</vt:lpstr>
      <vt:lpstr>Raw Egg Components</vt:lpstr>
      <vt:lpstr>Raw Egg Components</vt:lpstr>
      <vt:lpstr>Raw Egg Components</vt:lpstr>
      <vt:lpstr>Raw Egg Components</vt:lpstr>
      <vt:lpstr>What If?</vt:lpstr>
      <vt:lpstr>What If?</vt:lpstr>
      <vt:lpstr>Predict What Would Happen to the Egg in Distilled Water </vt:lpstr>
      <vt:lpstr>Share Our Predictions</vt:lpstr>
      <vt:lpstr>What is the Role of Aquaporin?</vt:lpstr>
      <vt:lpstr>What about the Movement of Solutes?</vt:lpstr>
      <vt:lpstr>Gated Ion Channels Move Potassium or Sodium across the Membrane</vt:lpstr>
      <vt:lpstr>How Is Glucose Transported Using GLUT1?</vt:lpstr>
      <vt:lpstr>PowerPoint Presentation</vt:lpstr>
      <vt:lpstr>Let’s Look Some Student Results</vt:lpstr>
      <vt:lpstr>Let’s Look Some Student Results</vt:lpstr>
      <vt:lpstr>Gallery Walk Let’s show off our results. </vt:lpstr>
      <vt:lpstr>PowerPoint Presentation</vt:lpstr>
      <vt:lpstr>ATP plays an important role in active transport</vt:lpstr>
      <vt:lpstr>Phosphorylation causes a conformational change </vt:lpstr>
      <vt:lpstr>PowerPoint Presentation</vt:lpstr>
      <vt:lpstr>Removal of phosphate returns it to its original shape</vt:lpstr>
      <vt:lpstr>PowerPoint Presentation</vt:lpstr>
      <vt:lpstr>Students should notice the cell works as a unit </vt:lpstr>
      <vt:lpstr>Moving Forward</vt:lpstr>
      <vt:lpstr>Moving Forward</vt:lpstr>
      <vt:lpstr>Additional Resources</vt:lpstr>
      <vt:lpstr>Additional Resources</vt:lpstr>
      <vt:lpstr>PowerPoint Presentation</vt:lpstr>
      <vt:lpstr>Want to try things out first? </vt:lpstr>
      <vt:lpstr>Digital Modeling Hub</vt:lpstr>
      <vt:lpstr>Visit Our Booth!</vt:lpstr>
      <vt:lpstr>AR Enhancements</vt:lpstr>
      <vt:lpstr>Summer Course 2025 – Modeling the Molecular World</vt:lpstr>
      <vt:lpstr>We value your opinion!  Let us know what you think.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Gronek</dc:creator>
  <cp:revision>35</cp:revision>
  <dcterms:created xsi:type="dcterms:W3CDTF">2022-09-15T14:16:27Z</dcterms:created>
  <dcterms:modified xsi:type="dcterms:W3CDTF">2024-10-16T20:47:33Z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0x010100A0FA8EA42DE4094BBACEAE87D5763299</vt:lpwstr>
  </property>
  <property fmtid="{D5CDD505-2E9C-101B-9397-08002B2CF9AE}" pid="3" name="MediaServiceImageTags">
    <vt:lpwstr/>
  </property>
</Properties>
</file>