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34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798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22350" y="1696719"/>
            <a:ext cx="9792970" cy="17291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933190" y="3800094"/>
            <a:ext cx="3768090" cy="17773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7620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7620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7620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1668125" y="6324600"/>
            <a:ext cx="304800" cy="314325"/>
          </a:xfrm>
          <a:custGeom>
            <a:avLst/>
            <a:gdLst/>
            <a:ahLst/>
            <a:cxnLst/>
            <a:rect l="l" t="t" r="r" b="b"/>
            <a:pathLst>
              <a:path w="304800" h="314325">
                <a:moveTo>
                  <a:pt x="152400" y="0"/>
                </a:moveTo>
                <a:lnTo>
                  <a:pt x="104217" y="8011"/>
                </a:lnTo>
                <a:lnTo>
                  <a:pt x="62380" y="30321"/>
                </a:lnTo>
                <a:lnTo>
                  <a:pt x="29394" y="64341"/>
                </a:lnTo>
                <a:lnTo>
                  <a:pt x="7766" y="107484"/>
                </a:lnTo>
                <a:lnTo>
                  <a:pt x="0" y="157162"/>
                </a:lnTo>
                <a:lnTo>
                  <a:pt x="7766" y="206840"/>
                </a:lnTo>
                <a:lnTo>
                  <a:pt x="29394" y="249983"/>
                </a:lnTo>
                <a:lnTo>
                  <a:pt x="62380" y="284003"/>
                </a:lnTo>
                <a:lnTo>
                  <a:pt x="104217" y="306313"/>
                </a:lnTo>
                <a:lnTo>
                  <a:pt x="152400" y="314325"/>
                </a:lnTo>
                <a:lnTo>
                  <a:pt x="200582" y="306313"/>
                </a:lnTo>
                <a:lnTo>
                  <a:pt x="242419" y="284003"/>
                </a:lnTo>
                <a:lnTo>
                  <a:pt x="275405" y="249983"/>
                </a:lnTo>
                <a:lnTo>
                  <a:pt x="297033" y="206840"/>
                </a:lnTo>
                <a:lnTo>
                  <a:pt x="304800" y="157162"/>
                </a:lnTo>
                <a:lnTo>
                  <a:pt x="297033" y="107484"/>
                </a:lnTo>
                <a:lnTo>
                  <a:pt x="275405" y="64341"/>
                </a:lnTo>
                <a:lnTo>
                  <a:pt x="242419" y="30321"/>
                </a:lnTo>
                <a:lnTo>
                  <a:pt x="200582" y="8011"/>
                </a:lnTo>
                <a:lnTo>
                  <a:pt x="152400" y="0"/>
                </a:lnTo>
                <a:close/>
              </a:path>
            </a:pathLst>
          </a:custGeom>
          <a:solidFill>
            <a:srgbClr val="1EAC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7620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42875" y="6410325"/>
            <a:ext cx="304800" cy="314325"/>
          </a:xfrm>
          <a:custGeom>
            <a:avLst/>
            <a:gdLst/>
            <a:ahLst/>
            <a:cxnLst/>
            <a:rect l="l" t="t" r="r" b="b"/>
            <a:pathLst>
              <a:path w="304800" h="314325">
                <a:moveTo>
                  <a:pt x="152400" y="0"/>
                </a:moveTo>
                <a:lnTo>
                  <a:pt x="104231" y="8011"/>
                </a:lnTo>
                <a:lnTo>
                  <a:pt x="62396" y="30321"/>
                </a:lnTo>
                <a:lnTo>
                  <a:pt x="29405" y="64341"/>
                </a:lnTo>
                <a:lnTo>
                  <a:pt x="7769" y="107484"/>
                </a:lnTo>
                <a:lnTo>
                  <a:pt x="0" y="157162"/>
                </a:lnTo>
                <a:lnTo>
                  <a:pt x="7769" y="206840"/>
                </a:lnTo>
                <a:lnTo>
                  <a:pt x="29405" y="249983"/>
                </a:lnTo>
                <a:lnTo>
                  <a:pt x="62396" y="284003"/>
                </a:lnTo>
                <a:lnTo>
                  <a:pt x="104231" y="306313"/>
                </a:lnTo>
                <a:lnTo>
                  <a:pt x="152400" y="314325"/>
                </a:lnTo>
                <a:lnTo>
                  <a:pt x="200568" y="306313"/>
                </a:lnTo>
                <a:lnTo>
                  <a:pt x="242403" y="284003"/>
                </a:lnTo>
                <a:lnTo>
                  <a:pt x="275394" y="249983"/>
                </a:lnTo>
                <a:lnTo>
                  <a:pt x="297030" y="206840"/>
                </a:lnTo>
                <a:lnTo>
                  <a:pt x="304800" y="157162"/>
                </a:lnTo>
                <a:lnTo>
                  <a:pt x="297030" y="107484"/>
                </a:lnTo>
                <a:lnTo>
                  <a:pt x="275394" y="64341"/>
                </a:lnTo>
                <a:lnTo>
                  <a:pt x="242403" y="30321"/>
                </a:lnTo>
                <a:lnTo>
                  <a:pt x="200568" y="8011"/>
                </a:lnTo>
                <a:lnTo>
                  <a:pt x="1524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763375" y="6324600"/>
            <a:ext cx="304800" cy="314325"/>
          </a:xfrm>
          <a:custGeom>
            <a:avLst/>
            <a:gdLst/>
            <a:ahLst/>
            <a:cxnLst/>
            <a:rect l="l" t="t" r="r" b="b"/>
            <a:pathLst>
              <a:path w="304800" h="314325">
                <a:moveTo>
                  <a:pt x="152400" y="0"/>
                </a:moveTo>
                <a:lnTo>
                  <a:pt x="104217" y="8011"/>
                </a:lnTo>
                <a:lnTo>
                  <a:pt x="62380" y="30321"/>
                </a:lnTo>
                <a:lnTo>
                  <a:pt x="29394" y="64341"/>
                </a:lnTo>
                <a:lnTo>
                  <a:pt x="7766" y="107484"/>
                </a:lnTo>
                <a:lnTo>
                  <a:pt x="0" y="157162"/>
                </a:lnTo>
                <a:lnTo>
                  <a:pt x="7766" y="206840"/>
                </a:lnTo>
                <a:lnTo>
                  <a:pt x="29394" y="249983"/>
                </a:lnTo>
                <a:lnTo>
                  <a:pt x="62380" y="284003"/>
                </a:lnTo>
                <a:lnTo>
                  <a:pt x="104217" y="306313"/>
                </a:lnTo>
                <a:lnTo>
                  <a:pt x="152400" y="314325"/>
                </a:lnTo>
                <a:lnTo>
                  <a:pt x="200582" y="306313"/>
                </a:lnTo>
                <a:lnTo>
                  <a:pt x="242419" y="284003"/>
                </a:lnTo>
                <a:lnTo>
                  <a:pt x="275405" y="249983"/>
                </a:lnTo>
                <a:lnTo>
                  <a:pt x="297033" y="206840"/>
                </a:lnTo>
                <a:lnTo>
                  <a:pt x="304800" y="157162"/>
                </a:lnTo>
                <a:lnTo>
                  <a:pt x="297033" y="107484"/>
                </a:lnTo>
                <a:lnTo>
                  <a:pt x="275405" y="64341"/>
                </a:lnTo>
                <a:lnTo>
                  <a:pt x="242419" y="30321"/>
                </a:lnTo>
                <a:lnTo>
                  <a:pt x="200582" y="8011"/>
                </a:lnTo>
                <a:lnTo>
                  <a:pt x="152400" y="0"/>
                </a:lnTo>
                <a:close/>
              </a:path>
            </a:pathLst>
          </a:custGeom>
          <a:solidFill>
            <a:srgbClr val="1EAC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7620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84200" y="136143"/>
            <a:ext cx="11037823" cy="11367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527421" y="2604388"/>
            <a:ext cx="5850255" cy="2626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712956" y="6415166"/>
            <a:ext cx="241934" cy="178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76200">
              <a:lnSpc>
                <a:spcPts val="1240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crobehunter.com/wp/wp-content/uploads/2009/onion1.jpg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pload.wikimedia.org/" TargetMode="Externa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instructables.com/Extracting-DNA-" TargetMode="External"/><Relationship Id="rId5" Type="http://schemas.openxmlformats.org/officeDocument/2006/relationships/image" Target="../media/image25.jp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7" Type="http://schemas.openxmlformats.org/officeDocument/2006/relationships/image" Target="../media/image32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hyperlink" Target="https://www.newscientist.com/article/dn22545-dna-imaged-with-electron-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7" Type="http://schemas.openxmlformats.org/officeDocument/2006/relationships/hyperlink" Target="https://www.instructables.com/The-Double-Helix-Glass-Bead-DNA-model-V20/" TargetMode="External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g"/><Relationship Id="rId5" Type="http://schemas.openxmlformats.org/officeDocument/2006/relationships/hyperlink" Target="https://www.sciencebuddies.org/" TargetMode="External"/><Relationship Id="rId4" Type="http://schemas.openxmlformats.org/officeDocument/2006/relationships/image" Target="../media/image3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2.jpg"/><Relationship Id="rId5" Type="http://schemas.openxmlformats.org/officeDocument/2006/relationships/image" Target="../media/image46.png"/><Relationship Id="rId10" Type="http://schemas.openxmlformats.org/officeDocument/2006/relationships/image" Target="../media/image51.jp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jpg"/><Relationship Id="rId5" Type="http://schemas.openxmlformats.org/officeDocument/2006/relationships/image" Target="../media/image73.png"/><Relationship Id="rId4" Type="http://schemas.openxmlformats.org/officeDocument/2006/relationships/image" Target="../media/image72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jpg"/><Relationship Id="rId7" Type="http://schemas.openxmlformats.org/officeDocument/2006/relationships/image" Target="../media/image80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m/sport/av/football/66959942" TargetMode="External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mim.org/" TargetMode="External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3dmoleculardesigns.com/lending_library/" TargetMode="External"/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psta2023eval" TargetMode="External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g"/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1.jp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5" Type="http://schemas.openxmlformats.org/officeDocument/2006/relationships/image" Target="../media/image105.jpg"/><Relationship Id="rId4" Type="http://schemas.openxmlformats.org/officeDocument/2006/relationships/image" Target="../media/image104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3617595" marR="5080">
              <a:lnSpc>
                <a:spcPct val="91100"/>
              </a:lnSpc>
              <a:spcBef>
                <a:spcPts val="550"/>
              </a:spcBef>
            </a:pPr>
            <a:r>
              <a:rPr sz="3950" b="0" dirty="0">
                <a:solidFill>
                  <a:srgbClr val="232323"/>
                </a:solidFill>
                <a:latin typeface="Segoe UI"/>
                <a:cs typeface="Segoe UI"/>
              </a:rPr>
              <a:t>Activating</a:t>
            </a:r>
            <a:r>
              <a:rPr sz="3950" b="0" spc="15" dirty="0">
                <a:solidFill>
                  <a:srgbClr val="232323"/>
                </a:solidFill>
                <a:latin typeface="Segoe UI"/>
                <a:cs typeface="Segoe UI"/>
              </a:rPr>
              <a:t> </a:t>
            </a:r>
            <a:r>
              <a:rPr sz="3950" b="0" dirty="0">
                <a:solidFill>
                  <a:srgbClr val="232323"/>
                </a:solidFill>
                <a:latin typeface="Segoe UI"/>
                <a:cs typeface="Segoe UI"/>
              </a:rPr>
              <a:t>Student</a:t>
            </a:r>
            <a:r>
              <a:rPr sz="3950" b="0" spc="-50" dirty="0">
                <a:solidFill>
                  <a:srgbClr val="232323"/>
                </a:solidFill>
                <a:latin typeface="Segoe UI"/>
                <a:cs typeface="Segoe UI"/>
              </a:rPr>
              <a:t> </a:t>
            </a:r>
            <a:r>
              <a:rPr sz="3950" b="0" spc="-10" dirty="0">
                <a:solidFill>
                  <a:srgbClr val="232323"/>
                </a:solidFill>
                <a:latin typeface="Segoe UI"/>
                <a:cs typeface="Segoe UI"/>
              </a:rPr>
              <a:t>Thinking </a:t>
            </a:r>
            <a:r>
              <a:rPr sz="3950" b="0" dirty="0">
                <a:solidFill>
                  <a:srgbClr val="232323"/>
                </a:solidFill>
                <a:latin typeface="Segoe UI"/>
                <a:cs typeface="Segoe UI"/>
              </a:rPr>
              <a:t>with</a:t>
            </a:r>
            <a:r>
              <a:rPr sz="3950" b="0" spc="-50" dirty="0">
                <a:solidFill>
                  <a:srgbClr val="232323"/>
                </a:solidFill>
                <a:latin typeface="Segoe UI"/>
                <a:cs typeface="Segoe UI"/>
              </a:rPr>
              <a:t> </a:t>
            </a:r>
            <a:r>
              <a:rPr sz="3950" b="0" dirty="0">
                <a:solidFill>
                  <a:srgbClr val="232323"/>
                </a:solidFill>
                <a:latin typeface="Segoe UI"/>
                <a:cs typeface="Segoe UI"/>
              </a:rPr>
              <a:t>a</a:t>
            </a:r>
            <a:r>
              <a:rPr sz="3950" b="0" spc="-40" dirty="0">
                <a:solidFill>
                  <a:srgbClr val="232323"/>
                </a:solidFill>
                <a:latin typeface="Segoe UI"/>
                <a:cs typeface="Segoe UI"/>
              </a:rPr>
              <a:t> </a:t>
            </a:r>
            <a:r>
              <a:rPr sz="3950" b="0" dirty="0">
                <a:solidFill>
                  <a:srgbClr val="232323"/>
                </a:solidFill>
                <a:latin typeface="Segoe UI"/>
                <a:cs typeface="Segoe UI"/>
              </a:rPr>
              <a:t>Twist</a:t>
            </a:r>
            <a:r>
              <a:rPr sz="3950" b="0" spc="40" dirty="0">
                <a:solidFill>
                  <a:srgbClr val="232323"/>
                </a:solidFill>
                <a:latin typeface="Segoe UI"/>
                <a:cs typeface="Segoe UI"/>
              </a:rPr>
              <a:t> </a:t>
            </a:r>
            <a:r>
              <a:rPr sz="3950" b="0" dirty="0">
                <a:solidFill>
                  <a:srgbClr val="232323"/>
                </a:solidFill>
                <a:latin typeface="Segoe UI"/>
                <a:cs typeface="Segoe UI"/>
              </a:rPr>
              <a:t>on</a:t>
            </a:r>
            <a:r>
              <a:rPr sz="3950" b="0" spc="-45" dirty="0">
                <a:solidFill>
                  <a:srgbClr val="232323"/>
                </a:solidFill>
                <a:latin typeface="Segoe UI"/>
                <a:cs typeface="Segoe UI"/>
              </a:rPr>
              <a:t> </a:t>
            </a:r>
            <a:r>
              <a:rPr sz="3950" b="0" spc="-25" dirty="0">
                <a:solidFill>
                  <a:srgbClr val="232323"/>
                </a:solidFill>
                <a:latin typeface="Segoe UI"/>
                <a:cs typeface="Segoe UI"/>
              </a:rPr>
              <a:t>DNA </a:t>
            </a:r>
            <a:r>
              <a:rPr sz="3950" b="0" spc="-10" dirty="0">
                <a:solidFill>
                  <a:srgbClr val="232323"/>
                </a:solidFill>
                <a:latin typeface="Segoe UI"/>
                <a:cs typeface="Segoe UI"/>
              </a:rPr>
              <a:t>Modeling</a:t>
            </a:r>
            <a:endParaRPr sz="3950">
              <a:latin typeface="Segoe UI"/>
              <a:cs typeface="Segoe UI"/>
            </a:endParaRPr>
          </a:p>
        </p:txBody>
      </p:sp>
      <p:pic>
        <p:nvPicPr>
          <p:cNvPr id="4" name="object 4" descr="A person sitting on a rock  Description automatically generated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34375" y="2771775"/>
            <a:ext cx="3857624" cy="408622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627245" y="4389691"/>
            <a:ext cx="2927350" cy="105029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390"/>
              </a:spcBef>
            </a:pP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Karen</a:t>
            </a:r>
            <a:r>
              <a:rPr sz="2400" spc="-1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30" dirty="0">
                <a:solidFill>
                  <a:srgbClr val="7E7E7E"/>
                </a:solidFill>
                <a:latin typeface="Calibri"/>
                <a:cs typeface="Calibri"/>
              </a:rPr>
              <a:t>Avery,</a:t>
            </a:r>
            <a:r>
              <a:rPr sz="24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7E7E7E"/>
                </a:solidFill>
                <a:latin typeface="Calibri"/>
                <a:cs typeface="Calibri"/>
              </a:rPr>
              <a:t>EdD </a:t>
            </a:r>
            <a:r>
              <a:rPr sz="2400" spc="-20" dirty="0">
                <a:solidFill>
                  <a:srgbClr val="7E7E7E"/>
                </a:solidFill>
                <a:latin typeface="Calibri"/>
                <a:cs typeface="Calibri"/>
              </a:rPr>
              <a:t>Pennsylvania</a:t>
            </a:r>
            <a:r>
              <a:rPr sz="24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College</a:t>
            </a:r>
            <a:r>
              <a:rPr sz="24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7E7E7E"/>
                </a:solidFill>
                <a:latin typeface="Calibri"/>
                <a:cs typeface="Calibri"/>
              </a:rPr>
              <a:t>of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Technology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6812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585845" y="1496949"/>
            <a:ext cx="5017770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200" b="1" spc="-10" dirty="0">
                <a:solidFill>
                  <a:srgbClr val="6FAC46"/>
                </a:solidFill>
                <a:latin typeface="Arial"/>
                <a:cs typeface="Arial"/>
              </a:rPr>
              <a:t>UNDER</a:t>
            </a:r>
            <a:r>
              <a:rPr sz="3200" b="1" spc="-220" dirty="0">
                <a:solidFill>
                  <a:srgbClr val="6FAC46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6FAC46"/>
                </a:solidFill>
                <a:latin typeface="Arial"/>
                <a:cs typeface="Arial"/>
              </a:rPr>
              <a:t>A</a:t>
            </a:r>
            <a:r>
              <a:rPr sz="3200" b="1" spc="-125" dirty="0">
                <a:solidFill>
                  <a:srgbClr val="6FAC46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6FAC46"/>
                </a:solidFill>
                <a:latin typeface="Arial"/>
                <a:cs typeface="Arial"/>
              </a:rPr>
              <a:t>MICROSCOPE?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61133" y="4835207"/>
            <a:ext cx="2390140" cy="34798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84150" marR="5080" indent="-172085">
              <a:lnSpc>
                <a:spcPct val="101299"/>
              </a:lnSpc>
              <a:spcBef>
                <a:spcPts val="85"/>
              </a:spcBef>
            </a:pPr>
            <a:r>
              <a:rPr sz="1050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Arial"/>
                <a:cs typeface="Arial"/>
                <a:hlinkClick r:id="rId3"/>
              </a:rPr>
              <a:t>http://www.microbehunter.com/wp/wp-content/uploads/2009/onion1.jpg</a:t>
            </a:r>
            <a:endParaRPr sz="105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800225" y="2238375"/>
            <a:ext cx="8267700" cy="2305050"/>
            <a:chOff x="1800225" y="2238375"/>
            <a:chExt cx="8267700" cy="230505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00225" y="2314575"/>
              <a:ext cx="3343275" cy="222885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24650" y="2238375"/>
              <a:ext cx="3343275" cy="2219325"/>
            </a:xfrm>
            <a:prstGeom prst="rect">
              <a:avLst/>
            </a:prstGeom>
          </p:spPr>
        </p:pic>
      </p:grp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857250">
              <a:lnSpc>
                <a:spcPct val="100000"/>
              </a:lnSpc>
              <a:spcBef>
                <a:spcPts val="130"/>
              </a:spcBef>
            </a:pPr>
            <a:r>
              <a:rPr sz="3950" dirty="0">
                <a:solidFill>
                  <a:srgbClr val="4471C4"/>
                </a:solidFill>
                <a:latin typeface="Calibri"/>
                <a:cs typeface="Calibri"/>
              </a:rPr>
              <a:t>How</a:t>
            </a:r>
            <a:r>
              <a:rPr sz="3950" spc="-5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4471C4"/>
                </a:solidFill>
                <a:latin typeface="Calibri"/>
                <a:cs typeface="Calibri"/>
              </a:rPr>
              <a:t>do</a:t>
            </a:r>
            <a:r>
              <a:rPr sz="3950" spc="-5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4471C4"/>
                </a:solidFill>
                <a:latin typeface="Calibri"/>
                <a:cs typeface="Calibri"/>
              </a:rPr>
              <a:t>your</a:t>
            </a:r>
            <a:r>
              <a:rPr sz="3950" spc="-1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4471C4"/>
                </a:solidFill>
                <a:latin typeface="Calibri"/>
                <a:cs typeface="Calibri"/>
              </a:rPr>
              <a:t>students</a:t>
            </a:r>
            <a:r>
              <a:rPr sz="3950" spc="17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4471C4"/>
                </a:solidFill>
                <a:latin typeface="Calibri"/>
                <a:cs typeface="Calibri"/>
              </a:rPr>
              <a:t>first</a:t>
            </a:r>
            <a:r>
              <a:rPr sz="3950" spc="-4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3950" dirty="0">
                <a:solidFill>
                  <a:srgbClr val="4471C4"/>
                </a:solidFill>
                <a:latin typeface="Calibri"/>
                <a:cs typeface="Calibri"/>
              </a:rPr>
              <a:t>“see”</a:t>
            </a:r>
            <a:r>
              <a:rPr sz="3950" spc="-3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3950" spc="-20" dirty="0">
                <a:solidFill>
                  <a:srgbClr val="4471C4"/>
                </a:solidFill>
                <a:latin typeface="Calibri"/>
                <a:cs typeface="Calibri"/>
              </a:rPr>
              <a:t>DNA?</a:t>
            </a:r>
            <a:endParaRPr sz="39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07555" y="4659947"/>
            <a:ext cx="2520315" cy="38989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</a:pPr>
            <a:r>
              <a:rPr sz="1200" spc="-10" dirty="0">
                <a:latin typeface="Calibri"/>
                <a:cs typeface="Calibri"/>
                <a:hlinkClick r:id="rId6"/>
              </a:rPr>
              <a:t>https://upload.wikimedia.org</a:t>
            </a:r>
            <a:r>
              <a:rPr sz="1200" spc="-10" dirty="0">
                <a:latin typeface="Calibri"/>
                <a:cs typeface="Calibri"/>
              </a:rPr>
              <a:t>/wikipedia/ commons/2/23/Human_Cheek_Cells.jpg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6812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/>
          <p:nvPr/>
        </p:nvSpPr>
        <p:spPr>
          <a:xfrm>
            <a:off x="1072832" y="369569"/>
            <a:ext cx="2700020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200" dirty="0">
                <a:latin typeface="Arial"/>
                <a:cs typeface="Arial"/>
              </a:rPr>
              <a:t>The</a:t>
            </a:r>
            <a:r>
              <a:rPr sz="3200" spc="-2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BIG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spc="-20" dirty="0">
                <a:latin typeface="Arial"/>
                <a:cs typeface="Arial"/>
              </a:rPr>
              <a:t>LEAP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124075" y="1133475"/>
            <a:ext cx="10067925" cy="4591050"/>
            <a:chOff x="2124075" y="1133475"/>
            <a:chExt cx="10067925" cy="459105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24075" y="2390775"/>
              <a:ext cx="1581150" cy="28956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67700" y="1133475"/>
              <a:ext cx="3924300" cy="459105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091051" y="3433826"/>
              <a:ext cx="2009775" cy="952500"/>
            </a:xfrm>
            <a:custGeom>
              <a:avLst/>
              <a:gdLst/>
              <a:ahLst/>
              <a:cxnLst/>
              <a:rect l="l" t="t" r="r" b="b"/>
              <a:pathLst>
                <a:path w="2009775" h="952500">
                  <a:moveTo>
                    <a:pt x="29718" y="238125"/>
                  </a:moveTo>
                  <a:lnTo>
                    <a:pt x="0" y="238125"/>
                  </a:lnTo>
                  <a:lnTo>
                    <a:pt x="0" y="714375"/>
                  </a:lnTo>
                  <a:lnTo>
                    <a:pt x="29718" y="714375"/>
                  </a:lnTo>
                  <a:lnTo>
                    <a:pt x="29718" y="238125"/>
                  </a:lnTo>
                  <a:close/>
                </a:path>
                <a:path w="2009775" h="952500">
                  <a:moveTo>
                    <a:pt x="118999" y="238125"/>
                  </a:moveTo>
                  <a:lnTo>
                    <a:pt x="59436" y="238125"/>
                  </a:lnTo>
                  <a:lnTo>
                    <a:pt x="59436" y="714375"/>
                  </a:lnTo>
                  <a:lnTo>
                    <a:pt x="118999" y="714375"/>
                  </a:lnTo>
                  <a:lnTo>
                    <a:pt x="118999" y="238125"/>
                  </a:lnTo>
                  <a:close/>
                </a:path>
                <a:path w="2009775" h="952500">
                  <a:moveTo>
                    <a:pt x="1533525" y="0"/>
                  </a:moveTo>
                  <a:lnTo>
                    <a:pt x="1533525" y="238125"/>
                  </a:lnTo>
                  <a:lnTo>
                    <a:pt x="148716" y="238125"/>
                  </a:lnTo>
                  <a:lnTo>
                    <a:pt x="148716" y="714375"/>
                  </a:lnTo>
                  <a:lnTo>
                    <a:pt x="1533525" y="714375"/>
                  </a:lnTo>
                  <a:lnTo>
                    <a:pt x="1533525" y="952500"/>
                  </a:lnTo>
                  <a:lnTo>
                    <a:pt x="2009775" y="476250"/>
                  </a:lnTo>
                  <a:lnTo>
                    <a:pt x="1533525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091051" y="3433826"/>
              <a:ext cx="2009775" cy="952500"/>
            </a:xfrm>
            <a:custGeom>
              <a:avLst/>
              <a:gdLst/>
              <a:ahLst/>
              <a:cxnLst/>
              <a:rect l="l" t="t" r="r" b="b"/>
              <a:pathLst>
                <a:path w="2009775" h="952500">
                  <a:moveTo>
                    <a:pt x="0" y="238125"/>
                  </a:moveTo>
                  <a:lnTo>
                    <a:pt x="29718" y="238125"/>
                  </a:lnTo>
                  <a:lnTo>
                    <a:pt x="29718" y="714375"/>
                  </a:lnTo>
                  <a:lnTo>
                    <a:pt x="0" y="714375"/>
                  </a:lnTo>
                  <a:lnTo>
                    <a:pt x="0" y="238125"/>
                  </a:lnTo>
                  <a:close/>
                </a:path>
                <a:path w="2009775" h="952500">
                  <a:moveTo>
                    <a:pt x="59436" y="238125"/>
                  </a:moveTo>
                  <a:lnTo>
                    <a:pt x="118999" y="238125"/>
                  </a:lnTo>
                  <a:lnTo>
                    <a:pt x="118999" y="714375"/>
                  </a:lnTo>
                  <a:lnTo>
                    <a:pt x="59436" y="714375"/>
                  </a:lnTo>
                  <a:lnTo>
                    <a:pt x="59436" y="238125"/>
                  </a:lnTo>
                  <a:close/>
                </a:path>
                <a:path w="2009775" h="952500">
                  <a:moveTo>
                    <a:pt x="148716" y="238125"/>
                  </a:moveTo>
                  <a:lnTo>
                    <a:pt x="1533525" y="238125"/>
                  </a:lnTo>
                  <a:lnTo>
                    <a:pt x="1533525" y="0"/>
                  </a:lnTo>
                  <a:lnTo>
                    <a:pt x="2009775" y="476250"/>
                  </a:lnTo>
                  <a:lnTo>
                    <a:pt x="1533525" y="952500"/>
                  </a:lnTo>
                  <a:lnTo>
                    <a:pt x="1533525" y="714375"/>
                  </a:lnTo>
                  <a:lnTo>
                    <a:pt x="148716" y="714375"/>
                  </a:lnTo>
                  <a:lnTo>
                    <a:pt x="148716" y="238125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86500" y="2809875"/>
              <a:ext cx="1866900" cy="2476500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858645" y="1264538"/>
            <a:ext cx="2217420" cy="880744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 indent="438150">
              <a:lnSpc>
                <a:spcPts val="3310"/>
              </a:lnSpc>
              <a:spcBef>
                <a:spcPts val="229"/>
              </a:spcBef>
            </a:pPr>
            <a:r>
              <a:rPr sz="2750" b="1" dirty="0">
                <a:solidFill>
                  <a:srgbClr val="6FAC46"/>
                </a:solidFill>
                <a:latin typeface="Arial"/>
                <a:cs typeface="Arial"/>
              </a:rPr>
              <a:t>OR</a:t>
            </a:r>
            <a:r>
              <a:rPr sz="2750" b="1" spc="-45" dirty="0">
                <a:solidFill>
                  <a:srgbClr val="6FAC46"/>
                </a:solidFill>
                <a:latin typeface="Arial"/>
                <a:cs typeface="Arial"/>
              </a:rPr>
              <a:t> </a:t>
            </a:r>
            <a:r>
              <a:rPr sz="2750" b="1" dirty="0">
                <a:solidFill>
                  <a:srgbClr val="6FAC46"/>
                </a:solidFill>
                <a:latin typeface="Arial"/>
                <a:cs typeface="Arial"/>
              </a:rPr>
              <a:t>IN</a:t>
            </a:r>
            <a:r>
              <a:rPr sz="2750" b="1" spc="40" dirty="0">
                <a:solidFill>
                  <a:srgbClr val="6FAC46"/>
                </a:solidFill>
                <a:latin typeface="Arial"/>
                <a:cs typeface="Arial"/>
              </a:rPr>
              <a:t> </a:t>
            </a:r>
            <a:r>
              <a:rPr sz="2750" b="1" spc="-50" dirty="0">
                <a:solidFill>
                  <a:srgbClr val="6FAC46"/>
                </a:solidFill>
                <a:latin typeface="Arial"/>
                <a:cs typeface="Arial"/>
              </a:rPr>
              <a:t>A </a:t>
            </a:r>
            <a:r>
              <a:rPr sz="2750" b="1" dirty="0">
                <a:solidFill>
                  <a:srgbClr val="6FAC46"/>
                </a:solidFill>
                <a:latin typeface="Arial"/>
                <a:cs typeface="Arial"/>
              </a:rPr>
              <a:t>TEST</a:t>
            </a:r>
            <a:r>
              <a:rPr sz="2750" b="1" spc="90" dirty="0">
                <a:solidFill>
                  <a:srgbClr val="6FAC46"/>
                </a:solidFill>
                <a:latin typeface="Arial"/>
                <a:cs typeface="Arial"/>
              </a:rPr>
              <a:t> </a:t>
            </a:r>
            <a:r>
              <a:rPr sz="2750" b="1" spc="-20" dirty="0">
                <a:solidFill>
                  <a:srgbClr val="6FAC46"/>
                </a:solidFill>
                <a:latin typeface="Arial"/>
                <a:cs typeface="Arial"/>
              </a:rPr>
              <a:t>TUBE</a:t>
            </a:r>
            <a:r>
              <a:rPr sz="3200" spc="-20" dirty="0">
                <a:solidFill>
                  <a:srgbClr val="6FAC46"/>
                </a:solidFill>
                <a:latin typeface="Arial"/>
                <a:cs typeface="Arial"/>
              </a:rPr>
              <a:t>?</a:t>
            </a:r>
            <a:endParaRPr sz="320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1240"/>
              </a:lnSpc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  <p:sp>
        <p:nvSpPr>
          <p:cNvPr id="13" name="object 13"/>
          <p:cNvSpPr txBox="1"/>
          <p:nvPr/>
        </p:nvSpPr>
        <p:spPr>
          <a:xfrm>
            <a:off x="1588388" y="5499734"/>
            <a:ext cx="2659380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50" spc="-10" dirty="0">
                <a:solidFill>
                  <a:srgbClr val="7E7E7E"/>
                </a:solidFill>
                <a:latin typeface="Calibri"/>
                <a:cs typeface="Calibri"/>
                <a:hlinkClick r:id="rId6"/>
              </a:rPr>
              <a:t>https://www.instructables.com/Extracting-</a:t>
            </a:r>
            <a:r>
              <a:rPr sz="1050" spc="-20" dirty="0">
                <a:solidFill>
                  <a:srgbClr val="7E7E7E"/>
                </a:solidFill>
                <a:latin typeface="Calibri"/>
                <a:cs typeface="Calibri"/>
                <a:hlinkClick r:id="rId6"/>
              </a:rPr>
              <a:t>DNA-</a:t>
            </a:r>
            <a:endParaRPr sz="10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1050" spc="-25" dirty="0">
                <a:solidFill>
                  <a:srgbClr val="7E7E7E"/>
                </a:solidFill>
                <a:latin typeface="Calibri"/>
                <a:cs typeface="Calibri"/>
              </a:rPr>
              <a:t>from-</a:t>
            </a:r>
            <a:r>
              <a:rPr sz="1050" spc="-10" dirty="0">
                <a:solidFill>
                  <a:srgbClr val="7E7E7E"/>
                </a:solidFill>
                <a:latin typeface="Calibri"/>
                <a:cs typeface="Calibri"/>
              </a:rPr>
              <a:t>Strawberries/</a:t>
            </a:r>
            <a:endParaRPr sz="1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6812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11530">
              <a:lnSpc>
                <a:spcPct val="100000"/>
              </a:lnSpc>
              <a:spcBef>
                <a:spcPts val="125"/>
              </a:spcBef>
            </a:pPr>
            <a:r>
              <a:rPr dirty="0">
                <a:solidFill>
                  <a:srgbClr val="4471C4"/>
                </a:solidFill>
                <a:latin typeface="Arial"/>
                <a:cs typeface="Arial"/>
              </a:rPr>
              <a:t>Would</a:t>
            </a:r>
            <a:r>
              <a:rPr spc="55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4471C4"/>
                </a:solidFill>
                <a:latin typeface="Arial"/>
                <a:cs typeface="Arial"/>
              </a:rPr>
              <a:t>it</a:t>
            </a:r>
            <a:r>
              <a:rPr spc="-25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4471C4"/>
                </a:solidFill>
                <a:latin typeface="Arial"/>
                <a:cs typeface="Arial"/>
              </a:rPr>
              <a:t>help</a:t>
            </a:r>
            <a:r>
              <a:rPr spc="-95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4471C4"/>
                </a:solidFill>
                <a:latin typeface="Arial"/>
                <a:cs typeface="Arial"/>
              </a:rPr>
              <a:t>to</a:t>
            </a:r>
            <a:r>
              <a:rPr spc="-25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4471C4"/>
                </a:solidFill>
                <a:latin typeface="Arial"/>
                <a:cs typeface="Arial"/>
              </a:rPr>
              <a:t>see</a:t>
            </a:r>
            <a:r>
              <a:rPr spc="-60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pc="-20" dirty="0">
                <a:solidFill>
                  <a:srgbClr val="4471C4"/>
                </a:solidFill>
                <a:latin typeface="Arial"/>
                <a:cs typeface="Arial"/>
              </a:rPr>
              <a:t>DNA?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1781175" y="1228725"/>
            <a:ext cx="9086850" cy="4714875"/>
            <a:chOff x="1781175" y="1228725"/>
            <a:chExt cx="9086850" cy="471487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29350" y="1228725"/>
              <a:ext cx="4638675" cy="47148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81175" y="1333500"/>
              <a:ext cx="3667125" cy="450532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7555483" y="5963920"/>
            <a:ext cx="19843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Wikimedia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commons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1240"/>
              </a:lnSpc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6812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7250" y="2524125"/>
              <a:ext cx="5105400" cy="3838575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545465" y="6275704"/>
            <a:ext cx="4647565" cy="389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sz="1200" spc="-25" dirty="0">
                <a:solidFill>
                  <a:srgbClr val="7E7E7E"/>
                </a:solidFill>
                <a:latin typeface="Calibri"/>
                <a:cs typeface="Calibri"/>
                <a:hlinkClick r:id="rId4"/>
              </a:rPr>
              <a:t>https://www.newscientist.com/article/dn22545-</a:t>
            </a:r>
            <a:r>
              <a:rPr sz="1200" spc="-10" dirty="0">
                <a:solidFill>
                  <a:srgbClr val="7E7E7E"/>
                </a:solidFill>
                <a:latin typeface="Calibri"/>
                <a:cs typeface="Calibri"/>
                <a:hlinkClick r:id="rId4"/>
              </a:rPr>
              <a:t>dna-imaged-</a:t>
            </a:r>
            <a:r>
              <a:rPr sz="1200" spc="-20" dirty="0">
                <a:solidFill>
                  <a:srgbClr val="7E7E7E"/>
                </a:solidFill>
                <a:latin typeface="Calibri"/>
                <a:cs typeface="Calibri"/>
                <a:hlinkClick r:id="rId4"/>
              </a:rPr>
              <a:t>with-</a:t>
            </a:r>
            <a:r>
              <a:rPr sz="1200" spc="-10" dirty="0">
                <a:solidFill>
                  <a:srgbClr val="7E7E7E"/>
                </a:solidFill>
                <a:latin typeface="Calibri"/>
                <a:cs typeface="Calibri"/>
                <a:hlinkClick r:id="rId4"/>
              </a:rPr>
              <a:t>electron-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ts val="1430"/>
              </a:lnSpc>
            </a:pPr>
            <a:r>
              <a:rPr sz="1200" spc="-20" dirty="0">
                <a:solidFill>
                  <a:srgbClr val="7E7E7E"/>
                </a:solidFill>
                <a:latin typeface="Calibri"/>
                <a:cs typeface="Calibri"/>
              </a:rPr>
              <a:t>microscope-</a:t>
            </a:r>
            <a:r>
              <a:rPr sz="1200" spc="-25" dirty="0">
                <a:solidFill>
                  <a:srgbClr val="7E7E7E"/>
                </a:solidFill>
                <a:latin typeface="Calibri"/>
                <a:cs typeface="Calibri"/>
              </a:rPr>
              <a:t>for-</a:t>
            </a:r>
            <a:r>
              <a:rPr sz="1200" spc="-20" dirty="0">
                <a:solidFill>
                  <a:srgbClr val="7E7E7E"/>
                </a:solidFill>
                <a:latin typeface="Calibri"/>
                <a:cs typeface="Calibri"/>
              </a:rPr>
              <a:t>the-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first-</a:t>
            </a:r>
            <a:r>
              <a:rPr sz="1200" spc="-20" dirty="0">
                <a:solidFill>
                  <a:srgbClr val="7E7E7E"/>
                </a:solidFill>
                <a:latin typeface="Calibri"/>
                <a:cs typeface="Calibri"/>
              </a:rPr>
              <a:t>time/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76275" y="857250"/>
            <a:ext cx="10972800" cy="4838700"/>
            <a:chOff x="676275" y="857250"/>
            <a:chExt cx="10972800" cy="483870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6275" y="1990725"/>
              <a:ext cx="5991225" cy="9525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48650" y="857250"/>
              <a:ext cx="3400425" cy="35909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34200" y="4448175"/>
              <a:ext cx="4714875" cy="1247775"/>
            </a:xfrm>
            <a:prstGeom prst="rect">
              <a:avLst/>
            </a:prstGeom>
          </p:spPr>
        </p:pic>
      </p:grp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514984" y="792480"/>
            <a:ext cx="5001895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dirty="0">
                <a:solidFill>
                  <a:srgbClr val="4471C4"/>
                </a:solidFill>
                <a:latin typeface="Calibri"/>
                <a:cs typeface="Calibri"/>
              </a:rPr>
              <a:t>Would</a:t>
            </a:r>
            <a:r>
              <a:rPr sz="3600" spc="-8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4471C4"/>
                </a:solidFill>
                <a:latin typeface="Calibri"/>
                <a:cs typeface="Calibri"/>
              </a:rPr>
              <a:t>it</a:t>
            </a:r>
            <a:r>
              <a:rPr sz="3600" spc="-8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4471C4"/>
                </a:solidFill>
                <a:latin typeface="Calibri"/>
                <a:cs typeface="Calibri"/>
              </a:rPr>
              <a:t>help</a:t>
            </a:r>
            <a:r>
              <a:rPr sz="3600" spc="-2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4471C4"/>
                </a:solidFill>
                <a:latin typeface="Calibri"/>
                <a:cs typeface="Calibri"/>
              </a:rPr>
              <a:t>to</a:t>
            </a:r>
            <a:r>
              <a:rPr sz="3600" spc="-16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4471C4"/>
                </a:solidFill>
                <a:latin typeface="Calibri"/>
                <a:cs typeface="Calibri"/>
              </a:rPr>
              <a:t>see</a:t>
            </a:r>
            <a:r>
              <a:rPr sz="3600" spc="2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3600" spc="-20" dirty="0">
                <a:solidFill>
                  <a:srgbClr val="4471C4"/>
                </a:solidFill>
                <a:latin typeface="Calibri"/>
                <a:cs typeface="Calibri"/>
              </a:rPr>
              <a:t>DNA?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6812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9936" rIns="0" bIns="0" rtlCol="0">
            <a:spAutoFit/>
          </a:bodyPr>
          <a:lstStyle/>
          <a:p>
            <a:pPr marL="501015">
              <a:lnSpc>
                <a:spcPct val="100000"/>
              </a:lnSpc>
              <a:spcBef>
                <a:spcPts val="130"/>
              </a:spcBef>
            </a:pPr>
            <a:r>
              <a:rPr b="0" dirty="0">
                <a:latin typeface="Arial"/>
                <a:cs typeface="Arial"/>
              </a:rPr>
              <a:t>The</a:t>
            </a:r>
            <a:r>
              <a:rPr b="0" spc="-2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BIG</a:t>
            </a:r>
            <a:r>
              <a:rPr b="0" spc="-65" dirty="0">
                <a:latin typeface="Arial"/>
                <a:cs typeface="Arial"/>
              </a:rPr>
              <a:t> </a:t>
            </a:r>
            <a:r>
              <a:rPr b="0" spc="-20" dirty="0">
                <a:latin typeface="Arial"/>
                <a:cs typeface="Arial"/>
              </a:rPr>
              <a:t>LEAP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2171700" y="1066800"/>
            <a:ext cx="8477250" cy="4600575"/>
            <a:chOff x="2171700" y="1066800"/>
            <a:chExt cx="8477250" cy="460057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15125" y="1066800"/>
              <a:ext cx="3933825" cy="46005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71700" y="1533525"/>
              <a:ext cx="2781300" cy="3667125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1240"/>
              </a:lnSpc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6812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613727" y="935355"/>
            <a:ext cx="5565140" cy="956944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 marR="5080">
              <a:lnSpc>
                <a:spcPts val="3450"/>
              </a:lnSpc>
              <a:spcBef>
                <a:spcPts val="570"/>
              </a:spcBef>
            </a:pPr>
            <a:r>
              <a:rPr spc="-25" dirty="0"/>
              <a:t>This</a:t>
            </a:r>
            <a:r>
              <a:rPr spc="-250" dirty="0"/>
              <a:t> </a:t>
            </a:r>
            <a:r>
              <a:rPr spc="-165" dirty="0"/>
              <a:t>was</a:t>
            </a:r>
            <a:r>
              <a:rPr spc="-110" dirty="0"/>
              <a:t> </a:t>
            </a:r>
            <a:r>
              <a:rPr spc="-65" dirty="0"/>
              <a:t>one</a:t>
            </a:r>
            <a:r>
              <a:rPr spc="-210" dirty="0"/>
              <a:t> </a:t>
            </a:r>
            <a:r>
              <a:rPr dirty="0"/>
              <a:t>of</a:t>
            </a:r>
            <a:r>
              <a:rPr spc="-235" dirty="0"/>
              <a:t> </a:t>
            </a:r>
            <a:r>
              <a:rPr spc="-20" dirty="0"/>
              <a:t>many </a:t>
            </a:r>
            <a:r>
              <a:rPr spc="-120" dirty="0"/>
              <a:t>proposed</a:t>
            </a:r>
            <a:r>
              <a:rPr spc="-155" dirty="0"/>
              <a:t> </a:t>
            </a:r>
            <a:r>
              <a:rPr spc="-90" dirty="0"/>
              <a:t>models</a:t>
            </a:r>
            <a:r>
              <a:rPr spc="-185" dirty="0"/>
              <a:t> </a:t>
            </a:r>
            <a:r>
              <a:rPr dirty="0"/>
              <a:t>of</a:t>
            </a:r>
            <a:r>
              <a:rPr spc="-180" dirty="0"/>
              <a:t> </a:t>
            </a:r>
            <a:r>
              <a:rPr spc="-25" dirty="0"/>
              <a:t>DNA!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180">
              <a:lnSpc>
                <a:spcPts val="1240"/>
              </a:lnSpc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B9C9868-C0ED-8A1A-83E4-A34516DAFE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685800"/>
            <a:ext cx="3681718" cy="60769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2875" y="6410325"/>
              <a:ext cx="304800" cy="304800"/>
            </a:xfrm>
            <a:custGeom>
              <a:avLst/>
              <a:gdLst/>
              <a:ahLst/>
              <a:cxnLst/>
              <a:rect l="l" t="t" r="r" b="b"/>
              <a:pathLst>
                <a:path w="304800" h="304800">
                  <a:moveTo>
                    <a:pt x="152400" y="0"/>
                  </a:moveTo>
                  <a:lnTo>
                    <a:pt x="104231" y="7769"/>
                  </a:lnTo>
                  <a:lnTo>
                    <a:pt x="62396" y="29405"/>
                  </a:lnTo>
                  <a:lnTo>
                    <a:pt x="29405" y="62396"/>
                  </a:lnTo>
                  <a:lnTo>
                    <a:pt x="7769" y="104231"/>
                  </a:lnTo>
                  <a:lnTo>
                    <a:pt x="0" y="152400"/>
                  </a:lnTo>
                  <a:lnTo>
                    <a:pt x="7769" y="200568"/>
                  </a:lnTo>
                  <a:lnTo>
                    <a:pt x="29405" y="242403"/>
                  </a:lnTo>
                  <a:lnTo>
                    <a:pt x="62396" y="275394"/>
                  </a:lnTo>
                  <a:lnTo>
                    <a:pt x="104231" y="297030"/>
                  </a:lnTo>
                  <a:lnTo>
                    <a:pt x="152400" y="304800"/>
                  </a:lnTo>
                  <a:lnTo>
                    <a:pt x="200568" y="297030"/>
                  </a:lnTo>
                  <a:lnTo>
                    <a:pt x="242403" y="275394"/>
                  </a:lnTo>
                  <a:lnTo>
                    <a:pt x="275394" y="242403"/>
                  </a:lnTo>
                  <a:lnTo>
                    <a:pt x="297030" y="200568"/>
                  </a:lnTo>
                  <a:lnTo>
                    <a:pt x="304800" y="152400"/>
                  </a:lnTo>
                  <a:lnTo>
                    <a:pt x="297030" y="104231"/>
                  </a:lnTo>
                  <a:lnTo>
                    <a:pt x="275394" y="62396"/>
                  </a:lnTo>
                  <a:lnTo>
                    <a:pt x="242403" y="29405"/>
                  </a:lnTo>
                  <a:lnTo>
                    <a:pt x="200568" y="7769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76337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2925" y="3571875"/>
              <a:ext cx="2314575" cy="26098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58000" y="2752725"/>
              <a:ext cx="4067175" cy="20193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8082280" y="4842192"/>
            <a:ext cx="2446020" cy="38989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>
              <a:lnSpc>
                <a:spcPts val="1430"/>
              </a:lnSpc>
              <a:spcBef>
                <a:spcPts val="155"/>
              </a:spcBef>
            </a:pPr>
            <a:r>
              <a:rPr sz="1200" spc="-10" dirty="0">
                <a:solidFill>
                  <a:srgbClr val="7E7E7E"/>
                </a:solidFill>
                <a:latin typeface="Calibri"/>
                <a:cs typeface="Calibri"/>
                <a:hlinkClick r:id="rId5"/>
              </a:rPr>
              <a:t>https://www.sciencebuddies.org</a:t>
            </a:r>
            <a:r>
              <a:rPr sz="1200" spc="-10" dirty="0">
                <a:solidFill>
                  <a:srgbClr val="7E7E7E"/>
                </a:solidFill>
                <a:latin typeface="Calibri"/>
                <a:cs typeface="Calibri"/>
              </a:rPr>
              <a:t>/stem-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activities/candy-</a:t>
            </a:r>
            <a:r>
              <a:rPr sz="1200" spc="-20" dirty="0">
                <a:solidFill>
                  <a:srgbClr val="7E7E7E"/>
                </a:solidFill>
                <a:latin typeface="Calibri"/>
                <a:cs typeface="Calibri"/>
              </a:rPr>
              <a:t>DNA-model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19150" y="1247775"/>
            <a:ext cx="5705475" cy="150495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926147" y="2884106"/>
            <a:ext cx="491744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solidFill>
                  <a:srgbClr val="7E7E7E"/>
                </a:solidFill>
                <a:latin typeface="Calibri"/>
                <a:cs typeface="Calibri"/>
                <a:hlinkClick r:id="rId7"/>
              </a:rPr>
              <a:t>https://www.instructables.com/The-</a:t>
            </a:r>
            <a:r>
              <a:rPr sz="1200" spc="-10" dirty="0">
                <a:solidFill>
                  <a:srgbClr val="7E7E7E"/>
                </a:solidFill>
                <a:latin typeface="Calibri"/>
                <a:cs typeface="Calibri"/>
                <a:hlinkClick r:id="rId7"/>
              </a:rPr>
              <a:t>Double-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  <a:hlinkClick r:id="rId7"/>
              </a:rPr>
              <a:t>Helix-Glass-Bead-</a:t>
            </a:r>
            <a:r>
              <a:rPr sz="1200" spc="-10" dirty="0">
                <a:solidFill>
                  <a:srgbClr val="7E7E7E"/>
                </a:solidFill>
                <a:latin typeface="Calibri"/>
                <a:cs typeface="Calibri"/>
                <a:hlinkClick r:id="rId7"/>
              </a:rPr>
              <a:t>DNA-</a:t>
            </a:r>
            <a:r>
              <a:rPr sz="1200" spc="-20" dirty="0">
                <a:solidFill>
                  <a:srgbClr val="7E7E7E"/>
                </a:solidFill>
                <a:latin typeface="Calibri"/>
                <a:cs typeface="Calibri"/>
                <a:hlinkClick r:id="rId7"/>
              </a:rPr>
              <a:t>model-V20/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04507" y="197548"/>
            <a:ext cx="10017760" cy="87249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 marR="5080">
              <a:lnSpc>
                <a:spcPts val="3150"/>
              </a:lnSpc>
              <a:spcBef>
                <a:spcPts val="505"/>
              </a:spcBef>
            </a:pPr>
            <a:r>
              <a:rPr sz="2900" b="1" spc="285" dirty="0">
                <a:latin typeface="Calibri"/>
                <a:cs typeface="Calibri"/>
              </a:rPr>
              <a:t>So</a:t>
            </a:r>
            <a:r>
              <a:rPr sz="2900" b="1" spc="-125" dirty="0">
                <a:latin typeface="Calibri"/>
                <a:cs typeface="Calibri"/>
              </a:rPr>
              <a:t> </a:t>
            </a:r>
            <a:r>
              <a:rPr sz="2900" b="1" spc="180" dirty="0">
                <a:latin typeface="Calibri"/>
                <a:cs typeface="Calibri"/>
              </a:rPr>
              <a:t>What</a:t>
            </a:r>
            <a:r>
              <a:rPr sz="2900" b="1" spc="-60" dirty="0">
                <a:latin typeface="Calibri"/>
                <a:cs typeface="Calibri"/>
              </a:rPr>
              <a:t> </a:t>
            </a:r>
            <a:r>
              <a:rPr sz="2900" b="1" spc="200" dirty="0">
                <a:latin typeface="Calibri"/>
                <a:cs typeface="Calibri"/>
              </a:rPr>
              <a:t>Makes</a:t>
            </a:r>
            <a:r>
              <a:rPr sz="2900" b="1" spc="-180" dirty="0">
                <a:latin typeface="Calibri"/>
                <a:cs typeface="Calibri"/>
              </a:rPr>
              <a:t> </a:t>
            </a:r>
            <a:r>
              <a:rPr sz="2900" b="1" spc="215" dirty="0">
                <a:latin typeface="Calibri"/>
                <a:cs typeface="Calibri"/>
              </a:rPr>
              <a:t>a</a:t>
            </a:r>
            <a:r>
              <a:rPr sz="2900" b="1" spc="-50" dirty="0">
                <a:latin typeface="Calibri"/>
                <a:cs typeface="Calibri"/>
              </a:rPr>
              <a:t> </a:t>
            </a:r>
            <a:r>
              <a:rPr sz="2900" b="1" spc="185" dirty="0">
                <a:latin typeface="Calibri"/>
                <a:cs typeface="Calibri"/>
              </a:rPr>
              <a:t>Good</a:t>
            </a:r>
            <a:r>
              <a:rPr sz="2900" b="1" spc="-175" dirty="0">
                <a:latin typeface="Calibri"/>
                <a:cs typeface="Calibri"/>
              </a:rPr>
              <a:t> </a:t>
            </a:r>
            <a:r>
              <a:rPr sz="2900" b="1" spc="165" dirty="0">
                <a:latin typeface="Calibri"/>
                <a:cs typeface="Calibri"/>
              </a:rPr>
              <a:t>Model</a:t>
            </a:r>
            <a:r>
              <a:rPr sz="2900" b="1" spc="-204" dirty="0">
                <a:latin typeface="Calibri"/>
                <a:cs typeface="Calibri"/>
              </a:rPr>
              <a:t> </a:t>
            </a:r>
            <a:r>
              <a:rPr sz="2900" b="1" spc="160" dirty="0">
                <a:latin typeface="Calibri"/>
                <a:cs typeface="Calibri"/>
              </a:rPr>
              <a:t>for</a:t>
            </a:r>
            <a:r>
              <a:rPr sz="2900" b="1" spc="-175" dirty="0">
                <a:latin typeface="Calibri"/>
                <a:cs typeface="Calibri"/>
              </a:rPr>
              <a:t> </a:t>
            </a:r>
            <a:r>
              <a:rPr sz="2900" b="1" spc="210" dirty="0">
                <a:latin typeface="Calibri"/>
                <a:cs typeface="Calibri"/>
              </a:rPr>
              <a:t>Exploring</a:t>
            </a:r>
            <a:r>
              <a:rPr sz="2900" b="1" spc="-210" dirty="0">
                <a:latin typeface="Calibri"/>
                <a:cs typeface="Calibri"/>
              </a:rPr>
              <a:t> </a:t>
            </a:r>
            <a:r>
              <a:rPr sz="2900" b="1" spc="195" dirty="0">
                <a:latin typeface="Calibri"/>
                <a:cs typeface="Calibri"/>
              </a:rPr>
              <a:t>DNA</a:t>
            </a:r>
            <a:r>
              <a:rPr sz="2900" b="1" spc="-190" dirty="0">
                <a:latin typeface="Calibri"/>
                <a:cs typeface="Calibri"/>
              </a:rPr>
              <a:t> </a:t>
            </a:r>
            <a:r>
              <a:rPr sz="2900" b="1" spc="210" dirty="0">
                <a:latin typeface="Calibri"/>
                <a:cs typeface="Calibri"/>
              </a:rPr>
              <a:t>Structure </a:t>
            </a:r>
            <a:r>
              <a:rPr sz="2900" b="1" spc="195" dirty="0">
                <a:latin typeface="Calibri"/>
                <a:cs typeface="Calibri"/>
              </a:rPr>
              <a:t>and</a:t>
            </a:r>
            <a:r>
              <a:rPr sz="2900" b="1" spc="-105" dirty="0">
                <a:latin typeface="Calibri"/>
                <a:cs typeface="Calibri"/>
              </a:rPr>
              <a:t> </a:t>
            </a:r>
            <a:r>
              <a:rPr sz="2900" b="1" spc="175" dirty="0">
                <a:latin typeface="Calibri"/>
                <a:cs typeface="Calibri"/>
              </a:rPr>
              <a:t>Function?</a:t>
            </a:r>
            <a:endParaRPr sz="2900">
              <a:latin typeface="Calibri"/>
              <a:cs typeface="Calibri"/>
            </a:endParaRPr>
          </a:p>
        </p:txBody>
      </p: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7260208" y="1278636"/>
            <a:ext cx="2359025" cy="112776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70"/>
              </a:spcBef>
            </a:pPr>
            <a:r>
              <a:rPr sz="3600" dirty="0">
                <a:solidFill>
                  <a:srgbClr val="4471C4"/>
                </a:solidFill>
                <a:latin typeface="Calibri"/>
                <a:cs typeface="Calibri"/>
              </a:rPr>
              <a:t>Could</a:t>
            </a:r>
            <a:r>
              <a:rPr sz="3600" spc="-9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3600" spc="-25" dirty="0">
                <a:solidFill>
                  <a:srgbClr val="4471C4"/>
                </a:solidFill>
                <a:latin typeface="Calibri"/>
                <a:cs typeface="Calibri"/>
              </a:rPr>
              <a:t>the </a:t>
            </a:r>
            <a:r>
              <a:rPr sz="3600" dirty="0">
                <a:solidFill>
                  <a:srgbClr val="4471C4"/>
                </a:solidFill>
                <a:latin typeface="Calibri"/>
                <a:cs typeface="Calibri"/>
              </a:rPr>
              <a:t>answer</a:t>
            </a:r>
            <a:r>
              <a:rPr sz="3600" spc="-11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3600" spc="-20" dirty="0">
                <a:solidFill>
                  <a:srgbClr val="4471C4"/>
                </a:solidFill>
                <a:latin typeface="Calibri"/>
                <a:cs typeface="Calibri"/>
              </a:rPr>
              <a:t>be...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703701" y="4119626"/>
            <a:ext cx="2471420" cy="632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b="1" dirty="0">
                <a:solidFill>
                  <a:srgbClr val="4471C4"/>
                </a:solidFill>
                <a:latin typeface="Calibri"/>
                <a:cs typeface="Calibri"/>
              </a:rPr>
              <a:t>It</a:t>
            </a:r>
            <a:r>
              <a:rPr sz="3950" b="1" spc="4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3950" b="1" spc="-10" dirty="0">
                <a:solidFill>
                  <a:srgbClr val="4471C4"/>
                </a:solidFill>
                <a:latin typeface="Calibri"/>
                <a:cs typeface="Calibri"/>
              </a:rPr>
              <a:t>depends?</a:t>
            </a:r>
            <a:endParaRPr sz="39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6812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1291336" y="944880"/>
            <a:ext cx="9674225" cy="873125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1775460" marR="5080" indent="-1763395">
              <a:lnSpc>
                <a:spcPts val="3150"/>
              </a:lnSpc>
              <a:spcBef>
                <a:spcPts val="509"/>
              </a:spcBef>
            </a:pPr>
            <a:r>
              <a:rPr sz="2900" spc="-85" dirty="0">
                <a:solidFill>
                  <a:srgbClr val="4471C4"/>
                </a:solidFill>
              </a:rPr>
              <a:t>Models</a:t>
            </a:r>
            <a:r>
              <a:rPr sz="2900" spc="-170" dirty="0">
                <a:solidFill>
                  <a:srgbClr val="4471C4"/>
                </a:solidFill>
              </a:rPr>
              <a:t> </a:t>
            </a:r>
            <a:r>
              <a:rPr sz="2900" spc="-20" dirty="0">
                <a:solidFill>
                  <a:srgbClr val="4471C4"/>
                </a:solidFill>
              </a:rPr>
              <a:t>can</a:t>
            </a:r>
            <a:r>
              <a:rPr sz="2900" spc="-160" dirty="0">
                <a:solidFill>
                  <a:srgbClr val="4471C4"/>
                </a:solidFill>
              </a:rPr>
              <a:t> </a:t>
            </a:r>
            <a:r>
              <a:rPr sz="2900" spc="-90" dirty="0">
                <a:solidFill>
                  <a:srgbClr val="4471C4"/>
                </a:solidFill>
              </a:rPr>
              <a:t>bridge</a:t>
            </a:r>
            <a:r>
              <a:rPr sz="2900" spc="-155" dirty="0">
                <a:solidFill>
                  <a:srgbClr val="4471C4"/>
                </a:solidFill>
              </a:rPr>
              <a:t> </a:t>
            </a:r>
            <a:r>
              <a:rPr sz="2900" spc="-60" dirty="0">
                <a:solidFill>
                  <a:srgbClr val="4471C4"/>
                </a:solidFill>
              </a:rPr>
              <a:t>the</a:t>
            </a:r>
            <a:r>
              <a:rPr sz="2900" spc="-110" dirty="0">
                <a:solidFill>
                  <a:srgbClr val="4471C4"/>
                </a:solidFill>
              </a:rPr>
              <a:t> </a:t>
            </a:r>
            <a:r>
              <a:rPr sz="2900" spc="-65" dirty="0">
                <a:solidFill>
                  <a:srgbClr val="4471C4"/>
                </a:solidFill>
              </a:rPr>
              <a:t>gap</a:t>
            </a:r>
            <a:r>
              <a:rPr sz="2900" spc="-110" dirty="0">
                <a:solidFill>
                  <a:srgbClr val="4471C4"/>
                </a:solidFill>
              </a:rPr>
              <a:t> </a:t>
            </a:r>
            <a:r>
              <a:rPr sz="2900" spc="-120" dirty="0">
                <a:solidFill>
                  <a:srgbClr val="4471C4"/>
                </a:solidFill>
              </a:rPr>
              <a:t>between</a:t>
            </a:r>
            <a:r>
              <a:rPr sz="2900" spc="-165" dirty="0">
                <a:solidFill>
                  <a:srgbClr val="4471C4"/>
                </a:solidFill>
              </a:rPr>
              <a:t> </a:t>
            </a:r>
            <a:r>
              <a:rPr sz="2900" spc="-90" dirty="0">
                <a:solidFill>
                  <a:srgbClr val="4471C4"/>
                </a:solidFill>
              </a:rPr>
              <a:t>research</a:t>
            </a:r>
            <a:r>
              <a:rPr sz="2900" spc="-165" dirty="0">
                <a:solidFill>
                  <a:srgbClr val="4471C4"/>
                </a:solidFill>
              </a:rPr>
              <a:t> </a:t>
            </a:r>
            <a:r>
              <a:rPr sz="2900" spc="-25" dirty="0">
                <a:solidFill>
                  <a:srgbClr val="4471C4"/>
                </a:solidFill>
              </a:rPr>
              <a:t>and </a:t>
            </a:r>
            <a:r>
              <a:rPr sz="2900" spc="-105" dirty="0">
                <a:solidFill>
                  <a:srgbClr val="4471C4"/>
                </a:solidFill>
              </a:rPr>
              <a:t>understanding</a:t>
            </a:r>
            <a:r>
              <a:rPr sz="2900" spc="-285" dirty="0">
                <a:solidFill>
                  <a:srgbClr val="4471C4"/>
                </a:solidFill>
              </a:rPr>
              <a:t> </a:t>
            </a:r>
            <a:r>
              <a:rPr sz="2900" spc="-20" dirty="0">
                <a:solidFill>
                  <a:srgbClr val="4471C4"/>
                </a:solidFill>
              </a:rPr>
              <a:t>for</a:t>
            </a:r>
            <a:r>
              <a:rPr sz="2900" spc="-155" dirty="0">
                <a:solidFill>
                  <a:srgbClr val="4471C4"/>
                </a:solidFill>
              </a:rPr>
              <a:t> </a:t>
            </a:r>
            <a:r>
              <a:rPr sz="2900" spc="-65" dirty="0">
                <a:solidFill>
                  <a:srgbClr val="4471C4"/>
                </a:solidFill>
              </a:rPr>
              <a:t>our</a:t>
            </a:r>
            <a:r>
              <a:rPr sz="2900" spc="-120" dirty="0">
                <a:solidFill>
                  <a:srgbClr val="4471C4"/>
                </a:solidFill>
              </a:rPr>
              <a:t> </a:t>
            </a:r>
            <a:r>
              <a:rPr sz="2900" spc="-10" dirty="0">
                <a:solidFill>
                  <a:srgbClr val="4471C4"/>
                </a:solidFill>
              </a:rPr>
              <a:t>students</a:t>
            </a:r>
            <a:endParaRPr sz="2900"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24250" y="2409825"/>
            <a:ext cx="5219700" cy="2981325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6812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1095692" y="390524"/>
            <a:ext cx="2540000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spc="-114" dirty="0">
                <a:solidFill>
                  <a:srgbClr val="4471C4"/>
                </a:solidFill>
              </a:rPr>
              <a:t>Let’s</a:t>
            </a:r>
            <a:r>
              <a:rPr sz="3600" spc="-190" dirty="0">
                <a:solidFill>
                  <a:srgbClr val="4471C4"/>
                </a:solidFill>
              </a:rPr>
              <a:t> </a:t>
            </a:r>
            <a:r>
              <a:rPr sz="3600" spc="-70" dirty="0">
                <a:solidFill>
                  <a:srgbClr val="4471C4"/>
                </a:solidFill>
              </a:rPr>
              <a:t>Play!</a:t>
            </a:r>
            <a:endParaRPr sz="3600"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43600" y="609600"/>
            <a:ext cx="6096000" cy="405765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921385" y="1345945"/>
            <a:ext cx="6694805" cy="479107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772795">
              <a:lnSpc>
                <a:spcPts val="3829"/>
              </a:lnSpc>
              <a:spcBef>
                <a:spcPts val="265"/>
              </a:spcBef>
            </a:pPr>
            <a:r>
              <a:rPr sz="3200" b="1" dirty="0">
                <a:solidFill>
                  <a:srgbClr val="6FAC46"/>
                </a:solidFill>
                <a:latin typeface="Calibri"/>
                <a:cs typeface="Calibri"/>
              </a:rPr>
              <a:t>Thinking</a:t>
            </a:r>
            <a:r>
              <a:rPr sz="3200" b="1" spc="-145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6FAC46"/>
                </a:solidFill>
                <a:latin typeface="Calibri"/>
                <a:cs typeface="Calibri"/>
              </a:rPr>
              <a:t>as</a:t>
            </a:r>
            <a:r>
              <a:rPr sz="3200" b="1" spc="40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6FAC46"/>
                </a:solidFill>
                <a:latin typeface="Calibri"/>
                <a:cs typeface="Calibri"/>
              </a:rPr>
              <a:t>one</a:t>
            </a:r>
            <a:r>
              <a:rPr sz="3200" b="1" spc="-10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6FAC46"/>
                </a:solidFill>
                <a:latin typeface="Calibri"/>
                <a:cs typeface="Calibri"/>
              </a:rPr>
              <a:t>of your</a:t>
            </a:r>
            <a:r>
              <a:rPr sz="3200" b="1" spc="-50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6FAC46"/>
                </a:solidFill>
                <a:latin typeface="Calibri"/>
                <a:cs typeface="Calibri"/>
              </a:rPr>
              <a:t>students…. </a:t>
            </a:r>
            <a:r>
              <a:rPr sz="3200" b="1" dirty="0">
                <a:solidFill>
                  <a:srgbClr val="6FAC46"/>
                </a:solidFill>
                <a:latin typeface="Calibri"/>
                <a:cs typeface="Calibri"/>
              </a:rPr>
              <a:t>Use</a:t>
            </a:r>
            <a:r>
              <a:rPr sz="3200" b="1" spc="-10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6FAC46"/>
                </a:solidFill>
                <a:latin typeface="Calibri"/>
                <a:cs typeface="Calibri"/>
              </a:rPr>
              <a:t>this</a:t>
            </a:r>
            <a:r>
              <a:rPr sz="3200" b="1" spc="-45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6FAC46"/>
                </a:solidFill>
                <a:latin typeface="Calibri"/>
                <a:cs typeface="Calibri"/>
              </a:rPr>
              <a:t>model</a:t>
            </a:r>
            <a:r>
              <a:rPr sz="3200" b="1" spc="-80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3200" b="1" spc="-25" dirty="0">
                <a:solidFill>
                  <a:srgbClr val="6FAC46"/>
                </a:solidFill>
                <a:latin typeface="Calibri"/>
                <a:cs typeface="Calibri"/>
              </a:rPr>
              <a:t>to…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200">
              <a:latin typeface="Calibri"/>
              <a:cs typeface="Calibri"/>
            </a:endParaRPr>
          </a:p>
          <a:p>
            <a:pPr marL="469900" marR="2251075" indent="-457200">
              <a:lnSpc>
                <a:spcPts val="4280"/>
              </a:lnSpc>
              <a:buFont typeface="Arial"/>
              <a:buChar char="•"/>
              <a:tabLst>
                <a:tab pos="1842770" algn="l"/>
              </a:tabLst>
            </a:pPr>
            <a:r>
              <a:rPr sz="3600" b="1" dirty="0">
                <a:solidFill>
                  <a:srgbClr val="6FAC46"/>
                </a:solidFill>
                <a:latin typeface="Calibri"/>
                <a:cs typeface="Calibri"/>
              </a:rPr>
              <a:t>Make</a:t>
            </a:r>
            <a:r>
              <a:rPr sz="3600" b="1" spc="-120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6FAC46"/>
                </a:solidFill>
                <a:latin typeface="Calibri"/>
                <a:cs typeface="Calibri"/>
              </a:rPr>
              <a:t>5</a:t>
            </a:r>
            <a:r>
              <a:rPr sz="3600" b="1" spc="20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6FAC46"/>
                </a:solidFill>
                <a:latin typeface="Calibri"/>
                <a:cs typeface="Calibri"/>
              </a:rPr>
              <a:t>observations 	</a:t>
            </a:r>
            <a:r>
              <a:rPr sz="3600" b="1" spc="-25" dirty="0">
                <a:solidFill>
                  <a:srgbClr val="6FAC46"/>
                </a:solidFill>
                <a:latin typeface="Calibri"/>
                <a:cs typeface="Calibri"/>
              </a:rPr>
              <a:t>and</a:t>
            </a:r>
            <a:endParaRPr sz="3600">
              <a:latin typeface="Calibri"/>
              <a:cs typeface="Calibri"/>
            </a:endParaRPr>
          </a:p>
          <a:p>
            <a:pPr marL="469900" indent="-457200">
              <a:lnSpc>
                <a:spcPts val="4220"/>
              </a:lnSpc>
              <a:buFont typeface="Arial"/>
              <a:buChar char="•"/>
              <a:tabLst>
                <a:tab pos="469900" algn="l"/>
              </a:tabLst>
            </a:pPr>
            <a:r>
              <a:rPr sz="3600" b="1" spc="-10" dirty="0">
                <a:solidFill>
                  <a:srgbClr val="6FAC46"/>
                </a:solidFill>
                <a:latin typeface="Calibri"/>
                <a:cs typeface="Calibri"/>
              </a:rPr>
              <a:t>Generate</a:t>
            </a:r>
            <a:r>
              <a:rPr sz="3600" b="1" spc="-125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6FAC46"/>
                </a:solidFill>
                <a:latin typeface="Calibri"/>
                <a:cs typeface="Calibri"/>
              </a:rPr>
              <a:t>3</a:t>
            </a:r>
            <a:r>
              <a:rPr sz="3600" b="1" spc="-65" dirty="0">
                <a:solidFill>
                  <a:srgbClr val="6FAC46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6FAC46"/>
                </a:solidFill>
                <a:latin typeface="Calibri"/>
                <a:cs typeface="Calibri"/>
              </a:rPr>
              <a:t>questions</a:t>
            </a:r>
            <a:endParaRPr sz="3600">
              <a:latin typeface="Calibri"/>
              <a:cs typeface="Calibri"/>
            </a:endParaRPr>
          </a:p>
          <a:p>
            <a:pPr marL="12700" marR="5080">
              <a:lnSpc>
                <a:spcPct val="100899"/>
              </a:lnSpc>
              <a:spcBef>
                <a:spcPts val="4275"/>
              </a:spcBef>
            </a:pPr>
            <a:r>
              <a:rPr sz="3600" b="1" dirty="0">
                <a:solidFill>
                  <a:srgbClr val="6F2F9F"/>
                </a:solidFill>
                <a:latin typeface="Calibri"/>
                <a:cs typeface="Calibri"/>
              </a:rPr>
              <a:t>Share</a:t>
            </a:r>
            <a:r>
              <a:rPr sz="3600" b="1" spc="-4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6F2F9F"/>
                </a:solidFill>
                <a:latin typeface="Calibri"/>
                <a:cs typeface="Calibri"/>
              </a:rPr>
              <a:t>out</a:t>
            </a:r>
            <a:r>
              <a:rPr sz="3600" b="1" spc="-7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6F2F9F"/>
                </a:solidFill>
                <a:latin typeface="Calibri"/>
                <a:cs typeface="Calibri"/>
              </a:rPr>
              <a:t>one</a:t>
            </a:r>
            <a:r>
              <a:rPr sz="3600" b="1" spc="-10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6F2F9F"/>
                </a:solidFill>
                <a:latin typeface="Calibri"/>
                <a:cs typeface="Calibri"/>
              </a:rPr>
              <a:t>observation</a:t>
            </a:r>
            <a:r>
              <a:rPr sz="3600" b="1" spc="-8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6F2F9F"/>
                </a:solidFill>
                <a:latin typeface="Calibri"/>
                <a:cs typeface="Calibri"/>
              </a:rPr>
              <a:t>and</a:t>
            </a:r>
            <a:r>
              <a:rPr sz="3600" b="1" spc="-7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600" b="1" spc="-25" dirty="0">
                <a:solidFill>
                  <a:srgbClr val="6F2F9F"/>
                </a:solidFill>
                <a:latin typeface="Calibri"/>
                <a:cs typeface="Calibri"/>
              </a:rPr>
              <a:t>one </a:t>
            </a:r>
            <a:r>
              <a:rPr sz="3600" b="1" dirty="0">
                <a:solidFill>
                  <a:srgbClr val="6F2F9F"/>
                </a:solidFill>
                <a:latin typeface="Calibri"/>
                <a:cs typeface="Calibri"/>
              </a:rPr>
              <a:t>question</a:t>
            </a:r>
            <a:r>
              <a:rPr sz="3600" b="1" spc="-1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6F2F9F"/>
                </a:solidFill>
                <a:latin typeface="Calibri"/>
                <a:cs typeface="Calibri"/>
              </a:rPr>
              <a:t>on</a:t>
            </a:r>
            <a:r>
              <a:rPr sz="3600" b="1" spc="-5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6F2F9F"/>
                </a:solidFill>
                <a:latin typeface="Calibri"/>
                <a:cs typeface="Calibri"/>
              </a:rPr>
              <a:t>your</a:t>
            </a:r>
            <a:r>
              <a:rPr sz="3600" b="1" spc="-7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6F2F9F"/>
                </a:solidFill>
                <a:latin typeface="Calibri"/>
                <a:cs typeface="Calibri"/>
              </a:rPr>
              <a:t>sticky</a:t>
            </a:r>
            <a:r>
              <a:rPr sz="3600" b="1" spc="-1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6F2F9F"/>
                </a:solidFill>
                <a:latin typeface="Calibri"/>
                <a:cs typeface="Calibri"/>
              </a:rPr>
              <a:t>note!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6812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0890" rIns="0" bIns="0" rtlCol="0">
            <a:spAutoFit/>
          </a:bodyPr>
          <a:lstStyle/>
          <a:p>
            <a:pPr marL="523875">
              <a:lnSpc>
                <a:spcPct val="100000"/>
              </a:lnSpc>
              <a:spcBef>
                <a:spcPts val="130"/>
              </a:spcBef>
            </a:pPr>
            <a:r>
              <a:rPr spc="-105" dirty="0">
                <a:solidFill>
                  <a:srgbClr val="006FC0"/>
                </a:solidFill>
              </a:rPr>
              <a:t>Zooming</a:t>
            </a:r>
            <a:r>
              <a:rPr spc="-155" dirty="0">
                <a:solidFill>
                  <a:srgbClr val="006FC0"/>
                </a:solidFill>
              </a:rPr>
              <a:t> </a:t>
            </a:r>
            <a:r>
              <a:rPr spc="-25" dirty="0">
                <a:solidFill>
                  <a:srgbClr val="006FC0"/>
                </a:solidFill>
              </a:rPr>
              <a:t>In!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1009650" y="1228725"/>
            <a:ext cx="10487025" cy="4400550"/>
            <a:chOff x="1009650" y="1228725"/>
            <a:chExt cx="10487025" cy="440055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9650" y="1228725"/>
              <a:ext cx="5581650" cy="440055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81825" y="1228725"/>
              <a:ext cx="4514850" cy="197167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81825" y="4648200"/>
              <a:ext cx="4448175" cy="981075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803390" y="3438144"/>
            <a:ext cx="4810125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200" b="1" spc="-10" dirty="0">
                <a:solidFill>
                  <a:srgbClr val="4471C4"/>
                </a:solidFill>
                <a:latin typeface="Calibri"/>
                <a:cs typeface="Calibri"/>
              </a:rPr>
              <a:t>Let’s</a:t>
            </a:r>
            <a:r>
              <a:rPr sz="3200" b="1" spc="-114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4471C4"/>
                </a:solidFill>
                <a:latin typeface="Calibri"/>
                <a:cs typeface="Calibri"/>
              </a:rPr>
              <a:t>assemble</a:t>
            </a:r>
            <a:r>
              <a:rPr sz="3200" b="1" spc="-7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4471C4"/>
                </a:solidFill>
                <a:latin typeface="Calibri"/>
                <a:cs typeface="Calibri"/>
              </a:rPr>
              <a:t>a</a:t>
            </a:r>
            <a:r>
              <a:rPr sz="3200" b="1" spc="3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4471C4"/>
                </a:solidFill>
                <a:latin typeface="Calibri"/>
                <a:cs typeface="Calibri"/>
              </a:rPr>
              <a:t>nucleotide!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84200" y="569213"/>
            <a:ext cx="5880100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dirty="0">
                <a:solidFill>
                  <a:srgbClr val="4471C4"/>
                </a:solidFill>
                <a:latin typeface="Arial"/>
                <a:cs typeface="Arial"/>
              </a:rPr>
              <a:t>Introductions:</a:t>
            </a:r>
            <a:r>
              <a:rPr sz="3600" spc="55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4471C4"/>
                </a:solidFill>
                <a:latin typeface="Arial"/>
                <a:cs typeface="Arial"/>
              </a:rPr>
              <a:t>Karen</a:t>
            </a:r>
            <a:r>
              <a:rPr sz="3600" spc="-235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3600" spc="-20" dirty="0">
                <a:solidFill>
                  <a:srgbClr val="4471C4"/>
                </a:solidFill>
                <a:latin typeface="Arial"/>
                <a:cs typeface="Arial"/>
              </a:rPr>
              <a:t>Avery</a:t>
            </a:r>
            <a:endParaRPr sz="36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9100" y="3838575"/>
            <a:ext cx="2743200" cy="260985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72450" y="933450"/>
            <a:ext cx="3467100" cy="202882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58000" y="3924300"/>
            <a:ext cx="2295525" cy="229552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639300" y="5000625"/>
            <a:ext cx="1647825" cy="164782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286125" y="2228850"/>
            <a:ext cx="3076575" cy="30861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33375" y="1304925"/>
            <a:ext cx="2466975" cy="246697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6709" y="1053147"/>
            <a:ext cx="3902075" cy="2508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Building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</a:t>
            </a:r>
            <a:r>
              <a:rPr sz="1800" b="1" spc="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DNA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Nucleotide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5100"/>
              </a:lnSpc>
              <a:spcBef>
                <a:spcPts val="1695"/>
              </a:spcBef>
            </a:pPr>
            <a:r>
              <a:rPr sz="1250" b="1" dirty="0">
                <a:latin typeface="Calibri"/>
                <a:cs typeface="Calibri"/>
              </a:rPr>
              <a:t>Double</a:t>
            </a:r>
            <a:r>
              <a:rPr sz="1250" b="1" spc="155" dirty="0">
                <a:latin typeface="Calibri"/>
                <a:cs typeface="Calibri"/>
              </a:rPr>
              <a:t> </a:t>
            </a:r>
            <a:r>
              <a:rPr sz="1250" b="1" dirty="0">
                <a:latin typeface="Calibri"/>
                <a:cs typeface="Calibri"/>
              </a:rPr>
              <a:t>stranded</a:t>
            </a:r>
            <a:r>
              <a:rPr sz="1250" b="1" spc="110" dirty="0">
                <a:latin typeface="Calibri"/>
                <a:cs typeface="Calibri"/>
              </a:rPr>
              <a:t> </a:t>
            </a:r>
            <a:r>
              <a:rPr sz="1250" b="1" dirty="0">
                <a:latin typeface="Calibri"/>
                <a:cs typeface="Calibri"/>
              </a:rPr>
              <a:t>DNA</a:t>
            </a:r>
            <a:r>
              <a:rPr sz="1250" b="1" spc="125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is</a:t>
            </a:r>
            <a:r>
              <a:rPr sz="1250" spc="-15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made</a:t>
            </a:r>
            <a:r>
              <a:rPr sz="1250" spc="90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up</a:t>
            </a:r>
            <a:r>
              <a:rPr sz="1250" spc="130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of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individual</a:t>
            </a:r>
            <a:r>
              <a:rPr sz="1250" spc="130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DNA</a:t>
            </a:r>
            <a:r>
              <a:rPr sz="1250" spc="140" dirty="0">
                <a:latin typeface="Calibri"/>
                <a:cs typeface="Calibri"/>
              </a:rPr>
              <a:t> </a:t>
            </a:r>
            <a:r>
              <a:rPr sz="1250" spc="-10" dirty="0">
                <a:latin typeface="Calibri"/>
                <a:cs typeface="Calibri"/>
              </a:rPr>
              <a:t>units </a:t>
            </a:r>
            <a:r>
              <a:rPr sz="1250" dirty="0">
                <a:latin typeface="Calibri"/>
                <a:cs typeface="Calibri"/>
              </a:rPr>
              <a:t>called</a:t>
            </a:r>
            <a:r>
              <a:rPr sz="1250" spc="95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nucleotides.</a:t>
            </a:r>
            <a:r>
              <a:rPr sz="1250" spc="130" dirty="0">
                <a:latin typeface="Calibri"/>
                <a:cs typeface="Calibri"/>
              </a:rPr>
              <a:t>  </a:t>
            </a:r>
            <a:r>
              <a:rPr sz="1250" dirty="0">
                <a:latin typeface="Calibri"/>
                <a:cs typeface="Calibri"/>
              </a:rPr>
              <a:t>Each</a:t>
            </a:r>
            <a:r>
              <a:rPr sz="1250" spc="100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nucleotide</a:t>
            </a:r>
            <a:r>
              <a:rPr sz="1250" spc="140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contains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a</a:t>
            </a:r>
            <a:r>
              <a:rPr sz="1250" spc="135" dirty="0">
                <a:latin typeface="Calibri"/>
                <a:cs typeface="Calibri"/>
              </a:rPr>
              <a:t> </a:t>
            </a:r>
            <a:r>
              <a:rPr sz="1250" b="1" spc="-10" dirty="0">
                <a:latin typeface="Calibri"/>
                <a:cs typeface="Calibri"/>
              </a:rPr>
              <a:t>phosphate </a:t>
            </a:r>
            <a:r>
              <a:rPr sz="1250" b="1" dirty="0">
                <a:latin typeface="Calibri"/>
                <a:cs typeface="Calibri"/>
              </a:rPr>
              <a:t>group</a:t>
            </a:r>
            <a:r>
              <a:rPr sz="1250" b="1" spc="90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and</a:t>
            </a:r>
            <a:r>
              <a:rPr sz="1250" spc="105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a</a:t>
            </a:r>
            <a:r>
              <a:rPr sz="1250" spc="20" dirty="0">
                <a:latin typeface="Calibri"/>
                <a:cs typeface="Calibri"/>
              </a:rPr>
              <a:t> </a:t>
            </a:r>
            <a:r>
              <a:rPr sz="1250" b="1" dirty="0">
                <a:latin typeface="Calibri"/>
                <a:cs typeface="Calibri"/>
              </a:rPr>
              <a:t>deoxyribose</a:t>
            </a:r>
            <a:r>
              <a:rPr sz="1250" b="1" spc="135" dirty="0">
                <a:latin typeface="Calibri"/>
                <a:cs typeface="Calibri"/>
              </a:rPr>
              <a:t> </a:t>
            </a:r>
            <a:r>
              <a:rPr sz="1250" b="1" dirty="0">
                <a:latin typeface="Calibri"/>
                <a:cs typeface="Calibri"/>
              </a:rPr>
              <a:t>sugar</a:t>
            </a:r>
            <a:r>
              <a:rPr sz="1250" b="1" spc="114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that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make</a:t>
            </a:r>
            <a:r>
              <a:rPr sz="1250" spc="65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up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-25" dirty="0">
                <a:latin typeface="Calibri"/>
                <a:cs typeface="Calibri"/>
              </a:rPr>
              <a:t>the </a:t>
            </a:r>
            <a:r>
              <a:rPr sz="1250" b="1" dirty="0">
                <a:latin typeface="Calibri"/>
                <a:cs typeface="Calibri"/>
              </a:rPr>
              <a:t>backbone</a:t>
            </a:r>
            <a:r>
              <a:rPr sz="1250" dirty="0">
                <a:latin typeface="Calibri"/>
                <a:cs typeface="Calibri"/>
              </a:rPr>
              <a:t>,</a:t>
            </a:r>
            <a:r>
              <a:rPr sz="1250" spc="155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and</a:t>
            </a:r>
            <a:r>
              <a:rPr sz="1250" spc="95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a</a:t>
            </a:r>
            <a:r>
              <a:rPr sz="1250" spc="20" dirty="0">
                <a:latin typeface="Calibri"/>
                <a:cs typeface="Calibri"/>
              </a:rPr>
              <a:t> </a:t>
            </a:r>
            <a:r>
              <a:rPr sz="1250" b="1" dirty="0">
                <a:latin typeface="Calibri"/>
                <a:cs typeface="Calibri"/>
              </a:rPr>
              <a:t>nitrogenous</a:t>
            </a:r>
            <a:r>
              <a:rPr sz="1250" b="1" spc="195" dirty="0">
                <a:latin typeface="Calibri"/>
                <a:cs typeface="Calibri"/>
              </a:rPr>
              <a:t> </a:t>
            </a:r>
            <a:r>
              <a:rPr sz="1250" b="1" spc="-20" dirty="0">
                <a:latin typeface="Calibri"/>
                <a:cs typeface="Calibri"/>
              </a:rPr>
              <a:t>base</a:t>
            </a:r>
            <a:r>
              <a:rPr sz="1250" spc="-20" dirty="0">
                <a:latin typeface="Calibri"/>
                <a:cs typeface="Calibri"/>
              </a:rPr>
              <a:t>.</a:t>
            </a:r>
            <a:endParaRPr sz="12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250">
              <a:latin typeface="Calibri"/>
              <a:cs typeface="Calibri"/>
            </a:endParaRPr>
          </a:p>
          <a:p>
            <a:pPr marL="173990" indent="-161290">
              <a:lnSpc>
                <a:spcPct val="100000"/>
              </a:lnSpc>
              <a:buAutoNum type="arabicPeriod"/>
              <a:tabLst>
                <a:tab pos="173990" algn="l"/>
              </a:tabLst>
            </a:pPr>
            <a:r>
              <a:rPr sz="1250" dirty="0">
                <a:latin typeface="Calibri"/>
                <a:cs typeface="Calibri"/>
              </a:rPr>
              <a:t>Study</a:t>
            </a:r>
            <a:r>
              <a:rPr sz="1250" spc="90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the</a:t>
            </a:r>
            <a:r>
              <a:rPr sz="1250" spc="110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chemical</a:t>
            </a:r>
            <a:r>
              <a:rPr sz="1250" spc="160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structure</a:t>
            </a:r>
            <a:r>
              <a:rPr sz="1250" spc="114" dirty="0">
                <a:latin typeface="Calibri"/>
                <a:cs typeface="Calibri"/>
              </a:rPr>
              <a:t> </a:t>
            </a:r>
            <a:r>
              <a:rPr sz="1250" spc="-10" dirty="0">
                <a:latin typeface="Calibri"/>
                <a:cs typeface="Calibri"/>
              </a:rPr>
              <a:t>below.</a:t>
            </a:r>
            <a:endParaRPr sz="1250">
              <a:latin typeface="Calibri"/>
              <a:cs typeface="Calibri"/>
            </a:endParaRPr>
          </a:p>
          <a:p>
            <a:pPr marL="12700" marR="177165" indent="161290">
              <a:lnSpc>
                <a:spcPts val="1580"/>
              </a:lnSpc>
              <a:spcBef>
                <a:spcPts val="60"/>
              </a:spcBef>
              <a:buAutoNum type="arabicPeriod"/>
              <a:tabLst>
                <a:tab pos="173990" algn="l"/>
              </a:tabLst>
            </a:pPr>
            <a:r>
              <a:rPr sz="1250" dirty="0">
                <a:latin typeface="Calibri"/>
                <a:cs typeface="Calibri"/>
              </a:rPr>
              <a:t>Drag</a:t>
            </a:r>
            <a:r>
              <a:rPr sz="1250" spc="110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and</a:t>
            </a:r>
            <a:r>
              <a:rPr sz="1250" spc="114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connect</a:t>
            </a:r>
            <a:r>
              <a:rPr sz="1250" spc="135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the</a:t>
            </a:r>
            <a:r>
              <a:rPr sz="1250" spc="75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nucleotide</a:t>
            </a:r>
            <a:r>
              <a:rPr sz="1250" spc="155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components</a:t>
            </a:r>
            <a:r>
              <a:rPr sz="1250" spc="145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on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-25" dirty="0">
                <a:latin typeface="Calibri"/>
                <a:cs typeface="Calibri"/>
              </a:rPr>
              <a:t>the </a:t>
            </a:r>
            <a:r>
              <a:rPr sz="1250" dirty="0">
                <a:latin typeface="Calibri"/>
                <a:cs typeface="Calibri"/>
              </a:rPr>
              <a:t>right</a:t>
            </a:r>
            <a:r>
              <a:rPr sz="1250" spc="65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to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build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your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own</a:t>
            </a:r>
            <a:r>
              <a:rPr sz="1250" spc="130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single</a:t>
            </a:r>
            <a:r>
              <a:rPr sz="1250" spc="90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DNA</a:t>
            </a:r>
            <a:r>
              <a:rPr sz="1250" spc="140" dirty="0">
                <a:latin typeface="Calibri"/>
                <a:cs typeface="Calibri"/>
              </a:rPr>
              <a:t> </a:t>
            </a:r>
            <a:r>
              <a:rPr sz="1250" spc="-10" dirty="0">
                <a:latin typeface="Calibri"/>
                <a:cs typeface="Calibri"/>
              </a:rPr>
              <a:t>nucleotide.</a:t>
            </a:r>
            <a:endParaRPr sz="1250">
              <a:latin typeface="Calibri"/>
              <a:cs typeface="Calibri"/>
            </a:endParaRPr>
          </a:p>
          <a:p>
            <a:pPr marL="173990" indent="-161290">
              <a:lnSpc>
                <a:spcPct val="100000"/>
              </a:lnSpc>
              <a:spcBef>
                <a:spcPts val="10"/>
              </a:spcBef>
              <a:buAutoNum type="arabicPeriod"/>
              <a:tabLst>
                <a:tab pos="173990" algn="l"/>
              </a:tabLst>
            </a:pPr>
            <a:r>
              <a:rPr sz="1250" dirty="0">
                <a:latin typeface="Calibri"/>
                <a:cs typeface="Calibri"/>
              </a:rPr>
              <a:t>Label</a:t>
            </a:r>
            <a:r>
              <a:rPr sz="1250" spc="195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the</a:t>
            </a:r>
            <a:r>
              <a:rPr sz="1250" spc="-5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parts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of</a:t>
            </a:r>
            <a:r>
              <a:rPr sz="1250" spc="105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the</a:t>
            </a:r>
            <a:r>
              <a:rPr sz="1250" spc="75" dirty="0">
                <a:latin typeface="Calibri"/>
                <a:cs typeface="Calibri"/>
              </a:rPr>
              <a:t> </a:t>
            </a:r>
            <a:r>
              <a:rPr sz="1250" spc="-10" dirty="0">
                <a:latin typeface="Calibri"/>
                <a:cs typeface="Calibri"/>
              </a:rPr>
              <a:t>nucleotide.</a:t>
            </a:r>
            <a:endParaRPr sz="1250">
              <a:latin typeface="Calibri"/>
              <a:cs typeface="Calibri"/>
            </a:endParaRPr>
          </a:p>
          <a:p>
            <a:pPr marL="173990" indent="-161290">
              <a:lnSpc>
                <a:spcPct val="100000"/>
              </a:lnSpc>
              <a:spcBef>
                <a:spcPts val="75"/>
              </a:spcBef>
              <a:buAutoNum type="arabicPeriod"/>
              <a:tabLst>
                <a:tab pos="173990" algn="l"/>
              </a:tabLst>
            </a:pPr>
            <a:r>
              <a:rPr sz="1250" dirty="0">
                <a:latin typeface="Calibri"/>
                <a:cs typeface="Calibri"/>
              </a:rPr>
              <a:t>Answer</a:t>
            </a:r>
            <a:r>
              <a:rPr sz="1250" spc="140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the</a:t>
            </a:r>
            <a:r>
              <a:rPr sz="1250" spc="90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question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below</a:t>
            </a:r>
            <a:r>
              <a:rPr sz="1250" spc="200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and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move</a:t>
            </a:r>
            <a:r>
              <a:rPr sz="1250" spc="90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to</a:t>
            </a:r>
            <a:r>
              <a:rPr sz="1250" spc="-35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the</a:t>
            </a:r>
            <a:r>
              <a:rPr sz="1250" spc="85" dirty="0">
                <a:latin typeface="Calibri"/>
                <a:cs typeface="Calibri"/>
              </a:rPr>
              <a:t> </a:t>
            </a:r>
            <a:r>
              <a:rPr sz="1250" dirty="0">
                <a:latin typeface="Calibri"/>
                <a:cs typeface="Calibri"/>
              </a:rPr>
              <a:t>next</a:t>
            </a:r>
            <a:r>
              <a:rPr sz="1250" spc="150" dirty="0">
                <a:latin typeface="Calibri"/>
                <a:cs typeface="Calibri"/>
              </a:rPr>
              <a:t> </a:t>
            </a:r>
            <a:r>
              <a:rPr sz="1250" spc="-10" dirty="0">
                <a:latin typeface="Calibri"/>
                <a:cs typeface="Calibri"/>
              </a:rPr>
              <a:t>slide.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62576" y="5329237"/>
            <a:ext cx="6972300" cy="1181100"/>
          </a:xfrm>
          <a:prstGeom prst="rect">
            <a:avLst/>
          </a:prstGeom>
          <a:solidFill>
            <a:srgbClr val="C5DFB4"/>
          </a:solidFill>
          <a:ln w="12700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325"/>
              </a:spcBef>
            </a:pPr>
            <a:r>
              <a:rPr sz="1250" b="1" i="1" dirty="0">
                <a:latin typeface="Calibri"/>
                <a:cs typeface="Calibri"/>
              </a:rPr>
              <a:t>How</a:t>
            </a:r>
            <a:r>
              <a:rPr sz="1250" b="1" i="1" spc="55" dirty="0">
                <a:latin typeface="Calibri"/>
                <a:cs typeface="Calibri"/>
              </a:rPr>
              <a:t> </a:t>
            </a:r>
            <a:r>
              <a:rPr sz="1250" b="1" i="1" dirty="0">
                <a:latin typeface="Calibri"/>
                <a:cs typeface="Calibri"/>
              </a:rPr>
              <a:t>many</a:t>
            </a:r>
            <a:r>
              <a:rPr sz="1250" b="1" i="1" spc="30" dirty="0">
                <a:latin typeface="Calibri"/>
                <a:cs typeface="Calibri"/>
              </a:rPr>
              <a:t> </a:t>
            </a:r>
            <a:r>
              <a:rPr sz="1250" b="1" i="1" dirty="0">
                <a:latin typeface="Calibri"/>
                <a:cs typeface="Calibri"/>
              </a:rPr>
              <a:t>different</a:t>
            </a:r>
            <a:r>
              <a:rPr sz="1250" b="1" i="1" spc="285" dirty="0">
                <a:latin typeface="Calibri"/>
                <a:cs typeface="Calibri"/>
              </a:rPr>
              <a:t> </a:t>
            </a:r>
            <a:r>
              <a:rPr sz="1250" b="1" i="1" dirty="0">
                <a:latin typeface="Calibri"/>
                <a:cs typeface="Calibri"/>
              </a:rPr>
              <a:t>nucleotides</a:t>
            </a:r>
            <a:r>
              <a:rPr sz="1250" b="1" i="1" spc="220" dirty="0">
                <a:latin typeface="Calibri"/>
                <a:cs typeface="Calibri"/>
              </a:rPr>
              <a:t> </a:t>
            </a:r>
            <a:r>
              <a:rPr sz="1250" b="1" i="1" dirty="0">
                <a:latin typeface="Calibri"/>
                <a:cs typeface="Calibri"/>
              </a:rPr>
              <a:t>are</a:t>
            </a:r>
            <a:r>
              <a:rPr sz="1250" b="1" i="1" spc="85" dirty="0">
                <a:latin typeface="Calibri"/>
                <a:cs typeface="Calibri"/>
              </a:rPr>
              <a:t> </a:t>
            </a:r>
            <a:r>
              <a:rPr sz="1250" b="1" i="1" dirty="0">
                <a:latin typeface="Calibri"/>
                <a:cs typeface="Calibri"/>
              </a:rPr>
              <a:t>there</a:t>
            </a:r>
            <a:r>
              <a:rPr sz="1250" b="1" i="1" spc="90" dirty="0">
                <a:latin typeface="Calibri"/>
                <a:cs typeface="Calibri"/>
              </a:rPr>
              <a:t> </a:t>
            </a:r>
            <a:r>
              <a:rPr sz="1250" b="1" i="1" dirty="0">
                <a:latin typeface="Calibri"/>
                <a:cs typeface="Calibri"/>
              </a:rPr>
              <a:t>in</a:t>
            </a:r>
            <a:r>
              <a:rPr sz="1250" b="1" i="1" spc="114" dirty="0">
                <a:latin typeface="Calibri"/>
                <a:cs typeface="Calibri"/>
              </a:rPr>
              <a:t> </a:t>
            </a:r>
            <a:r>
              <a:rPr sz="1250" b="1" i="1" dirty="0">
                <a:latin typeface="Calibri"/>
                <a:cs typeface="Calibri"/>
              </a:rPr>
              <a:t>DNA</a:t>
            </a:r>
            <a:r>
              <a:rPr sz="1250" b="1" i="1" spc="90" dirty="0">
                <a:latin typeface="Calibri"/>
                <a:cs typeface="Calibri"/>
              </a:rPr>
              <a:t> </a:t>
            </a:r>
            <a:r>
              <a:rPr sz="1250" b="1" i="1" dirty="0">
                <a:latin typeface="Calibri"/>
                <a:cs typeface="Calibri"/>
              </a:rPr>
              <a:t>and</a:t>
            </a:r>
            <a:r>
              <a:rPr sz="1250" b="1" i="1" spc="30" dirty="0">
                <a:latin typeface="Calibri"/>
                <a:cs typeface="Calibri"/>
              </a:rPr>
              <a:t> </a:t>
            </a:r>
            <a:r>
              <a:rPr sz="1250" b="1" i="1" dirty="0">
                <a:latin typeface="Calibri"/>
                <a:cs typeface="Calibri"/>
              </a:rPr>
              <a:t>what</a:t>
            </a:r>
            <a:r>
              <a:rPr sz="1250" b="1" i="1" spc="40" dirty="0">
                <a:latin typeface="Calibri"/>
                <a:cs typeface="Calibri"/>
              </a:rPr>
              <a:t> </a:t>
            </a:r>
            <a:r>
              <a:rPr sz="1250" b="1" i="1" dirty="0">
                <a:latin typeface="Calibri"/>
                <a:cs typeface="Calibri"/>
              </a:rPr>
              <a:t>are</a:t>
            </a:r>
            <a:r>
              <a:rPr sz="1250" b="1" i="1" spc="90" dirty="0">
                <a:latin typeface="Calibri"/>
                <a:cs typeface="Calibri"/>
              </a:rPr>
              <a:t> </a:t>
            </a:r>
            <a:r>
              <a:rPr sz="1250" b="1" i="1" dirty="0">
                <a:latin typeface="Calibri"/>
                <a:cs typeface="Calibri"/>
              </a:rPr>
              <a:t>they</a:t>
            </a:r>
            <a:r>
              <a:rPr sz="1250" b="1" i="1" spc="114" dirty="0">
                <a:latin typeface="Calibri"/>
                <a:cs typeface="Calibri"/>
              </a:rPr>
              <a:t> </a:t>
            </a:r>
            <a:r>
              <a:rPr sz="1250" b="1" i="1" spc="-10" dirty="0">
                <a:latin typeface="Calibri"/>
                <a:cs typeface="Calibri"/>
              </a:rPr>
              <a:t>named?</a:t>
            </a:r>
            <a:endParaRPr sz="1250">
              <a:latin typeface="Calibri"/>
              <a:cs typeface="Calibri"/>
            </a:endParaRPr>
          </a:p>
        </p:txBody>
      </p:sp>
      <p:pic>
        <p:nvPicPr>
          <p:cNvPr id="4" name="object 4" descr="A close up of a logo  Description automatically generated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43900" y="2809875"/>
            <a:ext cx="1724025" cy="1809750"/>
          </a:xfrm>
          <a:prstGeom prst="rect">
            <a:avLst/>
          </a:prstGeom>
        </p:spPr>
      </p:pic>
      <p:pic>
        <p:nvPicPr>
          <p:cNvPr id="5" name="object 5" descr="A close up of a toy  Description automatically generated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96590" y="672530"/>
            <a:ext cx="1187615" cy="1258623"/>
          </a:xfrm>
          <a:prstGeom prst="rect">
            <a:avLst/>
          </a:prstGeom>
        </p:spPr>
      </p:pic>
      <p:pic>
        <p:nvPicPr>
          <p:cNvPr id="6" name="object 6" descr="A picture containing indoor, small, table, sitting  Description automatically generated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648700" y="1171575"/>
            <a:ext cx="1428750" cy="1181100"/>
          </a:xfrm>
          <a:prstGeom prst="rect">
            <a:avLst/>
          </a:prstGeom>
        </p:spPr>
      </p:pic>
      <p:pic>
        <p:nvPicPr>
          <p:cNvPr id="7" name="object 7" descr="A close up of a logo  Description automatically generated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57800" y="3162300"/>
            <a:ext cx="1304925" cy="742950"/>
          </a:xfrm>
          <a:prstGeom prst="rect">
            <a:avLst/>
          </a:prstGeom>
        </p:spPr>
      </p:pic>
      <p:pic>
        <p:nvPicPr>
          <p:cNvPr id="8" name="object 8" descr="A close up of a logo  Description automatically generated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972050" y="447675"/>
            <a:ext cx="1524000" cy="85725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919509" y="1649677"/>
            <a:ext cx="1671790" cy="1028435"/>
          </a:xfrm>
          <a:prstGeom prst="rect">
            <a:avLst/>
          </a:prstGeom>
        </p:spPr>
      </p:pic>
      <p:pic>
        <p:nvPicPr>
          <p:cNvPr id="10" name="object 10" descr="A close up of a logo  Description automatically generated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591300" y="4448175"/>
            <a:ext cx="904875" cy="495300"/>
          </a:xfrm>
          <a:prstGeom prst="rect">
            <a:avLst/>
          </a:prstGeom>
        </p:spPr>
      </p:pic>
      <p:pic>
        <p:nvPicPr>
          <p:cNvPr id="11" name="object 11" descr="A close up of a logo  Description automatically generated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181600" y="4286250"/>
            <a:ext cx="857250" cy="48577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85775" y="3905250"/>
            <a:ext cx="3419475" cy="241935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14300" y="142875"/>
            <a:ext cx="2038350" cy="781050"/>
          </a:xfrm>
          <a:prstGeom prst="rect">
            <a:avLst/>
          </a:prstGeom>
        </p:spPr>
      </p:pic>
      <p:sp>
        <p:nvSpPr>
          <p:cNvPr id="14" name="object 14" descr="$PPTXTitle"/>
          <p:cNvSpPr txBox="1">
            <a:spLocks noGrp="1"/>
          </p:cNvSpPr>
          <p:nvPr>
            <p:ph type="title"/>
          </p:nvPr>
        </p:nvSpPr>
        <p:spPr>
          <a:xfrm>
            <a:off x="7578343" y="136143"/>
            <a:ext cx="4043679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>
                <a:solidFill>
                  <a:srgbClr val="006FC0"/>
                </a:solidFill>
                <a:latin typeface="Calibri"/>
                <a:cs typeface="Calibri"/>
              </a:rPr>
              <a:t>3DMD</a:t>
            </a:r>
            <a:r>
              <a:rPr spc="-10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6FC0"/>
                </a:solidFill>
                <a:latin typeface="Calibri"/>
                <a:cs typeface="Calibri"/>
              </a:rPr>
              <a:t>Digital</a:t>
            </a:r>
            <a:r>
              <a:rPr spc="-6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6FC0"/>
                </a:solidFill>
                <a:latin typeface="Calibri"/>
                <a:cs typeface="Calibri"/>
              </a:rPr>
              <a:t>Resource!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0890" rIns="0" bIns="0" rtlCol="0">
            <a:spAutoFit/>
          </a:bodyPr>
          <a:lstStyle/>
          <a:p>
            <a:pPr marL="523875">
              <a:lnSpc>
                <a:spcPct val="100000"/>
              </a:lnSpc>
              <a:spcBef>
                <a:spcPts val="130"/>
              </a:spcBef>
            </a:pPr>
            <a:r>
              <a:rPr spc="-200" dirty="0">
                <a:solidFill>
                  <a:srgbClr val="006FC0"/>
                </a:solidFill>
              </a:rPr>
              <a:t>How</a:t>
            </a:r>
            <a:r>
              <a:rPr spc="-75" dirty="0">
                <a:solidFill>
                  <a:srgbClr val="006FC0"/>
                </a:solidFill>
              </a:rPr>
              <a:t> </a:t>
            </a:r>
            <a:r>
              <a:rPr spc="-60" dirty="0">
                <a:solidFill>
                  <a:srgbClr val="006FC0"/>
                </a:solidFill>
              </a:rPr>
              <a:t>does</a:t>
            </a:r>
            <a:r>
              <a:rPr spc="-215" dirty="0">
                <a:solidFill>
                  <a:srgbClr val="006FC0"/>
                </a:solidFill>
              </a:rPr>
              <a:t> </a:t>
            </a:r>
            <a:r>
              <a:rPr dirty="0">
                <a:solidFill>
                  <a:srgbClr val="006FC0"/>
                </a:solidFill>
              </a:rPr>
              <a:t>it</a:t>
            </a:r>
            <a:r>
              <a:rPr spc="-275" dirty="0">
                <a:solidFill>
                  <a:srgbClr val="006FC0"/>
                </a:solidFill>
              </a:rPr>
              <a:t> </a:t>
            </a:r>
            <a:r>
              <a:rPr spc="-95" dirty="0">
                <a:solidFill>
                  <a:srgbClr val="006FC0"/>
                </a:solidFill>
              </a:rPr>
              <a:t>compare</a:t>
            </a:r>
            <a:r>
              <a:rPr spc="-180" dirty="0">
                <a:solidFill>
                  <a:srgbClr val="006FC0"/>
                </a:solidFill>
              </a:rPr>
              <a:t> </a:t>
            </a:r>
            <a:r>
              <a:rPr dirty="0">
                <a:solidFill>
                  <a:srgbClr val="006FC0"/>
                </a:solidFill>
              </a:rPr>
              <a:t>to</a:t>
            </a:r>
            <a:r>
              <a:rPr spc="-160" dirty="0">
                <a:solidFill>
                  <a:srgbClr val="006FC0"/>
                </a:solidFill>
              </a:rPr>
              <a:t> </a:t>
            </a:r>
            <a:r>
              <a:rPr spc="-105" dirty="0">
                <a:solidFill>
                  <a:srgbClr val="006FC0"/>
                </a:solidFill>
              </a:rPr>
              <a:t>our</a:t>
            </a:r>
            <a:r>
              <a:rPr spc="-170" dirty="0">
                <a:solidFill>
                  <a:srgbClr val="006FC0"/>
                </a:solidFill>
              </a:rPr>
              <a:t> </a:t>
            </a:r>
            <a:r>
              <a:rPr spc="-30" dirty="0">
                <a:solidFill>
                  <a:srgbClr val="006FC0"/>
                </a:solidFill>
              </a:rPr>
              <a:t>flat</a:t>
            </a:r>
            <a:r>
              <a:rPr spc="-90" dirty="0">
                <a:solidFill>
                  <a:srgbClr val="006FC0"/>
                </a:solidFill>
              </a:rPr>
              <a:t> </a:t>
            </a:r>
            <a:r>
              <a:rPr spc="-55" dirty="0">
                <a:solidFill>
                  <a:srgbClr val="006FC0"/>
                </a:solidFill>
              </a:rPr>
              <a:t>model?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809625" y="1123950"/>
            <a:ext cx="10410825" cy="4686300"/>
            <a:chOff x="809625" y="1123950"/>
            <a:chExt cx="10410825" cy="46863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9625" y="1171575"/>
              <a:ext cx="5391150" cy="423862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8425" y="1123950"/>
              <a:ext cx="4772025" cy="423862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8425" y="4752975"/>
              <a:ext cx="4772025" cy="105727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21</a:t>
            </a:fld>
            <a:endParaRPr spc="-2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6812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095692" y="1185872"/>
            <a:ext cx="10100945" cy="246697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525780" indent="-513080">
              <a:lnSpc>
                <a:spcPct val="100000"/>
              </a:lnSpc>
              <a:spcBef>
                <a:spcPts val="770"/>
              </a:spcBef>
              <a:buFont typeface="Verdana"/>
              <a:buAutoNum type="arabicPeriod"/>
              <a:tabLst>
                <a:tab pos="525780" algn="l"/>
              </a:tabLst>
            </a:pPr>
            <a:r>
              <a:rPr sz="2750" dirty="0">
                <a:latin typeface="Verdana"/>
                <a:cs typeface="Verdana"/>
              </a:rPr>
              <a:t>Compare</a:t>
            </a:r>
            <a:r>
              <a:rPr sz="2750" spc="140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your</a:t>
            </a:r>
            <a:r>
              <a:rPr sz="2750" spc="75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nucleotide</a:t>
            </a:r>
            <a:r>
              <a:rPr sz="2750" spc="285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to</a:t>
            </a:r>
            <a:r>
              <a:rPr sz="2750" spc="-40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that</a:t>
            </a:r>
            <a:r>
              <a:rPr sz="2750" spc="95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of</a:t>
            </a:r>
            <a:r>
              <a:rPr sz="2750" spc="65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ONE</a:t>
            </a:r>
            <a:r>
              <a:rPr sz="2750" spc="35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other</a:t>
            </a:r>
            <a:r>
              <a:rPr sz="2750" spc="70" dirty="0">
                <a:latin typeface="Verdana"/>
                <a:cs typeface="Verdana"/>
              </a:rPr>
              <a:t> </a:t>
            </a:r>
            <a:r>
              <a:rPr sz="2750" spc="-10" dirty="0">
                <a:latin typeface="Verdana"/>
                <a:cs typeface="Verdana"/>
              </a:rPr>
              <a:t>person</a:t>
            </a:r>
            <a:endParaRPr sz="2750">
              <a:latin typeface="Verdana"/>
              <a:cs typeface="Verdana"/>
            </a:endParaRPr>
          </a:p>
          <a:p>
            <a:pPr marL="525780" marR="36830" indent="-513715">
              <a:lnSpc>
                <a:spcPct val="102400"/>
              </a:lnSpc>
              <a:spcBef>
                <a:spcPts val="600"/>
              </a:spcBef>
              <a:buAutoNum type="arabicPeriod"/>
              <a:tabLst>
                <a:tab pos="527050" algn="l"/>
              </a:tabLst>
            </a:pPr>
            <a:r>
              <a:rPr sz="2750" dirty="0">
                <a:latin typeface="Verdana"/>
                <a:cs typeface="Verdana"/>
              </a:rPr>
              <a:t>Predict</a:t>
            </a:r>
            <a:r>
              <a:rPr sz="2750" spc="80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how</a:t>
            </a:r>
            <a:r>
              <a:rPr sz="2750" spc="100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your</a:t>
            </a:r>
            <a:r>
              <a:rPr sz="2750" spc="140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nucleotides</a:t>
            </a:r>
            <a:r>
              <a:rPr sz="2750" spc="175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might</a:t>
            </a:r>
            <a:r>
              <a:rPr sz="2750" spc="150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interact</a:t>
            </a:r>
            <a:r>
              <a:rPr sz="2750" spc="80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based</a:t>
            </a:r>
            <a:r>
              <a:rPr sz="2750" spc="110" dirty="0">
                <a:latin typeface="Verdana"/>
                <a:cs typeface="Verdana"/>
              </a:rPr>
              <a:t> </a:t>
            </a:r>
            <a:r>
              <a:rPr sz="2750" spc="-25" dirty="0">
                <a:latin typeface="Verdana"/>
                <a:cs typeface="Verdana"/>
              </a:rPr>
              <a:t>on 	</a:t>
            </a:r>
            <a:r>
              <a:rPr sz="2750" dirty="0">
                <a:latin typeface="Verdana"/>
                <a:cs typeface="Verdana"/>
              </a:rPr>
              <a:t>your</a:t>
            </a:r>
            <a:r>
              <a:rPr sz="2750" spc="35" dirty="0">
                <a:latin typeface="Verdana"/>
                <a:cs typeface="Verdana"/>
              </a:rPr>
              <a:t> </a:t>
            </a:r>
            <a:r>
              <a:rPr sz="2750" spc="-10" dirty="0">
                <a:latin typeface="Verdana"/>
                <a:cs typeface="Verdana"/>
              </a:rPr>
              <a:t>observations</a:t>
            </a:r>
            <a:endParaRPr sz="2750">
              <a:latin typeface="Verdana"/>
              <a:cs typeface="Verdana"/>
            </a:endParaRPr>
          </a:p>
          <a:p>
            <a:pPr marL="526415" indent="-513715">
              <a:lnSpc>
                <a:spcPct val="100000"/>
              </a:lnSpc>
              <a:spcBef>
                <a:spcPts val="605"/>
              </a:spcBef>
              <a:buAutoNum type="arabicPeriod"/>
              <a:tabLst>
                <a:tab pos="526415" algn="l"/>
              </a:tabLst>
            </a:pPr>
            <a:r>
              <a:rPr sz="2750" dirty="0">
                <a:latin typeface="Verdana"/>
                <a:cs typeface="Verdana"/>
              </a:rPr>
              <a:t>Test</a:t>
            </a:r>
            <a:r>
              <a:rPr sz="2750" spc="-90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it</a:t>
            </a:r>
            <a:r>
              <a:rPr sz="2750" spc="-90" dirty="0">
                <a:latin typeface="Verdana"/>
                <a:cs typeface="Verdana"/>
              </a:rPr>
              <a:t> </a:t>
            </a:r>
            <a:r>
              <a:rPr sz="2750" spc="-20" dirty="0">
                <a:latin typeface="Verdana"/>
                <a:cs typeface="Verdana"/>
              </a:rPr>
              <a:t>out!</a:t>
            </a:r>
            <a:endParaRPr sz="2750">
              <a:latin typeface="Verdana"/>
              <a:cs typeface="Verdana"/>
            </a:endParaRPr>
          </a:p>
          <a:p>
            <a:pPr marL="526415" indent="-513715">
              <a:lnSpc>
                <a:spcPct val="100000"/>
              </a:lnSpc>
              <a:spcBef>
                <a:spcPts val="680"/>
              </a:spcBef>
              <a:buAutoNum type="arabicPeriod"/>
              <a:tabLst>
                <a:tab pos="526415" algn="l"/>
              </a:tabLst>
            </a:pPr>
            <a:r>
              <a:rPr sz="2750" dirty="0">
                <a:latin typeface="Verdana"/>
                <a:cs typeface="Verdana"/>
              </a:rPr>
              <a:t>What</a:t>
            </a:r>
            <a:r>
              <a:rPr sz="2750" spc="95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did</a:t>
            </a:r>
            <a:r>
              <a:rPr sz="2750" spc="65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you</a:t>
            </a:r>
            <a:r>
              <a:rPr sz="2750" spc="45" dirty="0">
                <a:latin typeface="Verdana"/>
                <a:cs typeface="Verdana"/>
              </a:rPr>
              <a:t> </a:t>
            </a:r>
            <a:r>
              <a:rPr sz="2750" spc="-10" dirty="0">
                <a:latin typeface="Verdana"/>
                <a:cs typeface="Verdana"/>
              </a:rPr>
              <a:t>find?</a:t>
            </a:r>
            <a:endParaRPr sz="2750">
              <a:latin typeface="Verdana"/>
              <a:cs typeface="Verdan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22</a:t>
            </a:fld>
            <a:endParaRPr spc="-25" dirty="0"/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1095692" y="390524"/>
            <a:ext cx="10130790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85" dirty="0">
                <a:solidFill>
                  <a:srgbClr val="006FC0"/>
                </a:solidFill>
              </a:rPr>
              <a:t>Models</a:t>
            </a:r>
            <a:r>
              <a:rPr spc="-190" dirty="0">
                <a:solidFill>
                  <a:srgbClr val="006FC0"/>
                </a:solidFill>
              </a:rPr>
              <a:t> </a:t>
            </a:r>
            <a:r>
              <a:rPr spc="-10" dirty="0">
                <a:solidFill>
                  <a:srgbClr val="006FC0"/>
                </a:solidFill>
              </a:rPr>
              <a:t>can</a:t>
            </a:r>
            <a:r>
              <a:rPr spc="-195" dirty="0">
                <a:solidFill>
                  <a:srgbClr val="006FC0"/>
                </a:solidFill>
              </a:rPr>
              <a:t> </a:t>
            </a:r>
            <a:r>
              <a:rPr spc="-85" dirty="0">
                <a:solidFill>
                  <a:srgbClr val="006FC0"/>
                </a:solidFill>
              </a:rPr>
              <a:t>help</a:t>
            </a:r>
            <a:r>
              <a:rPr spc="-190" dirty="0">
                <a:solidFill>
                  <a:srgbClr val="006FC0"/>
                </a:solidFill>
              </a:rPr>
              <a:t> </a:t>
            </a:r>
            <a:r>
              <a:rPr dirty="0">
                <a:solidFill>
                  <a:srgbClr val="006FC0"/>
                </a:solidFill>
              </a:rPr>
              <a:t>us</a:t>
            </a:r>
            <a:r>
              <a:rPr spc="-155" dirty="0">
                <a:solidFill>
                  <a:srgbClr val="006FC0"/>
                </a:solidFill>
              </a:rPr>
              <a:t> </a:t>
            </a:r>
            <a:r>
              <a:rPr spc="-95" dirty="0">
                <a:solidFill>
                  <a:srgbClr val="006FC0"/>
                </a:solidFill>
              </a:rPr>
              <a:t>predict</a:t>
            </a:r>
            <a:r>
              <a:rPr spc="-180" dirty="0">
                <a:solidFill>
                  <a:srgbClr val="006FC0"/>
                </a:solidFill>
              </a:rPr>
              <a:t> </a:t>
            </a:r>
            <a:r>
              <a:rPr spc="-105" dirty="0">
                <a:solidFill>
                  <a:srgbClr val="006FC0"/>
                </a:solidFill>
              </a:rPr>
              <a:t>molecular</a:t>
            </a:r>
            <a:r>
              <a:rPr spc="-170" dirty="0">
                <a:solidFill>
                  <a:srgbClr val="006FC0"/>
                </a:solidFill>
              </a:rPr>
              <a:t> </a:t>
            </a:r>
            <a:r>
              <a:rPr spc="-60" dirty="0">
                <a:solidFill>
                  <a:srgbClr val="006FC0"/>
                </a:solidFill>
              </a:rPr>
              <a:t>behavior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6812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613727" y="935355"/>
            <a:ext cx="6612255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175" dirty="0"/>
              <a:t>You’ve</a:t>
            </a:r>
            <a:r>
              <a:rPr spc="-145" dirty="0"/>
              <a:t> </a:t>
            </a:r>
            <a:r>
              <a:rPr spc="-95" dirty="0"/>
              <a:t>made</a:t>
            </a:r>
            <a:r>
              <a:rPr spc="-180" dirty="0"/>
              <a:t> </a:t>
            </a:r>
            <a:r>
              <a:rPr spc="-70" dirty="0"/>
              <a:t>some</a:t>
            </a:r>
            <a:r>
              <a:rPr spc="-204" dirty="0"/>
              <a:t> </a:t>
            </a:r>
            <a:r>
              <a:rPr spc="-45" dirty="0"/>
              <a:t>base</a:t>
            </a:r>
            <a:r>
              <a:rPr spc="-135" dirty="0"/>
              <a:t> </a:t>
            </a:r>
            <a:r>
              <a:rPr spc="-40" dirty="0"/>
              <a:t>pairs!</a:t>
            </a: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2425" y="1504950"/>
            <a:ext cx="5448300" cy="461010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314440" y="1814449"/>
            <a:ext cx="4504690" cy="2463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b="1" dirty="0">
                <a:solidFill>
                  <a:srgbClr val="4471C4"/>
                </a:solidFill>
                <a:latin typeface="Calibri"/>
                <a:cs typeface="Calibri"/>
              </a:rPr>
              <a:t>What</a:t>
            </a:r>
            <a:r>
              <a:rPr sz="3950" b="1" spc="-2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3950" b="1" dirty="0">
                <a:solidFill>
                  <a:srgbClr val="4471C4"/>
                </a:solidFill>
                <a:latin typeface="Calibri"/>
                <a:cs typeface="Calibri"/>
              </a:rPr>
              <a:t>do</a:t>
            </a:r>
            <a:r>
              <a:rPr sz="3950" b="1" spc="5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3950" b="1" dirty="0">
                <a:solidFill>
                  <a:srgbClr val="4471C4"/>
                </a:solidFill>
                <a:latin typeface="Calibri"/>
                <a:cs typeface="Calibri"/>
              </a:rPr>
              <a:t>you</a:t>
            </a:r>
            <a:r>
              <a:rPr sz="3950" b="1" spc="-10" dirty="0">
                <a:solidFill>
                  <a:srgbClr val="4471C4"/>
                </a:solidFill>
                <a:latin typeface="Calibri"/>
                <a:cs typeface="Calibri"/>
              </a:rPr>
              <a:t> notice?</a:t>
            </a:r>
            <a:endParaRPr sz="3950">
              <a:latin typeface="Calibri"/>
              <a:cs typeface="Calibri"/>
            </a:endParaRPr>
          </a:p>
          <a:p>
            <a:pPr marL="12700" marR="5080">
              <a:lnSpc>
                <a:spcPct val="101400"/>
              </a:lnSpc>
              <a:spcBef>
                <a:spcPts val="4805"/>
              </a:spcBef>
            </a:pPr>
            <a:r>
              <a:rPr sz="3950" b="1" dirty="0">
                <a:solidFill>
                  <a:srgbClr val="4471C4"/>
                </a:solidFill>
                <a:latin typeface="Calibri"/>
                <a:cs typeface="Calibri"/>
              </a:rPr>
              <a:t>What</a:t>
            </a:r>
            <a:r>
              <a:rPr sz="3950" b="1" spc="-8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3950" b="1" dirty="0">
                <a:solidFill>
                  <a:srgbClr val="4471C4"/>
                </a:solidFill>
                <a:latin typeface="Calibri"/>
                <a:cs typeface="Calibri"/>
              </a:rPr>
              <a:t>predictions</a:t>
            </a:r>
            <a:r>
              <a:rPr sz="3950" b="1" spc="14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3950" b="1" spc="-25" dirty="0">
                <a:solidFill>
                  <a:srgbClr val="4471C4"/>
                </a:solidFill>
                <a:latin typeface="Calibri"/>
                <a:cs typeface="Calibri"/>
              </a:rPr>
              <a:t>can </a:t>
            </a:r>
            <a:r>
              <a:rPr sz="3950" b="1" dirty="0">
                <a:solidFill>
                  <a:srgbClr val="4471C4"/>
                </a:solidFill>
                <a:latin typeface="Calibri"/>
                <a:cs typeface="Calibri"/>
              </a:rPr>
              <a:t>you</a:t>
            </a:r>
            <a:r>
              <a:rPr sz="3950" b="1" spc="-5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3950" b="1" dirty="0">
                <a:solidFill>
                  <a:srgbClr val="4471C4"/>
                </a:solidFill>
                <a:latin typeface="Calibri"/>
                <a:cs typeface="Calibri"/>
              </a:rPr>
              <a:t>make</a:t>
            </a:r>
            <a:r>
              <a:rPr sz="3950" b="1" spc="1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3950" b="1" dirty="0">
                <a:solidFill>
                  <a:srgbClr val="4471C4"/>
                </a:solidFill>
                <a:latin typeface="Calibri"/>
                <a:cs typeface="Calibri"/>
              </a:rPr>
              <a:t>and</a:t>
            </a:r>
            <a:r>
              <a:rPr sz="3950" b="1" spc="-4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3950" b="1" spc="-10" dirty="0">
                <a:solidFill>
                  <a:srgbClr val="4471C4"/>
                </a:solidFill>
                <a:latin typeface="Calibri"/>
                <a:cs typeface="Calibri"/>
              </a:rPr>
              <a:t>test?</a:t>
            </a:r>
            <a:endParaRPr sz="39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23</a:t>
            </a:fld>
            <a:endParaRPr spc="-25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6812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/>
          <p:nvPr/>
        </p:nvSpPr>
        <p:spPr>
          <a:xfrm>
            <a:off x="613727" y="935355"/>
            <a:ext cx="8428355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200" b="1" spc="-95" dirty="0">
                <a:latin typeface="Verdana"/>
                <a:cs typeface="Verdana"/>
              </a:rPr>
              <a:t>Assemble</a:t>
            </a:r>
            <a:r>
              <a:rPr sz="3200" b="1" spc="-180" dirty="0">
                <a:latin typeface="Verdana"/>
                <a:cs typeface="Verdana"/>
              </a:rPr>
              <a:t> </a:t>
            </a:r>
            <a:r>
              <a:rPr sz="3200" b="1" spc="-114" dirty="0">
                <a:latin typeface="Verdana"/>
                <a:cs typeface="Verdana"/>
              </a:rPr>
              <a:t>your</a:t>
            </a:r>
            <a:r>
              <a:rPr sz="3200" b="1" spc="-175" dirty="0">
                <a:latin typeface="Verdana"/>
                <a:cs typeface="Verdana"/>
              </a:rPr>
              <a:t> </a:t>
            </a:r>
            <a:r>
              <a:rPr sz="3200" b="1" spc="-45" dirty="0">
                <a:latin typeface="Verdana"/>
                <a:cs typeface="Verdana"/>
              </a:rPr>
              <a:t>base</a:t>
            </a:r>
            <a:r>
              <a:rPr sz="3200" b="1" spc="-200" dirty="0">
                <a:latin typeface="Verdana"/>
                <a:cs typeface="Verdana"/>
              </a:rPr>
              <a:t> </a:t>
            </a:r>
            <a:r>
              <a:rPr sz="3200" b="1" spc="-70" dirty="0">
                <a:latin typeface="Verdana"/>
                <a:cs typeface="Verdana"/>
              </a:rPr>
              <a:t>pair</a:t>
            </a:r>
            <a:r>
              <a:rPr sz="3200" b="1" spc="-150" dirty="0">
                <a:latin typeface="Verdana"/>
                <a:cs typeface="Verdana"/>
              </a:rPr>
              <a:t> </a:t>
            </a:r>
            <a:r>
              <a:rPr sz="3200" b="1" spc="-155" dirty="0">
                <a:latin typeface="Verdana"/>
                <a:cs typeface="Verdana"/>
              </a:rPr>
              <a:t>with</a:t>
            </a:r>
            <a:r>
              <a:rPr sz="3200" b="1" spc="-120" dirty="0">
                <a:latin typeface="Verdana"/>
                <a:cs typeface="Verdana"/>
              </a:rPr>
              <a:t> </a:t>
            </a:r>
            <a:r>
              <a:rPr sz="3200" b="1" spc="-55" dirty="0">
                <a:latin typeface="Verdana"/>
                <a:cs typeface="Verdana"/>
              </a:rPr>
              <a:t>another!</a:t>
            </a:r>
            <a:endParaRPr sz="3200">
              <a:latin typeface="Verdana"/>
              <a:cs typeface="Verdana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" y="1504950"/>
            <a:ext cx="4838700" cy="3724275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219571" y="1889124"/>
            <a:ext cx="4334510" cy="185293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algn="just">
              <a:lnSpc>
                <a:spcPct val="101400"/>
              </a:lnSpc>
              <a:spcBef>
                <a:spcPts val="60"/>
              </a:spcBef>
            </a:pPr>
            <a:r>
              <a:rPr sz="3950" b="1" dirty="0">
                <a:solidFill>
                  <a:srgbClr val="4471C4"/>
                </a:solidFill>
                <a:latin typeface="Calibri"/>
                <a:cs typeface="Calibri"/>
              </a:rPr>
              <a:t>What new</a:t>
            </a:r>
            <a:r>
              <a:rPr sz="3950" b="1" spc="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3950" b="1" spc="-10" dirty="0">
                <a:solidFill>
                  <a:srgbClr val="4471C4"/>
                </a:solidFill>
                <a:latin typeface="Calibri"/>
                <a:cs typeface="Calibri"/>
              </a:rPr>
              <a:t>questions </a:t>
            </a:r>
            <a:r>
              <a:rPr sz="3950" b="1" dirty="0">
                <a:solidFill>
                  <a:srgbClr val="4471C4"/>
                </a:solidFill>
                <a:latin typeface="Calibri"/>
                <a:cs typeface="Calibri"/>
              </a:rPr>
              <a:t>are</a:t>
            </a:r>
            <a:r>
              <a:rPr sz="3950" b="1" spc="4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3950" b="1" dirty="0">
                <a:solidFill>
                  <a:srgbClr val="4471C4"/>
                </a:solidFill>
                <a:latin typeface="Calibri"/>
                <a:cs typeface="Calibri"/>
              </a:rPr>
              <a:t>emerging</a:t>
            </a:r>
            <a:r>
              <a:rPr sz="3950" b="1" spc="1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3950" b="1" dirty="0">
                <a:solidFill>
                  <a:srgbClr val="4471C4"/>
                </a:solidFill>
                <a:latin typeface="Calibri"/>
                <a:cs typeface="Calibri"/>
              </a:rPr>
              <a:t>at</a:t>
            </a:r>
            <a:r>
              <a:rPr sz="3950" b="1" spc="-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3950" b="1" spc="-20" dirty="0">
                <a:solidFill>
                  <a:srgbClr val="4471C4"/>
                </a:solidFill>
                <a:latin typeface="Calibri"/>
                <a:cs typeface="Calibri"/>
              </a:rPr>
              <a:t>this </a:t>
            </a:r>
            <a:r>
              <a:rPr sz="3950" b="1" spc="-10" dirty="0">
                <a:solidFill>
                  <a:srgbClr val="4471C4"/>
                </a:solidFill>
                <a:latin typeface="Calibri"/>
                <a:cs typeface="Calibri"/>
              </a:rPr>
              <a:t>point?</a:t>
            </a:r>
            <a:endParaRPr sz="39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24</a:t>
            </a:fld>
            <a:endParaRPr spc="-25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2875" y="6410325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31" y="8011"/>
                  </a:lnTo>
                  <a:lnTo>
                    <a:pt x="62396" y="30321"/>
                  </a:lnTo>
                  <a:lnTo>
                    <a:pt x="29405" y="64341"/>
                  </a:lnTo>
                  <a:lnTo>
                    <a:pt x="7769" y="107484"/>
                  </a:lnTo>
                  <a:lnTo>
                    <a:pt x="0" y="157162"/>
                  </a:lnTo>
                  <a:lnTo>
                    <a:pt x="7769" y="206840"/>
                  </a:lnTo>
                  <a:lnTo>
                    <a:pt x="29405" y="249983"/>
                  </a:lnTo>
                  <a:lnTo>
                    <a:pt x="62396" y="284003"/>
                  </a:lnTo>
                  <a:lnTo>
                    <a:pt x="104231" y="306313"/>
                  </a:lnTo>
                  <a:lnTo>
                    <a:pt x="152400" y="314325"/>
                  </a:lnTo>
                  <a:lnTo>
                    <a:pt x="200568" y="306313"/>
                  </a:lnTo>
                  <a:lnTo>
                    <a:pt x="242403" y="284003"/>
                  </a:lnTo>
                  <a:lnTo>
                    <a:pt x="275394" y="249983"/>
                  </a:lnTo>
                  <a:lnTo>
                    <a:pt x="297030" y="206840"/>
                  </a:lnTo>
                  <a:lnTo>
                    <a:pt x="304800" y="157162"/>
                  </a:lnTo>
                  <a:lnTo>
                    <a:pt x="297030" y="107484"/>
                  </a:lnTo>
                  <a:lnTo>
                    <a:pt x="275394" y="64341"/>
                  </a:lnTo>
                  <a:lnTo>
                    <a:pt x="242403" y="30321"/>
                  </a:lnTo>
                  <a:lnTo>
                    <a:pt x="200568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6652" rIns="0" bIns="0" rtlCol="0">
            <a:spAutoFit/>
          </a:bodyPr>
          <a:lstStyle/>
          <a:p>
            <a:pPr marL="450850">
              <a:lnSpc>
                <a:spcPct val="100000"/>
              </a:lnSpc>
              <a:spcBef>
                <a:spcPts val="130"/>
              </a:spcBef>
            </a:pPr>
            <a:r>
              <a:rPr b="0" dirty="0">
                <a:latin typeface="Arial"/>
                <a:cs typeface="Arial"/>
              </a:rPr>
              <a:t>DNA</a:t>
            </a:r>
            <a:r>
              <a:rPr b="0" spc="-190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is</a:t>
            </a:r>
            <a:r>
              <a:rPr b="0" spc="-254" dirty="0">
                <a:latin typeface="Arial"/>
                <a:cs typeface="Arial"/>
              </a:rPr>
              <a:t> </a:t>
            </a:r>
            <a:r>
              <a:rPr b="0" spc="-10" dirty="0">
                <a:latin typeface="Arial"/>
                <a:cs typeface="Arial"/>
              </a:rPr>
              <a:t>Antiparallel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419100" y="923925"/>
            <a:ext cx="11210925" cy="5791200"/>
            <a:chOff x="419100" y="923925"/>
            <a:chExt cx="11210925" cy="57912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43300" y="923925"/>
              <a:ext cx="8086725" cy="57912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9100" y="1695450"/>
              <a:ext cx="2457450" cy="271462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351914" y="1856739"/>
            <a:ext cx="224154" cy="4953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50" spc="-50" dirty="0">
                <a:latin typeface="Calibri"/>
                <a:cs typeface="Calibri"/>
              </a:rPr>
              <a:t>1</a:t>
            </a:r>
            <a:endParaRPr sz="30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4544" y="2282189"/>
            <a:ext cx="224154" cy="4953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50" spc="-50" dirty="0">
                <a:latin typeface="Calibri"/>
                <a:cs typeface="Calibri"/>
              </a:rPr>
              <a:t>2</a:t>
            </a:r>
            <a:endParaRPr sz="30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15072" y="2951099"/>
            <a:ext cx="224154" cy="4953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50" spc="-50" dirty="0">
                <a:latin typeface="Calibri"/>
                <a:cs typeface="Calibri"/>
              </a:rPr>
              <a:t>3</a:t>
            </a:r>
            <a:endParaRPr sz="30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039620" y="2888361"/>
            <a:ext cx="224154" cy="4953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50" spc="-50" dirty="0">
                <a:latin typeface="Calibri"/>
                <a:cs typeface="Calibri"/>
              </a:rPr>
              <a:t>4</a:t>
            </a:r>
            <a:endParaRPr sz="30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478276" y="2010410"/>
            <a:ext cx="224154" cy="4953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50" spc="-50" dirty="0">
                <a:latin typeface="Calibri"/>
                <a:cs typeface="Calibri"/>
              </a:rPr>
              <a:t>5</a:t>
            </a:r>
            <a:endParaRPr sz="305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909951" y="2488438"/>
            <a:ext cx="470534" cy="319405"/>
          </a:xfrm>
          <a:custGeom>
            <a:avLst/>
            <a:gdLst/>
            <a:ahLst/>
            <a:cxnLst/>
            <a:rect l="l" t="t" r="r" b="b"/>
            <a:pathLst>
              <a:path w="470535" h="319405">
                <a:moveTo>
                  <a:pt x="47625" y="236092"/>
                </a:moveTo>
                <a:lnTo>
                  <a:pt x="0" y="319277"/>
                </a:lnTo>
                <a:lnTo>
                  <a:pt x="94996" y="307594"/>
                </a:lnTo>
                <a:lnTo>
                  <a:pt x="84394" y="291591"/>
                </a:lnTo>
                <a:lnTo>
                  <a:pt x="67310" y="291591"/>
                </a:lnTo>
                <a:lnTo>
                  <a:pt x="51562" y="267842"/>
                </a:lnTo>
                <a:lnTo>
                  <a:pt x="63431" y="259951"/>
                </a:lnTo>
                <a:lnTo>
                  <a:pt x="47625" y="236092"/>
                </a:lnTo>
                <a:close/>
              </a:path>
              <a:path w="470535" h="319405">
                <a:moveTo>
                  <a:pt x="63431" y="259951"/>
                </a:moveTo>
                <a:lnTo>
                  <a:pt x="51562" y="267842"/>
                </a:lnTo>
                <a:lnTo>
                  <a:pt x="67310" y="291591"/>
                </a:lnTo>
                <a:lnTo>
                  <a:pt x="79171" y="283708"/>
                </a:lnTo>
                <a:lnTo>
                  <a:pt x="63431" y="259951"/>
                </a:lnTo>
                <a:close/>
              </a:path>
              <a:path w="470535" h="319405">
                <a:moveTo>
                  <a:pt x="79171" y="283708"/>
                </a:moveTo>
                <a:lnTo>
                  <a:pt x="67310" y="291591"/>
                </a:lnTo>
                <a:lnTo>
                  <a:pt x="84394" y="291591"/>
                </a:lnTo>
                <a:lnTo>
                  <a:pt x="79171" y="283708"/>
                </a:lnTo>
                <a:close/>
              </a:path>
              <a:path w="470535" h="319405">
                <a:moveTo>
                  <a:pt x="454406" y="0"/>
                </a:moveTo>
                <a:lnTo>
                  <a:pt x="63431" y="259951"/>
                </a:lnTo>
                <a:lnTo>
                  <a:pt x="79171" y="283708"/>
                </a:lnTo>
                <a:lnTo>
                  <a:pt x="470281" y="23749"/>
                </a:lnTo>
                <a:lnTo>
                  <a:pt x="454406" y="0"/>
                </a:lnTo>
                <a:close/>
              </a:path>
            </a:pathLst>
          </a:custGeom>
          <a:solidFill>
            <a:srgbClr val="44536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6812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90825" y="581025"/>
              <a:ext cx="7086600" cy="533400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8767826" y="4329747"/>
            <a:ext cx="2319020" cy="75438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>
              <a:lnSpc>
                <a:spcPts val="2860"/>
              </a:lnSpc>
              <a:spcBef>
                <a:spcPts val="215"/>
              </a:spcBef>
            </a:pPr>
            <a:r>
              <a:rPr sz="2400" b="1" dirty="0">
                <a:solidFill>
                  <a:srgbClr val="4471C4"/>
                </a:solidFill>
                <a:latin typeface="Calibri"/>
                <a:cs typeface="Calibri"/>
              </a:rPr>
              <a:t>3D</a:t>
            </a:r>
            <a:r>
              <a:rPr sz="2400" b="1" spc="-4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4471C4"/>
                </a:solidFill>
                <a:latin typeface="Calibri"/>
                <a:cs typeface="Calibri"/>
              </a:rPr>
              <a:t>Molecular </a:t>
            </a:r>
            <a:r>
              <a:rPr sz="2400" b="1" dirty="0">
                <a:solidFill>
                  <a:srgbClr val="4471C4"/>
                </a:solidFill>
                <a:latin typeface="Calibri"/>
                <a:cs typeface="Calibri"/>
              </a:rPr>
              <a:t>Designs</a:t>
            </a:r>
            <a:r>
              <a:rPr sz="2400" b="1" spc="-7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4471C4"/>
                </a:solidFill>
                <a:latin typeface="Calibri"/>
                <a:cs typeface="Calibri"/>
              </a:rPr>
              <a:t>Resource!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26</a:t>
            </a:fld>
            <a:endParaRPr spc="-25" dirty="0"/>
          </a:p>
        </p:txBody>
      </p:sp>
      <p:sp>
        <p:nvSpPr>
          <p:cNvPr id="7" name="object 7" descr="$PPTXTitle"/>
          <p:cNvSpPr txBox="1"/>
          <p:nvPr/>
        </p:nvSpPr>
        <p:spPr>
          <a:xfrm>
            <a:off x="1001077" y="185419"/>
            <a:ext cx="4165600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b="1" dirty="0">
                <a:solidFill>
                  <a:srgbClr val="4471C4"/>
                </a:solidFill>
                <a:latin typeface="Calibri"/>
                <a:cs typeface="Calibri"/>
              </a:rPr>
              <a:t>Let’s</a:t>
            </a:r>
            <a:r>
              <a:rPr sz="3600" b="1" spc="-5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4471C4"/>
                </a:solidFill>
                <a:latin typeface="Calibri"/>
                <a:cs typeface="Calibri"/>
              </a:rPr>
              <a:t>look</a:t>
            </a:r>
            <a:r>
              <a:rPr sz="3600" b="1" spc="-17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4471C4"/>
                </a:solidFill>
                <a:latin typeface="Calibri"/>
                <a:cs typeface="Calibri"/>
              </a:rPr>
              <a:t>for</a:t>
            </a:r>
            <a:r>
              <a:rPr sz="3600" b="1" spc="-10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4471C4"/>
                </a:solidFill>
                <a:latin typeface="Calibri"/>
                <a:cs typeface="Calibri"/>
              </a:rPr>
              <a:t>patterns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2875" y="6410325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31" y="8011"/>
                  </a:lnTo>
                  <a:lnTo>
                    <a:pt x="62396" y="30321"/>
                  </a:lnTo>
                  <a:lnTo>
                    <a:pt x="29405" y="64341"/>
                  </a:lnTo>
                  <a:lnTo>
                    <a:pt x="7769" y="107484"/>
                  </a:lnTo>
                  <a:lnTo>
                    <a:pt x="0" y="157162"/>
                  </a:lnTo>
                  <a:lnTo>
                    <a:pt x="7769" y="206840"/>
                  </a:lnTo>
                  <a:lnTo>
                    <a:pt x="29405" y="249983"/>
                  </a:lnTo>
                  <a:lnTo>
                    <a:pt x="62396" y="284003"/>
                  </a:lnTo>
                  <a:lnTo>
                    <a:pt x="104231" y="306313"/>
                  </a:lnTo>
                  <a:lnTo>
                    <a:pt x="152400" y="314325"/>
                  </a:lnTo>
                  <a:lnTo>
                    <a:pt x="200568" y="306313"/>
                  </a:lnTo>
                  <a:lnTo>
                    <a:pt x="242403" y="284003"/>
                  </a:lnTo>
                  <a:lnTo>
                    <a:pt x="275394" y="249983"/>
                  </a:lnTo>
                  <a:lnTo>
                    <a:pt x="297030" y="206840"/>
                  </a:lnTo>
                  <a:lnTo>
                    <a:pt x="304800" y="157162"/>
                  </a:lnTo>
                  <a:lnTo>
                    <a:pt x="297030" y="107484"/>
                  </a:lnTo>
                  <a:lnTo>
                    <a:pt x="275394" y="64341"/>
                  </a:lnTo>
                  <a:lnTo>
                    <a:pt x="242403" y="30321"/>
                  </a:lnTo>
                  <a:lnTo>
                    <a:pt x="200568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76337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6177" rIns="0" bIns="0" rtlCol="0">
            <a:spAutoFit/>
          </a:bodyPr>
          <a:lstStyle/>
          <a:p>
            <a:pPr marL="450850">
              <a:lnSpc>
                <a:spcPct val="100000"/>
              </a:lnSpc>
              <a:spcBef>
                <a:spcPts val="130"/>
              </a:spcBef>
            </a:pPr>
            <a:r>
              <a:rPr spc="-105" dirty="0">
                <a:solidFill>
                  <a:srgbClr val="6F2F9F"/>
                </a:solidFill>
              </a:rPr>
              <a:t>Let’s</a:t>
            </a:r>
            <a:r>
              <a:rPr spc="-170" dirty="0">
                <a:solidFill>
                  <a:srgbClr val="6F2F9F"/>
                </a:solidFill>
              </a:rPr>
              <a:t> </a:t>
            </a:r>
            <a:r>
              <a:rPr spc="-95" dirty="0">
                <a:solidFill>
                  <a:srgbClr val="6F2F9F"/>
                </a:solidFill>
              </a:rPr>
              <a:t>look</a:t>
            </a:r>
            <a:r>
              <a:rPr spc="-180" dirty="0">
                <a:solidFill>
                  <a:srgbClr val="6F2F9F"/>
                </a:solidFill>
              </a:rPr>
              <a:t> </a:t>
            </a:r>
            <a:r>
              <a:rPr spc="-40" dirty="0">
                <a:solidFill>
                  <a:srgbClr val="6F2F9F"/>
                </a:solidFill>
              </a:rPr>
              <a:t>for</a:t>
            </a:r>
            <a:r>
              <a:rPr spc="-210" dirty="0">
                <a:solidFill>
                  <a:srgbClr val="6F2F9F"/>
                </a:solidFill>
              </a:rPr>
              <a:t> </a:t>
            </a:r>
            <a:r>
              <a:rPr spc="-90" dirty="0">
                <a:solidFill>
                  <a:srgbClr val="6F2F9F"/>
                </a:solidFill>
              </a:rPr>
              <a:t>patterns</a:t>
            </a: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95525" y="733425"/>
            <a:ext cx="7153275" cy="539115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27</a:t>
            </a:fld>
            <a:endParaRPr spc="-25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2875" y="6410325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31" y="8011"/>
                  </a:lnTo>
                  <a:lnTo>
                    <a:pt x="62396" y="30321"/>
                  </a:lnTo>
                  <a:lnTo>
                    <a:pt x="29405" y="64341"/>
                  </a:lnTo>
                  <a:lnTo>
                    <a:pt x="7769" y="107484"/>
                  </a:lnTo>
                  <a:lnTo>
                    <a:pt x="0" y="157162"/>
                  </a:lnTo>
                  <a:lnTo>
                    <a:pt x="7769" y="206840"/>
                  </a:lnTo>
                  <a:lnTo>
                    <a:pt x="29405" y="249983"/>
                  </a:lnTo>
                  <a:lnTo>
                    <a:pt x="62396" y="284003"/>
                  </a:lnTo>
                  <a:lnTo>
                    <a:pt x="104231" y="306313"/>
                  </a:lnTo>
                  <a:lnTo>
                    <a:pt x="152400" y="314325"/>
                  </a:lnTo>
                  <a:lnTo>
                    <a:pt x="200568" y="306313"/>
                  </a:lnTo>
                  <a:lnTo>
                    <a:pt x="242403" y="284003"/>
                  </a:lnTo>
                  <a:lnTo>
                    <a:pt x="275394" y="249983"/>
                  </a:lnTo>
                  <a:lnTo>
                    <a:pt x="297030" y="206840"/>
                  </a:lnTo>
                  <a:lnTo>
                    <a:pt x="304800" y="157162"/>
                  </a:lnTo>
                  <a:lnTo>
                    <a:pt x="297030" y="107484"/>
                  </a:lnTo>
                  <a:lnTo>
                    <a:pt x="275394" y="64341"/>
                  </a:lnTo>
                  <a:lnTo>
                    <a:pt x="242403" y="30321"/>
                  </a:lnTo>
                  <a:lnTo>
                    <a:pt x="200568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76337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6177" rIns="0" bIns="0" rtlCol="0">
            <a:spAutoFit/>
          </a:bodyPr>
          <a:lstStyle/>
          <a:p>
            <a:pPr marL="450850">
              <a:lnSpc>
                <a:spcPct val="100000"/>
              </a:lnSpc>
              <a:spcBef>
                <a:spcPts val="130"/>
              </a:spcBef>
            </a:pPr>
            <a:r>
              <a:rPr dirty="0"/>
              <a:t>In</a:t>
            </a:r>
            <a:r>
              <a:rPr spc="-210" dirty="0"/>
              <a:t> </a:t>
            </a:r>
            <a:r>
              <a:rPr spc="-105" dirty="0"/>
              <a:t>Biology</a:t>
            </a:r>
            <a:r>
              <a:rPr spc="-170" dirty="0"/>
              <a:t> </a:t>
            </a:r>
            <a:r>
              <a:rPr spc="-95" dirty="0"/>
              <a:t>Shape</a:t>
            </a:r>
            <a:r>
              <a:rPr spc="-180" dirty="0"/>
              <a:t> </a:t>
            </a:r>
            <a:r>
              <a:rPr spc="-75" dirty="0"/>
              <a:t>Matters!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1314450" y="742950"/>
            <a:ext cx="9345930" cy="5372100"/>
            <a:chOff x="1314450" y="742950"/>
            <a:chExt cx="9345930" cy="537210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14450" y="742950"/>
              <a:ext cx="9086850" cy="53721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472051" y="1547812"/>
              <a:ext cx="6181725" cy="4495800"/>
            </a:xfrm>
            <a:custGeom>
              <a:avLst/>
              <a:gdLst/>
              <a:ahLst/>
              <a:cxnLst/>
              <a:rect l="l" t="t" r="r" b="b"/>
              <a:pathLst>
                <a:path w="6181725" h="4495800">
                  <a:moveTo>
                    <a:pt x="6181725" y="0"/>
                  </a:moveTo>
                  <a:lnTo>
                    <a:pt x="0" y="0"/>
                  </a:lnTo>
                  <a:lnTo>
                    <a:pt x="0" y="4495800"/>
                  </a:lnTo>
                  <a:lnTo>
                    <a:pt x="6181725" y="4495800"/>
                  </a:lnTo>
                  <a:lnTo>
                    <a:pt x="61817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472051" y="1547812"/>
              <a:ext cx="6181725" cy="4495800"/>
            </a:xfrm>
            <a:custGeom>
              <a:avLst/>
              <a:gdLst/>
              <a:ahLst/>
              <a:cxnLst/>
              <a:rect l="l" t="t" r="r" b="b"/>
              <a:pathLst>
                <a:path w="6181725" h="4495800">
                  <a:moveTo>
                    <a:pt x="0" y="4495800"/>
                  </a:moveTo>
                  <a:lnTo>
                    <a:pt x="6181725" y="4495800"/>
                  </a:lnTo>
                  <a:lnTo>
                    <a:pt x="6181725" y="0"/>
                  </a:lnTo>
                  <a:lnTo>
                    <a:pt x="0" y="0"/>
                  </a:lnTo>
                  <a:lnTo>
                    <a:pt x="0" y="449580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28</a:t>
            </a:fld>
            <a:endParaRPr spc="-25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2875" y="6410325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31" y="8011"/>
                  </a:lnTo>
                  <a:lnTo>
                    <a:pt x="62396" y="30321"/>
                  </a:lnTo>
                  <a:lnTo>
                    <a:pt x="29405" y="64341"/>
                  </a:lnTo>
                  <a:lnTo>
                    <a:pt x="7769" y="107484"/>
                  </a:lnTo>
                  <a:lnTo>
                    <a:pt x="0" y="157162"/>
                  </a:lnTo>
                  <a:lnTo>
                    <a:pt x="7769" y="206840"/>
                  </a:lnTo>
                  <a:lnTo>
                    <a:pt x="29405" y="249983"/>
                  </a:lnTo>
                  <a:lnTo>
                    <a:pt x="62396" y="284003"/>
                  </a:lnTo>
                  <a:lnTo>
                    <a:pt x="104231" y="306313"/>
                  </a:lnTo>
                  <a:lnTo>
                    <a:pt x="152400" y="314325"/>
                  </a:lnTo>
                  <a:lnTo>
                    <a:pt x="200568" y="306313"/>
                  </a:lnTo>
                  <a:lnTo>
                    <a:pt x="242403" y="284003"/>
                  </a:lnTo>
                  <a:lnTo>
                    <a:pt x="275394" y="249983"/>
                  </a:lnTo>
                  <a:lnTo>
                    <a:pt x="297030" y="206840"/>
                  </a:lnTo>
                  <a:lnTo>
                    <a:pt x="304800" y="157162"/>
                  </a:lnTo>
                  <a:lnTo>
                    <a:pt x="297030" y="107484"/>
                  </a:lnTo>
                  <a:lnTo>
                    <a:pt x="275394" y="64341"/>
                  </a:lnTo>
                  <a:lnTo>
                    <a:pt x="242403" y="30321"/>
                  </a:lnTo>
                  <a:lnTo>
                    <a:pt x="200568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76337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1022350" y="265811"/>
            <a:ext cx="8204200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135" dirty="0"/>
              <a:t>With</a:t>
            </a:r>
            <a:r>
              <a:rPr spc="-140" dirty="0"/>
              <a:t> </a:t>
            </a:r>
            <a:r>
              <a:rPr spc="-60" dirty="0"/>
              <a:t>12</a:t>
            </a:r>
            <a:r>
              <a:rPr spc="-215" dirty="0"/>
              <a:t> </a:t>
            </a:r>
            <a:r>
              <a:rPr spc="-45" dirty="0"/>
              <a:t>base</a:t>
            </a:r>
            <a:r>
              <a:rPr spc="-229" dirty="0"/>
              <a:t> </a:t>
            </a:r>
            <a:r>
              <a:rPr spc="-65" dirty="0"/>
              <a:t>pairs,</a:t>
            </a:r>
            <a:r>
              <a:rPr spc="-210" dirty="0"/>
              <a:t> </a:t>
            </a:r>
            <a:r>
              <a:rPr spc="-190" dirty="0"/>
              <a:t>we</a:t>
            </a:r>
            <a:r>
              <a:rPr spc="-85" dirty="0"/>
              <a:t> </a:t>
            </a:r>
            <a:r>
              <a:rPr spc="-20" dirty="0"/>
              <a:t>can</a:t>
            </a:r>
            <a:r>
              <a:rPr spc="-210" dirty="0"/>
              <a:t> </a:t>
            </a:r>
            <a:r>
              <a:rPr spc="-20" dirty="0"/>
              <a:t>see</a:t>
            </a:r>
            <a:r>
              <a:rPr spc="-185" dirty="0"/>
              <a:t> </a:t>
            </a:r>
            <a:r>
              <a:rPr spc="-20" dirty="0"/>
              <a:t>more!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1838325" y="838200"/>
            <a:ext cx="7867650" cy="4257675"/>
            <a:chOff x="1838325" y="838200"/>
            <a:chExt cx="7867650" cy="425767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38325" y="838200"/>
              <a:ext cx="7867650" cy="425767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310501" y="3224276"/>
              <a:ext cx="781050" cy="1638300"/>
            </a:xfrm>
            <a:custGeom>
              <a:avLst/>
              <a:gdLst/>
              <a:ahLst/>
              <a:cxnLst/>
              <a:rect l="l" t="t" r="r" b="b"/>
              <a:pathLst>
                <a:path w="781050" h="1638300">
                  <a:moveTo>
                    <a:pt x="390525" y="0"/>
                  </a:moveTo>
                  <a:lnTo>
                    <a:pt x="0" y="390398"/>
                  </a:lnTo>
                  <a:lnTo>
                    <a:pt x="195199" y="390398"/>
                  </a:lnTo>
                  <a:lnTo>
                    <a:pt x="195199" y="1638300"/>
                  </a:lnTo>
                  <a:lnTo>
                    <a:pt x="585724" y="1638300"/>
                  </a:lnTo>
                  <a:lnTo>
                    <a:pt x="585724" y="390398"/>
                  </a:lnTo>
                  <a:lnTo>
                    <a:pt x="781050" y="390398"/>
                  </a:lnTo>
                  <a:lnTo>
                    <a:pt x="390525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310501" y="3224276"/>
              <a:ext cx="781050" cy="1638300"/>
            </a:xfrm>
            <a:custGeom>
              <a:avLst/>
              <a:gdLst/>
              <a:ahLst/>
              <a:cxnLst/>
              <a:rect l="l" t="t" r="r" b="b"/>
              <a:pathLst>
                <a:path w="781050" h="1638300">
                  <a:moveTo>
                    <a:pt x="781050" y="390398"/>
                  </a:moveTo>
                  <a:lnTo>
                    <a:pt x="585724" y="390398"/>
                  </a:lnTo>
                  <a:lnTo>
                    <a:pt x="585724" y="1638300"/>
                  </a:lnTo>
                  <a:lnTo>
                    <a:pt x="195199" y="1638300"/>
                  </a:lnTo>
                  <a:lnTo>
                    <a:pt x="195199" y="390398"/>
                  </a:lnTo>
                  <a:lnTo>
                    <a:pt x="0" y="390398"/>
                  </a:lnTo>
                  <a:lnTo>
                    <a:pt x="390525" y="0"/>
                  </a:lnTo>
                  <a:lnTo>
                    <a:pt x="781050" y="390398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662551" y="3824351"/>
              <a:ext cx="333375" cy="1038225"/>
            </a:xfrm>
            <a:custGeom>
              <a:avLst/>
              <a:gdLst/>
              <a:ahLst/>
              <a:cxnLst/>
              <a:rect l="l" t="t" r="r" b="b"/>
              <a:pathLst>
                <a:path w="333375" h="1038225">
                  <a:moveTo>
                    <a:pt x="166624" y="0"/>
                  </a:moveTo>
                  <a:lnTo>
                    <a:pt x="0" y="166624"/>
                  </a:lnTo>
                  <a:lnTo>
                    <a:pt x="83312" y="166624"/>
                  </a:lnTo>
                  <a:lnTo>
                    <a:pt x="83312" y="1038225"/>
                  </a:lnTo>
                  <a:lnTo>
                    <a:pt x="249936" y="1038225"/>
                  </a:lnTo>
                  <a:lnTo>
                    <a:pt x="249936" y="166624"/>
                  </a:lnTo>
                  <a:lnTo>
                    <a:pt x="333375" y="166624"/>
                  </a:lnTo>
                  <a:lnTo>
                    <a:pt x="166624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662551" y="3824351"/>
              <a:ext cx="333375" cy="1038225"/>
            </a:xfrm>
            <a:custGeom>
              <a:avLst/>
              <a:gdLst/>
              <a:ahLst/>
              <a:cxnLst/>
              <a:rect l="l" t="t" r="r" b="b"/>
              <a:pathLst>
                <a:path w="333375" h="1038225">
                  <a:moveTo>
                    <a:pt x="333375" y="166624"/>
                  </a:moveTo>
                  <a:lnTo>
                    <a:pt x="249936" y="166624"/>
                  </a:lnTo>
                  <a:lnTo>
                    <a:pt x="249936" y="1038225"/>
                  </a:lnTo>
                  <a:lnTo>
                    <a:pt x="83312" y="1038225"/>
                  </a:lnTo>
                  <a:lnTo>
                    <a:pt x="83312" y="166624"/>
                  </a:lnTo>
                  <a:lnTo>
                    <a:pt x="0" y="166624"/>
                  </a:lnTo>
                  <a:lnTo>
                    <a:pt x="166624" y="0"/>
                  </a:lnTo>
                  <a:lnTo>
                    <a:pt x="333375" y="166624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196715" y="5115623"/>
            <a:ext cx="131191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Minor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groove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29</a:t>
            </a:fld>
            <a:endParaRPr spc="-25" dirty="0"/>
          </a:p>
        </p:txBody>
      </p:sp>
      <p:sp>
        <p:nvSpPr>
          <p:cNvPr id="14" name="object 14"/>
          <p:cNvSpPr txBox="1"/>
          <p:nvPr/>
        </p:nvSpPr>
        <p:spPr>
          <a:xfrm>
            <a:off x="7021830" y="5128323"/>
            <a:ext cx="131191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Major</a:t>
            </a:r>
            <a:r>
              <a:rPr sz="1800" b="1" spc="-10" dirty="0">
                <a:latin typeface="Calibri"/>
                <a:cs typeface="Calibri"/>
              </a:rPr>
              <a:t> groove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3617595" marR="5080">
              <a:lnSpc>
                <a:spcPct val="91100"/>
              </a:lnSpc>
              <a:spcBef>
                <a:spcPts val="550"/>
              </a:spcBef>
            </a:pPr>
            <a:r>
              <a:rPr sz="3950" b="0" dirty="0">
                <a:solidFill>
                  <a:srgbClr val="232323"/>
                </a:solidFill>
                <a:latin typeface="Segoe UI"/>
                <a:cs typeface="Segoe UI"/>
              </a:rPr>
              <a:t>Activating</a:t>
            </a:r>
            <a:r>
              <a:rPr sz="3950" b="0" spc="15" dirty="0">
                <a:solidFill>
                  <a:srgbClr val="232323"/>
                </a:solidFill>
                <a:latin typeface="Segoe UI"/>
                <a:cs typeface="Segoe UI"/>
              </a:rPr>
              <a:t> </a:t>
            </a:r>
            <a:r>
              <a:rPr sz="3950" b="0" dirty="0">
                <a:solidFill>
                  <a:srgbClr val="232323"/>
                </a:solidFill>
                <a:latin typeface="Segoe UI"/>
                <a:cs typeface="Segoe UI"/>
              </a:rPr>
              <a:t>Student</a:t>
            </a:r>
            <a:r>
              <a:rPr sz="3950" b="0" spc="-50" dirty="0">
                <a:solidFill>
                  <a:srgbClr val="232323"/>
                </a:solidFill>
                <a:latin typeface="Segoe UI"/>
                <a:cs typeface="Segoe UI"/>
              </a:rPr>
              <a:t> </a:t>
            </a:r>
            <a:r>
              <a:rPr sz="3950" b="0" spc="-10" dirty="0">
                <a:solidFill>
                  <a:srgbClr val="232323"/>
                </a:solidFill>
                <a:latin typeface="Segoe UI"/>
                <a:cs typeface="Segoe UI"/>
              </a:rPr>
              <a:t>Thinking </a:t>
            </a:r>
            <a:r>
              <a:rPr sz="3950" b="0" dirty="0">
                <a:solidFill>
                  <a:srgbClr val="232323"/>
                </a:solidFill>
                <a:latin typeface="Segoe UI"/>
                <a:cs typeface="Segoe UI"/>
              </a:rPr>
              <a:t>with</a:t>
            </a:r>
            <a:r>
              <a:rPr sz="3950" b="0" spc="-50" dirty="0">
                <a:solidFill>
                  <a:srgbClr val="232323"/>
                </a:solidFill>
                <a:latin typeface="Segoe UI"/>
                <a:cs typeface="Segoe UI"/>
              </a:rPr>
              <a:t> </a:t>
            </a:r>
            <a:r>
              <a:rPr sz="3950" b="0" dirty="0">
                <a:solidFill>
                  <a:srgbClr val="232323"/>
                </a:solidFill>
                <a:latin typeface="Segoe UI"/>
                <a:cs typeface="Segoe UI"/>
              </a:rPr>
              <a:t>a</a:t>
            </a:r>
            <a:r>
              <a:rPr sz="3950" b="0" spc="-40" dirty="0">
                <a:solidFill>
                  <a:srgbClr val="232323"/>
                </a:solidFill>
                <a:latin typeface="Segoe UI"/>
                <a:cs typeface="Segoe UI"/>
              </a:rPr>
              <a:t> </a:t>
            </a:r>
            <a:r>
              <a:rPr sz="3950" b="0" dirty="0">
                <a:solidFill>
                  <a:srgbClr val="232323"/>
                </a:solidFill>
                <a:latin typeface="Segoe UI"/>
                <a:cs typeface="Segoe UI"/>
              </a:rPr>
              <a:t>Twist</a:t>
            </a:r>
            <a:r>
              <a:rPr sz="3950" b="0" spc="40" dirty="0">
                <a:solidFill>
                  <a:srgbClr val="232323"/>
                </a:solidFill>
                <a:latin typeface="Segoe UI"/>
                <a:cs typeface="Segoe UI"/>
              </a:rPr>
              <a:t> </a:t>
            </a:r>
            <a:r>
              <a:rPr sz="3950" b="0" dirty="0">
                <a:solidFill>
                  <a:srgbClr val="232323"/>
                </a:solidFill>
                <a:latin typeface="Segoe UI"/>
                <a:cs typeface="Segoe UI"/>
              </a:rPr>
              <a:t>on</a:t>
            </a:r>
            <a:r>
              <a:rPr sz="3950" b="0" spc="-45" dirty="0">
                <a:solidFill>
                  <a:srgbClr val="232323"/>
                </a:solidFill>
                <a:latin typeface="Segoe UI"/>
                <a:cs typeface="Segoe UI"/>
              </a:rPr>
              <a:t> </a:t>
            </a:r>
            <a:r>
              <a:rPr sz="3950" b="0" spc="-25" dirty="0">
                <a:solidFill>
                  <a:srgbClr val="232323"/>
                </a:solidFill>
                <a:latin typeface="Segoe UI"/>
                <a:cs typeface="Segoe UI"/>
              </a:rPr>
              <a:t>DNA </a:t>
            </a:r>
            <a:r>
              <a:rPr sz="3950" b="0" spc="-10" dirty="0">
                <a:solidFill>
                  <a:srgbClr val="232323"/>
                </a:solidFill>
                <a:latin typeface="Segoe UI"/>
                <a:cs typeface="Segoe UI"/>
              </a:rPr>
              <a:t>Modeling</a:t>
            </a:r>
            <a:endParaRPr sz="3950">
              <a:latin typeface="Segoe UI"/>
              <a:cs typeface="Segoe U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837551" y="2771775"/>
            <a:ext cx="4354830" cy="4086225"/>
            <a:chOff x="7837551" y="2771775"/>
            <a:chExt cx="4354830" cy="4086225"/>
          </a:xfrm>
        </p:grpSpPr>
        <p:pic>
          <p:nvPicPr>
            <p:cNvPr id="5" name="object 5" descr="A person sitting on a rock  Description automatically generated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34375" y="2771775"/>
              <a:ext cx="3857624" cy="408622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37551" y="3034245"/>
              <a:ext cx="4127246" cy="3536823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627245" y="4389691"/>
            <a:ext cx="2927350" cy="105029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390"/>
              </a:spcBef>
            </a:pP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Karen</a:t>
            </a:r>
            <a:r>
              <a:rPr sz="2400" spc="-1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30" dirty="0">
                <a:solidFill>
                  <a:srgbClr val="7E7E7E"/>
                </a:solidFill>
                <a:latin typeface="Calibri"/>
                <a:cs typeface="Calibri"/>
              </a:rPr>
              <a:t>Avery,</a:t>
            </a:r>
            <a:r>
              <a:rPr sz="24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7E7E7E"/>
                </a:solidFill>
                <a:latin typeface="Calibri"/>
                <a:cs typeface="Calibri"/>
              </a:rPr>
              <a:t>EdD </a:t>
            </a:r>
            <a:r>
              <a:rPr sz="2400" spc="-20" dirty="0">
                <a:solidFill>
                  <a:srgbClr val="7E7E7E"/>
                </a:solidFill>
                <a:latin typeface="Calibri"/>
                <a:cs typeface="Calibri"/>
              </a:rPr>
              <a:t>Pennsylvania</a:t>
            </a:r>
            <a:r>
              <a:rPr sz="24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E7E7E"/>
                </a:solidFill>
                <a:latin typeface="Calibri"/>
                <a:cs typeface="Calibri"/>
              </a:rPr>
              <a:t>College</a:t>
            </a:r>
            <a:r>
              <a:rPr sz="24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7E7E7E"/>
                </a:solidFill>
                <a:latin typeface="Calibri"/>
                <a:cs typeface="Calibri"/>
              </a:rPr>
              <a:t>of </a:t>
            </a:r>
            <a:r>
              <a:rPr sz="2400" spc="-10" dirty="0">
                <a:solidFill>
                  <a:srgbClr val="7E7E7E"/>
                </a:solidFill>
                <a:latin typeface="Calibri"/>
                <a:cs typeface="Calibri"/>
              </a:rPr>
              <a:t>Technology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2875" y="6410325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31" y="8011"/>
                  </a:lnTo>
                  <a:lnTo>
                    <a:pt x="62396" y="30321"/>
                  </a:lnTo>
                  <a:lnTo>
                    <a:pt x="29405" y="64341"/>
                  </a:lnTo>
                  <a:lnTo>
                    <a:pt x="7769" y="107484"/>
                  </a:lnTo>
                  <a:lnTo>
                    <a:pt x="0" y="157162"/>
                  </a:lnTo>
                  <a:lnTo>
                    <a:pt x="7769" y="206840"/>
                  </a:lnTo>
                  <a:lnTo>
                    <a:pt x="29405" y="249983"/>
                  </a:lnTo>
                  <a:lnTo>
                    <a:pt x="62396" y="284003"/>
                  </a:lnTo>
                  <a:lnTo>
                    <a:pt x="104231" y="306313"/>
                  </a:lnTo>
                  <a:lnTo>
                    <a:pt x="152400" y="314325"/>
                  </a:lnTo>
                  <a:lnTo>
                    <a:pt x="200568" y="306313"/>
                  </a:lnTo>
                  <a:lnTo>
                    <a:pt x="242403" y="284003"/>
                  </a:lnTo>
                  <a:lnTo>
                    <a:pt x="275394" y="249983"/>
                  </a:lnTo>
                  <a:lnTo>
                    <a:pt x="297030" y="206840"/>
                  </a:lnTo>
                  <a:lnTo>
                    <a:pt x="304800" y="157162"/>
                  </a:lnTo>
                  <a:lnTo>
                    <a:pt x="297030" y="107484"/>
                  </a:lnTo>
                  <a:lnTo>
                    <a:pt x="275394" y="64341"/>
                  </a:lnTo>
                  <a:lnTo>
                    <a:pt x="242403" y="30321"/>
                  </a:lnTo>
                  <a:lnTo>
                    <a:pt x="200568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76337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00200" y="1781175"/>
              <a:ext cx="3400425" cy="3590925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1135" rIns="0" bIns="0" rtlCol="0">
            <a:spAutoFit/>
          </a:bodyPr>
          <a:lstStyle/>
          <a:p>
            <a:pPr marL="1108710">
              <a:lnSpc>
                <a:spcPct val="100000"/>
              </a:lnSpc>
              <a:spcBef>
                <a:spcPts val="130"/>
              </a:spcBef>
            </a:pPr>
            <a:r>
              <a:rPr spc="-90" dirty="0"/>
              <a:t>Look</a:t>
            </a:r>
            <a:r>
              <a:rPr spc="-185" dirty="0"/>
              <a:t> </a:t>
            </a:r>
            <a:r>
              <a:rPr spc="-75" dirty="0"/>
              <a:t>here</a:t>
            </a:r>
            <a:r>
              <a:rPr spc="-200" dirty="0"/>
              <a:t> </a:t>
            </a:r>
            <a:r>
              <a:rPr dirty="0"/>
              <a:t>it</a:t>
            </a:r>
            <a:r>
              <a:rPr spc="-140" dirty="0"/>
              <a:t> </a:t>
            </a:r>
            <a:r>
              <a:rPr spc="-25" dirty="0"/>
              <a:t>is!</a:t>
            </a: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25972" y="1598802"/>
            <a:ext cx="2502534" cy="3958844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30</a:t>
            </a:fld>
            <a:endParaRPr spc="-25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2875" y="6410325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31" y="8011"/>
                  </a:lnTo>
                  <a:lnTo>
                    <a:pt x="62396" y="30321"/>
                  </a:lnTo>
                  <a:lnTo>
                    <a:pt x="29405" y="64341"/>
                  </a:lnTo>
                  <a:lnTo>
                    <a:pt x="7769" y="107484"/>
                  </a:lnTo>
                  <a:lnTo>
                    <a:pt x="0" y="157162"/>
                  </a:lnTo>
                  <a:lnTo>
                    <a:pt x="7769" y="206840"/>
                  </a:lnTo>
                  <a:lnTo>
                    <a:pt x="29405" y="249983"/>
                  </a:lnTo>
                  <a:lnTo>
                    <a:pt x="62396" y="284003"/>
                  </a:lnTo>
                  <a:lnTo>
                    <a:pt x="104231" y="306313"/>
                  </a:lnTo>
                  <a:lnTo>
                    <a:pt x="152400" y="314325"/>
                  </a:lnTo>
                  <a:lnTo>
                    <a:pt x="200568" y="306313"/>
                  </a:lnTo>
                  <a:lnTo>
                    <a:pt x="242403" y="284003"/>
                  </a:lnTo>
                  <a:lnTo>
                    <a:pt x="275394" y="249983"/>
                  </a:lnTo>
                  <a:lnTo>
                    <a:pt x="297030" y="206840"/>
                  </a:lnTo>
                  <a:lnTo>
                    <a:pt x="304800" y="157162"/>
                  </a:lnTo>
                  <a:lnTo>
                    <a:pt x="297030" y="107484"/>
                  </a:lnTo>
                  <a:lnTo>
                    <a:pt x="275394" y="64341"/>
                  </a:lnTo>
                  <a:lnTo>
                    <a:pt x="242403" y="30321"/>
                  </a:lnTo>
                  <a:lnTo>
                    <a:pt x="200568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76337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6177" rIns="0" bIns="0" rtlCol="0">
            <a:spAutoFit/>
          </a:bodyPr>
          <a:lstStyle/>
          <a:p>
            <a:pPr marL="450850">
              <a:lnSpc>
                <a:spcPct val="100000"/>
              </a:lnSpc>
              <a:spcBef>
                <a:spcPts val="130"/>
              </a:spcBef>
            </a:pPr>
            <a:r>
              <a:rPr spc="-100" dirty="0"/>
              <a:t>DNA</a:t>
            </a:r>
            <a:r>
              <a:rPr spc="-175" dirty="0"/>
              <a:t> </a:t>
            </a:r>
            <a:r>
              <a:rPr dirty="0"/>
              <a:t>is</a:t>
            </a:r>
            <a:r>
              <a:rPr spc="-130" dirty="0"/>
              <a:t> </a:t>
            </a:r>
            <a:r>
              <a:rPr spc="-105" dirty="0"/>
              <a:t>Antiparallel</a:t>
            </a:r>
          </a:p>
        </p:txBody>
      </p:sp>
      <p:pic>
        <p:nvPicPr>
          <p:cNvPr id="7" name="object 7" descr="A cake made to look like a face  Description automatically generated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77075" y="285750"/>
            <a:ext cx="2714625" cy="550545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31</a:t>
            </a:fld>
            <a:endParaRPr spc="-25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2875" y="6410325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31" y="8011"/>
                  </a:lnTo>
                  <a:lnTo>
                    <a:pt x="62396" y="30321"/>
                  </a:lnTo>
                  <a:lnTo>
                    <a:pt x="29405" y="64341"/>
                  </a:lnTo>
                  <a:lnTo>
                    <a:pt x="7769" y="107484"/>
                  </a:lnTo>
                  <a:lnTo>
                    <a:pt x="0" y="157162"/>
                  </a:lnTo>
                  <a:lnTo>
                    <a:pt x="7769" y="206840"/>
                  </a:lnTo>
                  <a:lnTo>
                    <a:pt x="29405" y="249983"/>
                  </a:lnTo>
                  <a:lnTo>
                    <a:pt x="62396" y="284003"/>
                  </a:lnTo>
                  <a:lnTo>
                    <a:pt x="104231" y="306313"/>
                  </a:lnTo>
                  <a:lnTo>
                    <a:pt x="152400" y="314325"/>
                  </a:lnTo>
                  <a:lnTo>
                    <a:pt x="200568" y="306313"/>
                  </a:lnTo>
                  <a:lnTo>
                    <a:pt x="242403" y="284003"/>
                  </a:lnTo>
                  <a:lnTo>
                    <a:pt x="275394" y="249983"/>
                  </a:lnTo>
                  <a:lnTo>
                    <a:pt x="297030" y="206840"/>
                  </a:lnTo>
                  <a:lnTo>
                    <a:pt x="304800" y="157162"/>
                  </a:lnTo>
                  <a:lnTo>
                    <a:pt x="297030" y="107484"/>
                  </a:lnTo>
                  <a:lnTo>
                    <a:pt x="275394" y="64341"/>
                  </a:lnTo>
                  <a:lnTo>
                    <a:pt x="242403" y="30321"/>
                  </a:lnTo>
                  <a:lnTo>
                    <a:pt x="200568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76337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6177" rIns="0" bIns="0" rtlCol="0">
            <a:spAutoFit/>
          </a:bodyPr>
          <a:lstStyle/>
          <a:p>
            <a:pPr marL="450850">
              <a:lnSpc>
                <a:spcPct val="100000"/>
              </a:lnSpc>
              <a:spcBef>
                <a:spcPts val="130"/>
              </a:spcBef>
            </a:pPr>
            <a:r>
              <a:rPr spc="-110" dirty="0"/>
              <a:t>Zooming</a:t>
            </a:r>
            <a:r>
              <a:rPr spc="-220" dirty="0"/>
              <a:t> </a:t>
            </a:r>
            <a:r>
              <a:rPr dirty="0"/>
              <a:t>Out</a:t>
            </a:r>
            <a:r>
              <a:rPr spc="-200" dirty="0"/>
              <a:t> </a:t>
            </a:r>
            <a:r>
              <a:rPr spc="-40" dirty="0"/>
              <a:t>for</a:t>
            </a:r>
            <a:r>
              <a:rPr spc="-100" dirty="0"/>
              <a:t> </a:t>
            </a:r>
            <a:r>
              <a:rPr spc="-110" dirty="0"/>
              <a:t>Function-</a:t>
            </a:r>
            <a:r>
              <a:rPr spc="-130" dirty="0"/>
              <a:t>DNA</a:t>
            </a:r>
            <a:r>
              <a:rPr spc="-240" dirty="0"/>
              <a:t> </a:t>
            </a:r>
            <a:r>
              <a:rPr spc="-80" dirty="0"/>
              <a:t>Replication</a:t>
            </a: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38275" y="838200"/>
            <a:ext cx="9315450" cy="573405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32</a:t>
            </a:fld>
            <a:endParaRPr spc="-25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2350" y="265811"/>
            <a:ext cx="8904605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6019800" algn="l"/>
              </a:tabLst>
            </a:pPr>
            <a:r>
              <a:rPr sz="3200" b="1" spc="-110" dirty="0">
                <a:latin typeface="Verdana"/>
                <a:cs typeface="Verdana"/>
              </a:rPr>
              <a:t>Zooming</a:t>
            </a:r>
            <a:r>
              <a:rPr sz="3200" b="1" spc="-220" dirty="0">
                <a:latin typeface="Verdana"/>
                <a:cs typeface="Verdana"/>
              </a:rPr>
              <a:t> </a:t>
            </a:r>
            <a:r>
              <a:rPr sz="3200" b="1" dirty="0">
                <a:latin typeface="Verdana"/>
                <a:cs typeface="Verdana"/>
              </a:rPr>
              <a:t>Out</a:t>
            </a:r>
            <a:r>
              <a:rPr sz="3200" b="1" spc="-240" dirty="0">
                <a:latin typeface="Verdana"/>
                <a:cs typeface="Verdana"/>
              </a:rPr>
              <a:t> </a:t>
            </a:r>
            <a:r>
              <a:rPr sz="3200" b="1" spc="-40" dirty="0">
                <a:latin typeface="Verdana"/>
                <a:cs typeface="Verdana"/>
              </a:rPr>
              <a:t>for</a:t>
            </a:r>
            <a:r>
              <a:rPr sz="3200" b="1" spc="-155" dirty="0">
                <a:latin typeface="Verdana"/>
                <a:cs typeface="Verdana"/>
              </a:rPr>
              <a:t> </a:t>
            </a:r>
            <a:r>
              <a:rPr sz="3200" b="1" spc="-10" dirty="0">
                <a:latin typeface="Verdana"/>
                <a:cs typeface="Verdana"/>
              </a:rPr>
              <a:t>Function:</a:t>
            </a:r>
            <a:r>
              <a:rPr sz="3200" b="1" dirty="0">
                <a:latin typeface="Verdana"/>
                <a:cs typeface="Verdana"/>
              </a:rPr>
              <a:t>	</a:t>
            </a:r>
            <a:r>
              <a:rPr sz="3200" b="1" spc="-105" dirty="0">
                <a:latin typeface="Verdana"/>
                <a:cs typeface="Verdana"/>
              </a:rPr>
              <a:t>Transcription</a:t>
            </a:r>
            <a:endParaRPr sz="3200">
              <a:latin typeface="Verdana"/>
              <a:cs typeface="Verdan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0" y="1181100"/>
            <a:ext cx="4581525" cy="428625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270635" y="2234818"/>
            <a:ext cx="4079875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200" b="1" i="1" dirty="0">
                <a:latin typeface="Calibri"/>
                <a:cs typeface="Calibri"/>
              </a:rPr>
              <a:t>But</a:t>
            </a:r>
            <a:r>
              <a:rPr sz="3200" b="1" i="1" spc="-35" dirty="0">
                <a:latin typeface="Calibri"/>
                <a:cs typeface="Calibri"/>
              </a:rPr>
              <a:t> </a:t>
            </a:r>
            <a:r>
              <a:rPr sz="3200" b="1" i="1" dirty="0">
                <a:latin typeface="Calibri"/>
                <a:cs typeface="Calibri"/>
              </a:rPr>
              <a:t>we</a:t>
            </a:r>
            <a:r>
              <a:rPr sz="3200" b="1" i="1" spc="-55" dirty="0">
                <a:latin typeface="Calibri"/>
                <a:cs typeface="Calibri"/>
              </a:rPr>
              <a:t> </a:t>
            </a:r>
            <a:r>
              <a:rPr sz="3200" b="1" i="1" dirty="0">
                <a:latin typeface="Calibri"/>
                <a:cs typeface="Calibri"/>
              </a:rPr>
              <a:t>have</a:t>
            </a:r>
            <a:r>
              <a:rPr sz="3200" b="1" i="1" spc="-45" dirty="0">
                <a:latin typeface="Calibri"/>
                <a:cs typeface="Calibri"/>
              </a:rPr>
              <a:t> </a:t>
            </a:r>
            <a:r>
              <a:rPr sz="3200" b="1" i="1" dirty="0">
                <a:latin typeface="Calibri"/>
                <a:cs typeface="Calibri"/>
              </a:rPr>
              <a:t>a</a:t>
            </a:r>
            <a:r>
              <a:rPr sz="3200" b="1" i="1" spc="-25" dirty="0">
                <a:latin typeface="Calibri"/>
                <a:cs typeface="Calibri"/>
              </a:rPr>
              <a:t> </a:t>
            </a:r>
            <a:r>
              <a:rPr sz="3200" b="1" i="1" spc="-10" dirty="0">
                <a:latin typeface="Calibri"/>
                <a:cs typeface="Calibri"/>
              </a:rPr>
              <a:t>problem!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33</a:t>
            </a:fld>
            <a:endParaRPr spc="-25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33700" y="1076325"/>
              <a:ext cx="4762500" cy="424815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943350" y="2600325"/>
              <a:ext cx="1485900" cy="2114550"/>
            </a:xfrm>
            <a:custGeom>
              <a:avLst/>
              <a:gdLst/>
              <a:ahLst/>
              <a:cxnLst/>
              <a:rect l="l" t="t" r="r" b="b"/>
              <a:pathLst>
                <a:path w="1485900" h="2114550">
                  <a:moveTo>
                    <a:pt x="0" y="1057275"/>
                  </a:moveTo>
                  <a:lnTo>
                    <a:pt x="1029" y="1001121"/>
                  </a:lnTo>
                  <a:lnTo>
                    <a:pt x="4084" y="945731"/>
                  </a:lnTo>
                  <a:lnTo>
                    <a:pt x="9113" y="891178"/>
                  </a:lnTo>
                  <a:lnTo>
                    <a:pt x="16065" y="837535"/>
                  </a:lnTo>
                  <a:lnTo>
                    <a:pt x="24888" y="784875"/>
                  </a:lnTo>
                  <a:lnTo>
                    <a:pt x="35531" y="733270"/>
                  </a:lnTo>
                  <a:lnTo>
                    <a:pt x="47943" y="682795"/>
                  </a:lnTo>
                  <a:lnTo>
                    <a:pt x="62072" y="633521"/>
                  </a:lnTo>
                  <a:lnTo>
                    <a:pt x="77867" y="585523"/>
                  </a:lnTo>
                  <a:lnTo>
                    <a:pt x="95277" y="538873"/>
                  </a:lnTo>
                  <a:lnTo>
                    <a:pt x="114250" y="493643"/>
                  </a:lnTo>
                  <a:lnTo>
                    <a:pt x="134735" y="449908"/>
                  </a:lnTo>
                  <a:lnTo>
                    <a:pt x="156681" y="407741"/>
                  </a:lnTo>
                  <a:lnTo>
                    <a:pt x="180036" y="367213"/>
                  </a:lnTo>
                  <a:lnTo>
                    <a:pt x="204748" y="328399"/>
                  </a:lnTo>
                  <a:lnTo>
                    <a:pt x="230768" y="291371"/>
                  </a:lnTo>
                  <a:lnTo>
                    <a:pt x="258043" y="256203"/>
                  </a:lnTo>
                  <a:lnTo>
                    <a:pt x="286522" y="222967"/>
                  </a:lnTo>
                  <a:lnTo>
                    <a:pt x="316153" y="191737"/>
                  </a:lnTo>
                  <a:lnTo>
                    <a:pt x="346886" y="162586"/>
                  </a:lnTo>
                  <a:lnTo>
                    <a:pt x="378669" y="135586"/>
                  </a:lnTo>
                  <a:lnTo>
                    <a:pt x="411450" y="110810"/>
                  </a:lnTo>
                  <a:lnTo>
                    <a:pt x="445178" y="88333"/>
                  </a:lnTo>
                  <a:lnTo>
                    <a:pt x="479803" y="68226"/>
                  </a:lnTo>
                  <a:lnTo>
                    <a:pt x="515272" y="50564"/>
                  </a:lnTo>
                  <a:lnTo>
                    <a:pt x="551535" y="35418"/>
                  </a:lnTo>
                  <a:lnTo>
                    <a:pt x="588539" y="22862"/>
                  </a:lnTo>
                  <a:lnTo>
                    <a:pt x="626234" y="12969"/>
                  </a:lnTo>
                  <a:lnTo>
                    <a:pt x="664568" y="5813"/>
                  </a:lnTo>
                  <a:lnTo>
                    <a:pt x="703491" y="1465"/>
                  </a:lnTo>
                  <a:lnTo>
                    <a:pt x="742950" y="0"/>
                  </a:lnTo>
                  <a:lnTo>
                    <a:pt x="782408" y="1465"/>
                  </a:lnTo>
                  <a:lnTo>
                    <a:pt x="821331" y="5813"/>
                  </a:lnTo>
                  <a:lnTo>
                    <a:pt x="859665" y="12969"/>
                  </a:lnTo>
                  <a:lnTo>
                    <a:pt x="897360" y="22862"/>
                  </a:lnTo>
                  <a:lnTo>
                    <a:pt x="934364" y="35418"/>
                  </a:lnTo>
                  <a:lnTo>
                    <a:pt x="970627" y="50564"/>
                  </a:lnTo>
                  <a:lnTo>
                    <a:pt x="1006096" y="68226"/>
                  </a:lnTo>
                  <a:lnTo>
                    <a:pt x="1040721" y="88333"/>
                  </a:lnTo>
                  <a:lnTo>
                    <a:pt x="1074449" y="110810"/>
                  </a:lnTo>
                  <a:lnTo>
                    <a:pt x="1107230" y="135586"/>
                  </a:lnTo>
                  <a:lnTo>
                    <a:pt x="1139013" y="162586"/>
                  </a:lnTo>
                  <a:lnTo>
                    <a:pt x="1169746" y="191737"/>
                  </a:lnTo>
                  <a:lnTo>
                    <a:pt x="1199377" y="222967"/>
                  </a:lnTo>
                  <a:lnTo>
                    <a:pt x="1227856" y="256203"/>
                  </a:lnTo>
                  <a:lnTo>
                    <a:pt x="1255131" y="291371"/>
                  </a:lnTo>
                  <a:lnTo>
                    <a:pt x="1281151" y="328399"/>
                  </a:lnTo>
                  <a:lnTo>
                    <a:pt x="1305863" y="367213"/>
                  </a:lnTo>
                  <a:lnTo>
                    <a:pt x="1329218" y="407741"/>
                  </a:lnTo>
                  <a:lnTo>
                    <a:pt x="1351164" y="449908"/>
                  </a:lnTo>
                  <a:lnTo>
                    <a:pt x="1371649" y="493643"/>
                  </a:lnTo>
                  <a:lnTo>
                    <a:pt x="1390622" y="538873"/>
                  </a:lnTo>
                  <a:lnTo>
                    <a:pt x="1408032" y="585523"/>
                  </a:lnTo>
                  <a:lnTo>
                    <a:pt x="1423827" y="633521"/>
                  </a:lnTo>
                  <a:lnTo>
                    <a:pt x="1437956" y="682795"/>
                  </a:lnTo>
                  <a:lnTo>
                    <a:pt x="1450368" y="733270"/>
                  </a:lnTo>
                  <a:lnTo>
                    <a:pt x="1461011" y="784875"/>
                  </a:lnTo>
                  <a:lnTo>
                    <a:pt x="1469834" y="837535"/>
                  </a:lnTo>
                  <a:lnTo>
                    <a:pt x="1476786" y="891178"/>
                  </a:lnTo>
                  <a:lnTo>
                    <a:pt x="1481815" y="945731"/>
                  </a:lnTo>
                  <a:lnTo>
                    <a:pt x="1484870" y="1001121"/>
                  </a:lnTo>
                  <a:lnTo>
                    <a:pt x="1485900" y="1057275"/>
                  </a:lnTo>
                  <a:lnTo>
                    <a:pt x="1484870" y="1113428"/>
                  </a:lnTo>
                  <a:lnTo>
                    <a:pt x="1481815" y="1168818"/>
                  </a:lnTo>
                  <a:lnTo>
                    <a:pt x="1476786" y="1223371"/>
                  </a:lnTo>
                  <a:lnTo>
                    <a:pt x="1469834" y="1277014"/>
                  </a:lnTo>
                  <a:lnTo>
                    <a:pt x="1461011" y="1329674"/>
                  </a:lnTo>
                  <a:lnTo>
                    <a:pt x="1450368" y="1381279"/>
                  </a:lnTo>
                  <a:lnTo>
                    <a:pt x="1437956" y="1431754"/>
                  </a:lnTo>
                  <a:lnTo>
                    <a:pt x="1423827" y="1481028"/>
                  </a:lnTo>
                  <a:lnTo>
                    <a:pt x="1408032" y="1529026"/>
                  </a:lnTo>
                  <a:lnTo>
                    <a:pt x="1390622" y="1575676"/>
                  </a:lnTo>
                  <a:lnTo>
                    <a:pt x="1371649" y="1620906"/>
                  </a:lnTo>
                  <a:lnTo>
                    <a:pt x="1351164" y="1664641"/>
                  </a:lnTo>
                  <a:lnTo>
                    <a:pt x="1329218" y="1706808"/>
                  </a:lnTo>
                  <a:lnTo>
                    <a:pt x="1305863" y="1747336"/>
                  </a:lnTo>
                  <a:lnTo>
                    <a:pt x="1281151" y="1786150"/>
                  </a:lnTo>
                  <a:lnTo>
                    <a:pt x="1255131" y="1823178"/>
                  </a:lnTo>
                  <a:lnTo>
                    <a:pt x="1227856" y="1858346"/>
                  </a:lnTo>
                  <a:lnTo>
                    <a:pt x="1199377" y="1891582"/>
                  </a:lnTo>
                  <a:lnTo>
                    <a:pt x="1169746" y="1922812"/>
                  </a:lnTo>
                  <a:lnTo>
                    <a:pt x="1139013" y="1951963"/>
                  </a:lnTo>
                  <a:lnTo>
                    <a:pt x="1107230" y="1978963"/>
                  </a:lnTo>
                  <a:lnTo>
                    <a:pt x="1074449" y="2003739"/>
                  </a:lnTo>
                  <a:lnTo>
                    <a:pt x="1040721" y="2026216"/>
                  </a:lnTo>
                  <a:lnTo>
                    <a:pt x="1006096" y="2046323"/>
                  </a:lnTo>
                  <a:lnTo>
                    <a:pt x="970627" y="2063985"/>
                  </a:lnTo>
                  <a:lnTo>
                    <a:pt x="934364" y="2079131"/>
                  </a:lnTo>
                  <a:lnTo>
                    <a:pt x="897360" y="2091687"/>
                  </a:lnTo>
                  <a:lnTo>
                    <a:pt x="859665" y="2101580"/>
                  </a:lnTo>
                  <a:lnTo>
                    <a:pt x="821331" y="2108736"/>
                  </a:lnTo>
                  <a:lnTo>
                    <a:pt x="782408" y="2113084"/>
                  </a:lnTo>
                  <a:lnTo>
                    <a:pt x="742950" y="2114550"/>
                  </a:lnTo>
                  <a:lnTo>
                    <a:pt x="703491" y="2113084"/>
                  </a:lnTo>
                  <a:lnTo>
                    <a:pt x="664568" y="2108736"/>
                  </a:lnTo>
                  <a:lnTo>
                    <a:pt x="626234" y="2101580"/>
                  </a:lnTo>
                  <a:lnTo>
                    <a:pt x="588539" y="2091687"/>
                  </a:lnTo>
                  <a:lnTo>
                    <a:pt x="551535" y="2079131"/>
                  </a:lnTo>
                  <a:lnTo>
                    <a:pt x="515272" y="2063985"/>
                  </a:lnTo>
                  <a:lnTo>
                    <a:pt x="479803" y="2046323"/>
                  </a:lnTo>
                  <a:lnTo>
                    <a:pt x="445178" y="2026216"/>
                  </a:lnTo>
                  <a:lnTo>
                    <a:pt x="411450" y="2003739"/>
                  </a:lnTo>
                  <a:lnTo>
                    <a:pt x="378669" y="1978963"/>
                  </a:lnTo>
                  <a:lnTo>
                    <a:pt x="346886" y="1951963"/>
                  </a:lnTo>
                  <a:lnTo>
                    <a:pt x="316153" y="1922812"/>
                  </a:lnTo>
                  <a:lnTo>
                    <a:pt x="286522" y="1891582"/>
                  </a:lnTo>
                  <a:lnTo>
                    <a:pt x="258043" y="1858346"/>
                  </a:lnTo>
                  <a:lnTo>
                    <a:pt x="230768" y="1823178"/>
                  </a:lnTo>
                  <a:lnTo>
                    <a:pt x="204748" y="1786150"/>
                  </a:lnTo>
                  <a:lnTo>
                    <a:pt x="180036" y="1747336"/>
                  </a:lnTo>
                  <a:lnTo>
                    <a:pt x="156681" y="1706808"/>
                  </a:lnTo>
                  <a:lnTo>
                    <a:pt x="134735" y="1664641"/>
                  </a:lnTo>
                  <a:lnTo>
                    <a:pt x="114250" y="1620906"/>
                  </a:lnTo>
                  <a:lnTo>
                    <a:pt x="95277" y="1575676"/>
                  </a:lnTo>
                  <a:lnTo>
                    <a:pt x="77867" y="1529026"/>
                  </a:lnTo>
                  <a:lnTo>
                    <a:pt x="62072" y="1481028"/>
                  </a:lnTo>
                  <a:lnTo>
                    <a:pt x="47943" y="1431754"/>
                  </a:lnTo>
                  <a:lnTo>
                    <a:pt x="35531" y="1381279"/>
                  </a:lnTo>
                  <a:lnTo>
                    <a:pt x="24888" y="1329674"/>
                  </a:lnTo>
                  <a:lnTo>
                    <a:pt x="16065" y="1277014"/>
                  </a:lnTo>
                  <a:lnTo>
                    <a:pt x="9113" y="1223371"/>
                  </a:lnTo>
                  <a:lnTo>
                    <a:pt x="4084" y="1168818"/>
                  </a:lnTo>
                  <a:lnTo>
                    <a:pt x="1029" y="1113428"/>
                  </a:lnTo>
                  <a:lnTo>
                    <a:pt x="0" y="1057275"/>
                  </a:lnTo>
                  <a:close/>
                </a:path>
              </a:pathLst>
            </a:custGeom>
            <a:ln w="5715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34</a:t>
            </a:fld>
            <a:endParaRPr spc="-25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2875" y="6410325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31" y="8011"/>
                  </a:lnTo>
                  <a:lnTo>
                    <a:pt x="62396" y="30321"/>
                  </a:lnTo>
                  <a:lnTo>
                    <a:pt x="29405" y="64341"/>
                  </a:lnTo>
                  <a:lnTo>
                    <a:pt x="7769" y="107484"/>
                  </a:lnTo>
                  <a:lnTo>
                    <a:pt x="0" y="157162"/>
                  </a:lnTo>
                  <a:lnTo>
                    <a:pt x="7769" y="206840"/>
                  </a:lnTo>
                  <a:lnTo>
                    <a:pt x="29405" y="249983"/>
                  </a:lnTo>
                  <a:lnTo>
                    <a:pt x="62396" y="284003"/>
                  </a:lnTo>
                  <a:lnTo>
                    <a:pt x="104231" y="306313"/>
                  </a:lnTo>
                  <a:lnTo>
                    <a:pt x="152400" y="314325"/>
                  </a:lnTo>
                  <a:lnTo>
                    <a:pt x="200568" y="306313"/>
                  </a:lnTo>
                  <a:lnTo>
                    <a:pt x="242403" y="284003"/>
                  </a:lnTo>
                  <a:lnTo>
                    <a:pt x="275394" y="249983"/>
                  </a:lnTo>
                  <a:lnTo>
                    <a:pt x="297030" y="206840"/>
                  </a:lnTo>
                  <a:lnTo>
                    <a:pt x="304800" y="157162"/>
                  </a:lnTo>
                  <a:lnTo>
                    <a:pt x="297030" y="107484"/>
                  </a:lnTo>
                  <a:lnTo>
                    <a:pt x="275394" y="64341"/>
                  </a:lnTo>
                  <a:lnTo>
                    <a:pt x="242403" y="30321"/>
                  </a:lnTo>
                  <a:lnTo>
                    <a:pt x="200568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76337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1022350" y="265811"/>
            <a:ext cx="7798434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4192904" algn="l"/>
              </a:tabLst>
            </a:pPr>
            <a:r>
              <a:rPr spc="-110" dirty="0"/>
              <a:t>Zooming</a:t>
            </a:r>
            <a:r>
              <a:rPr spc="-220" dirty="0"/>
              <a:t> </a:t>
            </a:r>
            <a:r>
              <a:rPr spc="-65" dirty="0"/>
              <a:t>Back</a:t>
            </a:r>
            <a:r>
              <a:rPr spc="-145" dirty="0"/>
              <a:t> </a:t>
            </a:r>
            <a:r>
              <a:rPr spc="-25" dirty="0"/>
              <a:t>IN!</a:t>
            </a:r>
            <a:r>
              <a:rPr dirty="0"/>
              <a:t>	</a:t>
            </a:r>
            <a:r>
              <a:rPr spc="-125" dirty="0"/>
              <a:t>RNA</a:t>
            </a:r>
            <a:r>
              <a:rPr spc="-150" dirty="0"/>
              <a:t> </a:t>
            </a:r>
            <a:r>
              <a:rPr spc="-105" dirty="0"/>
              <a:t>Nucleotides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895350" y="1771650"/>
            <a:ext cx="9715500" cy="4467225"/>
            <a:chOff x="895350" y="1771650"/>
            <a:chExt cx="9715500" cy="446722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5350" y="1828800"/>
              <a:ext cx="4924425" cy="372427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667000" y="3705225"/>
              <a:ext cx="1571625" cy="2095500"/>
            </a:xfrm>
            <a:custGeom>
              <a:avLst/>
              <a:gdLst/>
              <a:ahLst/>
              <a:cxnLst/>
              <a:rect l="l" t="t" r="r" b="b"/>
              <a:pathLst>
                <a:path w="1571625" h="2095500">
                  <a:moveTo>
                    <a:pt x="0" y="2095500"/>
                  </a:moveTo>
                  <a:lnTo>
                    <a:pt x="1571625" y="2095500"/>
                  </a:lnTo>
                  <a:lnTo>
                    <a:pt x="1571625" y="0"/>
                  </a:lnTo>
                  <a:lnTo>
                    <a:pt x="0" y="0"/>
                  </a:lnTo>
                  <a:lnTo>
                    <a:pt x="0" y="2095500"/>
                  </a:lnTo>
                  <a:close/>
                </a:path>
              </a:pathLst>
            </a:custGeom>
            <a:ln w="190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53275" y="1771650"/>
              <a:ext cx="3457575" cy="4467225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0247630" y="2923539"/>
            <a:ext cx="204470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b="1" spc="-50" dirty="0">
                <a:solidFill>
                  <a:srgbClr val="4471C4"/>
                </a:solidFill>
                <a:latin typeface="Calibri"/>
                <a:cs typeface="Calibri"/>
              </a:rPr>
              <a:t>1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35</a:t>
            </a:fld>
            <a:endParaRPr spc="-25" dirty="0"/>
          </a:p>
        </p:txBody>
      </p:sp>
      <p:sp>
        <p:nvSpPr>
          <p:cNvPr id="12" name="object 12"/>
          <p:cNvSpPr txBox="1"/>
          <p:nvPr/>
        </p:nvSpPr>
        <p:spPr>
          <a:xfrm>
            <a:off x="9800843" y="4110354"/>
            <a:ext cx="281940" cy="632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b="1" spc="-50" dirty="0">
                <a:solidFill>
                  <a:srgbClr val="00AF50"/>
                </a:solidFill>
                <a:latin typeface="Calibri"/>
                <a:cs typeface="Calibri"/>
              </a:rPr>
              <a:t>2</a:t>
            </a:r>
            <a:endParaRPr sz="39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073135" y="4020439"/>
            <a:ext cx="204470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b="1" spc="-50" dirty="0">
                <a:solidFill>
                  <a:srgbClr val="4471C4"/>
                </a:solidFill>
                <a:latin typeface="Calibri"/>
                <a:cs typeface="Calibri"/>
              </a:rPr>
              <a:t>3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73950" y="2912110"/>
            <a:ext cx="204470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b="1" spc="-50" dirty="0">
                <a:solidFill>
                  <a:srgbClr val="4471C4"/>
                </a:solidFill>
                <a:latin typeface="Calibri"/>
                <a:cs typeface="Calibri"/>
              </a:rPr>
              <a:t>4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73950" y="1842452"/>
            <a:ext cx="20447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b="1" spc="-50" dirty="0">
                <a:solidFill>
                  <a:srgbClr val="4471C4"/>
                </a:solidFill>
                <a:latin typeface="Calibri"/>
                <a:cs typeface="Calibri"/>
              </a:rPr>
              <a:t>5</a:t>
            </a:r>
            <a:endParaRPr sz="27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2875" y="6410325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31" y="8011"/>
                  </a:lnTo>
                  <a:lnTo>
                    <a:pt x="62396" y="30321"/>
                  </a:lnTo>
                  <a:lnTo>
                    <a:pt x="29405" y="64341"/>
                  </a:lnTo>
                  <a:lnTo>
                    <a:pt x="7769" y="107484"/>
                  </a:lnTo>
                  <a:lnTo>
                    <a:pt x="0" y="157162"/>
                  </a:lnTo>
                  <a:lnTo>
                    <a:pt x="7769" y="206840"/>
                  </a:lnTo>
                  <a:lnTo>
                    <a:pt x="29405" y="249983"/>
                  </a:lnTo>
                  <a:lnTo>
                    <a:pt x="62396" y="284003"/>
                  </a:lnTo>
                  <a:lnTo>
                    <a:pt x="104231" y="306313"/>
                  </a:lnTo>
                  <a:lnTo>
                    <a:pt x="152400" y="314325"/>
                  </a:lnTo>
                  <a:lnTo>
                    <a:pt x="200568" y="306313"/>
                  </a:lnTo>
                  <a:lnTo>
                    <a:pt x="242403" y="284003"/>
                  </a:lnTo>
                  <a:lnTo>
                    <a:pt x="275394" y="249983"/>
                  </a:lnTo>
                  <a:lnTo>
                    <a:pt x="297030" y="206840"/>
                  </a:lnTo>
                  <a:lnTo>
                    <a:pt x="304800" y="157162"/>
                  </a:lnTo>
                  <a:lnTo>
                    <a:pt x="297030" y="107484"/>
                  </a:lnTo>
                  <a:lnTo>
                    <a:pt x="275394" y="64341"/>
                  </a:lnTo>
                  <a:lnTo>
                    <a:pt x="242403" y="30321"/>
                  </a:lnTo>
                  <a:lnTo>
                    <a:pt x="200568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76337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022350" y="265811"/>
            <a:ext cx="6214110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200" b="1" spc="-105" dirty="0">
                <a:latin typeface="Verdana"/>
                <a:cs typeface="Verdana"/>
              </a:rPr>
              <a:t>Let’s</a:t>
            </a:r>
            <a:r>
              <a:rPr sz="3200" b="1" spc="-170" dirty="0">
                <a:latin typeface="Verdana"/>
                <a:cs typeface="Verdana"/>
              </a:rPr>
              <a:t> </a:t>
            </a:r>
            <a:r>
              <a:rPr sz="3200" b="1" spc="-90" dirty="0">
                <a:latin typeface="Verdana"/>
                <a:cs typeface="Verdana"/>
              </a:rPr>
              <a:t>make</a:t>
            </a:r>
            <a:r>
              <a:rPr sz="3200" b="1" spc="-170" dirty="0">
                <a:latin typeface="Verdana"/>
                <a:cs typeface="Verdana"/>
              </a:rPr>
              <a:t> </a:t>
            </a:r>
            <a:r>
              <a:rPr sz="3200" b="1" spc="-125" dirty="0">
                <a:latin typeface="Verdana"/>
                <a:cs typeface="Verdana"/>
              </a:rPr>
              <a:t>RNA</a:t>
            </a:r>
            <a:r>
              <a:rPr sz="3200" b="1" spc="-150" dirty="0">
                <a:latin typeface="Verdana"/>
                <a:cs typeface="Verdana"/>
              </a:rPr>
              <a:t> </a:t>
            </a:r>
            <a:r>
              <a:rPr sz="3200" b="1" spc="-75" dirty="0">
                <a:latin typeface="Verdana"/>
                <a:cs typeface="Verdana"/>
              </a:rPr>
              <a:t>nucleotides!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36</a:t>
            </a:fld>
            <a:endParaRPr spc="-25" dirty="0"/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68211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65"/>
              </a:spcBef>
            </a:pPr>
            <a:r>
              <a:rPr sz="3950" b="0" dirty="0">
                <a:latin typeface="Calibri"/>
                <a:cs typeface="Calibri"/>
              </a:rPr>
              <a:t>Convert</a:t>
            </a:r>
            <a:r>
              <a:rPr sz="3950" b="0" spc="80" dirty="0">
                <a:latin typeface="Calibri"/>
                <a:cs typeface="Calibri"/>
              </a:rPr>
              <a:t> </a:t>
            </a:r>
            <a:r>
              <a:rPr sz="3950" b="0" dirty="0">
                <a:latin typeface="Calibri"/>
                <a:cs typeface="Calibri"/>
              </a:rPr>
              <a:t>your</a:t>
            </a:r>
            <a:r>
              <a:rPr sz="3950" b="0" spc="45" dirty="0">
                <a:latin typeface="Calibri"/>
                <a:cs typeface="Calibri"/>
              </a:rPr>
              <a:t> </a:t>
            </a:r>
            <a:r>
              <a:rPr sz="3950" b="0" dirty="0">
                <a:latin typeface="Calibri"/>
                <a:cs typeface="Calibri"/>
              </a:rPr>
              <a:t>DNA</a:t>
            </a:r>
            <a:r>
              <a:rPr sz="3950" b="0" spc="-55" dirty="0">
                <a:latin typeface="Calibri"/>
                <a:cs typeface="Calibri"/>
              </a:rPr>
              <a:t> </a:t>
            </a:r>
            <a:r>
              <a:rPr sz="3950" b="0" dirty="0">
                <a:latin typeface="Calibri"/>
                <a:cs typeface="Calibri"/>
              </a:rPr>
              <a:t>nucleotide</a:t>
            </a:r>
            <a:r>
              <a:rPr sz="3950" b="0" spc="50" dirty="0">
                <a:latin typeface="Calibri"/>
                <a:cs typeface="Calibri"/>
              </a:rPr>
              <a:t> </a:t>
            </a:r>
            <a:r>
              <a:rPr sz="3950" b="0" dirty="0">
                <a:latin typeface="Calibri"/>
                <a:cs typeface="Calibri"/>
              </a:rPr>
              <a:t>into</a:t>
            </a:r>
            <a:r>
              <a:rPr sz="3950" b="0" spc="-65" dirty="0">
                <a:latin typeface="Calibri"/>
                <a:cs typeface="Calibri"/>
              </a:rPr>
              <a:t> </a:t>
            </a:r>
            <a:r>
              <a:rPr sz="3950" b="0" dirty="0">
                <a:latin typeface="Calibri"/>
                <a:cs typeface="Calibri"/>
              </a:rPr>
              <a:t>an</a:t>
            </a:r>
            <a:r>
              <a:rPr sz="3950" b="0" spc="-70" dirty="0">
                <a:latin typeface="Calibri"/>
                <a:cs typeface="Calibri"/>
              </a:rPr>
              <a:t> </a:t>
            </a:r>
            <a:r>
              <a:rPr sz="3950" b="0" spc="-25" dirty="0">
                <a:latin typeface="Calibri"/>
                <a:cs typeface="Calibri"/>
              </a:rPr>
              <a:t>RNA </a:t>
            </a:r>
            <a:r>
              <a:rPr sz="3950" b="0" spc="-10" dirty="0">
                <a:latin typeface="Calibri"/>
                <a:cs typeface="Calibri"/>
              </a:rPr>
              <a:t>nucleotide!</a:t>
            </a:r>
            <a:endParaRPr sz="395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1500" dirty="0">
                <a:latin typeface="Calibri"/>
                <a:cs typeface="Calibri"/>
              </a:rPr>
              <a:t>U</a:t>
            </a:r>
            <a:r>
              <a:rPr sz="11500" spc="-70" dirty="0">
                <a:latin typeface="Calibri"/>
                <a:cs typeface="Calibri"/>
              </a:rPr>
              <a:t> </a:t>
            </a:r>
            <a:r>
              <a:rPr sz="11500" spc="-1105" dirty="0">
                <a:latin typeface="Wingdings"/>
                <a:cs typeface="Wingdings"/>
              </a:rPr>
              <a:t></a:t>
            </a:r>
            <a:r>
              <a:rPr sz="11500" spc="-250" dirty="0">
                <a:latin typeface="Times New Roman"/>
                <a:cs typeface="Times New Roman"/>
              </a:rPr>
              <a:t> </a:t>
            </a:r>
            <a:r>
              <a:rPr sz="11500" spc="-50" dirty="0">
                <a:latin typeface="Calibri"/>
                <a:cs typeface="Calibri"/>
              </a:rPr>
              <a:t>T</a:t>
            </a:r>
            <a:endParaRPr sz="1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2875" y="6410325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31" y="8011"/>
                  </a:lnTo>
                  <a:lnTo>
                    <a:pt x="62396" y="30321"/>
                  </a:lnTo>
                  <a:lnTo>
                    <a:pt x="29405" y="64341"/>
                  </a:lnTo>
                  <a:lnTo>
                    <a:pt x="7769" y="107484"/>
                  </a:lnTo>
                  <a:lnTo>
                    <a:pt x="0" y="157162"/>
                  </a:lnTo>
                  <a:lnTo>
                    <a:pt x="7769" y="206840"/>
                  </a:lnTo>
                  <a:lnTo>
                    <a:pt x="29405" y="249983"/>
                  </a:lnTo>
                  <a:lnTo>
                    <a:pt x="62396" y="284003"/>
                  </a:lnTo>
                  <a:lnTo>
                    <a:pt x="104231" y="306313"/>
                  </a:lnTo>
                  <a:lnTo>
                    <a:pt x="152400" y="314325"/>
                  </a:lnTo>
                  <a:lnTo>
                    <a:pt x="200568" y="306313"/>
                  </a:lnTo>
                  <a:lnTo>
                    <a:pt x="242403" y="284003"/>
                  </a:lnTo>
                  <a:lnTo>
                    <a:pt x="275394" y="249983"/>
                  </a:lnTo>
                  <a:lnTo>
                    <a:pt x="297030" y="206840"/>
                  </a:lnTo>
                  <a:lnTo>
                    <a:pt x="304800" y="157162"/>
                  </a:lnTo>
                  <a:lnTo>
                    <a:pt x="297030" y="107484"/>
                  </a:lnTo>
                  <a:lnTo>
                    <a:pt x="275394" y="64341"/>
                  </a:lnTo>
                  <a:lnTo>
                    <a:pt x="242403" y="30321"/>
                  </a:lnTo>
                  <a:lnTo>
                    <a:pt x="200568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76337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1022350" y="265811"/>
            <a:ext cx="7798434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4192904" algn="l"/>
              </a:tabLst>
            </a:pPr>
            <a:r>
              <a:rPr spc="-110" dirty="0"/>
              <a:t>Zooming</a:t>
            </a:r>
            <a:r>
              <a:rPr spc="-220" dirty="0"/>
              <a:t> </a:t>
            </a:r>
            <a:r>
              <a:rPr spc="-65" dirty="0"/>
              <a:t>Back</a:t>
            </a:r>
            <a:r>
              <a:rPr spc="-145" dirty="0"/>
              <a:t> </a:t>
            </a:r>
            <a:r>
              <a:rPr spc="-25" dirty="0"/>
              <a:t>IN!</a:t>
            </a:r>
            <a:r>
              <a:rPr dirty="0"/>
              <a:t>	</a:t>
            </a:r>
            <a:r>
              <a:rPr spc="-125" dirty="0"/>
              <a:t>RNA</a:t>
            </a:r>
            <a:r>
              <a:rPr spc="-150" dirty="0"/>
              <a:t> </a:t>
            </a:r>
            <a:r>
              <a:rPr spc="-105" dirty="0"/>
              <a:t>Nucleotides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1143000" y="876300"/>
            <a:ext cx="9239250" cy="4400550"/>
            <a:chOff x="1143000" y="876300"/>
            <a:chExt cx="9239250" cy="440055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3000" y="1038225"/>
              <a:ext cx="2162175" cy="267652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48675" y="876300"/>
              <a:ext cx="1933575" cy="26003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19225" y="3543300"/>
              <a:ext cx="1609725" cy="17335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582025" y="3429000"/>
              <a:ext cx="1800225" cy="1819275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4245990" y="1662811"/>
            <a:ext cx="3111500" cy="3932554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603250" marR="583565" indent="-10160" algn="ctr">
              <a:lnSpc>
                <a:spcPts val="3829"/>
              </a:lnSpc>
              <a:spcBef>
                <a:spcPts val="265"/>
              </a:spcBef>
            </a:pPr>
            <a:r>
              <a:rPr sz="3200" b="1" dirty="0">
                <a:solidFill>
                  <a:srgbClr val="006FC0"/>
                </a:solidFill>
                <a:latin typeface="Calibri"/>
                <a:cs typeface="Calibri"/>
              </a:rPr>
              <a:t>Why</a:t>
            </a:r>
            <a:r>
              <a:rPr sz="3200" b="1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6FC0"/>
                </a:solidFill>
                <a:latin typeface="Calibri"/>
                <a:cs typeface="Calibri"/>
              </a:rPr>
              <a:t>is</a:t>
            </a:r>
            <a:r>
              <a:rPr sz="3200" b="1" spc="-6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b="1" spc="-20" dirty="0">
                <a:solidFill>
                  <a:srgbClr val="006FC0"/>
                </a:solidFill>
                <a:latin typeface="Calibri"/>
                <a:cs typeface="Calibri"/>
              </a:rPr>
              <a:t>this </a:t>
            </a:r>
            <a:r>
              <a:rPr sz="3200" b="1" spc="-10" dirty="0">
                <a:solidFill>
                  <a:srgbClr val="006FC0"/>
                </a:solidFill>
                <a:latin typeface="Calibri"/>
                <a:cs typeface="Calibri"/>
              </a:rPr>
              <a:t>important?</a:t>
            </a:r>
            <a:endParaRPr sz="3200">
              <a:latin typeface="Calibri"/>
              <a:cs typeface="Calibri"/>
            </a:endParaRPr>
          </a:p>
          <a:p>
            <a:pPr marL="498475" marR="485775" algn="ctr">
              <a:lnSpc>
                <a:spcPct val="100000"/>
              </a:lnSpc>
              <a:spcBef>
                <a:spcPts val="3770"/>
              </a:spcBef>
            </a:pPr>
            <a:r>
              <a:rPr sz="3200" b="1" dirty="0">
                <a:solidFill>
                  <a:srgbClr val="006FC0"/>
                </a:solidFill>
                <a:latin typeface="Calibri"/>
                <a:cs typeface="Calibri"/>
              </a:rPr>
              <a:t>Stability</a:t>
            </a:r>
            <a:r>
              <a:rPr sz="3200" b="1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b="1" spc="-25" dirty="0">
                <a:solidFill>
                  <a:srgbClr val="006FC0"/>
                </a:solidFill>
                <a:latin typeface="Calibri"/>
                <a:cs typeface="Calibri"/>
              </a:rPr>
              <a:t>and </a:t>
            </a:r>
            <a:r>
              <a:rPr sz="3200" b="1" spc="-10" dirty="0">
                <a:solidFill>
                  <a:srgbClr val="006FC0"/>
                </a:solidFill>
                <a:latin typeface="Calibri"/>
                <a:cs typeface="Calibri"/>
              </a:rPr>
              <a:t>change!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200">
              <a:latin typeface="Calibri"/>
              <a:cs typeface="Calibri"/>
            </a:endParaRPr>
          </a:p>
          <a:p>
            <a:pPr marL="12065" marR="5080" algn="ctr">
              <a:lnSpc>
                <a:spcPts val="3829"/>
              </a:lnSpc>
            </a:pPr>
            <a:r>
              <a:rPr sz="3200" b="1" dirty="0">
                <a:solidFill>
                  <a:srgbClr val="006FC0"/>
                </a:solidFill>
                <a:latin typeface="Calibri"/>
                <a:cs typeface="Calibri"/>
              </a:rPr>
              <a:t>Now</a:t>
            </a:r>
            <a:r>
              <a:rPr sz="3200" b="1" spc="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6FC0"/>
                </a:solidFill>
                <a:latin typeface="Calibri"/>
                <a:cs typeface="Calibri"/>
              </a:rPr>
              <a:t>we</a:t>
            </a:r>
            <a:r>
              <a:rPr sz="3200" b="1" spc="-1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6FC0"/>
                </a:solidFill>
                <a:latin typeface="Calibri"/>
                <a:cs typeface="Calibri"/>
              </a:rPr>
              <a:t>can</a:t>
            </a:r>
            <a:r>
              <a:rPr sz="3200" b="1" spc="-6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b="1" spc="-20" dirty="0">
                <a:solidFill>
                  <a:srgbClr val="006FC0"/>
                </a:solidFill>
                <a:latin typeface="Calibri"/>
                <a:cs typeface="Calibri"/>
              </a:rPr>
              <a:t>make </a:t>
            </a:r>
            <a:r>
              <a:rPr sz="3200" b="1" dirty="0">
                <a:solidFill>
                  <a:srgbClr val="006FC0"/>
                </a:solidFill>
                <a:latin typeface="Calibri"/>
                <a:cs typeface="Calibri"/>
              </a:rPr>
              <a:t>RNA</a:t>
            </a:r>
            <a:r>
              <a:rPr sz="3200" b="1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006FC0"/>
                </a:solidFill>
                <a:latin typeface="Calibri"/>
                <a:cs typeface="Calibri"/>
              </a:rPr>
              <a:t>nucleotides!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37</a:t>
            </a:fld>
            <a:endParaRPr spc="-25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2875" y="6410325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31" y="8011"/>
                  </a:lnTo>
                  <a:lnTo>
                    <a:pt x="62396" y="30321"/>
                  </a:lnTo>
                  <a:lnTo>
                    <a:pt x="29405" y="64341"/>
                  </a:lnTo>
                  <a:lnTo>
                    <a:pt x="7769" y="107484"/>
                  </a:lnTo>
                  <a:lnTo>
                    <a:pt x="0" y="157162"/>
                  </a:lnTo>
                  <a:lnTo>
                    <a:pt x="7769" y="206840"/>
                  </a:lnTo>
                  <a:lnTo>
                    <a:pt x="29405" y="249983"/>
                  </a:lnTo>
                  <a:lnTo>
                    <a:pt x="62396" y="284003"/>
                  </a:lnTo>
                  <a:lnTo>
                    <a:pt x="104231" y="306313"/>
                  </a:lnTo>
                  <a:lnTo>
                    <a:pt x="152400" y="314325"/>
                  </a:lnTo>
                  <a:lnTo>
                    <a:pt x="200568" y="306313"/>
                  </a:lnTo>
                  <a:lnTo>
                    <a:pt x="242403" y="284003"/>
                  </a:lnTo>
                  <a:lnTo>
                    <a:pt x="275394" y="249983"/>
                  </a:lnTo>
                  <a:lnTo>
                    <a:pt x="297030" y="206840"/>
                  </a:lnTo>
                  <a:lnTo>
                    <a:pt x="304800" y="157162"/>
                  </a:lnTo>
                  <a:lnTo>
                    <a:pt x="297030" y="107484"/>
                  </a:lnTo>
                  <a:lnTo>
                    <a:pt x="275394" y="64341"/>
                  </a:lnTo>
                  <a:lnTo>
                    <a:pt x="242403" y="30321"/>
                  </a:lnTo>
                  <a:lnTo>
                    <a:pt x="200568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76337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/>
          <p:nvPr/>
        </p:nvSpPr>
        <p:spPr>
          <a:xfrm>
            <a:off x="1022350" y="265811"/>
            <a:ext cx="6772275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200" b="1" spc="-100" dirty="0">
                <a:latin typeface="Verdana"/>
                <a:cs typeface="Verdana"/>
              </a:rPr>
              <a:t>Converting</a:t>
            </a:r>
            <a:r>
              <a:rPr sz="3200" b="1" spc="-220" dirty="0">
                <a:latin typeface="Verdana"/>
                <a:cs typeface="Verdana"/>
              </a:rPr>
              <a:t> </a:t>
            </a:r>
            <a:r>
              <a:rPr sz="3200" b="1" spc="-80" dirty="0">
                <a:latin typeface="Verdana"/>
                <a:cs typeface="Verdana"/>
              </a:rPr>
              <a:t>Uracil</a:t>
            </a:r>
            <a:r>
              <a:rPr sz="3200" b="1" spc="-195" dirty="0">
                <a:latin typeface="Verdana"/>
                <a:cs typeface="Verdana"/>
              </a:rPr>
              <a:t> </a:t>
            </a:r>
            <a:r>
              <a:rPr sz="3200" b="1" dirty="0">
                <a:latin typeface="Verdana"/>
                <a:cs typeface="Verdana"/>
              </a:rPr>
              <a:t>to</a:t>
            </a:r>
            <a:r>
              <a:rPr sz="3200" b="1" spc="-160" dirty="0">
                <a:latin typeface="Verdana"/>
                <a:cs typeface="Verdana"/>
              </a:rPr>
              <a:t> </a:t>
            </a:r>
            <a:r>
              <a:rPr sz="3200" b="1" spc="-80" dirty="0">
                <a:latin typeface="Verdana"/>
                <a:cs typeface="Verdana"/>
              </a:rPr>
              <a:t>Thymine…</a:t>
            </a:r>
            <a:endParaRPr sz="3200">
              <a:latin typeface="Verdana"/>
              <a:cs typeface="Verdana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81150" y="1162050"/>
            <a:ext cx="4514850" cy="336232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4696840" y="4177347"/>
            <a:ext cx="2220595" cy="75438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>
              <a:lnSpc>
                <a:spcPts val="2850"/>
              </a:lnSpc>
              <a:spcBef>
                <a:spcPts val="220"/>
              </a:spcBef>
            </a:pPr>
            <a:r>
              <a:rPr sz="2400" b="1" dirty="0">
                <a:latin typeface="Calibri"/>
                <a:cs typeface="Calibri"/>
              </a:rPr>
              <a:t>Remove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methyl </a:t>
            </a:r>
            <a:r>
              <a:rPr sz="2400" b="1" spc="-10" dirty="0">
                <a:latin typeface="Calibri"/>
                <a:cs typeface="Calibri"/>
              </a:rPr>
              <a:t>group!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38</a:t>
            </a:fld>
            <a:endParaRPr spc="-25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6812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613727" y="944880"/>
            <a:ext cx="5876925" cy="4724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00" spc="-80" dirty="0"/>
              <a:t>Many</a:t>
            </a:r>
            <a:r>
              <a:rPr sz="2900" spc="-170" dirty="0"/>
              <a:t> </a:t>
            </a:r>
            <a:r>
              <a:rPr sz="2900" spc="-110" dirty="0"/>
              <a:t>Representations</a:t>
            </a:r>
            <a:r>
              <a:rPr sz="2900" spc="-235" dirty="0"/>
              <a:t> </a:t>
            </a:r>
            <a:r>
              <a:rPr sz="2900" dirty="0"/>
              <a:t>of</a:t>
            </a:r>
            <a:r>
              <a:rPr sz="2900" spc="-45" dirty="0"/>
              <a:t> </a:t>
            </a:r>
            <a:r>
              <a:rPr sz="2900" spc="-25" dirty="0"/>
              <a:t>DNA</a:t>
            </a:r>
            <a:endParaRPr sz="2900"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38900" y="1571625"/>
            <a:ext cx="5295900" cy="4657725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13080" y="1601152"/>
            <a:ext cx="4775835" cy="222123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3600"/>
              </a:lnSpc>
              <a:spcBef>
                <a:spcPts val="60"/>
              </a:spcBef>
            </a:pPr>
            <a:r>
              <a:rPr sz="1550" dirty="0">
                <a:latin typeface="Calibri"/>
                <a:cs typeface="Calibri"/>
              </a:rPr>
              <a:t>There</a:t>
            </a:r>
            <a:r>
              <a:rPr sz="1550" spc="13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are</a:t>
            </a:r>
            <a:r>
              <a:rPr sz="1550" spc="5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</a:t>
            </a:r>
            <a:r>
              <a:rPr sz="1550" spc="1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variety</a:t>
            </a:r>
            <a:r>
              <a:rPr sz="1550" spc="1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of</a:t>
            </a:r>
            <a:r>
              <a:rPr sz="1550" spc="6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ways</a:t>
            </a:r>
            <a:r>
              <a:rPr sz="1550" spc="-7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to</a:t>
            </a:r>
            <a:r>
              <a:rPr sz="1550" spc="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represent</a:t>
            </a:r>
            <a:r>
              <a:rPr sz="1550" spc="24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DNA</a:t>
            </a:r>
            <a:r>
              <a:rPr sz="1550" spc="50" dirty="0">
                <a:latin typeface="Calibri"/>
                <a:cs typeface="Calibri"/>
              </a:rPr>
              <a:t> </a:t>
            </a:r>
            <a:r>
              <a:rPr sz="1550" b="1" spc="-10" dirty="0">
                <a:latin typeface="Calibri"/>
                <a:cs typeface="Calibri"/>
              </a:rPr>
              <a:t>nucleotides</a:t>
            </a:r>
            <a:r>
              <a:rPr sz="1550" spc="-10" dirty="0">
                <a:latin typeface="Calibri"/>
                <a:cs typeface="Calibri"/>
              </a:rPr>
              <a:t>. </a:t>
            </a:r>
            <a:r>
              <a:rPr sz="1550" dirty="0">
                <a:latin typeface="Calibri"/>
                <a:cs typeface="Calibri"/>
              </a:rPr>
              <a:t>Despite</a:t>
            </a:r>
            <a:r>
              <a:rPr sz="1550" spc="11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being</a:t>
            </a:r>
            <a:r>
              <a:rPr sz="1550" spc="1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very</a:t>
            </a:r>
            <a:r>
              <a:rPr sz="1550" spc="19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different,</a:t>
            </a:r>
            <a:r>
              <a:rPr sz="1550" spc="204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-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four</a:t>
            </a:r>
            <a:r>
              <a:rPr sz="1550" spc="5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illustrations</a:t>
            </a:r>
            <a:r>
              <a:rPr sz="1550" spc="6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shown </a:t>
            </a:r>
            <a:r>
              <a:rPr sz="1550" dirty="0">
                <a:latin typeface="Calibri"/>
                <a:cs typeface="Calibri"/>
              </a:rPr>
              <a:t>to</a:t>
            </a:r>
            <a:r>
              <a:rPr sz="1550" spc="2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7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right</a:t>
            </a:r>
            <a:r>
              <a:rPr sz="1550" spc="3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all</a:t>
            </a:r>
            <a:r>
              <a:rPr sz="1550" spc="4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show</a:t>
            </a:r>
            <a:r>
              <a:rPr sz="1550" spc="10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110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DNA</a:t>
            </a:r>
            <a:r>
              <a:rPr sz="1550" b="1" spc="50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backbone</a:t>
            </a:r>
            <a:r>
              <a:rPr sz="1550" dirty="0">
                <a:latin typeface="Calibri"/>
                <a:cs typeface="Calibri"/>
              </a:rPr>
              <a:t>,</a:t>
            </a:r>
            <a:r>
              <a:rPr sz="1550" spc="24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5" dirty="0">
                <a:latin typeface="Calibri"/>
                <a:cs typeface="Calibri"/>
              </a:rPr>
              <a:t> </a:t>
            </a:r>
            <a:r>
              <a:rPr sz="1550" b="1" spc="-10" dirty="0">
                <a:latin typeface="Calibri"/>
                <a:cs typeface="Calibri"/>
              </a:rPr>
              <a:t>nitrogenous </a:t>
            </a:r>
            <a:r>
              <a:rPr sz="1550" b="1" dirty="0">
                <a:latin typeface="Calibri"/>
                <a:cs typeface="Calibri"/>
              </a:rPr>
              <a:t>base</a:t>
            </a:r>
            <a:r>
              <a:rPr sz="1550" b="1" spc="13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and</a:t>
            </a:r>
            <a:r>
              <a:rPr sz="1550" spc="2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70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5’</a:t>
            </a:r>
            <a:r>
              <a:rPr sz="1550" b="1" spc="-5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to</a:t>
            </a:r>
            <a:r>
              <a:rPr sz="1550" b="1" spc="85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3’ directionality</a:t>
            </a:r>
            <a:r>
              <a:rPr sz="1550" b="1" spc="2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ends</a:t>
            </a:r>
            <a:r>
              <a:rPr sz="1550" spc="16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of</a:t>
            </a:r>
            <a:r>
              <a:rPr sz="1550" spc="-1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6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backbone.</a:t>
            </a:r>
            <a:endParaRPr sz="1550">
              <a:latin typeface="Calibri"/>
              <a:cs typeface="Calibri"/>
            </a:endParaRPr>
          </a:p>
          <a:p>
            <a:pPr marL="12700" marR="174625" indent="198755">
              <a:lnSpc>
                <a:spcPct val="104900"/>
              </a:lnSpc>
              <a:spcBef>
                <a:spcPts val="1880"/>
              </a:spcBef>
              <a:buAutoNum type="arabicPeriod"/>
              <a:tabLst>
                <a:tab pos="211454" algn="l"/>
              </a:tabLst>
            </a:pPr>
            <a:r>
              <a:rPr sz="1550" dirty="0">
                <a:latin typeface="Calibri"/>
                <a:cs typeface="Calibri"/>
              </a:rPr>
              <a:t>Grab</a:t>
            </a:r>
            <a:r>
              <a:rPr sz="1550" spc="114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and</a:t>
            </a:r>
            <a:r>
              <a:rPr sz="1550" spc="3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position</a:t>
            </a:r>
            <a:r>
              <a:rPr sz="1550" spc="114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8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labels</a:t>
            </a:r>
            <a:r>
              <a:rPr sz="1550" spc="10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below</a:t>
            </a:r>
            <a:r>
              <a:rPr sz="1550" spc="114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to</a:t>
            </a:r>
            <a:r>
              <a:rPr sz="1550" spc="3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name</a:t>
            </a:r>
            <a:r>
              <a:rPr sz="1550" spc="8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8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parts </a:t>
            </a:r>
            <a:r>
              <a:rPr sz="1550" dirty="0">
                <a:latin typeface="Calibri"/>
                <a:cs typeface="Calibri"/>
              </a:rPr>
              <a:t>of</a:t>
            </a:r>
            <a:r>
              <a:rPr sz="1550" spc="9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each</a:t>
            </a:r>
            <a:r>
              <a:rPr sz="1550" spc="4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nucleotide</a:t>
            </a:r>
            <a:r>
              <a:rPr sz="1550" spc="17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illustration</a:t>
            </a:r>
            <a:r>
              <a:rPr sz="1550" spc="12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on</a:t>
            </a:r>
            <a:r>
              <a:rPr sz="1550" spc="4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90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right.</a:t>
            </a:r>
            <a:endParaRPr sz="1550">
              <a:latin typeface="Calibri"/>
              <a:cs typeface="Calibri"/>
            </a:endParaRPr>
          </a:p>
          <a:p>
            <a:pPr marL="12700" marR="61594" indent="198755">
              <a:lnSpc>
                <a:spcPts val="1950"/>
              </a:lnSpc>
              <a:spcBef>
                <a:spcPts val="5"/>
              </a:spcBef>
              <a:buAutoNum type="arabicPeriod"/>
              <a:tabLst>
                <a:tab pos="211454" algn="l"/>
              </a:tabLst>
            </a:pPr>
            <a:r>
              <a:rPr sz="1550" dirty="0">
                <a:latin typeface="Calibri"/>
                <a:cs typeface="Calibri"/>
              </a:rPr>
              <a:t>Answer</a:t>
            </a:r>
            <a:r>
              <a:rPr sz="1550" spc="15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6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question</a:t>
            </a:r>
            <a:r>
              <a:rPr sz="1550" spc="9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below</a:t>
            </a:r>
            <a:r>
              <a:rPr sz="1550" spc="9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and</a:t>
            </a:r>
            <a:r>
              <a:rPr sz="1550" spc="9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then</a:t>
            </a:r>
            <a:r>
              <a:rPr sz="1550" spc="9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move</a:t>
            </a:r>
            <a:r>
              <a:rPr sz="1550" spc="6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to</a:t>
            </a:r>
            <a:r>
              <a:rPr sz="1550" spc="1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65" dirty="0">
                <a:latin typeface="Calibri"/>
                <a:cs typeface="Calibri"/>
              </a:rPr>
              <a:t> </a:t>
            </a:r>
            <a:r>
              <a:rPr sz="1550" spc="-20" dirty="0">
                <a:latin typeface="Calibri"/>
                <a:cs typeface="Calibri"/>
              </a:rPr>
              <a:t>next </a:t>
            </a:r>
            <a:r>
              <a:rPr sz="1550" spc="-10" dirty="0">
                <a:latin typeface="Calibri"/>
                <a:cs typeface="Calibri"/>
              </a:rPr>
              <a:t>slide.</a:t>
            </a:r>
            <a:endParaRPr sz="155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33400" y="3819525"/>
            <a:ext cx="4105275" cy="1790700"/>
            <a:chOff x="533400" y="3819525"/>
            <a:chExt cx="4105275" cy="179070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14750" y="5286375"/>
              <a:ext cx="828675" cy="32385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38550" y="3819525"/>
              <a:ext cx="1000125" cy="1714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28800" y="4010025"/>
              <a:ext cx="1285875" cy="104775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3400" y="5114925"/>
              <a:ext cx="1533525" cy="390525"/>
            </a:xfrm>
            <a:prstGeom prst="rect">
              <a:avLst/>
            </a:prstGeom>
          </p:spPr>
        </p:pic>
        <p:pic>
          <p:nvPicPr>
            <p:cNvPr id="13" name="object 13" descr="A close up of a logo  Description automatically generated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28800" y="4038600"/>
              <a:ext cx="1285875" cy="1028700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414972" y="6018847"/>
            <a:ext cx="215773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4471C4"/>
                </a:solidFill>
                <a:latin typeface="Calibri"/>
                <a:cs typeface="Calibri"/>
              </a:rPr>
              <a:t>3DMD</a:t>
            </a:r>
            <a:r>
              <a:rPr sz="2400" b="1" spc="1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4471C4"/>
                </a:solidFill>
                <a:latin typeface="Calibri"/>
                <a:cs typeface="Calibri"/>
              </a:rPr>
              <a:t>Resource!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39</a:t>
            </a:fld>
            <a:endParaRPr spc="-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6812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613727" y="935355"/>
            <a:ext cx="4321175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190" dirty="0"/>
              <a:t>Who’s</a:t>
            </a:r>
            <a:r>
              <a:rPr spc="-135" dirty="0"/>
              <a:t> </a:t>
            </a:r>
            <a:r>
              <a:rPr dirty="0"/>
              <a:t>in</a:t>
            </a:r>
            <a:r>
              <a:rPr spc="-275" dirty="0"/>
              <a:t> </a:t>
            </a:r>
            <a:r>
              <a:rPr spc="-25" dirty="0"/>
              <a:t>the</a:t>
            </a:r>
            <a:r>
              <a:rPr spc="-170" dirty="0"/>
              <a:t> </a:t>
            </a:r>
            <a:r>
              <a:rPr spc="-80" dirty="0"/>
              <a:t>Room?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13727" y="1803780"/>
            <a:ext cx="4595495" cy="138430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241300" marR="5080" indent="-228600">
              <a:lnSpc>
                <a:spcPct val="102400"/>
              </a:lnSpc>
              <a:spcBef>
                <a:spcPts val="50"/>
              </a:spcBef>
              <a:buFont typeface="Arial"/>
              <a:buChar char="•"/>
              <a:tabLst>
                <a:tab pos="241300" algn="l"/>
              </a:tabLst>
            </a:pPr>
            <a:r>
              <a:rPr sz="2750" dirty="0">
                <a:latin typeface="Verdana"/>
                <a:cs typeface="Verdana"/>
              </a:rPr>
              <a:t>What</a:t>
            </a:r>
            <a:r>
              <a:rPr sz="2750" spc="125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age</a:t>
            </a:r>
            <a:r>
              <a:rPr sz="2750" spc="80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group</a:t>
            </a:r>
            <a:r>
              <a:rPr sz="2750" spc="165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are</a:t>
            </a:r>
            <a:r>
              <a:rPr sz="2750" spc="85" dirty="0">
                <a:latin typeface="Verdana"/>
                <a:cs typeface="Verdana"/>
              </a:rPr>
              <a:t> </a:t>
            </a:r>
            <a:r>
              <a:rPr sz="2750" spc="-25" dirty="0">
                <a:latin typeface="Verdana"/>
                <a:cs typeface="Verdana"/>
              </a:rPr>
              <a:t>you </a:t>
            </a:r>
            <a:r>
              <a:rPr sz="2750" spc="-10" dirty="0">
                <a:latin typeface="Verdana"/>
                <a:cs typeface="Verdana"/>
              </a:rPr>
              <a:t>teaching?</a:t>
            </a:r>
            <a:endParaRPr sz="2750">
              <a:latin typeface="Verdana"/>
              <a:cs typeface="Verdana"/>
            </a:endParaRPr>
          </a:p>
          <a:p>
            <a:pPr marL="240029" indent="-227329">
              <a:lnSpc>
                <a:spcPct val="100000"/>
              </a:lnSpc>
              <a:spcBef>
                <a:spcPts val="680"/>
              </a:spcBef>
              <a:buFont typeface="Arial"/>
              <a:buChar char="•"/>
              <a:tabLst>
                <a:tab pos="240029" algn="l"/>
              </a:tabLst>
            </a:pPr>
            <a:r>
              <a:rPr sz="2750" dirty="0">
                <a:latin typeface="Verdana"/>
                <a:cs typeface="Verdana"/>
              </a:rPr>
              <a:t>What</a:t>
            </a:r>
            <a:r>
              <a:rPr sz="2750" spc="105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are</a:t>
            </a:r>
            <a:r>
              <a:rPr sz="2750" spc="15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you</a:t>
            </a:r>
            <a:r>
              <a:rPr sz="2750" spc="130" dirty="0">
                <a:latin typeface="Verdana"/>
                <a:cs typeface="Verdana"/>
              </a:rPr>
              <a:t> </a:t>
            </a:r>
            <a:r>
              <a:rPr sz="2750" spc="-10" dirty="0">
                <a:latin typeface="Verdana"/>
                <a:cs typeface="Verdana"/>
              </a:rPr>
              <a:t>teaching?</a:t>
            </a:r>
            <a:endParaRPr sz="2750">
              <a:latin typeface="Verdana"/>
              <a:cs typeface="Verdana"/>
            </a:endParaRPr>
          </a:p>
        </p:txBody>
      </p:sp>
      <p:pic>
        <p:nvPicPr>
          <p:cNvPr id="7" name="object 7" descr="Sticky notes with question mark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57850" y="1771650"/>
            <a:ext cx="5705475" cy="3800475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6200">
              <a:lnSpc>
                <a:spcPts val="1240"/>
              </a:lnSpc>
            </a:pPr>
            <a:fld id="{81D60167-4931-47E6-BA6A-407CBD079E47}" type="slidenum">
              <a:rPr spc="-50" dirty="0"/>
              <a:t>4</a:t>
            </a:fld>
            <a:endParaRPr spc="-5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2875" y="6410325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31" y="8011"/>
                  </a:lnTo>
                  <a:lnTo>
                    <a:pt x="62396" y="30321"/>
                  </a:lnTo>
                  <a:lnTo>
                    <a:pt x="29405" y="64341"/>
                  </a:lnTo>
                  <a:lnTo>
                    <a:pt x="7769" y="107484"/>
                  </a:lnTo>
                  <a:lnTo>
                    <a:pt x="0" y="157162"/>
                  </a:lnTo>
                  <a:lnTo>
                    <a:pt x="7769" y="206840"/>
                  </a:lnTo>
                  <a:lnTo>
                    <a:pt x="29405" y="249983"/>
                  </a:lnTo>
                  <a:lnTo>
                    <a:pt x="62396" y="284003"/>
                  </a:lnTo>
                  <a:lnTo>
                    <a:pt x="104231" y="306313"/>
                  </a:lnTo>
                  <a:lnTo>
                    <a:pt x="152400" y="314325"/>
                  </a:lnTo>
                  <a:lnTo>
                    <a:pt x="200568" y="306313"/>
                  </a:lnTo>
                  <a:lnTo>
                    <a:pt x="242403" y="284003"/>
                  </a:lnTo>
                  <a:lnTo>
                    <a:pt x="275394" y="249983"/>
                  </a:lnTo>
                  <a:lnTo>
                    <a:pt x="297030" y="206840"/>
                  </a:lnTo>
                  <a:lnTo>
                    <a:pt x="304800" y="157162"/>
                  </a:lnTo>
                  <a:lnTo>
                    <a:pt x="297030" y="107484"/>
                  </a:lnTo>
                  <a:lnTo>
                    <a:pt x="275394" y="64341"/>
                  </a:lnTo>
                  <a:lnTo>
                    <a:pt x="242403" y="30321"/>
                  </a:lnTo>
                  <a:lnTo>
                    <a:pt x="200568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76337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2057" rIns="0" bIns="0" rtlCol="0">
            <a:spAutoFit/>
          </a:bodyPr>
          <a:lstStyle/>
          <a:p>
            <a:pPr marL="450850" marR="5080">
              <a:lnSpc>
                <a:spcPts val="3450"/>
              </a:lnSpc>
              <a:spcBef>
                <a:spcPts val="570"/>
              </a:spcBef>
            </a:pPr>
            <a:r>
              <a:rPr spc="-220" dirty="0"/>
              <a:t>Now</a:t>
            </a:r>
            <a:r>
              <a:rPr spc="-85" dirty="0"/>
              <a:t> </a:t>
            </a:r>
            <a:r>
              <a:rPr spc="-45" dirty="0"/>
              <a:t>that</a:t>
            </a:r>
            <a:r>
              <a:rPr spc="-175" dirty="0"/>
              <a:t> </a:t>
            </a:r>
            <a:r>
              <a:rPr spc="-190" dirty="0"/>
              <a:t>we</a:t>
            </a:r>
            <a:r>
              <a:rPr spc="-85" dirty="0"/>
              <a:t> </a:t>
            </a:r>
            <a:r>
              <a:rPr spc="-90" dirty="0"/>
              <a:t>have</a:t>
            </a:r>
            <a:r>
              <a:rPr spc="-185" dirty="0"/>
              <a:t> </a:t>
            </a:r>
            <a:r>
              <a:rPr spc="-130" dirty="0"/>
              <a:t>RNA</a:t>
            </a:r>
            <a:r>
              <a:rPr spc="-145" dirty="0"/>
              <a:t> </a:t>
            </a:r>
            <a:r>
              <a:rPr spc="-100" dirty="0"/>
              <a:t>nucleotides, </a:t>
            </a:r>
            <a:r>
              <a:rPr spc="-145" dirty="0"/>
              <a:t>what</a:t>
            </a:r>
            <a:r>
              <a:rPr spc="-95" dirty="0"/>
              <a:t> </a:t>
            </a:r>
            <a:r>
              <a:rPr spc="-20" dirty="0"/>
              <a:t>else can</a:t>
            </a:r>
            <a:r>
              <a:rPr spc="-240" dirty="0"/>
              <a:t> </a:t>
            </a:r>
            <a:r>
              <a:rPr spc="-185" dirty="0"/>
              <a:t>we</a:t>
            </a:r>
            <a:r>
              <a:rPr spc="-90" dirty="0"/>
              <a:t> </a:t>
            </a:r>
            <a:r>
              <a:rPr spc="-25" dirty="0"/>
              <a:t>do?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228089" y="1592199"/>
            <a:ext cx="4206875" cy="20459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5270"/>
              </a:lnSpc>
              <a:spcBef>
                <a:spcPts val="130"/>
              </a:spcBef>
            </a:pPr>
            <a:r>
              <a:rPr sz="4400" spc="-10" dirty="0">
                <a:latin typeface="Calibri"/>
                <a:cs typeface="Calibri"/>
              </a:rPr>
              <a:t>Transcription</a:t>
            </a:r>
            <a:endParaRPr sz="4400">
              <a:latin typeface="Calibri"/>
              <a:cs typeface="Calibri"/>
            </a:endParaRPr>
          </a:p>
          <a:p>
            <a:pPr marL="12700">
              <a:lnSpc>
                <a:spcPts val="5270"/>
              </a:lnSpc>
            </a:pPr>
            <a:r>
              <a:rPr sz="4400" dirty="0">
                <a:latin typeface="Calibri"/>
                <a:cs typeface="Calibri"/>
              </a:rPr>
              <a:t>Also…look</a:t>
            </a:r>
            <a:r>
              <a:rPr sz="4400" spc="-170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closely!</a:t>
            </a:r>
            <a:endParaRPr sz="4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4400" dirty="0">
                <a:latin typeface="Calibri"/>
                <a:cs typeface="Calibri"/>
              </a:rPr>
              <a:t>Energy</a:t>
            </a:r>
            <a:r>
              <a:rPr sz="4400" spc="-150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Transfer!</a:t>
            </a:r>
            <a:endParaRPr sz="44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486400" y="733425"/>
            <a:ext cx="6248400" cy="5619750"/>
            <a:chOff x="5486400" y="733425"/>
            <a:chExt cx="6248400" cy="561975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86400" y="733425"/>
              <a:ext cx="6019800" cy="561975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9458325" y="2457450"/>
              <a:ext cx="2238375" cy="1857375"/>
            </a:xfrm>
            <a:custGeom>
              <a:avLst/>
              <a:gdLst/>
              <a:ahLst/>
              <a:cxnLst/>
              <a:rect l="l" t="t" r="r" b="b"/>
              <a:pathLst>
                <a:path w="2238375" h="1857375">
                  <a:moveTo>
                    <a:pt x="0" y="928624"/>
                  </a:moveTo>
                  <a:lnTo>
                    <a:pt x="1218" y="884912"/>
                  </a:lnTo>
                  <a:lnTo>
                    <a:pt x="4836" y="841720"/>
                  </a:lnTo>
                  <a:lnTo>
                    <a:pt x="10801" y="799093"/>
                  </a:lnTo>
                  <a:lnTo>
                    <a:pt x="19058" y="757075"/>
                  </a:lnTo>
                  <a:lnTo>
                    <a:pt x="29555" y="715711"/>
                  </a:lnTo>
                  <a:lnTo>
                    <a:pt x="42237" y="675045"/>
                  </a:lnTo>
                  <a:lnTo>
                    <a:pt x="57051" y="635121"/>
                  </a:lnTo>
                  <a:lnTo>
                    <a:pt x="73943" y="595986"/>
                  </a:lnTo>
                  <a:lnTo>
                    <a:pt x="92859" y="557682"/>
                  </a:lnTo>
                  <a:lnTo>
                    <a:pt x="113746" y="520255"/>
                  </a:lnTo>
                  <a:lnTo>
                    <a:pt x="136549" y="483750"/>
                  </a:lnTo>
                  <a:lnTo>
                    <a:pt x="161216" y="448210"/>
                  </a:lnTo>
                  <a:lnTo>
                    <a:pt x="187692" y="413681"/>
                  </a:lnTo>
                  <a:lnTo>
                    <a:pt x="215924" y="380207"/>
                  </a:lnTo>
                  <a:lnTo>
                    <a:pt x="245858" y="347833"/>
                  </a:lnTo>
                  <a:lnTo>
                    <a:pt x="277440" y="316603"/>
                  </a:lnTo>
                  <a:lnTo>
                    <a:pt x="310617" y="286562"/>
                  </a:lnTo>
                  <a:lnTo>
                    <a:pt x="345335" y="257755"/>
                  </a:lnTo>
                  <a:lnTo>
                    <a:pt x="381540" y="230226"/>
                  </a:lnTo>
                  <a:lnTo>
                    <a:pt x="419178" y="204020"/>
                  </a:lnTo>
                  <a:lnTo>
                    <a:pt x="458196" y="179181"/>
                  </a:lnTo>
                  <a:lnTo>
                    <a:pt x="498540" y="155755"/>
                  </a:lnTo>
                  <a:lnTo>
                    <a:pt x="540157" y="133784"/>
                  </a:lnTo>
                  <a:lnTo>
                    <a:pt x="582992" y="113316"/>
                  </a:lnTo>
                  <a:lnTo>
                    <a:pt x="626993" y="94393"/>
                  </a:lnTo>
                  <a:lnTo>
                    <a:pt x="672104" y="77060"/>
                  </a:lnTo>
                  <a:lnTo>
                    <a:pt x="718273" y="61363"/>
                  </a:lnTo>
                  <a:lnTo>
                    <a:pt x="765446" y="47345"/>
                  </a:lnTo>
                  <a:lnTo>
                    <a:pt x="813569" y="35052"/>
                  </a:lnTo>
                  <a:lnTo>
                    <a:pt x="862588" y="24527"/>
                  </a:lnTo>
                  <a:lnTo>
                    <a:pt x="912450" y="15816"/>
                  </a:lnTo>
                  <a:lnTo>
                    <a:pt x="963101" y="8963"/>
                  </a:lnTo>
                  <a:lnTo>
                    <a:pt x="1014487" y="4013"/>
                  </a:lnTo>
                  <a:lnTo>
                    <a:pt x="1066555" y="1010"/>
                  </a:lnTo>
                  <a:lnTo>
                    <a:pt x="1119251" y="0"/>
                  </a:lnTo>
                  <a:lnTo>
                    <a:pt x="1171936" y="1010"/>
                  </a:lnTo>
                  <a:lnTo>
                    <a:pt x="1223993" y="4013"/>
                  </a:lnTo>
                  <a:lnTo>
                    <a:pt x="1275370" y="8963"/>
                  </a:lnTo>
                  <a:lnTo>
                    <a:pt x="1326012" y="15816"/>
                  </a:lnTo>
                  <a:lnTo>
                    <a:pt x="1375866" y="24527"/>
                  </a:lnTo>
                  <a:lnTo>
                    <a:pt x="1424878" y="35052"/>
                  </a:lnTo>
                  <a:lnTo>
                    <a:pt x="1472993" y="47345"/>
                  </a:lnTo>
                  <a:lnTo>
                    <a:pt x="1520159" y="61363"/>
                  </a:lnTo>
                  <a:lnTo>
                    <a:pt x="1566322" y="77060"/>
                  </a:lnTo>
                  <a:lnTo>
                    <a:pt x="1611428" y="94393"/>
                  </a:lnTo>
                  <a:lnTo>
                    <a:pt x="1655423" y="113316"/>
                  </a:lnTo>
                  <a:lnTo>
                    <a:pt x="1698253" y="133784"/>
                  </a:lnTo>
                  <a:lnTo>
                    <a:pt x="1739865" y="155755"/>
                  </a:lnTo>
                  <a:lnTo>
                    <a:pt x="1780205" y="179181"/>
                  </a:lnTo>
                  <a:lnTo>
                    <a:pt x="1819220" y="204020"/>
                  </a:lnTo>
                  <a:lnTo>
                    <a:pt x="1856855" y="230226"/>
                  </a:lnTo>
                  <a:lnTo>
                    <a:pt x="1893057" y="257755"/>
                  </a:lnTo>
                  <a:lnTo>
                    <a:pt x="1927772" y="286562"/>
                  </a:lnTo>
                  <a:lnTo>
                    <a:pt x="1960946" y="316603"/>
                  </a:lnTo>
                  <a:lnTo>
                    <a:pt x="1992526" y="347833"/>
                  </a:lnTo>
                  <a:lnTo>
                    <a:pt x="2022458" y="380207"/>
                  </a:lnTo>
                  <a:lnTo>
                    <a:pt x="2050689" y="413681"/>
                  </a:lnTo>
                  <a:lnTo>
                    <a:pt x="2077163" y="448210"/>
                  </a:lnTo>
                  <a:lnTo>
                    <a:pt x="2101829" y="483750"/>
                  </a:lnTo>
                  <a:lnTo>
                    <a:pt x="2124631" y="520255"/>
                  </a:lnTo>
                  <a:lnTo>
                    <a:pt x="2145517" y="557682"/>
                  </a:lnTo>
                  <a:lnTo>
                    <a:pt x="2164433" y="595986"/>
                  </a:lnTo>
                  <a:lnTo>
                    <a:pt x="2181324" y="635121"/>
                  </a:lnTo>
                  <a:lnTo>
                    <a:pt x="2196138" y="675045"/>
                  </a:lnTo>
                  <a:lnTo>
                    <a:pt x="2208819" y="715711"/>
                  </a:lnTo>
                  <a:lnTo>
                    <a:pt x="2219316" y="757075"/>
                  </a:lnTo>
                  <a:lnTo>
                    <a:pt x="2227573" y="799093"/>
                  </a:lnTo>
                  <a:lnTo>
                    <a:pt x="2233538" y="841720"/>
                  </a:lnTo>
                  <a:lnTo>
                    <a:pt x="2237156" y="884912"/>
                  </a:lnTo>
                  <a:lnTo>
                    <a:pt x="2238375" y="928624"/>
                  </a:lnTo>
                  <a:lnTo>
                    <a:pt x="2237156" y="972346"/>
                  </a:lnTo>
                  <a:lnTo>
                    <a:pt x="2233538" y="1015547"/>
                  </a:lnTo>
                  <a:lnTo>
                    <a:pt x="2227573" y="1058184"/>
                  </a:lnTo>
                  <a:lnTo>
                    <a:pt x="2219316" y="1100211"/>
                  </a:lnTo>
                  <a:lnTo>
                    <a:pt x="2208819" y="1141583"/>
                  </a:lnTo>
                  <a:lnTo>
                    <a:pt x="2196138" y="1182257"/>
                  </a:lnTo>
                  <a:lnTo>
                    <a:pt x="2181324" y="1222188"/>
                  </a:lnTo>
                  <a:lnTo>
                    <a:pt x="2164433" y="1261330"/>
                  </a:lnTo>
                  <a:lnTo>
                    <a:pt x="2145517" y="1299640"/>
                  </a:lnTo>
                  <a:lnTo>
                    <a:pt x="2124631" y="1337073"/>
                  </a:lnTo>
                  <a:lnTo>
                    <a:pt x="2101829" y="1373583"/>
                  </a:lnTo>
                  <a:lnTo>
                    <a:pt x="2077163" y="1409128"/>
                  </a:lnTo>
                  <a:lnTo>
                    <a:pt x="2050689" y="1443662"/>
                  </a:lnTo>
                  <a:lnTo>
                    <a:pt x="2022458" y="1477140"/>
                  </a:lnTo>
                  <a:lnTo>
                    <a:pt x="1992526" y="1509517"/>
                  </a:lnTo>
                  <a:lnTo>
                    <a:pt x="1960946" y="1540751"/>
                  </a:lnTo>
                  <a:lnTo>
                    <a:pt x="1927772" y="1570794"/>
                  </a:lnTo>
                  <a:lnTo>
                    <a:pt x="1893057" y="1599604"/>
                  </a:lnTo>
                  <a:lnTo>
                    <a:pt x="1856855" y="1627136"/>
                  </a:lnTo>
                  <a:lnTo>
                    <a:pt x="1819220" y="1653344"/>
                  </a:lnTo>
                  <a:lnTo>
                    <a:pt x="1780205" y="1678185"/>
                  </a:lnTo>
                  <a:lnTo>
                    <a:pt x="1739865" y="1701613"/>
                  </a:lnTo>
                  <a:lnTo>
                    <a:pt x="1698253" y="1723584"/>
                  </a:lnTo>
                  <a:lnTo>
                    <a:pt x="1655423" y="1744054"/>
                  </a:lnTo>
                  <a:lnTo>
                    <a:pt x="1611428" y="1762978"/>
                  </a:lnTo>
                  <a:lnTo>
                    <a:pt x="1566322" y="1780312"/>
                  </a:lnTo>
                  <a:lnTo>
                    <a:pt x="1520159" y="1796010"/>
                  </a:lnTo>
                  <a:lnTo>
                    <a:pt x="1472993" y="1810028"/>
                  </a:lnTo>
                  <a:lnTo>
                    <a:pt x="1424878" y="1822322"/>
                  </a:lnTo>
                  <a:lnTo>
                    <a:pt x="1375866" y="1832846"/>
                  </a:lnTo>
                  <a:lnTo>
                    <a:pt x="1326012" y="1841558"/>
                  </a:lnTo>
                  <a:lnTo>
                    <a:pt x="1275370" y="1848411"/>
                  </a:lnTo>
                  <a:lnTo>
                    <a:pt x="1223993" y="1853361"/>
                  </a:lnTo>
                  <a:lnTo>
                    <a:pt x="1171936" y="1856364"/>
                  </a:lnTo>
                  <a:lnTo>
                    <a:pt x="1119251" y="1857375"/>
                  </a:lnTo>
                  <a:lnTo>
                    <a:pt x="1066555" y="1856364"/>
                  </a:lnTo>
                  <a:lnTo>
                    <a:pt x="1014487" y="1853361"/>
                  </a:lnTo>
                  <a:lnTo>
                    <a:pt x="963101" y="1848411"/>
                  </a:lnTo>
                  <a:lnTo>
                    <a:pt x="912450" y="1841558"/>
                  </a:lnTo>
                  <a:lnTo>
                    <a:pt x="862588" y="1832846"/>
                  </a:lnTo>
                  <a:lnTo>
                    <a:pt x="813569" y="1822322"/>
                  </a:lnTo>
                  <a:lnTo>
                    <a:pt x="765446" y="1810028"/>
                  </a:lnTo>
                  <a:lnTo>
                    <a:pt x="718273" y="1796010"/>
                  </a:lnTo>
                  <a:lnTo>
                    <a:pt x="672104" y="1780312"/>
                  </a:lnTo>
                  <a:lnTo>
                    <a:pt x="626993" y="1762978"/>
                  </a:lnTo>
                  <a:lnTo>
                    <a:pt x="582992" y="1744054"/>
                  </a:lnTo>
                  <a:lnTo>
                    <a:pt x="540157" y="1723584"/>
                  </a:lnTo>
                  <a:lnTo>
                    <a:pt x="498540" y="1701613"/>
                  </a:lnTo>
                  <a:lnTo>
                    <a:pt x="458196" y="1678185"/>
                  </a:lnTo>
                  <a:lnTo>
                    <a:pt x="419178" y="1653344"/>
                  </a:lnTo>
                  <a:lnTo>
                    <a:pt x="381540" y="1627136"/>
                  </a:lnTo>
                  <a:lnTo>
                    <a:pt x="345335" y="1599604"/>
                  </a:lnTo>
                  <a:lnTo>
                    <a:pt x="310617" y="1570794"/>
                  </a:lnTo>
                  <a:lnTo>
                    <a:pt x="277440" y="1540751"/>
                  </a:lnTo>
                  <a:lnTo>
                    <a:pt x="245858" y="1509517"/>
                  </a:lnTo>
                  <a:lnTo>
                    <a:pt x="215924" y="1477140"/>
                  </a:lnTo>
                  <a:lnTo>
                    <a:pt x="187692" y="1443662"/>
                  </a:lnTo>
                  <a:lnTo>
                    <a:pt x="161216" y="1409128"/>
                  </a:lnTo>
                  <a:lnTo>
                    <a:pt x="136549" y="1373583"/>
                  </a:lnTo>
                  <a:lnTo>
                    <a:pt x="113746" y="1337073"/>
                  </a:lnTo>
                  <a:lnTo>
                    <a:pt x="92859" y="1299640"/>
                  </a:lnTo>
                  <a:lnTo>
                    <a:pt x="73943" y="1261330"/>
                  </a:lnTo>
                  <a:lnTo>
                    <a:pt x="57051" y="1222188"/>
                  </a:lnTo>
                  <a:lnTo>
                    <a:pt x="42237" y="1182257"/>
                  </a:lnTo>
                  <a:lnTo>
                    <a:pt x="29555" y="1141583"/>
                  </a:lnTo>
                  <a:lnTo>
                    <a:pt x="19058" y="1100211"/>
                  </a:lnTo>
                  <a:lnTo>
                    <a:pt x="10801" y="1058184"/>
                  </a:lnTo>
                  <a:lnTo>
                    <a:pt x="4836" y="1015547"/>
                  </a:lnTo>
                  <a:lnTo>
                    <a:pt x="1218" y="972346"/>
                  </a:lnTo>
                  <a:lnTo>
                    <a:pt x="0" y="928624"/>
                  </a:lnTo>
                  <a:close/>
                </a:path>
              </a:pathLst>
            </a:custGeom>
            <a:ln w="762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40</a:t>
            </a:fld>
            <a:endParaRPr spc="-25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6812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095692" y="390524"/>
            <a:ext cx="6744334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200" b="1" spc="-114" dirty="0">
                <a:latin typeface="Verdana"/>
                <a:cs typeface="Verdana"/>
              </a:rPr>
              <a:t>dNTPS</a:t>
            </a:r>
            <a:r>
              <a:rPr sz="3200" b="1" spc="-160" dirty="0">
                <a:latin typeface="Verdana"/>
                <a:cs typeface="Verdana"/>
              </a:rPr>
              <a:t> </a:t>
            </a:r>
            <a:r>
              <a:rPr sz="3200" b="1" dirty="0">
                <a:latin typeface="Verdana"/>
                <a:cs typeface="Verdana"/>
              </a:rPr>
              <a:t>–</a:t>
            </a:r>
            <a:r>
              <a:rPr sz="3200" b="1" spc="-240" dirty="0">
                <a:latin typeface="Verdana"/>
                <a:cs typeface="Verdana"/>
              </a:rPr>
              <a:t> </a:t>
            </a:r>
            <a:r>
              <a:rPr sz="3200" b="1" spc="-125" dirty="0">
                <a:latin typeface="Verdana"/>
                <a:cs typeface="Verdana"/>
              </a:rPr>
              <a:t>Which</a:t>
            </a:r>
            <a:r>
              <a:rPr sz="3200" b="1" spc="-150" dirty="0">
                <a:latin typeface="Verdana"/>
                <a:cs typeface="Verdana"/>
              </a:rPr>
              <a:t> </a:t>
            </a:r>
            <a:r>
              <a:rPr sz="3200" b="1" dirty="0">
                <a:latin typeface="Verdana"/>
                <a:cs typeface="Verdana"/>
              </a:rPr>
              <a:t>is</a:t>
            </a:r>
            <a:r>
              <a:rPr sz="3200" b="1" spc="-105" dirty="0">
                <a:latin typeface="Verdana"/>
                <a:cs typeface="Verdana"/>
              </a:rPr>
              <a:t> our</a:t>
            </a:r>
            <a:r>
              <a:rPr sz="3200" b="1" spc="-170" dirty="0">
                <a:latin typeface="Verdana"/>
                <a:cs typeface="Verdana"/>
              </a:rPr>
              <a:t> </a:t>
            </a:r>
            <a:r>
              <a:rPr sz="3200" b="1" spc="-60" dirty="0">
                <a:latin typeface="Verdana"/>
                <a:cs typeface="Verdana"/>
              </a:rPr>
              <a:t>favorite?</a:t>
            </a:r>
            <a:endParaRPr sz="3200">
              <a:latin typeface="Verdana"/>
              <a:cs typeface="Verdana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4875" y="1104899"/>
            <a:ext cx="5191125" cy="5753099"/>
          </a:xfrm>
          <a:prstGeom prst="rect">
            <a:avLst/>
          </a:prstGeom>
        </p:spPr>
      </p:pic>
      <p:sp>
        <p:nvSpPr>
          <p:cNvPr id="7" name="object 7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83505" rIns="0" bIns="0" rtlCol="0">
            <a:spAutoFit/>
          </a:bodyPr>
          <a:lstStyle/>
          <a:p>
            <a:pPr marL="6134735">
              <a:lnSpc>
                <a:spcPct val="100000"/>
              </a:lnSpc>
              <a:spcBef>
                <a:spcPts val="114"/>
              </a:spcBef>
            </a:pPr>
            <a:r>
              <a:rPr sz="6950" i="1" spc="-20" dirty="0">
                <a:solidFill>
                  <a:srgbClr val="006FC0"/>
                </a:solidFill>
                <a:latin typeface="Arial"/>
                <a:cs typeface="Arial"/>
              </a:rPr>
              <a:t>ATP!</a:t>
            </a:r>
            <a:endParaRPr sz="695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41</a:t>
            </a:fld>
            <a:endParaRPr spc="-25" dirty="0"/>
          </a:p>
        </p:txBody>
      </p:sp>
      <p:sp>
        <p:nvSpPr>
          <p:cNvPr id="8" name="object 8"/>
          <p:cNvSpPr txBox="1"/>
          <p:nvPr/>
        </p:nvSpPr>
        <p:spPr>
          <a:xfrm>
            <a:off x="7144766" y="3489642"/>
            <a:ext cx="2469515" cy="13690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5270"/>
              </a:lnSpc>
              <a:spcBef>
                <a:spcPts val="130"/>
              </a:spcBef>
            </a:pPr>
            <a:r>
              <a:rPr sz="4400" b="1" spc="-10" dirty="0">
                <a:solidFill>
                  <a:srgbClr val="006FC0"/>
                </a:solidFill>
                <a:latin typeface="Calibri"/>
                <a:cs typeface="Calibri"/>
              </a:rPr>
              <a:t>Let’s</a:t>
            </a:r>
            <a:r>
              <a:rPr sz="4400" b="1" spc="-2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4400" b="1" spc="-20" dirty="0">
                <a:solidFill>
                  <a:srgbClr val="006FC0"/>
                </a:solidFill>
                <a:latin typeface="Calibri"/>
                <a:cs typeface="Calibri"/>
              </a:rPr>
              <a:t>make</a:t>
            </a:r>
            <a:endParaRPr sz="4400">
              <a:latin typeface="Calibri"/>
              <a:cs typeface="Calibri"/>
            </a:endParaRPr>
          </a:p>
          <a:p>
            <a:pPr marL="12700">
              <a:lnSpc>
                <a:spcPts val="5270"/>
              </a:lnSpc>
            </a:pPr>
            <a:r>
              <a:rPr sz="4400" b="1" spc="-10" dirty="0">
                <a:solidFill>
                  <a:srgbClr val="006FC0"/>
                </a:solidFill>
                <a:latin typeface="Calibri"/>
                <a:cs typeface="Calibri"/>
              </a:rPr>
              <a:t>some!</a:t>
            </a:r>
            <a:endParaRPr sz="4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39025" y="0"/>
            <a:ext cx="2981325" cy="62484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095692" y="400367"/>
            <a:ext cx="5608955" cy="87249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 marR="5080">
              <a:lnSpc>
                <a:spcPts val="3160"/>
              </a:lnSpc>
              <a:spcBef>
                <a:spcPts val="500"/>
              </a:spcBef>
            </a:pPr>
            <a:r>
              <a:rPr sz="2900" spc="-114" dirty="0"/>
              <a:t>Which</a:t>
            </a:r>
            <a:r>
              <a:rPr sz="2900" spc="-135" dirty="0"/>
              <a:t> </a:t>
            </a:r>
            <a:r>
              <a:rPr sz="2900" spc="-35" dirty="0"/>
              <a:t>parts</a:t>
            </a:r>
            <a:r>
              <a:rPr sz="2900" spc="-210" dirty="0"/>
              <a:t> </a:t>
            </a:r>
            <a:r>
              <a:rPr sz="2900" dirty="0"/>
              <a:t>of</a:t>
            </a:r>
            <a:r>
              <a:rPr sz="2900" spc="-250" dirty="0"/>
              <a:t> </a:t>
            </a:r>
            <a:r>
              <a:rPr sz="2900" spc="-50" dirty="0"/>
              <a:t>DNA</a:t>
            </a:r>
            <a:r>
              <a:rPr sz="2900" spc="-155" dirty="0"/>
              <a:t> </a:t>
            </a:r>
            <a:r>
              <a:rPr sz="2900" spc="-10" dirty="0"/>
              <a:t>remain </a:t>
            </a:r>
            <a:r>
              <a:rPr sz="2900" spc="-90" dirty="0"/>
              <a:t>constant</a:t>
            </a:r>
            <a:r>
              <a:rPr sz="2900" spc="-160" dirty="0"/>
              <a:t> </a:t>
            </a:r>
            <a:r>
              <a:rPr sz="2900" spc="-60" dirty="0"/>
              <a:t>and</a:t>
            </a:r>
            <a:r>
              <a:rPr sz="2900" spc="-120" dirty="0"/>
              <a:t> </a:t>
            </a:r>
            <a:r>
              <a:rPr sz="2900" spc="-140" dirty="0"/>
              <a:t>which</a:t>
            </a:r>
            <a:r>
              <a:rPr sz="2900" spc="-105" dirty="0"/>
              <a:t> </a:t>
            </a:r>
            <a:r>
              <a:rPr sz="2900" spc="-65" dirty="0"/>
              <a:t>change?</a:t>
            </a:r>
            <a:endParaRPr sz="2900"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90625" y="2038350"/>
            <a:ext cx="5448300" cy="314325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42</a:t>
            </a:fld>
            <a:endParaRPr spc="-25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0890" rIns="0" bIns="0" rtlCol="0">
            <a:spAutoFit/>
          </a:bodyPr>
          <a:lstStyle/>
          <a:p>
            <a:pPr marL="523875">
              <a:lnSpc>
                <a:spcPct val="100000"/>
              </a:lnSpc>
              <a:spcBef>
                <a:spcPts val="130"/>
              </a:spcBef>
            </a:pPr>
            <a:r>
              <a:rPr spc="-140" dirty="0"/>
              <a:t>What</a:t>
            </a:r>
            <a:r>
              <a:rPr spc="-135" dirty="0"/>
              <a:t> </a:t>
            </a:r>
            <a:r>
              <a:rPr spc="-20" dirty="0"/>
              <a:t>can</a:t>
            </a:r>
            <a:r>
              <a:rPr spc="-254" dirty="0"/>
              <a:t> </a:t>
            </a:r>
            <a:r>
              <a:rPr spc="-180" dirty="0"/>
              <a:t>we</a:t>
            </a:r>
            <a:r>
              <a:rPr spc="-95" dirty="0"/>
              <a:t> </a:t>
            </a:r>
            <a:r>
              <a:rPr dirty="0"/>
              <a:t>see</a:t>
            </a:r>
            <a:r>
              <a:rPr spc="-235" dirty="0"/>
              <a:t> </a:t>
            </a:r>
            <a:r>
              <a:rPr dirty="0"/>
              <a:t>in</a:t>
            </a:r>
            <a:r>
              <a:rPr spc="-190" dirty="0"/>
              <a:t> </a:t>
            </a:r>
            <a:r>
              <a:rPr spc="-60" dirty="0"/>
              <a:t>this</a:t>
            </a:r>
            <a:r>
              <a:rPr spc="-215" dirty="0"/>
              <a:t> </a:t>
            </a:r>
            <a:r>
              <a:rPr spc="-75" dirty="0"/>
              <a:t>model?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57550" y="1866900"/>
            <a:ext cx="6096000" cy="405765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43</a:t>
            </a:fld>
            <a:endParaRPr spc="-25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6812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900" y="1200150"/>
              <a:ext cx="2428875" cy="5095875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095692" y="400367"/>
            <a:ext cx="3139440" cy="4718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900" b="1" spc="-70" dirty="0">
                <a:latin typeface="Verdana"/>
                <a:cs typeface="Verdana"/>
              </a:rPr>
              <a:t>Model</a:t>
            </a:r>
            <a:r>
              <a:rPr sz="2900" b="1" spc="-150" dirty="0">
                <a:latin typeface="Verdana"/>
                <a:cs typeface="Verdana"/>
              </a:rPr>
              <a:t> </a:t>
            </a:r>
            <a:r>
              <a:rPr sz="2900" b="1" spc="-70" dirty="0">
                <a:latin typeface="Verdana"/>
                <a:cs typeface="Verdana"/>
              </a:rPr>
              <a:t>Analysis-</a:t>
            </a:r>
            <a:endParaRPr sz="2900">
              <a:latin typeface="Verdana"/>
              <a:cs typeface="Verdana"/>
            </a:endParaRPr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1095692" y="801052"/>
            <a:ext cx="9194800" cy="862965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 marR="5080">
              <a:lnSpc>
                <a:spcPts val="3080"/>
              </a:lnSpc>
              <a:spcBef>
                <a:spcPts val="560"/>
              </a:spcBef>
            </a:pPr>
            <a:r>
              <a:rPr sz="2900" spc="-114" dirty="0"/>
              <a:t>What</a:t>
            </a:r>
            <a:r>
              <a:rPr sz="2900" spc="-135" dirty="0"/>
              <a:t> </a:t>
            </a:r>
            <a:r>
              <a:rPr sz="2900" spc="-35" dirty="0"/>
              <a:t>are</a:t>
            </a:r>
            <a:r>
              <a:rPr sz="2900" spc="-210" dirty="0"/>
              <a:t> </a:t>
            </a:r>
            <a:r>
              <a:rPr sz="2900" spc="-45" dirty="0"/>
              <a:t>the</a:t>
            </a:r>
            <a:r>
              <a:rPr sz="2900" spc="-200" dirty="0"/>
              <a:t> </a:t>
            </a:r>
            <a:r>
              <a:rPr sz="2900" spc="-95" dirty="0"/>
              <a:t>strengths</a:t>
            </a:r>
            <a:r>
              <a:rPr sz="2900" spc="-220" dirty="0"/>
              <a:t> </a:t>
            </a:r>
            <a:r>
              <a:rPr sz="2900" spc="-60" dirty="0"/>
              <a:t>and</a:t>
            </a:r>
            <a:r>
              <a:rPr sz="2900" spc="-135" dirty="0"/>
              <a:t> </a:t>
            </a:r>
            <a:r>
              <a:rPr sz="2900" spc="-100" dirty="0"/>
              <a:t>limitations</a:t>
            </a:r>
            <a:r>
              <a:rPr sz="2900" spc="-150" dirty="0"/>
              <a:t> </a:t>
            </a:r>
            <a:r>
              <a:rPr sz="2900" dirty="0"/>
              <a:t>of</a:t>
            </a:r>
            <a:r>
              <a:rPr sz="2900" spc="-35" dirty="0"/>
              <a:t> </a:t>
            </a:r>
            <a:r>
              <a:rPr sz="2900" spc="-20" dirty="0"/>
              <a:t>each </a:t>
            </a:r>
            <a:r>
              <a:rPr sz="2900" spc="-10" dirty="0"/>
              <a:t>model?</a:t>
            </a:r>
            <a:endParaRPr sz="2900"/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7250" y="2543175"/>
            <a:ext cx="5448300" cy="314325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095692" y="1907158"/>
            <a:ext cx="3776979" cy="100456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469900" indent="-457200">
              <a:lnSpc>
                <a:spcPts val="3835"/>
              </a:lnSpc>
              <a:spcBef>
                <a:spcPts val="130"/>
              </a:spcBef>
              <a:buFont typeface="Arial"/>
              <a:buChar char="•"/>
              <a:tabLst>
                <a:tab pos="469900" algn="l"/>
              </a:tabLst>
            </a:pPr>
            <a:r>
              <a:rPr sz="3200" spc="-25" dirty="0">
                <a:latin typeface="Calibri"/>
                <a:cs typeface="Calibri"/>
              </a:rPr>
              <a:t>Teacher</a:t>
            </a:r>
            <a:r>
              <a:rPr sz="3200" spc="-14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Perspective</a:t>
            </a:r>
            <a:endParaRPr sz="3200">
              <a:latin typeface="Calibri"/>
              <a:cs typeface="Calibri"/>
            </a:endParaRPr>
          </a:p>
          <a:p>
            <a:pPr marL="469900" indent="-457200">
              <a:lnSpc>
                <a:spcPts val="3835"/>
              </a:lnSpc>
              <a:buFont typeface="Arial"/>
              <a:buChar char="•"/>
              <a:tabLst>
                <a:tab pos="469900" algn="l"/>
              </a:tabLst>
            </a:pPr>
            <a:r>
              <a:rPr sz="3200" dirty="0">
                <a:latin typeface="Calibri"/>
                <a:cs typeface="Calibri"/>
              </a:rPr>
              <a:t>Student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Perspective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44</a:t>
            </a:fld>
            <a:endParaRPr spc="-25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6812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309369" y="910452"/>
            <a:ext cx="7690484" cy="4499610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2750" dirty="0">
                <a:latin typeface="Verdana"/>
                <a:cs typeface="Verdana"/>
              </a:rPr>
              <a:t>More</a:t>
            </a:r>
            <a:r>
              <a:rPr sz="2750" spc="50" dirty="0">
                <a:latin typeface="Verdana"/>
                <a:cs typeface="Verdana"/>
              </a:rPr>
              <a:t> </a:t>
            </a:r>
            <a:r>
              <a:rPr sz="2750" spc="-10" dirty="0">
                <a:latin typeface="Verdana"/>
                <a:cs typeface="Verdana"/>
              </a:rPr>
              <a:t>traditional…</a:t>
            </a:r>
            <a:endParaRPr sz="2750">
              <a:latin typeface="Verdana"/>
              <a:cs typeface="Verdana"/>
            </a:endParaRPr>
          </a:p>
          <a:p>
            <a:pPr marL="240029" indent="-227329">
              <a:lnSpc>
                <a:spcPct val="100000"/>
              </a:lnSpc>
              <a:spcBef>
                <a:spcPts val="680"/>
              </a:spcBef>
              <a:buFont typeface="Arial"/>
              <a:buChar char="•"/>
              <a:tabLst>
                <a:tab pos="240029" algn="l"/>
              </a:tabLst>
            </a:pPr>
            <a:r>
              <a:rPr sz="2750" spc="-10" dirty="0">
                <a:latin typeface="Verdana"/>
                <a:cs typeface="Verdana"/>
              </a:rPr>
              <a:t>Insulin</a:t>
            </a:r>
            <a:endParaRPr sz="2750">
              <a:latin typeface="Verdana"/>
              <a:cs typeface="Verdana"/>
            </a:endParaRPr>
          </a:p>
          <a:p>
            <a:pPr marL="240029" indent="-227329">
              <a:lnSpc>
                <a:spcPct val="100000"/>
              </a:lnSpc>
              <a:spcBef>
                <a:spcPts val="680"/>
              </a:spcBef>
              <a:buFont typeface="Arial"/>
              <a:buChar char="•"/>
              <a:tabLst>
                <a:tab pos="240029" algn="l"/>
              </a:tabLst>
            </a:pPr>
            <a:r>
              <a:rPr sz="2750" dirty="0">
                <a:latin typeface="Verdana"/>
                <a:cs typeface="Verdana"/>
              </a:rPr>
              <a:t>Cystic</a:t>
            </a:r>
            <a:r>
              <a:rPr sz="2750" spc="75" dirty="0">
                <a:latin typeface="Verdana"/>
                <a:cs typeface="Verdana"/>
              </a:rPr>
              <a:t> </a:t>
            </a:r>
            <a:r>
              <a:rPr sz="2750" spc="-10" dirty="0">
                <a:latin typeface="Verdana"/>
                <a:cs typeface="Verdana"/>
              </a:rPr>
              <a:t>fibrosis</a:t>
            </a:r>
            <a:endParaRPr sz="2750">
              <a:latin typeface="Verdana"/>
              <a:cs typeface="Verdana"/>
            </a:endParaRPr>
          </a:p>
          <a:p>
            <a:pPr marL="240665" indent="-227965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240665" algn="l"/>
              </a:tabLst>
            </a:pPr>
            <a:r>
              <a:rPr sz="2750" dirty="0">
                <a:latin typeface="Verdana"/>
                <a:cs typeface="Verdana"/>
              </a:rPr>
              <a:t>Sickle</a:t>
            </a:r>
            <a:r>
              <a:rPr sz="2750" spc="155" dirty="0">
                <a:latin typeface="Verdana"/>
                <a:cs typeface="Verdana"/>
              </a:rPr>
              <a:t> </a:t>
            </a:r>
            <a:r>
              <a:rPr sz="2750" spc="-20" dirty="0">
                <a:latin typeface="Verdana"/>
                <a:cs typeface="Verdana"/>
              </a:rPr>
              <a:t>cell</a:t>
            </a:r>
            <a:endParaRPr sz="2750">
              <a:latin typeface="Verdana"/>
              <a:cs typeface="Verdana"/>
            </a:endParaRPr>
          </a:p>
          <a:p>
            <a:pPr marL="240665" indent="-227965">
              <a:lnSpc>
                <a:spcPct val="100000"/>
              </a:lnSpc>
              <a:spcBef>
                <a:spcPts val="680"/>
              </a:spcBef>
              <a:buFont typeface="Arial"/>
              <a:buChar char="•"/>
              <a:tabLst>
                <a:tab pos="240665" algn="l"/>
              </a:tabLst>
            </a:pPr>
            <a:r>
              <a:rPr sz="2750" dirty="0">
                <a:latin typeface="Verdana"/>
                <a:cs typeface="Verdana"/>
              </a:rPr>
              <a:t>Dog</a:t>
            </a:r>
            <a:r>
              <a:rPr sz="2750" spc="80" dirty="0">
                <a:latin typeface="Verdana"/>
                <a:cs typeface="Verdana"/>
              </a:rPr>
              <a:t> </a:t>
            </a:r>
            <a:r>
              <a:rPr sz="2750" spc="-10" dirty="0">
                <a:latin typeface="Verdana"/>
                <a:cs typeface="Verdana"/>
              </a:rPr>
              <a:t>breeding</a:t>
            </a:r>
            <a:endParaRPr sz="2750">
              <a:latin typeface="Verdana"/>
              <a:cs typeface="Verdana"/>
            </a:endParaRPr>
          </a:p>
          <a:p>
            <a:pPr marL="240665" indent="-227965">
              <a:lnSpc>
                <a:spcPct val="100000"/>
              </a:lnSpc>
              <a:spcBef>
                <a:spcPts val="680"/>
              </a:spcBef>
              <a:buFont typeface="Arial"/>
              <a:buChar char="•"/>
              <a:tabLst>
                <a:tab pos="240665" algn="l"/>
              </a:tabLst>
            </a:pPr>
            <a:r>
              <a:rPr sz="2750" dirty="0">
                <a:latin typeface="Verdana"/>
                <a:cs typeface="Verdana"/>
              </a:rPr>
              <a:t>Corn</a:t>
            </a:r>
            <a:r>
              <a:rPr sz="2750" spc="40" dirty="0">
                <a:latin typeface="Verdana"/>
                <a:cs typeface="Verdana"/>
              </a:rPr>
              <a:t> </a:t>
            </a:r>
            <a:r>
              <a:rPr sz="2750" spc="-10" dirty="0">
                <a:latin typeface="Verdana"/>
                <a:cs typeface="Verdana"/>
              </a:rPr>
              <a:t>genetics</a:t>
            </a:r>
            <a:endParaRPr sz="2750">
              <a:latin typeface="Verdana"/>
              <a:cs typeface="Verdana"/>
            </a:endParaRPr>
          </a:p>
          <a:p>
            <a:pPr marL="240029" indent="-227329">
              <a:lnSpc>
                <a:spcPct val="100000"/>
              </a:lnSpc>
              <a:spcBef>
                <a:spcPts val="685"/>
              </a:spcBef>
              <a:buFont typeface="Arial"/>
              <a:buChar char="•"/>
              <a:tabLst>
                <a:tab pos="240029" algn="l"/>
              </a:tabLst>
            </a:pPr>
            <a:r>
              <a:rPr sz="2750" dirty="0">
                <a:latin typeface="Verdana"/>
                <a:cs typeface="Verdana"/>
              </a:rPr>
              <a:t>Inheritance</a:t>
            </a:r>
            <a:r>
              <a:rPr sz="2750" spc="225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of</a:t>
            </a:r>
            <a:r>
              <a:rPr sz="2750" spc="80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sickle</a:t>
            </a:r>
            <a:r>
              <a:rPr sz="2750" spc="150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cell</a:t>
            </a:r>
            <a:r>
              <a:rPr sz="2750" spc="65" dirty="0">
                <a:latin typeface="Verdana"/>
                <a:cs typeface="Verdana"/>
              </a:rPr>
              <a:t> </a:t>
            </a:r>
            <a:r>
              <a:rPr sz="2750" spc="-10" dirty="0">
                <a:latin typeface="Verdana"/>
                <a:cs typeface="Verdana"/>
              </a:rPr>
              <a:t>allele</a:t>
            </a:r>
            <a:endParaRPr sz="2750">
              <a:latin typeface="Verdana"/>
              <a:cs typeface="Verdana"/>
            </a:endParaRPr>
          </a:p>
          <a:p>
            <a:pPr marL="240029" indent="-227329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240029" algn="l"/>
              </a:tabLst>
            </a:pPr>
            <a:r>
              <a:rPr sz="2750" dirty="0">
                <a:latin typeface="Verdana"/>
                <a:cs typeface="Verdana"/>
              </a:rPr>
              <a:t>Huntingdon's</a:t>
            </a:r>
            <a:r>
              <a:rPr sz="2750" spc="250" dirty="0">
                <a:latin typeface="Verdana"/>
                <a:cs typeface="Verdana"/>
              </a:rPr>
              <a:t> </a:t>
            </a:r>
            <a:r>
              <a:rPr sz="2750" spc="-10" dirty="0">
                <a:latin typeface="Verdana"/>
                <a:cs typeface="Verdana"/>
              </a:rPr>
              <a:t>disease:</a:t>
            </a:r>
            <a:endParaRPr sz="2750">
              <a:latin typeface="Verdana"/>
              <a:cs typeface="Verdana"/>
            </a:endParaRPr>
          </a:p>
          <a:p>
            <a:pPr marL="697230" lvl="1" indent="-227329">
              <a:lnSpc>
                <a:spcPct val="100000"/>
              </a:lnSpc>
              <a:spcBef>
                <a:spcPts val="580"/>
              </a:spcBef>
              <a:buClr>
                <a:srgbClr val="000000"/>
              </a:buClr>
              <a:buFont typeface="Arial"/>
              <a:buChar char="•"/>
              <a:tabLst>
                <a:tab pos="697230" algn="l"/>
              </a:tabLst>
            </a:pPr>
            <a:r>
              <a:rPr sz="2400" b="1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Verdana"/>
                <a:cs typeface="Verdana"/>
                <a:hlinkClick r:id="rId3"/>
              </a:rPr>
              <a:t>Outside</a:t>
            </a:r>
            <a:r>
              <a:rPr sz="2400" b="1" u="heavy" spc="-8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sz="2400" b="1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Verdana"/>
                <a:cs typeface="Verdana"/>
                <a:hlinkClick r:id="rId3"/>
              </a:rPr>
              <a:t>Resource:</a:t>
            </a:r>
            <a:r>
              <a:rPr sz="2400" b="1" u="heavy" spc="-1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sz="2400" b="1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Verdana"/>
                <a:cs typeface="Verdana"/>
                <a:hlinkClick r:id="rId3"/>
              </a:rPr>
              <a:t>Robbie</a:t>
            </a:r>
            <a:r>
              <a:rPr sz="2400" b="1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sz="2400" b="1" u="heavy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Verdana"/>
                <a:cs typeface="Verdana"/>
                <a:hlinkClick r:id="rId3"/>
              </a:rPr>
              <a:t>McNab's</a:t>
            </a:r>
            <a:r>
              <a:rPr sz="2400" b="1" u="heavy" spc="-6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sz="2400" b="1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Verdana"/>
                <a:cs typeface="Verdana"/>
                <a:hlinkClick r:id="rId3"/>
              </a:rPr>
              <a:t>Story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45</a:t>
            </a:fld>
            <a:endParaRPr spc="-25" dirty="0"/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1095692" y="400367"/>
            <a:ext cx="9707245" cy="4718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900" spc="-114" dirty="0"/>
              <a:t>What</a:t>
            </a:r>
            <a:r>
              <a:rPr sz="2900" spc="-135" dirty="0"/>
              <a:t> </a:t>
            </a:r>
            <a:r>
              <a:rPr sz="2900" spc="-35" dirty="0"/>
              <a:t>are</a:t>
            </a:r>
            <a:r>
              <a:rPr sz="2900" spc="-210" dirty="0"/>
              <a:t> </a:t>
            </a:r>
            <a:r>
              <a:rPr sz="2900" spc="-95" dirty="0"/>
              <a:t>some</a:t>
            </a:r>
            <a:r>
              <a:rPr sz="2900" spc="-155" dirty="0"/>
              <a:t> </a:t>
            </a:r>
            <a:r>
              <a:rPr sz="2900" spc="-80" dirty="0"/>
              <a:t>stories</a:t>
            </a:r>
            <a:r>
              <a:rPr sz="2900" spc="-155" dirty="0"/>
              <a:t> </a:t>
            </a:r>
            <a:r>
              <a:rPr sz="2900" spc="-125" dirty="0"/>
              <a:t>we</a:t>
            </a:r>
            <a:r>
              <a:rPr sz="2900" spc="-50" dirty="0"/>
              <a:t> </a:t>
            </a:r>
            <a:r>
              <a:rPr sz="2900" spc="-60" dirty="0"/>
              <a:t>can</a:t>
            </a:r>
            <a:r>
              <a:rPr sz="2900" spc="-140" dirty="0"/>
              <a:t> </a:t>
            </a:r>
            <a:r>
              <a:rPr sz="2900" spc="-90" dirty="0"/>
              <a:t>explore</a:t>
            </a:r>
            <a:r>
              <a:rPr sz="2900" spc="-130" dirty="0"/>
              <a:t> </a:t>
            </a:r>
            <a:r>
              <a:rPr sz="2900" spc="-150" dirty="0"/>
              <a:t>with</a:t>
            </a:r>
            <a:r>
              <a:rPr sz="2900" spc="-100" dirty="0"/>
              <a:t> </a:t>
            </a:r>
            <a:r>
              <a:rPr sz="2900" spc="-20" dirty="0"/>
              <a:t>DNA?</a:t>
            </a:r>
            <a:endParaRPr sz="290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6812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1095692" y="400367"/>
            <a:ext cx="5123815" cy="4718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900" spc="-70" dirty="0"/>
              <a:t>Other</a:t>
            </a:r>
            <a:r>
              <a:rPr sz="2900" spc="-130" dirty="0"/>
              <a:t> </a:t>
            </a:r>
            <a:r>
              <a:rPr sz="2900" spc="-95" dirty="0"/>
              <a:t>Interesting</a:t>
            </a:r>
            <a:r>
              <a:rPr sz="2900" spc="-185" dirty="0"/>
              <a:t> </a:t>
            </a:r>
            <a:r>
              <a:rPr sz="2900" spc="-45" dirty="0"/>
              <a:t>Stories!</a:t>
            </a:r>
            <a:endParaRPr sz="290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46</a:t>
            </a:fld>
            <a:endParaRPr spc="-25" dirty="0"/>
          </a:p>
        </p:txBody>
      </p:sp>
      <p:sp>
        <p:nvSpPr>
          <p:cNvPr id="6" name="object 6"/>
          <p:cNvSpPr txBox="1"/>
          <p:nvPr/>
        </p:nvSpPr>
        <p:spPr>
          <a:xfrm>
            <a:off x="1095692" y="1185872"/>
            <a:ext cx="9963785" cy="372364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469900" algn="l"/>
              </a:tabLst>
            </a:pPr>
            <a:r>
              <a:rPr sz="2750" dirty="0">
                <a:latin typeface="Verdana"/>
                <a:cs typeface="Verdana"/>
              </a:rPr>
              <a:t>EPAS1</a:t>
            </a:r>
            <a:r>
              <a:rPr sz="2750" spc="125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–</a:t>
            </a:r>
            <a:r>
              <a:rPr sz="2750" spc="-15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differences</a:t>
            </a:r>
            <a:r>
              <a:rPr sz="2750" spc="220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in</a:t>
            </a:r>
            <a:r>
              <a:rPr sz="2750" spc="-10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hemoglobin</a:t>
            </a:r>
            <a:r>
              <a:rPr sz="2750" spc="210" dirty="0">
                <a:latin typeface="Verdana"/>
                <a:cs typeface="Verdana"/>
              </a:rPr>
              <a:t> </a:t>
            </a:r>
            <a:r>
              <a:rPr sz="2750" spc="-10" dirty="0">
                <a:latin typeface="Verdana"/>
                <a:cs typeface="Verdana"/>
              </a:rPr>
              <a:t>concentration</a:t>
            </a:r>
            <a:endParaRPr sz="2750">
              <a:latin typeface="Verdana"/>
              <a:cs typeface="Verdana"/>
            </a:endParaRPr>
          </a:p>
          <a:p>
            <a:pPr marL="469900" marR="5080" indent="-457834">
              <a:lnSpc>
                <a:spcPct val="102400"/>
              </a:lnSpc>
              <a:spcBef>
                <a:spcPts val="600"/>
              </a:spcBef>
              <a:buFont typeface="Arial"/>
              <a:buChar char="•"/>
              <a:tabLst>
                <a:tab pos="469900" algn="l"/>
              </a:tabLst>
            </a:pPr>
            <a:r>
              <a:rPr sz="2750" dirty="0">
                <a:latin typeface="Verdana"/>
                <a:cs typeface="Verdana"/>
              </a:rPr>
              <a:t>FAAH</a:t>
            </a:r>
            <a:r>
              <a:rPr sz="2750" spc="155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gene</a:t>
            </a:r>
            <a:r>
              <a:rPr sz="2750" spc="65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–</a:t>
            </a:r>
            <a:r>
              <a:rPr sz="2750" spc="35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a</a:t>
            </a:r>
            <a:r>
              <a:rPr sz="2750" spc="55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deletion</a:t>
            </a:r>
            <a:r>
              <a:rPr sz="2750" spc="114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prevents</a:t>
            </a:r>
            <a:r>
              <a:rPr sz="2750" spc="55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feelings</a:t>
            </a:r>
            <a:r>
              <a:rPr sz="2750" spc="195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of</a:t>
            </a:r>
            <a:r>
              <a:rPr sz="2750" spc="70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pain</a:t>
            </a:r>
            <a:r>
              <a:rPr sz="2750" spc="114" dirty="0">
                <a:latin typeface="Verdana"/>
                <a:cs typeface="Verdana"/>
              </a:rPr>
              <a:t> </a:t>
            </a:r>
            <a:r>
              <a:rPr sz="2750" spc="-25" dirty="0">
                <a:latin typeface="Verdana"/>
                <a:cs typeface="Verdana"/>
              </a:rPr>
              <a:t>and </a:t>
            </a:r>
            <a:r>
              <a:rPr sz="2750" spc="-10" dirty="0">
                <a:latin typeface="Verdana"/>
                <a:cs typeface="Verdana"/>
              </a:rPr>
              <a:t>anxiety</a:t>
            </a:r>
            <a:endParaRPr sz="2750"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605"/>
              </a:spcBef>
              <a:buFont typeface="Arial"/>
              <a:buChar char="•"/>
              <a:tabLst>
                <a:tab pos="469900" algn="l"/>
              </a:tabLst>
            </a:pPr>
            <a:r>
              <a:rPr sz="2750" dirty="0">
                <a:latin typeface="Verdana"/>
                <a:cs typeface="Verdana"/>
              </a:rPr>
              <a:t>CCR5-delta</a:t>
            </a:r>
            <a:r>
              <a:rPr sz="2750" spc="80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32</a:t>
            </a:r>
            <a:r>
              <a:rPr sz="2750" spc="-10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–</a:t>
            </a:r>
            <a:r>
              <a:rPr sz="2750" spc="70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reduces</a:t>
            </a:r>
            <a:r>
              <a:rPr sz="2750" spc="155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HIV</a:t>
            </a:r>
            <a:r>
              <a:rPr sz="2750" spc="80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binding</a:t>
            </a:r>
            <a:r>
              <a:rPr sz="2750" spc="254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to T</a:t>
            </a:r>
            <a:r>
              <a:rPr sz="2750" spc="45" dirty="0">
                <a:latin typeface="Verdana"/>
                <a:cs typeface="Verdana"/>
              </a:rPr>
              <a:t> </a:t>
            </a:r>
            <a:r>
              <a:rPr sz="2750" spc="-10" dirty="0">
                <a:latin typeface="Verdana"/>
                <a:cs typeface="Verdana"/>
              </a:rPr>
              <a:t>cells</a:t>
            </a:r>
            <a:endParaRPr sz="2750">
              <a:latin typeface="Verdana"/>
              <a:cs typeface="Verdana"/>
            </a:endParaRPr>
          </a:p>
          <a:p>
            <a:pPr marL="469900" indent="-457200">
              <a:lnSpc>
                <a:spcPct val="100000"/>
              </a:lnSpc>
              <a:spcBef>
                <a:spcPts val="680"/>
              </a:spcBef>
              <a:buFont typeface="Arial"/>
              <a:buChar char="•"/>
              <a:tabLst>
                <a:tab pos="469900" algn="l"/>
              </a:tabLst>
            </a:pPr>
            <a:r>
              <a:rPr sz="2750" dirty="0">
                <a:latin typeface="Verdana"/>
                <a:cs typeface="Verdana"/>
              </a:rPr>
              <a:t>Stories</a:t>
            </a:r>
            <a:r>
              <a:rPr sz="2750" spc="140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waiting</a:t>
            </a:r>
            <a:r>
              <a:rPr sz="2750" spc="170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to</a:t>
            </a:r>
            <a:r>
              <a:rPr sz="2750" spc="-10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be</a:t>
            </a:r>
            <a:r>
              <a:rPr sz="2750" spc="90" dirty="0">
                <a:latin typeface="Verdana"/>
                <a:cs typeface="Verdana"/>
              </a:rPr>
              <a:t> </a:t>
            </a:r>
            <a:r>
              <a:rPr sz="2750" spc="-10" dirty="0">
                <a:latin typeface="Verdana"/>
                <a:cs typeface="Verdana"/>
              </a:rPr>
              <a:t>found:</a:t>
            </a:r>
            <a:endParaRPr sz="27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715"/>
              </a:spcBef>
            </a:pPr>
            <a:endParaRPr sz="2750">
              <a:latin typeface="Verdana"/>
              <a:cs typeface="Verdana"/>
            </a:endParaRPr>
          </a:p>
          <a:p>
            <a:pPr marR="51435" algn="ctr">
              <a:lnSpc>
                <a:spcPct val="100000"/>
              </a:lnSpc>
              <a:tabLst>
                <a:tab pos="3159760" algn="l"/>
              </a:tabLst>
            </a:pPr>
            <a:r>
              <a:rPr sz="3200" b="1" dirty="0">
                <a:solidFill>
                  <a:srgbClr val="4471C4"/>
                </a:solidFill>
                <a:latin typeface="Calibri"/>
                <a:cs typeface="Calibri"/>
              </a:rPr>
              <a:t>Outside</a:t>
            </a:r>
            <a:r>
              <a:rPr sz="3200" b="1" spc="-50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4471C4"/>
                </a:solidFill>
                <a:latin typeface="Calibri"/>
                <a:cs typeface="Calibri"/>
              </a:rPr>
              <a:t>resource:</a:t>
            </a:r>
            <a:r>
              <a:rPr sz="3200" b="1" dirty="0">
                <a:solidFill>
                  <a:srgbClr val="4471C4"/>
                </a:solidFill>
                <a:latin typeface="Calibri"/>
                <a:cs typeface="Calibri"/>
              </a:rPr>
              <a:t>	</a:t>
            </a:r>
            <a:r>
              <a:rPr sz="3200" b="1" spc="-10" dirty="0">
                <a:solidFill>
                  <a:srgbClr val="4471C4"/>
                </a:solidFill>
                <a:latin typeface="Calibri"/>
                <a:cs typeface="Calibri"/>
                <a:hlinkClick r:id="rId3"/>
              </a:rPr>
              <a:t>www.omim.org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05550" y="1228725"/>
            <a:ext cx="4019550" cy="11049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095692" y="390524"/>
            <a:ext cx="3003550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85" dirty="0"/>
              <a:t>Dynamic</a:t>
            </a:r>
            <a:r>
              <a:rPr spc="-229" dirty="0"/>
              <a:t> </a:t>
            </a:r>
            <a:r>
              <a:rPr spc="-65" dirty="0"/>
              <a:t>DNA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81200" y="2600325"/>
            <a:ext cx="6257925" cy="2981325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47</a:t>
            </a:fld>
            <a:endParaRPr spc="-25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05225" y="1895475"/>
            <a:ext cx="5200650" cy="4010025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0890" rIns="0" bIns="0" rtlCol="0">
            <a:spAutoFit/>
          </a:bodyPr>
          <a:lstStyle/>
          <a:p>
            <a:pPr marL="523875">
              <a:lnSpc>
                <a:spcPct val="100000"/>
              </a:lnSpc>
              <a:spcBef>
                <a:spcPts val="130"/>
              </a:spcBef>
            </a:pPr>
            <a:r>
              <a:rPr spc="-95" dirty="0"/>
              <a:t>Double</a:t>
            </a:r>
            <a:r>
              <a:rPr spc="-170" dirty="0"/>
              <a:t> </a:t>
            </a:r>
            <a:r>
              <a:rPr spc="-105" dirty="0"/>
              <a:t>Helix</a:t>
            </a:r>
            <a:r>
              <a:rPr spc="-170" dirty="0"/>
              <a:t> </a:t>
            </a:r>
            <a:r>
              <a:rPr spc="-95" dirty="0"/>
              <a:t>Student</a:t>
            </a:r>
            <a:r>
              <a:rPr spc="-105" dirty="0"/>
              <a:t> Modeling</a:t>
            </a:r>
            <a:r>
              <a:rPr spc="-155" dirty="0"/>
              <a:t> </a:t>
            </a:r>
            <a:r>
              <a:rPr spc="-25" dirty="0"/>
              <a:t>Kit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48</a:t>
            </a:fld>
            <a:endParaRPr spc="-25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7400" y="1028700"/>
            <a:ext cx="6943725" cy="46863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7723" rIns="0" bIns="0" rtlCol="0">
            <a:spAutoFit/>
          </a:bodyPr>
          <a:lstStyle/>
          <a:p>
            <a:pPr marL="523875" marR="5080">
              <a:lnSpc>
                <a:spcPts val="3160"/>
              </a:lnSpc>
              <a:spcBef>
                <a:spcPts val="500"/>
              </a:spcBef>
            </a:pPr>
            <a:r>
              <a:rPr sz="2900" spc="-70" dirty="0"/>
              <a:t>Other</a:t>
            </a:r>
            <a:r>
              <a:rPr sz="2900" spc="-180" dirty="0"/>
              <a:t> </a:t>
            </a:r>
            <a:r>
              <a:rPr sz="2900" spc="-75" dirty="0"/>
              <a:t>Models</a:t>
            </a:r>
            <a:r>
              <a:rPr sz="2900" spc="-170" dirty="0"/>
              <a:t> </a:t>
            </a:r>
            <a:r>
              <a:rPr sz="2900" dirty="0"/>
              <a:t>to</a:t>
            </a:r>
            <a:r>
              <a:rPr sz="2900" spc="-200" dirty="0"/>
              <a:t> </a:t>
            </a:r>
            <a:r>
              <a:rPr sz="2900" spc="-75" dirty="0"/>
              <a:t>Explore:</a:t>
            </a:r>
            <a:r>
              <a:rPr sz="2900" spc="-170" dirty="0"/>
              <a:t> </a:t>
            </a:r>
            <a:r>
              <a:rPr sz="2900" spc="-140" dirty="0"/>
              <a:t>Flow</a:t>
            </a:r>
            <a:r>
              <a:rPr sz="2900" spc="-95" dirty="0"/>
              <a:t> </a:t>
            </a:r>
            <a:r>
              <a:rPr sz="2900" dirty="0"/>
              <a:t>of</a:t>
            </a:r>
            <a:r>
              <a:rPr sz="2900" spc="-50" dirty="0"/>
              <a:t> </a:t>
            </a:r>
            <a:r>
              <a:rPr sz="2900" spc="-25" dirty="0"/>
              <a:t>Genetic </a:t>
            </a:r>
            <a:r>
              <a:rPr sz="2900" spc="-10" dirty="0"/>
              <a:t>Information</a:t>
            </a:r>
            <a:endParaRPr sz="29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49</a:t>
            </a:fld>
            <a:endParaRPr spc="-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6812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13727" y="935355"/>
            <a:ext cx="10235565" cy="446722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200" b="1" spc="-150" dirty="0">
                <a:latin typeface="Verdana"/>
                <a:cs typeface="Verdana"/>
              </a:rPr>
              <a:t>Workshop</a:t>
            </a:r>
            <a:r>
              <a:rPr sz="3200" b="1" spc="-90" dirty="0">
                <a:latin typeface="Verdana"/>
                <a:cs typeface="Verdana"/>
              </a:rPr>
              <a:t> </a:t>
            </a:r>
            <a:r>
              <a:rPr sz="3200" b="1" spc="-10" dirty="0">
                <a:latin typeface="Verdana"/>
                <a:cs typeface="Verdana"/>
              </a:rPr>
              <a:t>Goals:</a:t>
            </a:r>
            <a:endParaRPr sz="3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240"/>
              </a:spcBef>
            </a:pPr>
            <a:endParaRPr sz="3200">
              <a:latin typeface="Verdana"/>
              <a:cs typeface="Verdana"/>
            </a:endParaRPr>
          </a:p>
          <a:p>
            <a:pPr marL="240665" indent="-227965">
              <a:lnSpc>
                <a:spcPct val="100000"/>
              </a:lnSpc>
              <a:buChar char="•"/>
              <a:tabLst>
                <a:tab pos="240665" algn="l"/>
              </a:tabLst>
            </a:pPr>
            <a:r>
              <a:rPr sz="3950" dirty="0">
                <a:solidFill>
                  <a:srgbClr val="006FC0"/>
                </a:solidFill>
                <a:latin typeface="Arial"/>
                <a:cs typeface="Arial"/>
              </a:rPr>
              <a:t>Identifying</a:t>
            </a:r>
            <a:r>
              <a:rPr sz="3950" spc="254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950" dirty="0">
                <a:solidFill>
                  <a:srgbClr val="006FC0"/>
                </a:solidFill>
                <a:latin typeface="Arial"/>
                <a:cs typeface="Arial"/>
              </a:rPr>
              <a:t>effective</a:t>
            </a:r>
            <a:r>
              <a:rPr sz="3950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950" dirty="0">
                <a:solidFill>
                  <a:srgbClr val="006FC0"/>
                </a:solidFill>
                <a:latin typeface="Arial"/>
                <a:cs typeface="Arial"/>
              </a:rPr>
              <a:t>ways</a:t>
            </a:r>
            <a:r>
              <a:rPr sz="3950" spc="1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950" dirty="0">
                <a:solidFill>
                  <a:srgbClr val="006FC0"/>
                </a:solidFill>
                <a:latin typeface="Arial"/>
                <a:cs typeface="Arial"/>
              </a:rPr>
              <a:t>to</a:t>
            </a:r>
            <a:r>
              <a:rPr sz="3950" spc="-1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950" dirty="0">
                <a:solidFill>
                  <a:srgbClr val="006FC0"/>
                </a:solidFill>
                <a:latin typeface="Arial"/>
                <a:cs typeface="Arial"/>
              </a:rPr>
              <a:t>model</a:t>
            </a:r>
            <a:r>
              <a:rPr sz="3950" spc="-25" dirty="0">
                <a:solidFill>
                  <a:srgbClr val="006FC0"/>
                </a:solidFill>
                <a:latin typeface="Arial"/>
                <a:cs typeface="Arial"/>
              </a:rPr>
              <a:t> DNA</a:t>
            </a:r>
            <a:endParaRPr sz="3950">
              <a:latin typeface="Arial"/>
              <a:cs typeface="Arial"/>
            </a:endParaRPr>
          </a:p>
          <a:p>
            <a:pPr marL="241300" marR="550545" indent="-228600">
              <a:lnSpc>
                <a:spcPct val="100000"/>
              </a:lnSpc>
              <a:spcBef>
                <a:spcPts val="140"/>
              </a:spcBef>
              <a:buChar char="•"/>
              <a:tabLst>
                <a:tab pos="241300" algn="l"/>
              </a:tabLst>
            </a:pPr>
            <a:r>
              <a:rPr sz="3950" spc="-35" dirty="0">
                <a:solidFill>
                  <a:srgbClr val="006FC0"/>
                </a:solidFill>
                <a:latin typeface="Arial"/>
                <a:cs typeface="Arial"/>
              </a:rPr>
              <a:t>Teaching</a:t>
            </a:r>
            <a:r>
              <a:rPr sz="3950" spc="1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950" dirty="0">
                <a:solidFill>
                  <a:srgbClr val="006FC0"/>
                </a:solidFill>
                <a:latin typeface="Arial"/>
                <a:cs typeface="Arial"/>
              </a:rPr>
              <a:t>DNA</a:t>
            </a:r>
            <a:r>
              <a:rPr sz="3950" spc="-2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950" dirty="0">
                <a:solidFill>
                  <a:srgbClr val="006FC0"/>
                </a:solidFill>
                <a:latin typeface="Arial"/>
                <a:cs typeface="Arial"/>
              </a:rPr>
              <a:t>structure</a:t>
            </a:r>
            <a:r>
              <a:rPr sz="3950" spc="-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950" dirty="0">
                <a:solidFill>
                  <a:srgbClr val="006FC0"/>
                </a:solidFill>
                <a:latin typeface="Arial"/>
                <a:cs typeface="Arial"/>
              </a:rPr>
              <a:t>and</a:t>
            </a:r>
            <a:r>
              <a:rPr sz="3950" spc="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950" dirty="0">
                <a:solidFill>
                  <a:srgbClr val="006FC0"/>
                </a:solidFill>
                <a:latin typeface="Arial"/>
                <a:cs typeface="Arial"/>
              </a:rPr>
              <a:t>Function</a:t>
            </a:r>
            <a:r>
              <a:rPr sz="3950" spc="7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950" spc="-20" dirty="0">
                <a:solidFill>
                  <a:srgbClr val="006FC0"/>
                </a:solidFill>
                <a:latin typeface="Arial"/>
                <a:cs typeface="Arial"/>
              </a:rPr>
              <a:t>with </a:t>
            </a:r>
            <a:r>
              <a:rPr sz="3950" dirty="0">
                <a:solidFill>
                  <a:srgbClr val="006FC0"/>
                </a:solidFill>
                <a:latin typeface="Arial"/>
                <a:cs typeface="Arial"/>
              </a:rPr>
              <a:t>Dynamic</a:t>
            </a:r>
            <a:r>
              <a:rPr sz="3950" spc="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950" spc="-25" dirty="0">
                <a:solidFill>
                  <a:srgbClr val="006FC0"/>
                </a:solidFill>
                <a:latin typeface="Arial"/>
                <a:cs typeface="Arial"/>
              </a:rPr>
              <a:t>DNA</a:t>
            </a:r>
            <a:endParaRPr sz="3950">
              <a:latin typeface="Arial"/>
              <a:cs typeface="Arial"/>
            </a:endParaRPr>
          </a:p>
          <a:p>
            <a:pPr marL="241300" marR="5080" indent="-228600">
              <a:lnSpc>
                <a:spcPct val="100000"/>
              </a:lnSpc>
              <a:spcBef>
                <a:spcPts val="135"/>
              </a:spcBef>
              <a:buChar char="•"/>
              <a:tabLst>
                <a:tab pos="241300" algn="l"/>
              </a:tabLst>
            </a:pPr>
            <a:r>
              <a:rPr sz="3950" dirty="0">
                <a:solidFill>
                  <a:srgbClr val="006FC0"/>
                </a:solidFill>
                <a:latin typeface="Arial"/>
                <a:cs typeface="Arial"/>
              </a:rPr>
              <a:t>What</a:t>
            </a:r>
            <a:r>
              <a:rPr sz="3950" spc="-8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950" dirty="0">
                <a:solidFill>
                  <a:srgbClr val="006FC0"/>
                </a:solidFill>
                <a:latin typeface="Arial"/>
                <a:cs typeface="Arial"/>
              </a:rPr>
              <a:t>else</a:t>
            </a:r>
            <a:r>
              <a:rPr sz="3950" spc="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950" dirty="0">
                <a:solidFill>
                  <a:srgbClr val="006FC0"/>
                </a:solidFill>
                <a:latin typeface="Arial"/>
                <a:cs typeface="Arial"/>
              </a:rPr>
              <a:t>can</a:t>
            </a:r>
            <a:r>
              <a:rPr sz="3950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950" dirty="0">
                <a:solidFill>
                  <a:srgbClr val="006FC0"/>
                </a:solidFill>
                <a:latin typeface="Arial"/>
                <a:cs typeface="Arial"/>
              </a:rPr>
              <a:t>students</a:t>
            </a:r>
            <a:r>
              <a:rPr sz="3950" spc="1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950" dirty="0">
                <a:solidFill>
                  <a:srgbClr val="006FC0"/>
                </a:solidFill>
                <a:latin typeface="Arial"/>
                <a:cs typeface="Arial"/>
              </a:rPr>
              <a:t>learn</a:t>
            </a:r>
            <a:r>
              <a:rPr sz="3950" spc="9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950" dirty="0">
                <a:solidFill>
                  <a:srgbClr val="006FC0"/>
                </a:solidFill>
                <a:latin typeface="Arial"/>
                <a:cs typeface="Arial"/>
              </a:rPr>
              <a:t>using</a:t>
            </a:r>
            <a:r>
              <a:rPr sz="3950" spc="1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950" spc="-10" dirty="0">
                <a:solidFill>
                  <a:srgbClr val="006FC0"/>
                </a:solidFill>
                <a:latin typeface="Arial"/>
                <a:cs typeface="Arial"/>
              </a:rPr>
              <a:t>Dynamic </a:t>
            </a:r>
            <a:r>
              <a:rPr sz="3950" spc="-20" dirty="0">
                <a:solidFill>
                  <a:srgbClr val="006FC0"/>
                </a:solidFill>
                <a:latin typeface="Arial"/>
                <a:cs typeface="Arial"/>
              </a:rPr>
              <a:t>DNA?</a:t>
            </a:r>
            <a:endParaRPr sz="395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6200">
              <a:lnSpc>
                <a:spcPts val="1240"/>
              </a:lnSpc>
            </a:pPr>
            <a:fld id="{81D60167-4931-47E6-BA6A-407CBD079E47}" type="slidenum">
              <a:rPr spc="-50" dirty="0"/>
              <a:t>5</a:t>
            </a:fld>
            <a:endParaRPr spc="-5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0890" rIns="0" bIns="0" rtlCol="0">
            <a:spAutoFit/>
          </a:bodyPr>
          <a:lstStyle/>
          <a:p>
            <a:pPr marL="523875">
              <a:lnSpc>
                <a:spcPct val="100000"/>
              </a:lnSpc>
              <a:spcBef>
                <a:spcPts val="130"/>
              </a:spcBef>
            </a:pPr>
            <a:r>
              <a:rPr spc="-80" dirty="0"/>
              <a:t>Grades</a:t>
            </a:r>
            <a:r>
              <a:rPr spc="-160" dirty="0"/>
              <a:t> </a:t>
            </a:r>
            <a:r>
              <a:rPr spc="-80" dirty="0"/>
              <a:t>6-</a:t>
            </a:r>
            <a:r>
              <a:rPr spc="-50" dirty="0"/>
              <a:t>8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2025" y="847725"/>
            <a:ext cx="10696575" cy="532447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50</a:t>
            </a:fld>
            <a:endParaRPr spc="-25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6812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2475" y="190500"/>
              <a:ext cx="10944225" cy="547687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51</a:t>
            </a:fld>
            <a:endParaRPr spc="-25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6812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095692" y="1267523"/>
            <a:ext cx="9801860" cy="138366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240029" marR="5080" indent="-227965">
              <a:lnSpc>
                <a:spcPct val="102400"/>
              </a:lnSpc>
              <a:spcBef>
                <a:spcPts val="45"/>
              </a:spcBef>
              <a:buFont typeface="Arial"/>
              <a:buChar char="•"/>
              <a:tabLst>
                <a:tab pos="241300" algn="l"/>
              </a:tabLst>
            </a:pPr>
            <a:r>
              <a:rPr sz="2750" dirty="0">
                <a:latin typeface="Verdana"/>
                <a:cs typeface="Verdana"/>
              </a:rPr>
              <a:t>Dynamic</a:t>
            </a:r>
            <a:r>
              <a:rPr sz="2750" spc="155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DNA</a:t>
            </a:r>
            <a:r>
              <a:rPr sz="2750" spc="85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and</a:t>
            </a:r>
            <a:r>
              <a:rPr sz="2750" spc="105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DNA</a:t>
            </a:r>
            <a:r>
              <a:rPr sz="2750" spc="90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starter</a:t>
            </a:r>
            <a:r>
              <a:rPr sz="2750" spc="114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kits</a:t>
            </a:r>
            <a:r>
              <a:rPr sz="2750" spc="90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are</a:t>
            </a:r>
            <a:r>
              <a:rPr sz="2750" spc="105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both</a:t>
            </a:r>
            <a:r>
              <a:rPr sz="2750" spc="80" dirty="0">
                <a:latin typeface="Verdana"/>
                <a:cs typeface="Verdana"/>
              </a:rPr>
              <a:t> </a:t>
            </a:r>
            <a:r>
              <a:rPr sz="2750" spc="-10" dirty="0">
                <a:latin typeface="Verdana"/>
                <a:cs typeface="Verdana"/>
              </a:rPr>
              <a:t>available 	</a:t>
            </a:r>
            <a:r>
              <a:rPr sz="2750" dirty="0">
                <a:latin typeface="Verdana"/>
                <a:cs typeface="Verdana"/>
              </a:rPr>
              <a:t>via</a:t>
            </a:r>
            <a:r>
              <a:rPr sz="2750" spc="85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the</a:t>
            </a:r>
            <a:r>
              <a:rPr sz="2750" spc="110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Lending</a:t>
            </a:r>
            <a:r>
              <a:rPr sz="2750" spc="175" dirty="0">
                <a:latin typeface="Verdana"/>
                <a:cs typeface="Verdana"/>
              </a:rPr>
              <a:t> </a:t>
            </a:r>
            <a:r>
              <a:rPr sz="2750" spc="-10" dirty="0">
                <a:latin typeface="Verdana"/>
                <a:cs typeface="Verdana"/>
              </a:rPr>
              <a:t>Library</a:t>
            </a:r>
            <a:endParaRPr sz="27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2750" spc="-10" dirty="0">
                <a:latin typeface="Verdana"/>
                <a:cs typeface="Verdana"/>
                <a:hlinkClick r:id="rId3"/>
              </a:rPr>
              <a:t>https://3dmoleculardesigns.com/lending_library/</a:t>
            </a:r>
            <a:endParaRPr sz="2750">
              <a:latin typeface="Verdana"/>
              <a:cs typeface="Verdan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52</a:t>
            </a:fld>
            <a:endParaRPr spc="-25" dirty="0"/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1095692" y="390524"/>
            <a:ext cx="3425825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114" dirty="0"/>
              <a:t>Lending</a:t>
            </a:r>
            <a:r>
              <a:rPr spc="-140" dirty="0"/>
              <a:t> </a:t>
            </a:r>
            <a:r>
              <a:rPr spc="-65" dirty="0"/>
              <a:t>Library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2875" y="6410325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31" y="8011"/>
                  </a:lnTo>
                  <a:lnTo>
                    <a:pt x="62396" y="30321"/>
                  </a:lnTo>
                  <a:lnTo>
                    <a:pt x="29405" y="64341"/>
                  </a:lnTo>
                  <a:lnTo>
                    <a:pt x="7769" y="107484"/>
                  </a:lnTo>
                  <a:lnTo>
                    <a:pt x="0" y="157162"/>
                  </a:lnTo>
                  <a:lnTo>
                    <a:pt x="7769" y="206840"/>
                  </a:lnTo>
                  <a:lnTo>
                    <a:pt x="29405" y="249983"/>
                  </a:lnTo>
                  <a:lnTo>
                    <a:pt x="62396" y="284003"/>
                  </a:lnTo>
                  <a:lnTo>
                    <a:pt x="104231" y="306313"/>
                  </a:lnTo>
                  <a:lnTo>
                    <a:pt x="152400" y="314325"/>
                  </a:lnTo>
                  <a:lnTo>
                    <a:pt x="200568" y="306313"/>
                  </a:lnTo>
                  <a:lnTo>
                    <a:pt x="242403" y="284003"/>
                  </a:lnTo>
                  <a:lnTo>
                    <a:pt x="275394" y="249983"/>
                  </a:lnTo>
                  <a:lnTo>
                    <a:pt x="297030" y="206840"/>
                  </a:lnTo>
                  <a:lnTo>
                    <a:pt x="304800" y="157162"/>
                  </a:lnTo>
                  <a:lnTo>
                    <a:pt x="297030" y="107484"/>
                  </a:lnTo>
                  <a:lnTo>
                    <a:pt x="275394" y="64341"/>
                  </a:lnTo>
                  <a:lnTo>
                    <a:pt x="242403" y="30321"/>
                  </a:lnTo>
                  <a:lnTo>
                    <a:pt x="200568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76337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1022350" y="270510"/>
            <a:ext cx="3598545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120" dirty="0"/>
              <a:t>Summer</a:t>
            </a:r>
            <a:r>
              <a:rPr spc="-140" dirty="0"/>
              <a:t> </a:t>
            </a:r>
            <a:r>
              <a:rPr spc="-75" dirty="0"/>
              <a:t>Classes</a:t>
            </a: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2900" y="1009650"/>
            <a:ext cx="5657850" cy="391477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6278879" y="1015618"/>
            <a:ext cx="4894580" cy="1986914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789305" algn="just">
              <a:lnSpc>
                <a:spcPts val="3829"/>
              </a:lnSpc>
              <a:spcBef>
                <a:spcPts val="265"/>
              </a:spcBef>
            </a:pPr>
            <a:r>
              <a:rPr sz="3200" dirty="0">
                <a:latin typeface="Calibri"/>
                <a:cs typeface="Calibri"/>
              </a:rPr>
              <a:t>Join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us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in</a:t>
            </a:r>
            <a:r>
              <a:rPr sz="3200" spc="4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Milwaukee</a:t>
            </a:r>
            <a:r>
              <a:rPr sz="3200" spc="-16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for </a:t>
            </a:r>
            <a:r>
              <a:rPr sz="3200" b="1" dirty="0">
                <a:latin typeface="Calibri"/>
                <a:cs typeface="Calibri"/>
              </a:rPr>
              <a:t>Modeling</a:t>
            </a:r>
            <a:r>
              <a:rPr sz="3200" b="1" spc="-18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the</a:t>
            </a:r>
            <a:r>
              <a:rPr sz="3200" b="1" spc="2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Molecular World</a:t>
            </a:r>
            <a:r>
              <a:rPr sz="3200" b="1" spc="-1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this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summer!</a:t>
            </a:r>
            <a:endParaRPr sz="3200">
              <a:latin typeface="Calibri"/>
              <a:cs typeface="Calibri"/>
            </a:endParaRPr>
          </a:p>
          <a:p>
            <a:pPr marL="12700" algn="just">
              <a:lnSpc>
                <a:spcPts val="3779"/>
              </a:lnSpc>
            </a:pPr>
            <a:r>
              <a:rPr sz="3200" dirty="0">
                <a:latin typeface="Calibri"/>
                <a:cs typeface="Calibri"/>
              </a:rPr>
              <a:t>July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29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–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Aug.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2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OR Aug.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5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– </a:t>
            </a:r>
            <a:r>
              <a:rPr sz="3200" spc="-50" dirty="0">
                <a:latin typeface="Calibri"/>
                <a:cs typeface="Calibri"/>
              </a:rPr>
              <a:t>9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53</a:t>
            </a:fld>
            <a:endParaRPr spc="-25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2875" y="6410325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31" y="8011"/>
                  </a:lnTo>
                  <a:lnTo>
                    <a:pt x="62396" y="30321"/>
                  </a:lnTo>
                  <a:lnTo>
                    <a:pt x="29405" y="64341"/>
                  </a:lnTo>
                  <a:lnTo>
                    <a:pt x="7769" y="107484"/>
                  </a:lnTo>
                  <a:lnTo>
                    <a:pt x="0" y="157162"/>
                  </a:lnTo>
                  <a:lnTo>
                    <a:pt x="7769" y="206840"/>
                  </a:lnTo>
                  <a:lnTo>
                    <a:pt x="29405" y="249983"/>
                  </a:lnTo>
                  <a:lnTo>
                    <a:pt x="62396" y="284003"/>
                  </a:lnTo>
                  <a:lnTo>
                    <a:pt x="104231" y="306313"/>
                  </a:lnTo>
                  <a:lnTo>
                    <a:pt x="152400" y="314325"/>
                  </a:lnTo>
                  <a:lnTo>
                    <a:pt x="200568" y="306313"/>
                  </a:lnTo>
                  <a:lnTo>
                    <a:pt x="242403" y="284003"/>
                  </a:lnTo>
                  <a:lnTo>
                    <a:pt x="275394" y="249983"/>
                  </a:lnTo>
                  <a:lnTo>
                    <a:pt x="297030" y="206840"/>
                  </a:lnTo>
                  <a:lnTo>
                    <a:pt x="304800" y="157162"/>
                  </a:lnTo>
                  <a:lnTo>
                    <a:pt x="297030" y="107484"/>
                  </a:lnTo>
                  <a:lnTo>
                    <a:pt x="275394" y="64341"/>
                  </a:lnTo>
                  <a:lnTo>
                    <a:pt x="242403" y="30321"/>
                  </a:lnTo>
                  <a:lnTo>
                    <a:pt x="200568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76337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0876" rIns="0" bIns="0" rtlCol="0">
            <a:spAutoFit/>
          </a:bodyPr>
          <a:lstStyle/>
          <a:p>
            <a:pPr marL="450850">
              <a:lnSpc>
                <a:spcPct val="100000"/>
              </a:lnSpc>
              <a:spcBef>
                <a:spcPts val="130"/>
              </a:spcBef>
            </a:pPr>
            <a:r>
              <a:rPr spc="-110" dirty="0"/>
              <a:t>Feedback</a:t>
            </a:r>
            <a:r>
              <a:rPr spc="-75" dirty="0"/>
              <a:t> </a:t>
            </a:r>
            <a:r>
              <a:rPr spc="-40" dirty="0"/>
              <a:t>for</a:t>
            </a:r>
            <a:r>
              <a:rPr spc="-175" dirty="0"/>
              <a:t> </a:t>
            </a:r>
            <a:r>
              <a:rPr spc="-110" dirty="0"/>
              <a:t>3DMolecular</a:t>
            </a:r>
            <a:r>
              <a:rPr spc="-165" dirty="0"/>
              <a:t> </a:t>
            </a:r>
            <a:r>
              <a:rPr spc="-105" dirty="0"/>
              <a:t>Designs-</a:t>
            </a:r>
            <a:r>
              <a:rPr spc="-35" dirty="0"/>
              <a:t>THANKS!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1122362" y="836675"/>
            <a:ext cx="8279130" cy="3907154"/>
            <a:chOff x="1122362" y="836675"/>
            <a:chExt cx="8279130" cy="3907154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05475" y="1009649"/>
              <a:ext cx="3695700" cy="37338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128712" y="843025"/>
              <a:ext cx="4725035" cy="3724275"/>
            </a:xfrm>
            <a:custGeom>
              <a:avLst/>
              <a:gdLst/>
              <a:ahLst/>
              <a:cxnLst/>
              <a:rect l="l" t="t" r="r" b="b"/>
              <a:pathLst>
                <a:path w="4725035" h="3724275">
                  <a:moveTo>
                    <a:pt x="2862262" y="0"/>
                  </a:moveTo>
                  <a:lnTo>
                    <a:pt x="2862262" y="931037"/>
                  </a:lnTo>
                  <a:lnTo>
                    <a:pt x="0" y="931037"/>
                  </a:lnTo>
                  <a:lnTo>
                    <a:pt x="0" y="2793111"/>
                  </a:lnTo>
                  <a:lnTo>
                    <a:pt x="2862262" y="2793111"/>
                  </a:lnTo>
                  <a:lnTo>
                    <a:pt x="2862262" y="3724148"/>
                  </a:lnTo>
                  <a:lnTo>
                    <a:pt x="4724463" y="1862074"/>
                  </a:lnTo>
                  <a:lnTo>
                    <a:pt x="286226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28712" y="843025"/>
              <a:ext cx="4725035" cy="3724275"/>
            </a:xfrm>
            <a:custGeom>
              <a:avLst/>
              <a:gdLst/>
              <a:ahLst/>
              <a:cxnLst/>
              <a:rect l="l" t="t" r="r" b="b"/>
              <a:pathLst>
                <a:path w="4725035" h="3724275">
                  <a:moveTo>
                    <a:pt x="0" y="931037"/>
                  </a:moveTo>
                  <a:lnTo>
                    <a:pt x="2862262" y="931037"/>
                  </a:lnTo>
                  <a:lnTo>
                    <a:pt x="2862262" y="0"/>
                  </a:lnTo>
                  <a:lnTo>
                    <a:pt x="4724463" y="1862074"/>
                  </a:lnTo>
                  <a:lnTo>
                    <a:pt x="2862262" y="3724148"/>
                  </a:lnTo>
                  <a:lnTo>
                    <a:pt x="2862262" y="2793111"/>
                  </a:lnTo>
                  <a:lnTo>
                    <a:pt x="0" y="2793111"/>
                  </a:lnTo>
                  <a:lnTo>
                    <a:pt x="0" y="931037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40690" y="1942401"/>
            <a:ext cx="9527540" cy="3501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78510" marR="5332095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2400" b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chance</a:t>
            </a:r>
            <a:r>
              <a:rPr sz="240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4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win</a:t>
            </a:r>
            <a:r>
              <a:rPr sz="24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FFFFFF"/>
                </a:solidFill>
                <a:latin typeface="Calibri"/>
                <a:cs typeface="Calibri"/>
              </a:rPr>
              <a:t>$50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Gift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Certificate</a:t>
            </a:r>
            <a:r>
              <a:rPr sz="2400" b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400" b="1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spend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FFFFFF"/>
                </a:solidFill>
                <a:latin typeface="Calibri"/>
                <a:cs typeface="Calibri"/>
              </a:rPr>
              <a:t>on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3DMolecular</a:t>
            </a:r>
            <a:r>
              <a:rPr sz="24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Design</a:t>
            </a:r>
            <a:r>
              <a:rPr sz="24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FFFFFF"/>
                </a:solidFill>
                <a:latin typeface="Calibri"/>
                <a:cs typeface="Calibri"/>
              </a:rPr>
              <a:t>Kits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4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Models!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50"/>
              </a:spcBef>
            </a:pPr>
            <a:r>
              <a:rPr sz="6600" dirty="0">
                <a:solidFill>
                  <a:srgbClr val="6F2F9F"/>
                </a:solidFill>
                <a:latin typeface="Calibri"/>
                <a:cs typeface="Calibri"/>
              </a:rPr>
              <a:t>Use</a:t>
            </a:r>
            <a:r>
              <a:rPr sz="6600" spc="-1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6600" spc="-20" dirty="0">
                <a:solidFill>
                  <a:srgbClr val="6F2F9F"/>
                </a:solidFill>
                <a:latin typeface="Calibri"/>
                <a:cs typeface="Calibri"/>
              </a:rPr>
              <a:t>FC23</a:t>
            </a:r>
            <a:endParaRPr sz="6600">
              <a:latin typeface="Calibri"/>
              <a:cs typeface="Calibri"/>
            </a:endParaRPr>
          </a:p>
          <a:p>
            <a:pPr marL="31750">
              <a:lnSpc>
                <a:spcPts val="1730"/>
              </a:lnSpc>
              <a:spcBef>
                <a:spcPts val="334"/>
              </a:spcBef>
            </a:pPr>
            <a:r>
              <a:rPr sz="1800" dirty="0">
                <a:latin typeface="Calibri"/>
                <a:cs typeface="Calibri"/>
              </a:rPr>
              <a:t>20%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Off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Orders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through</a:t>
            </a:r>
            <a:r>
              <a:rPr sz="1800" spc="-10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12/31/23</a:t>
            </a:r>
            <a:endParaRPr sz="1800">
              <a:latin typeface="Calibri"/>
              <a:cs typeface="Calibri"/>
            </a:endParaRPr>
          </a:p>
          <a:p>
            <a:pPr marL="4813935">
              <a:lnSpc>
                <a:spcPts val="3410"/>
              </a:lnSpc>
            </a:pPr>
            <a:r>
              <a:rPr sz="3200" b="1" dirty="0">
                <a:solidFill>
                  <a:srgbClr val="6F2F9F"/>
                </a:solidFill>
                <a:latin typeface="Calibri"/>
                <a:cs typeface="Calibri"/>
              </a:rPr>
              <a:t>And</a:t>
            </a:r>
            <a:r>
              <a:rPr sz="3200" b="1" spc="-5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6F2F9F"/>
                </a:solidFill>
                <a:latin typeface="Calibri"/>
                <a:cs typeface="Calibri"/>
              </a:rPr>
              <a:t>oh</a:t>
            </a:r>
            <a:r>
              <a:rPr sz="3200" b="1" spc="3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6F2F9F"/>
                </a:solidFill>
                <a:latin typeface="Calibri"/>
                <a:cs typeface="Calibri"/>
              </a:rPr>
              <a:t>hey!</a:t>
            </a:r>
            <a:r>
              <a:rPr sz="3200" b="1" spc="-10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b="1" spc="-25" dirty="0">
                <a:solidFill>
                  <a:srgbClr val="6F2F9F"/>
                </a:solidFill>
                <a:latin typeface="Calibri"/>
                <a:cs typeface="Calibri"/>
              </a:rPr>
              <a:t>There’s</a:t>
            </a:r>
            <a:r>
              <a:rPr sz="3200" b="1" spc="-114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6F2F9F"/>
                </a:solidFill>
                <a:latin typeface="Calibri"/>
                <a:cs typeface="Calibri"/>
              </a:rPr>
              <a:t>a</a:t>
            </a:r>
            <a:r>
              <a:rPr sz="3200" b="1" spc="2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6F2F9F"/>
                </a:solidFill>
                <a:latin typeface="Calibri"/>
                <a:cs typeface="Calibri"/>
              </a:rPr>
              <a:t>prize!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54</a:t>
            </a:fld>
            <a:endParaRPr spc="-25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2875" y="6410325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31" y="8011"/>
                  </a:lnTo>
                  <a:lnTo>
                    <a:pt x="62396" y="30321"/>
                  </a:lnTo>
                  <a:lnTo>
                    <a:pt x="29405" y="64341"/>
                  </a:lnTo>
                  <a:lnTo>
                    <a:pt x="7769" y="107484"/>
                  </a:lnTo>
                  <a:lnTo>
                    <a:pt x="0" y="157162"/>
                  </a:lnTo>
                  <a:lnTo>
                    <a:pt x="7769" y="206840"/>
                  </a:lnTo>
                  <a:lnTo>
                    <a:pt x="29405" y="249983"/>
                  </a:lnTo>
                  <a:lnTo>
                    <a:pt x="62396" y="284003"/>
                  </a:lnTo>
                  <a:lnTo>
                    <a:pt x="104231" y="306313"/>
                  </a:lnTo>
                  <a:lnTo>
                    <a:pt x="152400" y="314325"/>
                  </a:lnTo>
                  <a:lnTo>
                    <a:pt x="200568" y="306313"/>
                  </a:lnTo>
                  <a:lnTo>
                    <a:pt x="242403" y="284003"/>
                  </a:lnTo>
                  <a:lnTo>
                    <a:pt x="275394" y="249983"/>
                  </a:lnTo>
                  <a:lnTo>
                    <a:pt x="297030" y="206840"/>
                  </a:lnTo>
                  <a:lnTo>
                    <a:pt x="304800" y="157162"/>
                  </a:lnTo>
                  <a:lnTo>
                    <a:pt x="297030" y="107484"/>
                  </a:lnTo>
                  <a:lnTo>
                    <a:pt x="275394" y="64341"/>
                  </a:lnTo>
                  <a:lnTo>
                    <a:pt x="242403" y="30321"/>
                  </a:lnTo>
                  <a:lnTo>
                    <a:pt x="200568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76337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/>
          <p:nvPr/>
        </p:nvSpPr>
        <p:spPr>
          <a:xfrm>
            <a:off x="1022350" y="270510"/>
            <a:ext cx="9305290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200" b="1" spc="-145" dirty="0">
                <a:latin typeface="Verdana"/>
                <a:cs typeface="Verdana"/>
              </a:rPr>
              <a:t>PSTA</a:t>
            </a:r>
            <a:r>
              <a:rPr sz="3200" b="1" spc="-130" dirty="0">
                <a:latin typeface="Verdana"/>
                <a:cs typeface="Verdana"/>
              </a:rPr>
              <a:t> </a:t>
            </a:r>
            <a:r>
              <a:rPr sz="3200" b="1" spc="-114" dirty="0">
                <a:latin typeface="Verdana"/>
                <a:cs typeface="Verdana"/>
              </a:rPr>
              <a:t>Reflections</a:t>
            </a:r>
            <a:r>
              <a:rPr sz="3200" b="1" spc="-160" dirty="0">
                <a:latin typeface="Verdana"/>
                <a:cs typeface="Verdana"/>
              </a:rPr>
              <a:t> </a:t>
            </a:r>
            <a:r>
              <a:rPr sz="3200" b="1" dirty="0">
                <a:latin typeface="Verdana"/>
                <a:cs typeface="Verdana"/>
              </a:rPr>
              <a:t>&amp;</a:t>
            </a:r>
            <a:r>
              <a:rPr sz="3200" b="1" spc="-235" dirty="0">
                <a:latin typeface="Verdana"/>
                <a:cs typeface="Verdana"/>
              </a:rPr>
              <a:t> </a:t>
            </a:r>
            <a:r>
              <a:rPr sz="3200" b="1" spc="-100" dirty="0">
                <a:latin typeface="Verdana"/>
                <a:cs typeface="Verdana"/>
              </a:rPr>
              <a:t>Feedback</a:t>
            </a:r>
            <a:r>
              <a:rPr sz="3200" b="1" spc="20" dirty="0">
                <a:latin typeface="Verdana"/>
                <a:cs typeface="Verdana"/>
              </a:rPr>
              <a:t> </a:t>
            </a:r>
            <a:r>
              <a:rPr sz="3200" b="1" spc="-95" dirty="0">
                <a:latin typeface="Verdana"/>
                <a:cs typeface="Verdana"/>
              </a:rPr>
              <a:t>(Thank</a:t>
            </a:r>
            <a:r>
              <a:rPr sz="3200" b="1" spc="-175" dirty="0">
                <a:latin typeface="Verdana"/>
                <a:cs typeface="Verdana"/>
              </a:rPr>
              <a:t> </a:t>
            </a:r>
            <a:r>
              <a:rPr sz="3200" b="1" spc="-10" dirty="0">
                <a:latin typeface="Verdana"/>
                <a:cs typeface="Verdana"/>
              </a:rPr>
              <a:t>you!)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62195" y="2305938"/>
            <a:ext cx="5450205" cy="112839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0899"/>
              </a:lnSpc>
              <a:spcBef>
                <a:spcPts val="65"/>
              </a:spcBef>
            </a:pPr>
            <a:r>
              <a:rPr sz="3600" dirty="0">
                <a:latin typeface="Cambria"/>
                <a:cs typeface="Cambria"/>
              </a:rPr>
              <a:t>Session</a:t>
            </a:r>
            <a:r>
              <a:rPr sz="3600" spc="-100" dirty="0">
                <a:latin typeface="Cambria"/>
                <a:cs typeface="Cambria"/>
              </a:rPr>
              <a:t> </a:t>
            </a:r>
            <a:r>
              <a:rPr sz="3600" spc="-20" dirty="0">
                <a:latin typeface="Cambria"/>
                <a:cs typeface="Cambria"/>
              </a:rPr>
              <a:t>Evaluation</a:t>
            </a:r>
            <a:r>
              <a:rPr sz="3600" spc="-100" dirty="0">
                <a:latin typeface="Cambria"/>
                <a:cs typeface="Cambria"/>
              </a:rPr>
              <a:t> </a:t>
            </a:r>
            <a:r>
              <a:rPr sz="3600" spc="-10" dirty="0">
                <a:latin typeface="Cambria"/>
                <a:cs typeface="Cambria"/>
              </a:rPr>
              <a:t>Link: </a:t>
            </a:r>
            <a:r>
              <a:rPr sz="36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mbria"/>
                <a:cs typeface="Cambria"/>
                <a:hlinkClick r:id="rId3"/>
              </a:rPr>
              <a:t>https://bit.ly/psta2023eval</a:t>
            </a:r>
            <a:endParaRPr sz="3600">
              <a:latin typeface="Cambria"/>
              <a:cs typeface="Cambria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43000" y="1228725"/>
            <a:ext cx="3267075" cy="3276600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55</a:t>
            </a:fld>
            <a:endParaRPr spc="-25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2765" y="580171"/>
            <a:ext cx="903110" cy="163663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42325" y="812231"/>
            <a:ext cx="1269235" cy="108701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2818327"/>
            <a:ext cx="12191987" cy="4015245"/>
          </a:xfrm>
          <a:prstGeom prst="rect">
            <a:avLst/>
          </a:prstGeom>
        </p:spPr>
      </p:pic>
      <p:sp>
        <p:nvSpPr>
          <p:cNvPr id="5" name="object 5" descr="$PPTXTitle"/>
          <p:cNvSpPr txBox="1"/>
          <p:nvPr/>
        </p:nvSpPr>
        <p:spPr>
          <a:xfrm>
            <a:off x="5814076" y="762126"/>
            <a:ext cx="2524125" cy="6896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350" b="1" spc="-100" dirty="0">
                <a:solidFill>
                  <a:srgbClr val="0A643A"/>
                </a:solidFill>
                <a:latin typeface="Arial"/>
                <a:cs typeface="Arial"/>
              </a:rPr>
              <a:t>m</a:t>
            </a:r>
            <a:r>
              <a:rPr sz="4350" b="1" spc="-100" dirty="0">
                <a:solidFill>
                  <a:srgbClr val="1FA14B"/>
                </a:solidFill>
                <a:latin typeface="Arial"/>
                <a:cs typeface="Arial"/>
              </a:rPr>
              <a:t>olecular</a:t>
            </a:r>
            <a:endParaRPr sz="43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23665" y="1029920"/>
            <a:ext cx="4079240" cy="1294765"/>
          </a:xfrm>
          <a:prstGeom prst="rect">
            <a:avLst/>
          </a:prstGeom>
        </p:spPr>
        <p:txBody>
          <a:bodyPr vert="horz" wrap="square" lIns="0" tIns="167005" rIns="0" bIns="0" rtlCol="0">
            <a:spAutoFit/>
          </a:bodyPr>
          <a:lstStyle/>
          <a:p>
            <a:pPr marL="957580">
              <a:lnSpc>
                <a:spcPct val="100000"/>
              </a:lnSpc>
              <a:spcBef>
                <a:spcPts val="1315"/>
              </a:spcBef>
            </a:pPr>
            <a:r>
              <a:rPr sz="4350" b="1" spc="-10" dirty="0">
                <a:solidFill>
                  <a:srgbClr val="0A643A"/>
                </a:solidFill>
                <a:latin typeface="Arial"/>
                <a:cs typeface="Arial"/>
              </a:rPr>
              <a:t>d</a:t>
            </a:r>
            <a:r>
              <a:rPr sz="4350" b="1" spc="-10" dirty="0">
                <a:solidFill>
                  <a:srgbClr val="1FA14B"/>
                </a:solidFill>
                <a:latin typeface="Arial"/>
                <a:cs typeface="Arial"/>
              </a:rPr>
              <a:t>esigns</a:t>
            </a:r>
            <a:endParaRPr sz="4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spc="-10" dirty="0">
                <a:solidFill>
                  <a:srgbClr val="212121"/>
                </a:solidFill>
                <a:latin typeface="Arial"/>
                <a:cs typeface="Arial"/>
              </a:rPr>
              <a:t>Transforming</a:t>
            </a:r>
            <a:r>
              <a:rPr sz="24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150" dirty="0">
                <a:solidFill>
                  <a:srgbClr val="212121"/>
                </a:solidFill>
                <a:latin typeface="Arial"/>
                <a:cs typeface="Arial"/>
              </a:rPr>
              <a:t>Science</a:t>
            </a:r>
            <a:r>
              <a:rPr sz="2400" spc="-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2400" spc="-40" dirty="0">
                <a:solidFill>
                  <a:srgbClr val="212121"/>
                </a:solidFill>
                <a:latin typeface="Arial"/>
                <a:cs typeface="Arial"/>
              </a:rPr>
              <a:t>Learning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7310" y="1951624"/>
            <a:ext cx="1795807" cy="324236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6486899" y="0"/>
            <a:ext cx="5705475" cy="3597275"/>
            <a:chOff x="6486899" y="0"/>
            <a:chExt cx="5705475" cy="359727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86899" y="0"/>
              <a:ext cx="5705100" cy="359727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62987" y="2330919"/>
              <a:ext cx="1551480" cy="471060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707661" y="3652337"/>
            <a:ext cx="1484339" cy="184753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6509291"/>
            <a:ext cx="12192000" cy="318119"/>
          </a:xfrm>
          <a:prstGeom prst="rect">
            <a:avLst/>
          </a:prstGeom>
        </p:spPr>
      </p:pic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8610889" y="1617490"/>
            <a:ext cx="410845" cy="8591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450" b="0" spc="-2365" dirty="0">
                <a:solidFill>
                  <a:srgbClr val="5B6949"/>
                </a:solidFill>
                <a:latin typeface="Arial"/>
                <a:cs typeface="Arial"/>
              </a:rPr>
              <a:t>�</a:t>
            </a:r>
            <a:endParaRPr sz="54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728403" y="2037316"/>
            <a:ext cx="1199515" cy="7448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617220" algn="l"/>
              </a:tabLst>
            </a:pPr>
            <a:r>
              <a:rPr sz="4700" spc="-3390" dirty="0">
                <a:solidFill>
                  <a:srgbClr val="9C8C85"/>
                </a:solidFill>
                <a:latin typeface="Arial"/>
                <a:cs typeface="Arial"/>
              </a:rPr>
              <a:t>�</a:t>
            </a:r>
            <a:r>
              <a:rPr sz="4700" dirty="0">
                <a:solidFill>
                  <a:srgbClr val="9C8C85"/>
                </a:solidFill>
                <a:latin typeface="Arial"/>
                <a:cs typeface="Arial"/>
              </a:rPr>
              <a:t>	</a:t>
            </a:r>
            <a:r>
              <a:rPr sz="4700" spc="-960" dirty="0">
                <a:solidFill>
                  <a:srgbClr val="5B6949"/>
                </a:solidFill>
                <a:latin typeface="Arial"/>
                <a:cs typeface="Arial"/>
              </a:rPr>
              <a:t>�t;</a:t>
            </a:r>
            <a:endParaRPr sz="47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227015" y="2718672"/>
            <a:ext cx="7825740" cy="8591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5836920" algn="l"/>
                <a:tab pos="6422390" algn="l"/>
              </a:tabLst>
            </a:pPr>
            <a:r>
              <a:rPr sz="5450" spc="195" dirty="0">
                <a:solidFill>
                  <a:srgbClr val="1F1C1C"/>
                </a:solidFill>
                <a:latin typeface="Arial"/>
                <a:cs typeface="Arial"/>
              </a:rPr>
              <a:t>Transforming</a:t>
            </a:r>
            <a:r>
              <a:rPr sz="5450" dirty="0">
                <a:solidFill>
                  <a:srgbClr val="1F1C1C"/>
                </a:solidFill>
                <a:latin typeface="Arial"/>
                <a:cs typeface="Arial"/>
              </a:rPr>
              <a:t>	</a:t>
            </a:r>
            <a:r>
              <a:rPr sz="5450" spc="-2885" dirty="0">
                <a:solidFill>
                  <a:srgbClr val="697C4F"/>
                </a:solidFill>
                <a:latin typeface="Arial"/>
                <a:cs typeface="Arial"/>
              </a:rPr>
              <a:t>�</a:t>
            </a:r>
            <a:r>
              <a:rPr sz="5450" dirty="0">
                <a:solidFill>
                  <a:srgbClr val="697C4F"/>
                </a:solidFill>
                <a:latin typeface="Arial"/>
                <a:cs typeface="Arial"/>
              </a:rPr>
              <a:t>	</a:t>
            </a:r>
            <a:r>
              <a:rPr sz="5450" spc="-1910" dirty="0">
                <a:solidFill>
                  <a:srgbClr val="697C4F"/>
                </a:solidFill>
                <a:latin typeface="Arial"/>
                <a:cs typeface="Arial"/>
              </a:rPr>
              <a:t>�</a:t>
            </a:r>
            <a:r>
              <a:rPr sz="5450" spc="355" dirty="0">
                <a:solidFill>
                  <a:srgbClr val="697C4F"/>
                </a:solidFill>
                <a:latin typeface="Arial"/>
                <a:cs typeface="Arial"/>
              </a:rPr>
              <a:t> </a:t>
            </a:r>
            <a:r>
              <a:rPr sz="5050" spc="-1285" dirty="0">
                <a:solidFill>
                  <a:srgbClr val="5B6949"/>
                </a:solidFill>
                <a:latin typeface="Arial"/>
                <a:cs typeface="Arial"/>
              </a:rPr>
              <a:t>\Q</a:t>
            </a:r>
            <a:r>
              <a:rPr sz="5050" spc="270" dirty="0">
                <a:solidFill>
                  <a:srgbClr val="5B6949"/>
                </a:solidFill>
                <a:latin typeface="Arial"/>
                <a:cs typeface="Arial"/>
              </a:rPr>
              <a:t> </a:t>
            </a:r>
            <a:r>
              <a:rPr sz="5050" spc="-3960" dirty="0">
                <a:solidFill>
                  <a:srgbClr val="4D6067"/>
                </a:solidFill>
                <a:latin typeface="Arial"/>
                <a:cs typeface="Arial"/>
              </a:rPr>
              <a:t>�</a:t>
            </a:r>
            <a:endParaRPr sz="50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482243" y="3511931"/>
            <a:ext cx="192405" cy="186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i="1" spc="-30" dirty="0">
                <a:solidFill>
                  <a:srgbClr val="5B6949"/>
                </a:solidFill>
                <a:latin typeface="Arial"/>
                <a:cs typeface="Arial"/>
              </a:rPr>
              <a:t>p...</a:t>
            </a:r>
            <a:endParaRPr sz="10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730070" y="3511931"/>
            <a:ext cx="346710" cy="186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spc="-10" dirty="0">
                <a:solidFill>
                  <a:srgbClr val="5290BA"/>
                </a:solidFill>
                <a:latin typeface="Arial"/>
                <a:cs typeface="Arial"/>
              </a:rPr>
              <a:t>·--</a:t>
            </a:r>
            <a:r>
              <a:rPr sz="1050" spc="-10" dirty="0">
                <a:solidFill>
                  <a:srgbClr val="5B6D9C"/>
                </a:solidFill>
                <a:latin typeface="Arial"/>
                <a:cs typeface="Arial"/>
              </a:rPr>
              <a:t>--</a:t>
            </a:r>
            <a:r>
              <a:rPr sz="1050" spc="-210" dirty="0">
                <a:solidFill>
                  <a:srgbClr val="9E87B5"/>
                </a:solidFill>
                <a:latin typeface="Arial"/>
                <a:cs typeface="Arial"/>
              </a:rPr>
              <a:t>�</a:t>
            </a:r>
            <a:endParaRPr sz="10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907397" y="3538440"/>
            <a:ext cx="6835775" cy="8591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6572884" algn="l"/>
              </a:tabLst>
            </a:pPr>
            <a:r>
              <a:rPr sz="5450" dirty="0">
                <a:solidFill>
                  <a:srgbClr val="1F1C1C"/>
                </a:solidFill>
                <a:latin typeface="Arial"/>
                <a:cs typeface="Arial"/>
              </a:rPr>
              <a:t>Science</a:t>
            </a:r>
            <a:r>
              <a:rPr sz="5450" spc="-150" dirty="0">
                <a:solidFill>
                  <a:srgbClr val="1F1C1C"/>
                </a:solidFill>
                <a:latin typeface="Arial"/>
                <a:cs typeface="Arial"/>
              </a:rPr>
              <a:t> </a:t>
            </a:r>
            <a:r>
              <a:rPr sz="5450" spc="140" dirty="0">
                <a:solidFill>
                  <a:srgbClr val="1F1C1C"/>
                </a:solidFill>
                <a:latin typeface="Arial"/>
                <a:cs typeface="Arial"/>
              </a:rPr>
              <a:t>Learning</a:t>
            </a:r>
            <a:r>
              <a:rPr sz="5450" dirty="0">
                <a:solidFill>
                  <a:srgbClr val="1F1C1C"/>
                </a:solidFill>
                <a:latin typeface="Arial"/>
                <a:cs typeface="Arial"/>
              </a:rPr>
              <a:t>	</a:t>
            </a:r>
            <a:r>
              <a:rPr sz="5450" spc="-3490" dirty="0">
                <a:solidFill>
                  <a:srgbClr val="5B6949"/>
                </a:solidFill>
                <a:latin typeface="Arial"/>
                <a:cs typeface="Arial"/>
              </a:rPr>
              <a:t>�</a:t>
            </a:r>
            <a:endParaRPr sz="54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6812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613727" y="935355"/>
            <a:ext cx="7010400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/>
              <a:t>As</a:t>
            </a:r>
            <a:r>
              <a:rPr spc="-275" dirty="0"/>
              <a:t> </a:t>
            </a:r>
            <a:r>
              <a:rPr spc="-95" dirty="0"/>
              <a:t>you</a:t>
            </a:r>
            <a:r>
              <a:rPr spc="-180" dirty="0"/>
              <a:t> </a:t>
            </a:r>
            <a:r>
              <a:rPr spc="-50" dirty="0"/>
              <a:t>get</a:t>
            </a:r>
            <a:r>
              <a:rPr spc="-225" dirty="0"/>
              <a:t> </a:t>
            </a:r>
            <a:r>
              <a:rPr dirty="0"/>
              <a:t>to</a:t>
            </a:r>
            <a:r>
              <a:rPr spc="-170" dirty="0"/>
              <a:t> know</a:t>
            </a:r>
            <a:r>
              <a:rPr spc="-105" dirty="0"/>
              <a:t> </a:t>
            </a:r>
            <a:r>
              <a:rPr spc="-55" dirty="0"/>
              <a:t>each</a:t>
            </a:r>
            <a:r>
              <a:rPr spc="-110" dirty="0"/>
              <a:t> </a:t>
            </a:r>
            <a:r>
              <a:rPr spc="-140" dirty="0"/>
              <a:t>other…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6200">
              <a:lnSpc>
                <a:spcPts val="1240"/>
              </a:lnSpc>
            </a:pPr>
            <a:fld id="{81D60167-4931-47E6-BA6A-407CBD079E47}" type="slidenum">
              <a:rPr spc="-50" dirty="0"/>
              <a:t>6</a:t>
            </a:fld>
            <a:endParaRPr spc="-50" dirty="0"/>
          </a:p>
        </p:txBody>
      </p:sp>
      <p:sp>
        <p:nvSpPr>
          <p:cNvPr id="6" name="object 6"/>
          <p:cNvSpPr txBox="1"/>
          <p:nvPr/>
        </p:nvSpPr>
        <p:spPr>
          <a:xfrm>
            <a:off x="613727" y="1803780"/>
            <a:ext cx="10312400" cy="21183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dirty="0">
                <a:latin typeface="Verdana"/>
                <a:cs typeface="Verdana"/>
              </a:rPr>
              <a:t>Think,</a:t>
            </a:r>
            <a:r>
              <a:rPr sz="2750" spc="125" dirty="0">
                <a:latin typeface="Verdana"/>
                <a:cs typeface="Verdana"/>
              </a:rPr>
              <a:t> </a:t>
            </a:r>
            <a:r>
              <a:rPr sz="2750" dirty="0">
                <a:latin typeface="Verdana"/>
                <a:cs typeface="Verdana"/>
              </a:rPr>
              <a:t>then</a:t>
            </a:r>
            <a:r>
              <a:rPr sz="2750" spc="135" dirty="0">
                <a:latin typeface="Verdana"/>
                <a:cs typeface="Verdana"/>
              </a:rPr>
              <a:t> </a:t>
            </a:r>
            <a:r>
              <a:rPr sz="2750" spc="-10" dirty="0">
                <a:latin typeface="Verdana"/>
                <a:cs typeface="Verdana"/>
              </a:rPr>
              <a:t>share…</a:t>
            </a:r>
            <a:endParaRPr sz="2750">
              <a:latin typeface="Verdana"/>
              <a:cs typeface="Verdana"/>
            </a:endParaRPr>
          </a:p>
          <a:p>
            <a:pPr marL="3329304" marR="5080" indent="-2583815">
              <a:lnSpc>
                <a:spcPts val="6459"/>
              </a:lnSpc>
              <a:spcBef>
                <a:spcPts val="325"/>
              </a:spcBef>
            </a:pPr>
            <a:r>
              <a:rPr sz="5400" b="1" dirty="0">
                <a:latin typeface="UD Digi Kyokasho NP-B"/>
                <a:cs typeface="UD Digi Kyokasho NP-B"/>
              </a:rPr>
              <a:t>What</a:t>
            </a:r>
            <a:r>
              <a:rPr sz="5400" b="1" spc="5" dirty="0">
                <a:latin typeface="UD Digi Kyokasho NP-B"/>
                <a:cs typeface="UD Digi Kyokasho NP-B"/>
              </a:rPr>
              <a:t> </a:t>
            </a:r>
            <a:r>
              <a:rPr sz="5400" b="1" dirty="0">
                <a:latin typeface="UD Digi Kyokasho NP-B"/>
                <a:cs typeface="UD Digi Kyokasho NP-B"/>
              </a:rPr>
              <a:t>was</a:t>
            </a:r>
            <a:r>
              <a:rPr sz="5400" b="1" spc="-35" dirty="0">
                <a:latin typeface="UD Digi Kyokasho NP-B"/>
                <a:cs typeface="UD Digi Kyokasho NP-B"/>
              </a:rPr>
              <a:t> </a:t>
            </a:r>
            <a:r>
              <a:rPr sz="5400" b="1" dirty="0">
                <a:latin typeface="UD Digi Kyokasho NP-B"/>
                <a:cs typeface="UD Digi Kyokasho NP-B"/>
              </a:rPr>
              <a:t>your</a:t>
            </a:r>
            <a:r>
              <a:rPr sz="5400" b="1" spc="-110" dirty="0">
                <a:latin typeface="UD Digi Kyokasho NP-B"/>
                <a:cs typeface="UD Digi Kyokasho NP-B"/>
              </a:rPr>
              <a:t> </a:t>
            </a:r>
            <a:r>
              <a:rPr sz="5400" b="1" dirty="0">
                <a:latin typeface="UD Digi Kyokasho NP-B"/>
                <a:cs typeface="UD Digi Kyokasho NP-B"/>
              </a:rPr>
              <a:t>favorite</a:t>
            </a:r>
            <a:r>
              <a:rPr sz="5400" b="1" spc="-10" dirty="0">
                <a:latin typeface="UD Digi Kyokasho NP-B"/>
                <a:cs typeface="UD Digi Kyokasho NP-B"/>
              </a:rPr>
              <a:t> </a:t>
            </a:r>
            <a:r>
              <a:rPr sz="5400" b="1" spc="-25" dirty="0">
                <a:latin typeface="UD Digi Kyokasho NP-B"/>
                <a:cs typeface="UD Digi Kyokasho NP-B"/>
              </a:rPr>
              <a:t>toy </a:t>
            </a:r>
            <a:r>
              <a:rPr sz="5400" b="1" dirty="0">
                <a:latin typeface="UD Digi Kyokasho NP-B"/>
                <a:cs typeface="UD Digi Kyokasho NP-B"/>
              </a:rPr>
              <a:t>growing</a:t>
            </a:r>
            <a:r>
              <a:rPr sz="5400" b="1" spc="-45" dirty="0">
                <a:latin typeface="UD Digi Kyokasho NP-B"/>
                <a:cs typeface="UD Digi Kyokasho NP-B"/>
              </a:rPr>
              <a:t> </a:t>
            </a:r>
            <a:r>
              <a:rPr sz="5400" b="1" spc="-25" dirty="0">
                <a:latin typeface="UD Digi Kyokasho NP-B"/>
                <a:cs typeface="UD Digi Kyokasho NP-B"/>
              </a:rPr>
              <a:t>up?</a:t>
            </a:r>
            <a:endParaRPr sz="5400">
              <a:latin typeface="UD Digi Kyokasho NP-B"/>
              <a:cs typeface="UD Digi Kyokasho NP-B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6812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613727" y="935355"/>
            <a:ext cx="3830320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25" dirty="0">
                <a:solidFill>
                  <a:srgbClr val="4471C4"/>
                </a:solidFill>
              </a:rPr>
              <a:t>Time</a:t>
            </a:r>
            <a:r>
              <a:rPr spc="-235" dirty="0">
                <a:solidFill>
                  <a:srgbClr val="4471C4"/>
                </a:solidFill>
              </a:rPr>
              <a:t> </a:t>
            </a:r>
            <a:r>
              <a:rPr spc="-80" dirty="0">
                <a:solidFill>
                  <a:srgbClr val="4471C4"/>
                </a:solidFill>
              </a:rPr>
              <a:t>for</a:t>
            </a:r>
            <a:r>
              <a:rPr spc="-195" dirty="0">
                <a:solidFill>
                  <a:srgbClr val="4471C4"/>
                </a:solidFill>
              </a:rPr>
              <a:t> </a:t>
            </a:r>
            <a:r>
              <a:rPr spc="-75" dirty="0">
                <a:solidFill>
                  <a:srgbClr val="4471C4"/>
                </a:solidFill>
              </a:rPr>
              <a:t>Sharing!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527421" y="982980"/>
            <a:ext cx="5574665" cy="1014094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1699"/>
              </a:lnSpc>
              <a:spcBef>
                <a:spcPts val="65"/>
              </a:spcBef>
            </a:pPr>
            <a:r>
              <a:rPr sz="3200" dirty="0">
                <a:latin typeface="Verdana"/>
                <a:cs typeface="Verdana"/>
              </a:rPr>
              <a:t>What</a:t>
            </a:r>
            <a:r>
              <a:rPr sz="3200" spc="-90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was</a:t>
            </a:r>
            <a:r>
              <a:rPr sz="3200" spc="-120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your</a:t>
            </a:r>
            <a:r>
              <a:rPr sz="3200" spc="-40" dirty="0">
                <a:latin typeface="Verdana"/>
                <a:cs typeface="Verdana"/>
              </a:rPr>
              <a:t> </a:t>
            </a:r>
            <a:r>
              <a:rPr sz="3200" dirty="0">
                <a:latin typeface="Verdana"/>
                <a:cs typeface="Verdana"/>
              </a:rPr>
              <a:t>favorite</a:t>
            </a:r>
            <a:r>
              <a:rPr sz="3200" spc="-60" dirty="0">
                <a:latin typeface="Verdana"/>
                <a:cs typeface="Verdana"/>
              </a:rPr>
              <a:t> </a:t>
            </a:r>
            <a:r>
              <a:rPr sz="3200" spc="-25" dirty="0">
                <a:latin typeface="Verdana"/>
                <a:cs typeface="Verdana"/>
              </a:rPr>
              <a:t>toy </a:t>
            </a:r>
            <a:r>
              <a:rPr sz="3200" dirty="0">
                <a:latin typeface="Verdana"/>
                <a:cs typeface="Verdana"/>
              </a:rPr>
              <a:t>growing</a:t>
            </a:r>
            <a:r>
              <a:rPr sz="3200" spc="-105" dirty="0">
                <a:latin typeface="Verdana"/>
                <a:cs typeface="Verdana"/>
              </a:rPr>
              <a:t> </a:t>
            </a:r>
            <a:r>
              <a:rPr sz="3200" spc="-25" dirty="0">
                <a:latin typeface="Verdana"/>
                <a:cs typeface="Verdana"/>
              </a:rPr>
              <a:t>up?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30"/>
              </a:spcBef>
            </a:pPr>
            <a:r>
              <a:rPr dirty="0"/>
              <a:t>What</a:t>
            </a:r>
            <a:r>
              <a:rPr spc="-70" dirty="0"/>
              <a:t> </a:t>
            </a:r>
            <a:r>
              <a:rPr dirty="0"/>
              <a:t>is</a:t>
            </a:r>
            <a:r>
              <a:rPr spc="-100" dirty="0"/>
              <a:t> </a:t>
            </a:r>
            <a:r>
              <a:rPr dirty="0"/>
              <a:t>the</a:t>
            </a:r>
            <a:r>
              <a:rPr spc="30" dirty="0"/>
              <a:t> </a:t>
            </a:r>
            <a:r>
              <a:rPr spc="-10" dirty="0"/>
              <a:t>difference </a:t>
            </a:r>
            <a:r>
              <a:rPr dirty="0"/>
              <a:t>between</a:t>
            </a:r>
            <a:r>
              <a:rPr spc="-170" dirty="0"/>
              <a:t> </a:t>
            </a:r>
            <a:r>
              <a:rPr dirty="0"/>
              <a:t>a</a:t>
            </a:r>
            <a:r>
              <a:rPr spc="25" dirty="0"/>
              <a:t> </a:t>
            </a:r>
            <a:r>
              <a:rPr dirty="0"/>
              <a:t>toy</a:t>
            </a:r>
            <a:r>
              <a:rPr spc="-105" dirty="0"/>
              <a:t> </a:t>
            </a:r>
            <a:r>
              <a:rPr dirty="0"/>
              <a:t>and</a:t>
            </a:r>
            <a:r>
              <a:rPr spc="25" dirty="0"/>
              <a:t> </a:t>
            </a:r>
            <a:r>
              <a:rPr dirty="0"/>
              <a:t>a</a:t>
            </a:r>
            <a:r>
              <a:rPr spc="-50" dirty="0"/>
              <a:t> </a:t>
            </a:r>
            <a:r>
              <a:rPr spc="-10" dirty="0"/>
              <a:t>model?</a:t>
            </a:r>
          </a:p>
          <a:p>
            <a:pPr>
              <a:lnSpc>
                <a:spcPct val="100000"/>
              </a:lnSpc>
              <a:spcBef>
                <a:spcPts val="1315"/>
              </a:spcBef>
            </a:pPr>
            <a:endParaRPr spc="-10" dirty="0"/>
          </a:p>
          <a:p>
            <a:pPr marL="12700" marR="1266190">
              <a:lnSpc>
                <a:spcPts val="3829"/>
              </a:lnSpc>
            </a:pPr>
            <a:r>
              <a:rPr i="1" dirty="0">
                <a:latin typeface="Verdana"/>
                <a:cs typeface="Verdana"/>
              </a:rPr>
              <a:t>Maybe</a:t>
            </a:r>
            <a:r>
              <a:rPr i="1" spc="-55" dirty="0">
                <a:latin typeface="Verdana"/>
                <a:cs typeface="Verdana"/>
              </a:rPr>
              <a:t> </a:t>
            </a:r>
            <a:r>
              <a:rPr i="1" dirty="0">
                <a:latin typeface="Verdana"/>
                <a:cs typeface="Verdana"/>
              </a:rPr>
              <a:t>they</a:t>
            </a:r>
            <a:r>
              <a:rPr i="1" spc="-114" dirty="0">
                <a:latin typeface="Verdana"/>
                <a:cs typeface="Verdana"/>
              </a:rPr>
              <a:t> </a:t>
            </a:r>
            <a:r>
              <a:rPr i="1" dirty="0">
                <a:latin typeface="Verdana"/>
                <a:cs typeface="Verdana"/>
              </a:rPr>
              <a:t>are</a:t>
            </a:r>
            <a:r>
              <a:rPr i="1" spc="-55" dirty="0">
                <a:latin typeface="Verdana"/>
                <a:cs typeface="Verdana"/>
              </a:rPr>
              <a:t> </a:t>
            </a:r>
            <a:r>
              <a:rPr i="1" dirty="0">
                <a:latin typeface="Verdana"/>
                <a:cs typeface="Verdana"/>
              </a:rPr>
              <a:t>not</a:t>
            </a:r>
            <a:r>
              <a:rPr i="1" spc="-85" dirty="0">
                <a:latin typeface="Verdana"/>
                <a:cs typeface="Verdana"/>
              </a:rPr>
              <a:t> </a:t>
            </a:r>
            <a:r>
              <a:rPr i="1" spc="-25" dirty="0">
                <a:latin typeface="Verdana"/>
                <a:cs typeface="Verdana"/>
              </a:rPr>
              <a:t>so </a:t>
            </a:r>
            <a:r>
              <a:rPr i="1" spc="-10" dirty="0">
                <a:latin typeface="Verdana"/>
                <a:cs typeface="Verdana"/>
              </a:rPr>
              <a:t>different?</a:t>
            </a: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5850" y="1847850"/>
            <a:ext cx="2933700" cy="3829050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6200">
              <a:lnSpc>
                <a:spcPts val="1240"/>
              </a:lnSpc>
            </a:pPr>
            <a:fld id="{81D60167-4931-47E6-BA6A-407CBD079E47}" type="slidenum">
              <a:rPr spc="-50" dirty="0"/>
              <a:t>7</a:t>
            </a:fld>
            <a:endParaRPr spc="-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95692" y="390524"/>
            <a:ext cx="7470775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dirty="0">
                <a:solidFill>
                  <a:srgbClr val="4471C4"/>
                </a:solidFill>
              </a:rPr>
              <a:t>So</a:t>
            </a:r>
            <a:r>
              <a:rPr sz="3600" spc="-310" dirty="0">
                <a:solidFill>
                  <a:srgbClr val="4471C4"/>
                </a:solidFill>
              </a:rPr>
              <a:t> </a:t>
            </a:r>
            <a:r>
              <a:rPr sz="3600" spc="-10" dirty="0">
                <a:solidFill>
                  <a:srgbClr val="4471C4"/>
                </a:solidFill>
              </a:rPr>
              <a:t>are</a:t>
            </a:r>
            <a:r>
              <a:rPr sz="3600" spc="-229" dirty="0">
                <a:solidFill>
                  <a:srgbClr val="4471C4"/>
                </a:solidFill>
              </a:rPr>
              <a:t> </a:t>
            </a:r>
            <a:r>
              <a:rPr sz="3600" spc="-85" dirty="0">
                <a:solidFill>
                  <a:srgbClr val="4471C4"/>
                </a:solidFill>
              </a:rPr>
              <a:t>these</a:t>
            </a:r>
            <a:r>
              <a:rPr sz="3600" spc="-220" dirty="0">
                <a:solidFill>
                  <a:srgbClr val="4471C4"/>
                </a:solidFill>
              </a:rPr>
              <a:t> </a:t>
            </a:r>
            <a:r>
              <a:rPr sz="3600" spc="-114" dirty="0">
                <a:solidFill>
                  <a:srgbClr val="4471C4"/>
                </a:solidFill>
              </a:rPr>
              <a:t>models?</a:t>
            </a:r>
            <a:r>
              <a:rPr sz="3600" spc="-195" dirty="0">
                <a:solidFill>
                  <a:srgbClr val="4471C4"/>
                </a:solidFill>
              </a:rPr>
              <a:t> </a:t>
            </a:r>
            <a:r>
              <a:rPr sz="3600" dirty="0">
                <a:solidFill>
                  <a:srgbClr val="4471C4"/>
                </a:solidFill>
              </a:rPr>
              <a:t>Or</a:t>
            </a:r>
            <a:r>
              <a:rPr sz="3600" spc="-254" dirty="0">
                <a:solidFill>
                  <a:srgbClr val="4471C4"/>
                </a:solidFill>
              </a:rPr>
              <a:t> </a:t>
            </a:r>
            <a:r>
              <a:rPr sz="3600" spc="-35" dirty="0">
                <a:solidFill>
                  <a:srgbClr val="4471C4"/>
                </a:solidFill>
              </a:rPr>
              <a:t>toys?</a:t>
            </a:r>
            <a:endParaRPr sz="3600"/>
          </a:p>
        </p:txBody>
      </p:sp>
      <p:grpSp>
        <p:nvGrpSpPr>
          <p:cNvPr id="3" name="object 3"/>
          <p:cNvGrpSpPr/>
          <p:nvPr/>
        </p:nvGrpSpPr>
        <p:grpSpPr>
          <a:xfrm>
            <a:off x="1124356" y="1111630"/>
            <a:ext cx="10477500" cy="4750435"/>
            <a:chOff x="1124356" y="1111630"/>
            <a:chExt cx="10477500" cy="47504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05449" y="1114424"/>
              <a:ext cx="6096000" cy="405765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24356" y="1111630"/>
              <a:ext cx="5119725" cy="4750371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6200">
              <a:lnSpc>
                <a:spcPts val="1240"/>
              </a:lnSpc>
            </a:pPr>
            <a:fld id="{81D60167-4931-47E6-BA6A-407CBD079E47}" type="slidenum">
              <a:rPr spc="-50" dirty="0"/>
              <a:t>8</a:t>
            </a:fld>
            <a:endParaRPr spc="-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668125" y="6324600"/>
              <a:ext cx="304800" cy="314325"/>
            </a:xfrm>
            <a:custGeom>
              <a:avLst/>
              <a:gdLst/>
              <a:ahLst/>
              <a:cxnLst/>
              <a:rect l="l" t="t" r="r" b="b"/>
              <a:pathLst>
                <a:path w="304800" h="314325">
                  <a:moveTo>
                    <a:pt x="152400" y="0"/>
                  </a:moveTo>
                  <a:lnTo>
                    <a:pt x="104217" y="8011"/>
                  </a:lnTo>
                  <a:lnTo>
                    <a:pt x="62380" y="30321"/>
                  </a:lnTo>
                  <a:lnTo>
                    <a:pt x="29394" y="64341"/>
                  </a:lnTo>
                  <a:lnTo>
                    <a:pt x="7766" y="107484"/>
                  </a:lnTo>
                  <a:lnTo>
                    <a:pt x="0" y="157162"/>
                  </a:lnTo>
                  <a:lnTo>
                    <a:pt x="7766" y="206840"/>
                  </a:lnTo>
                  <a:lnTo>
                    <a:pt x="29394" y="249983"/>
                  </a:lnTo>
                  <a:lnTo>
                    <a:pt x="62380" y="284003"/>
                  </a:lnTo>
                  <a:lnTo>
                    <a:pt x="104217" y="306313"/>
                  </a:lnTo>
                  <a:lnTo>
                    <a:pt x="152400" y="314325"/>
                  </a:lnTo>
                  <a:lnTo>
                    <a:pt x="200582" y="306313"/>
                  </a:lnTo>
                  <a:lnTo>
                    <a:pt x="242419" y="284003"/>
                  </a:lnTo>
                  <a:lnTo>
                    <a:pt x="275405" y="249983"/>
                  </a:lnTo>
                  <a:lnTo>
                    <a:pt x="297033" y="206840"/>
                  </a:lnTo>
                  <a:lnTo>
                    <a:pt x="304800" y="157162"/>
                  </a:lnTo>
                  <a:lnTo>
                    <a:pt x="297033" y="107484"/>
                  </a:lnTo>
                  <a:lnTo>
                    <a:pt x="275405" y="64341"/>
                  </a:lnTo>
                  <a:lnTo>
                    <a:pt x="242419" y="30321"/>
                  </a:lnTo>
                  <a:lnTo>
                    <a:pt x="200582" y="8011"/>
                  </a:lnTo>
                  <a:lnTo>
                    <a:pt x="152400" y="0"/>
                  </a:lnTo>
                  <a:close/>
                </a:path>
              </a:pathLst>
            </a:custGeom>
            <a:solidFill>
              <a:srgbClr val="1EAC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/>
          <p:nvPr/>
        </p:nvSpPr>
        <p:spPr>
          <a:xfrm>
            <a:off x="625475" y="2019998"/>
            <a:ext cx="5671185" cy="124841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12700" marR="5080">
              <a:lnSpc>
                <a:spcPct val="81000"/>
              </a:lnSpc>
              <a:spcBef>
                <a:spcPts val="819"/>
              </a:spcBef>
            </a:pPr>
            <a:r>
              <a:rPr sz="3050" spc="-10" dirty="0">
                <a:solidFill>
                  <a:srgbClr val="006FC0"/>
                </a:solidFill>
                <a:latin typeface="Arial"/>
                <a:cs typeface="Arial"/>
              </a:rPr>
              <a:t>Teaching</a:t>
            </a:r>
            <a:r>
              <a:rPr sz="3050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050" dirty="0">
                <a:solidFill>
                  <a:srgbClr val="006FC0"/>
                </a:solidFill>
                <a:latin typeface="Arial"/>
                <a:cs typeface="Arial"/>
              </a:rPr>
              <a:t>and</a:t>
            </a:r>
            <a:r>
              <a:rPr sz="3050" spc="-8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050" dirty="0">
                <a:solidFill>
                  <a:srgbClr val="006FC0"/>
                </a:solidFill>
                <a:latin typeface="Arial"/>
                <a:cs typeface="Arial"/>
              </a:rPr>
              <a:t>Learning</a:t>
            </a:r>
            <a:r>
              <a:rPr sz="3050" spc="6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050" spc="-10" dirty="0">
                <a:solidFill>
                  <a:srgbClr val="006FC0"/>
                </a:solidFill>
                <a:latin typeface="Arial"/>
                <a:cs typeface="Arial"/>
              </a:rPr>
              <a:t>about </a:t>
            </a:r>
            <a:r>
              <a:rPr sz="3050" dirty="0">
                <a:solidFill>
                  <a:srgbClr val="006FC0"/>
                </a:solidFill>
                <a:latin typeface="Arial"/>
                <a:cs typeface="Arial"/>
              </a:rPr>
              <a:t>DNA</a:t>
            </a:r>
            <a:r>
              <a:rPr sz="3050" spc="-19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050" dirty="0">
                <a:solidFill>
                  <a:srgbClr val="006FC0"/>
                </a:solidFill>
                <a:latin typeface="Arial"/>
                <a:cs typeface="Arial"/>
              </a:rPr>
              <a:t>Structure</a:t>
            </a:r>
            <a:r>
              <a:rPr sz="3050" spc="1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050" dirty="0">
                <a:solidFill>
                  <a:srgbClr val="006FC0"/>
                </a:solidFill>
                <a:latin typeface="Arial"/>
                <a:cs typeface="Arial"/>
              </a:rPr>
              <a:t>and</a:t>
            </a:r>
            <a:r>
              <a:rPr sz="3050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050" dirty="0">
                <a:solidFill>
                  <a:srgbClr val="006FC0"/>
                </a:solidFill>
                <a:latin typeface="Arial"/>
                <a:cs typeface="Arial"/>
              </a:rPr>
              <a:t>Function</a:t>
            </a:r>
            <a:r>
              <a:rPr sz="3050" spc="1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050" spc="-25" dirty="0">
                <a:solidFill>
                  <a:srgbClr val="006FC0"/>
                </a:solidFill>
                <a:latin typeface="Arial"/>
                <a:cs typeface="Arial"/>
              </a:rPr>
              <a:t>can </a:t>
            </a:r>
            <a:r>
              <a:rPr sz="3050" dirty="0">
                <a:solidFill>
                  <a:srgbClr val="006FC0"/>
                </a:solidFill>
                <a:latin typeface="Arial"/>
                <a:cs typeface="Arial"/>
              </a:rPr>
              <a:t>be</a:t>
            </a:r>
            <a:r>
              <a:rPr sz="3050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050" spc="-10" dirty="0">
                <a:solidFill>
                  <a:srgbClr val="006FC0"/>
                </a:solidFill>
                <a:latin typeface="Arial"/>
                <a:cs typeface="Arial"/>
              </a:rPr>
              <a:t>fun….</a:t>
            </a:r>
            <a:endParaRPr sz="30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40510" y="4280280"/>
            <a:ext cx="3968115" cy="541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350" i="1" dirty="0">
                <a:solidFill>
                  <a:srgbClr val="006FC0"/>
                </a:solidFill>
                <a:latin typeface="Arial"/>
                <a:cs typeface="Arial"/>
              </a:rPr>
              <a:t>…..and</a:t>
            </a:r>
            <a:r>
              <a:rPr sz="3350" i="1" spc="1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350" i="1" spc="-10" dirty="0">
                <a:solidFill>
                  <a:srgbClr val="006FC0"/>
                </a:solidFill>
                <a:latin typeface="Arial"/>
                <a:cs typeface="Arial"/>
              </a:rPr>
              <a:t>complicated!</a:t>
            </a:r>
            <a:endParaRPr sz="335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715125" y="1095375"/>
            <a:ext cx="4781550" cy="5095875"/>
            <a:chOff x="6715125" y="1095375"/>
            <a:chExt cx="4781550" cy="509587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15125" y="1095375"/>
              <a:ext cx="4781550" cy="28956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01000" y="4000500"/>
              <a:ext cx="2762250" cy="2190750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6200">
              <a:lnSpc>
                <a:spcPts val="1240"/>
              </a:lnSpc>
            </a:pPr>
            <a:fld id="{81D60167-4931-47E6-BA6A-407CBD079E47}" type="slidenum">
              <a:rPr spc="-50" dirty="0"/>
              <a:t>9</a:t>
            </a:fld>
            <a:endParaRPr spc="-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1109</Words>
  <Application>Microsoft Office PowerPoint</Application>
  <PresentationFormat>Widescreen</PresentationFormat>
  <Paragraphs>216</Paragraphs>
  <Slides>57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6" baseType="lpstr">
      <vt:lpstr>UD Digi Kyokasho NP-B</vt:lpstr>
      <vt:lpstr>Arial</vt:lpstr>
      <vt:lpstr>Calibri</vt:lpstr>
      <vt:lpstr>Cambria</vt:lpstr>
      <vt:lpstr>Segoe UI</vt:lpstr>
      <vt:lpstr>Times New Roman</vt:lpstr>
      <vt:lpstr>Verdana</vt:lpstr>
      <vt:lpstr>Wingdings</vt:lpstr>
      <vt:lpstr>Office Theme</vt:lpstr>
      <vt:lpstr>Activating Student Thinking with a Twist on DNA Modeling</vt:lpstr>
      <vt:lpstr>Introductions: Karen Avery</vt:lpstr>
      <vt:lpstr>Activating Student Thinking with a Twist on DNA Modeling</vt:lpstr>
      <vt:lpstr>Who’s in the Room?</vt:lpstr>
      <vt:lpstr>PowerPoint Presentation</vt:lpstr>
      <vt:lpstr>As you get to know each other…</vt:lpstr>
      <vt:lpstr>Time for Sharing!</vt:lpstr>
      <vt:lpstr>So are these models? Or toys?</vt:lpstr>
      <vt:lpstr>PowerPoint Presentation</vt:lpstr>
      <vt:lpstr>How do your students first “see” DNA?</vt:lpstr>
      <vt:lpstr>PowerPoint Presentation</vt:lpstr>
      <vt:lpstr>Would it help to see DNA?</vt:lpstr>
      <vt:lpstr>Would it help to see DNA?</vt:lpstr>
      <vt:lpstr>The BIG LEAP</vt:lpstr>
      <vt:lpstr>This was one of many proposed models of DNA!</vt:lpstr>
      <vt:lpstr>Could the answer be...</vt:lpstr>
      <vt:lpstr>Models can bridge the gap between research and understanding for our students</vt:lpstr>
      <vt:lpstr>Let’s Play!</vt:lpstr>
      <vt:lpstr>Zooming In!</vt:lpstr>
      <vt:lpstr>3DMD Digital Resource!</vt:lpstr>
      <vt:lpstr>How does it compare to our flat model?</vt:lpstr>
      <vt:lpstr>Models can help us predict molecular behavior</vt:lpstr>
      <vt:lpstr>You’ve made some base pairs!</vt:lpstr>
      <vt:lpstr>PowerPoint Presentation</vt:lpstr>
      <vt:lpstr>DNA is Antiparallel</vt:lpstr>
      <vt:lpstr>PowerPoint Presentation</vt:lpstr>
      <vt:lpstr>Let’s look for patterns</vt:lpstr>
      <vt:lpstr>In Biology Shape Matters!</vt:lpstr>
      <vt:lpstr>With 12 base pairs, we can see more!</vt:lpstr>
      <vt:lpstr>Look here it is!</vt:lpstr>
      <vt:lpstr>DNA is Antiparallel</vt:lpstr>
      <vt:lpstr>Zooming Out for Function-DNA Replication</vt:lpstr>
      <vt:lpstr>PowerPoint Presentation</vt:lpstr>
      <vt:lpstr>PowerPoint Presentation</vt:lpstr>
      <vt:lpstr>Zooming Back IN! RNA Nucleotides</vt:lpstr>
      <vt:lpstr>Convert your DNA nucleotide into an RNA nucleotide!</vt:lpstr>
      <vt:lpstr>Zooming Back IN! RNA Nucleotides</vt:lpstr>
      <vt:lpstr>PowerPoint Presentation</vt:lpstr>
      <vt:lpstr>Many Representations of DNA</vt:lpstr>
      <vt:lpstr>Now that we have RNA nucleotides, what else can we do?</vt:lpstr>
      <vt:lpstr>ATP!</vt:lpstr>
      <vt:lpstr>Which parts of DNA remain constant and which change?</vt:lpstr>
      <vt:lpstr>What can we see in this model?</vt:lpstr>
      <vt:lpstr>What are the strengths and limitations of each model?</vt:lpstr>
      <vt:lpstr>What are some stories we can explore with DNA?</vt:lpstr>
      <vt:lpstr>Other Interesting Stories!</vt:lpstr>
      <vt:lpstr>Dynamic DNA</vt:lpstr>
      <vt:lpstr>Double Helix Student Modeling Kit</vt:lpstr>
      <vt:lpstr>Other Models to Explore: Flow of Genetic Information</vt:lpstr>
      <vt:lpstr>Grades 6-8</vt:lpstr>
      <vt:lpstr>PowerPoint Presentation</vt:lpstr>
      <vt:lpstr>Lending Library</vt:lpstr>
      <vt:lpstr>Summer Classes</vt:lpstr>
      <vt:lpstr>Feedback for 3DMolecular Designs-THANKS!</vt:lpstr>
      <vt:lpstr>PowerPoint Presentation</vt:lpstr>
      <vt:lpstr>PowerPoint Presentation</vt:lpstr>
      <vt:lpstr>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Lauren Koepsel</dc:creator>
  <cp:lastModifiedBy>Lauren Koepsel</cp:lastModifiedBy>
  <cp:revision>1</cp:revision>
  <dcterms:created xsi:type="dcterms:W3CDTF">2026-06-02T21:22:53Z</dcterms:created>
  <dcterms:modified xsi:type="dcterms:W3CDTF">2026-06-02T21:25:39Z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2023-10-30T00:00:00Z</vt:filetime>
  </property>
  <property fmtid="{D5CDD505-2E9C-101B-9397-08002B2CF9AE}" pid="3" name="LastSaved">
    <vt:filetime>2026-06-02T00:00:00Z</vt:filetime>
  </property>
</Properties>
</file>