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4"/>
  </p:notesMasterIdLst>
  <p:sldIdLst>
    <p:sldId id="282" r:id="rId6"/>
    <p:sldId id="275" r:id="rId7"/>
    <p:sldId id="257" r:id="rId8"/>
    <p:sldId id="294" r:id="rId9"/>
    <p:sldId id="453" r:id="rId10"/>
    <p:sldId id="276" r:id="rId11"/>
    <p:sldId id="284" r:id="rId12"/>
    <p:sldId id="291" r:id="rId13"/>
    <p:sldId id="293" r:id="rId14"/>
    <p:sldId id="292" r:id="rId15"/>
    <p:sldId id="295" r:id="rId16"/>
    <p:sldId id="280" r:id="rId17"/>
    <p:sldId id="278" r:id="rId18"/>
    <p:sldId id="285" r:id="rId19"/>
    <p:sldId id="279" r:id="rId20"/>
    <p:sldId id="304" r:id="rId21"/>
    <p:sldId id="264" r:id="rId22"/>
    <p:sldId id="273" r:id="rId23"/>
    <p:sldId id="296" r:id="rId24"/>
    <p:sldId id="272" r:id="rId25"/>
    <p:sldId id="297" r:id="rId26"/>
    <p:sldId id="274" r:id="rId27"/>
    <p:sldId id="298" r:id="rId28"/>
    <p:sldId id="287" r:id="rId29"/>
    <p:sldId id="299" r:id="rId30"/>
    <p:sldId id="286" r:id="rId31"/>
    <p:sldId id="300" r:id="rId32"/>
    <p:sldId id="288" r:id="rId33"/>
    <p:sldId id="289" r:id="rId34"/>
    <p:sldId id="283" r:id="rId35"/>
    <p:sldId id="290" r:id="rId36"/>
    <p:sldId id="301" r:id="rId37"/>
    <p:sldId id="302" r:id="rId38"/>
    <p:sldId id="305" r:id="rId39"/>
    <p:sldId id="303" r:id="rId40"/>
    <p:sldId id="452" r:id="rId41"/>
    <p:sldId id="451" r:id="rId42"/>
    <p:sldId id="26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DCBDD-46A5-45AB-9F1A-60F436102705}" v="4" dt="2023-11-06T22:26:18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1" autoAdjust="0"/>
    <p:restoredTop sz="94700" autoAdjust="0"/>
  </p:normalViewPr>
  <p:slideViewPr>
    <p:cSldViewPr snapToGrid="0">
      <p:cViewPr varScale="1">
        <p:scale>
          <a:sx n="92" d="100"/>
          <a:sy n="92" d="100"/>
        </p:scale>
        <p:origin x="72" y="2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LB is Lysogeny broth (or Luria Broth) agar.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41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science experiment&#10;&#10;Description automatically generated">
            <a:extLst>
              <a:ext uri="{FF2B5EF4-FFF2-40B4-BE49-F238E27FC236}">
                <a16:creationId xmlns:a16="http://schemas.microsoft.com/office/drawing/2014/main" id="{49BB0C35-4B07-AA91-279A-F3CBB5B181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367"/>
          <a:stretch>
            <a:fillRect/>
          </a:stretch>
        </p:blipFill>
        <p:spPr>
          <a:xfrm>
            <a:off x="7519988" y="1754318"/>
            <a:ext cx="4672012" cy="46720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778" y="1132717"/>
            <a:ext cx="6585327" cy="2362478"/>
          </a:xfrm>
        </p:spPr>
        <p:txBody>
          <a:bodyPr>
            <a:normAutofit fontScale="90000"/>
          </a:bodyPr>
          <a:lstStyle/>
          <a:p>
            <a:r>
              <a:rPr lang="en-US" dirty="0"/>
              <a:t>Hurry up and wait…</a:t>
            </a:r>
            <a:br>
              <a:rPr lang="en-US" dirty="0"/>
            </a:br>
            <a:r>
              <a:rPr lang="en-US" dirty="0"/>
              <a:t>Plasmid</a:t>
            </a:r>
            <a:br>
              <a:rPr lang="en-US" dirty="0"/>
            </a:br>
            <a:r>
              <a:rPr lang="en-US" dirty="0"/>
              <a:t>Ligations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3820" y="5143125"/>
            <a:ext cx="3506168" cy="1410478"/>
          </a:xfrm>
        </p:spPr>
        <p:txBody>
          <a:bodyPr/>
          <a:lstStyle/>
          <a:p>
            <a:r>
              <a:rPr lang="en-US" dirty="0"/>
              <a:t>Mark “Arnie” Arnholt</a:t>
            </a:r>
          </a:p>
          <a:p>
            <a:r>
              <a:rPr lang="en-US" dirty="0"/>
              <a:t>3D Molecular Designs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239223-922C-93EE-F47D-7B88006DB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91" y="4930813"/>
            <a:ext cx="3746229" cy="162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10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3535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Our Actual plates: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8D2735-AD82-B0DB-3C9D-483D01D13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57375"/>
              </p:ext>
            </p:extLst>
          </p:nvPr>
        </p:nvGraphicFramePr>
        <p:xfrm>
          <a:off x="1054713" y="4077594"/>
          <a:ext cx="82827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054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2292864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1771136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2343664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  <p:pic>
        <p:nvPicPr>
          <p:cNvPr id="1026" name="Picture 2" descr="A lawn of bacteria was cultured from the effluent when saline was used... | Download Scientific ...">
            <a:extLst>
              <a:ext uri="{FF2B5EF4-FFF2-40B4-BE49-F238E27FC236}">
                <a16:creationId xmlns:a16="http://schemas.microsoft.com/office/drawing/2014/main" id="{B1868CA1-FA79-7576-A1A6-C037F9D16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698" y="2301216"/>
            <a:ext cx="1638446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boratory Exercise I: Introduction of broad host range plasmids into P. syringae pv. syringae ...">
            <a:extLst>
              <a:ext uri="{FF2B5EF4-FFF2-40B4-BE49-F238E27FC236}">
                <a16:creationId xmlns:a16="http://schemas.microsoft.com/office/drawing/2014/main" id="{87667576-CA34-6CC1-5C02-9C44EEAEB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487" y="2292504"/>
            <a:ext cx="1751085" cy="175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gar plate showing growth of Escherichia coli bacterial colonies. | Download Scientific Diagram">
            <a:extLst>
              <a:ext uri="{FF2B5EF4-FFF2-40B4-BE49-F238E27FC236}">
                <a16:creationId xmlns:a16="http://schemas.microsoft.com/office/drawing/2014/main" id="{B7B5A75B-312D-2258-4F78-F70AD548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13" y="2309685"/>
            <a:ext cx="1939437" cy="17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reak for Isolation- K. pneumonia | We were each given a vi… | Flickr">
            <a:extLst>
              <a:ext uri="{FF2B5EF4-FFF2-40B4-BE49-F238E27FC236}">
                <a16:creationId xmlns:a16="http://schemas.microsoft.com/office/drawing/2014/main" id="{8A3B9C84-F536-F6B1-0DEC-9B0E254AA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66" y="2310745"/>
            <a:ext cx="2158490" cy="16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934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11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8D2735-AD82-B0DB-3C9D-483D01D13E50}"/>
              </a:ext>
            </a:extLst>
          </p:cNvPr>
          <p:cNvGraphicFramePr>
            <a:graphicFrameLocks noGrp="1"/>
          </p:cNvGraphicFramePr>
          <p:nvPr/>
        </p:nvGraphicFramePr>
        <p:xfrm>
          <a:off x="1054713" y="4077594"/>
          <a:ext cx="82827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054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2292864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1771136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2343664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  <p:pic>
        <p:nvPicPr>
          <p:cNvPr id="1026" name="Picture 2" descr="A lawn of bacteria was cultured from the effluent when saline was used... | Download Scientific ...">
            <a:extLst>
              <a:ext uri="{FF2B5EF4-FFF2-40B4-BE49-F238E27FC236}">
                <a16:creationId xmlns:a16="http://schemas.microsoft.com/office/drawing/2014/main" id="{B1868CA1-FA79-7576-A1A6-C037F9D16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698" y="2301216"/>
            <a:ext cx="1638446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35A14F1-C153-3967-9FE0-6AA8095A8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9" y="1334880"/>
            <a:ext cx="11203246" cy="544574"/>
          </a:xfrm>
        </p:spPr>
        <p:txBody>
          <a:bodyPr/>
          <a:lstStyle/>
          <a:p>
            <a:r>
              <a:rPr lang="en-US" dirty="0"/>
              <a:t>What happened?</a:t>
            </a:r>
          </a:p>
        </p:txBody>
      </p:sp>
      <p:pic>
        <p:nvPicPr>
          <p:cNvPr id="1028" name="Picture 4" descr="Laboratory Exercise I: Introduction of broad host range plasmids into P. syringae pv. syringae ...">
            <a:extLst>
              <a:ext uri="{FF2B5EF4-FFF2-40B4-BE49-F238E27FC236}">
                <a16:creationId xmlns:a16="http://schemas.microsoft.com/office/drawing/2014/main" id="{87667576-CA34-6CC1-5C02-9C44EEAEB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487" y="2292504"/>
            <a:ext cx="1751085" cy="175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gar plate showing growth of Escherichia coli bacterial colonies. | Download Scientific Diagram">
            <a:extLst>
              <a:ext uri="{FF2B5EF4-FFF2-40B4-BE49-F238E27FC236}">
                <a16:creationId xmlns:a16="http://schemas.microsoft.com/office/drawing/2014/main" id="{B7B5A75B-312D-2258-4F78-F70AD548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13" y="2309685"/>
            <a:ext cx="1939437" cy="17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reak for Isolation- K. pneumonia | We were each given a vi… | Flickr">
            <a:extLst>
              <a:ext uri="{FF2B5EF4-FFF2-40B4-BE49-F238E27FC236}">
                <a16:creationId xmlns:a16="http://schemas.microsoft.com/office/drawing/2014/main" id="{8A3B9C84-F536-F6B1-0DEC-9B0E254AA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66" y="2310745"/>
            <a:ext cx="2158490" cy="16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D985D1-28EE-BC78-C074-FD4DE1864E74}"/>
              </a:ext>
            </a:extLst>
          </p:cNvPr>
          <p:cNvSpPr txBox="1"/>
          <p:nvPr/>
        </p:nvSpPr>
        <p:spPr>
          <a:xfrm>
            <a:off x="3454907" y="5218480"/>
            <a:ext cx="828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can we troubleshoot this?</a:t>
            </a:r>
          </a:p>
        </p:txBody>
      </p:sp>
    </p:spTree>
    <p:extLst>
      <p:ext uri="{BB962C8B-B14F-4D97-AF65-F5344CB8AC3E}">
        <p14:creationId xmlns:p14="http://schemas.microsoft.com/office/powerpoint/2010/main" val="28342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F624E-8EB7-65B8-40A9-0FCDE1F17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774" y="1211639"/>
            <a:ext cx="10581297" cy="5331413"/>
          </a:xfrm>
        </p:spPr>
        <p:txBody>
          <a:bodyPr/>
          <a:lstStyle/>
          <a:p>
            <a:r>
              <a:rPr lang="en-US" dirty="0"/>
              <a:t>1) Identify the target gene</a:t>
            </a:r>
          </a:p>
          <a:p>
            <a:r>
              <a:rPr lang="en-US" dirty="0"/>
              <a:t>2) PCR</a:t>
            </a:r>
          </a:p>
          <a:p>
            <a:r>
              <a:rPr lang="en-US" dirty="0"/>
              <a:t>3) Restriction enzyme digest</a:t>
            </a:r>
          </a:p>
          <a:p>
            <a:r>
              <a:rPr lang="en-US" dirty="0"/>
              <a:t>4) Ligate plasmid</a:t>
            </a:r>
          </a:p>
          <a:p>
            <a:r>
              <a:rPr lang="en-US" dirty="0"/>
              <a:t>5) Bacterial transformation and screening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F8330-7050-8E05-4EA6-38B092B6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get a gene of interest into a plasmid?</a:t>
            </a:r>
          </a:p>
        </p:txBody>
      </p:sp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Ampicillin – inhibitor of transpeptidase – prevents cell wall formation</a:t>
            </a:r>
          </a:p>
          <a:p>
            <a:endParaRPr lang="en-US" dirty="0"/>
          </a:p>
          <a:p>
            <a:r>
              <a:rPr lang="en-US" dirty="0"/>
              <a:t>Kanamycin – targets 30s subunit of a ribosome -&gt; leads to incorrect amino acids being added to a peptide during translation</a:t>
            </a:r>
          </a:p>
          <a:p>
            <a:endParaRPr lang="en-US" dirty="0"/>
          </a:p>
          <a:p>
            <a:r>
              <a:rPr lang="en-US" dirty="0"/>
              <a:t>We will try and insert a kanamycin resistance gene into our plasmid and screen our bacteria. We can induce the gene with arabinose.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look at our antibiotics…</a:t>
            </a:r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79FAC-7828-6283-516A-A0EEC16B1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look at out target gene…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C4E707-8E9C-91E3-96AF-783CEA31A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84" y="2466730"/>
            <a:ext cx="11086994" cy="122128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B676D9-982D-6B16-A2DE-6CB15494642A}"/>
              </a:ext>
            </a:extLst>
          </p:cNvPr>
          <p:cNvSpPr txBox="1"/>
          <p:nvPr/>
        </p:nvSpPr>
        <p:spPr>
          <a:xfrm>
            <a:off x="1176867" y="3962400"/>
            <a:ext cx="10270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target gene has been truncated as the actual gene would be hundreds of BP’s long.</a:t>
            </a:r>
          </a:p>
          <a:p>
            <a:endParaRPr lang="en-US" dirty="0"/>
          </a:p>
          <a:p>
            <a:r>
              <a:rPr lang="en-US" dirty="0"/>
              <a:t>It also has lots of </a:t>
            </a:r>
            <a:r>
              <a:rPr lang="en-US" dirty="0">
                <a:solidFill>
                  <a:srgbClr val="7030A0"/>
                </a:solidFill>
              </a:rPr>
              <a:t>restriction sites </a:t>
            </a:r>
            <a:r>
              <a:rPr lang="en-US" dirty="0"/>
              <a:t>in it-</a:t>
            </a:r>
          </a:p>
        </p:txBody>
      </p:sp>
    </p:spTree>
    <p:extLst>
      <p:ext uri="{BB962C8B-B14F-4D97-AF65-F5344CB8AC3E}">
        <p14:creationId xmlns:p14="http://schemas.microsoft.com/office/powerpoint/2010/main" val="767335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F2956-A5E2-634C-8E12-CD6DA5A1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Endonucleases that cleave DNA into fragments at specific recognition sites.</a:t>
            </a:r>
          </a:p>
          <a:p>
            <a:endParaRPr lang="en-US" dirty="0"/>
          </a:p>
          <a:p>
            <a:r>
              <a:rPr lang="en-US" dirty="0"/>
              <a:t>Defense mechanism for bacteria and archaea to defend themselves against viruses</a:t>
            </a:r>
          </a:p>
          <a:p>
            <a:endParaRPr lang="en-US" dirty="0"/>
          </a:p>
          <a:p>
            <a:r>
              <a:rPr lang="en-US" dirty="0"/>
              <a:t>Make incisions through the sugar-phosphate backbone of DNA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 enzymes – Molecular scissors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EcoRI</a:t>
            </a:r>
            <a:endParaRPr lang="en-US" i="1" dirty="0"/>
          </a:p>
        </p:txBody>
      </p:sp>
      <p:pic>
        <p:nvPicPr>
          <p:cNvPr id="3074" name="Picture 2" descr="Restriction enzyme EcoRI bound to DNA (magenta and green).">
            <a:extLst>
              <a:ext uri="{FF2B5EF4-FFF2-40B4-BE49-F238E27FC236}">
                <a16:creationId xmlns:a16="http://schemas.microsoft.com/office/drawing/2014/main" id="{BFB9E0A9-0C22-42FC-13CA-50F509452C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39" y="1225669"/>
            <a:ext cx="4506098" cy="507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 broken DNA helix with sticky ends.">
            <a:extLst>
              <a:ext uri="{FF2B5EF4-FFF2-40B4-BE49-F238E27FC236}">
                <a16:creationId xmlns:a16="http://schemas.microsoft.com/office/drawing/2014/main" id="{028D6C96-D011-A088-374C-E27D46F5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018" y="1339299"/>
            <a:ext cx="6011440" cy="496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A9DCAA6-C1C5-6B2D-24C8-1AB07F938DB8}"/>
              </a:ext>
            </a:extLst>
          </p:cNvPr>
          <p:cNvSpPr/>
          <p:nvPr/>
        </p:nvSpPr>
        <p:spPr>
          <a:xfrm>
            <a:off x="5081993" y="2985441"/>
            <a:ext cx="1035169" cy="887117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80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ADFD-1617-C3AA-5825-F8E827CD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will need to digest our target DNA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7B406A-0B82-20D7-083A-E0FD96F5E918}"/>
              </a:ext>
            </a:extLst>
          </p:cNvPr>
          <p:cNvSpPr txBox="1"/>
          <p:nvPr/>
        </p:nvSpPr>
        <p:spPr>
          <a:xfrm>
            <a:off x="633046" y="1283677"/>
            <a:ext cx="87747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Restriction enzymes at hand include:</a:t>
            </a:r>
          </a:p>
          <a:p>
            <a:endParaRPr lang="en-US" sz="4000" dirty="0"/>
          </a:p>
          <a:p>
            <a:r>
              <a:rPr lang="en-US" sz="4000" i="1" dirty="0"/>
              <a:t>Eco RI</a:t>
            </a:r>
          </a:p>
          <a:p>
            <a:r>
              <a:rPr lang="en-US" sz="4000" i="1" dirty="0"/>
              <a:t>Bam HI</a:t>
            </a:r>
          </a:p>
          <a:p>
            <a:r>
              <a:rPr lang="en-US" sz="4000" i="1" dirty="0" err="1"/>
              <a:t>PstI</a:t>
            </a:r>
            <a:endParaRPr lang="en-US" sz="4000" i="1" dirty="0"/>
          </a:p>
          <a:p>
            <a:r>
              <a:rPr lang="en-US" sz="4000" i="1" dirty="0"/>
              <a:t>HIND III</a:t>
            </a:r>
          </a:p>
          <a:p>
            <a:r>
              <a:rPr lang="en-US" sz="4000" i="1" dirty="0" err="1"/>
              <a:t>Hae</a:t>
            </a:r>
            <a:r>
              <a:rPr lang="en-US" sz="4000" i="1" dirty="0"/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BamHI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C07F3982-1E1E-1C04-8049-8B35752C8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908050"/>
            <a:ext cx="7662333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BamHI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B2420-9BD0-18FE-E32B-900D54DC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53" y="985643"/>
            <a:ext cx="8918405" cy="575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79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5667CE-C7DD-9589-2B33-474217FC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Central Dogma of Biology</a:t>
            </a:r>
          </a:p>
        </p:txBody>
      </p:sp>
      <p:pic>
        <p:nvPicPr>
          <p:cNvPr id="1028" name="Picture 4" descr="Central dogma, translation, transcription [with exercise questions ...">
            <a:extLst>
              <a:ext uri="{FF2B5EF4-FFF2-40B4-BE49-F238E27FC236}">
                <a16:creationId xmlns:a16="http://schemas.microsoft.com/office/drawing/2014/main" id="{C9506BD8-967A-0E43-3BE9-0078E6EDFD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5" y="1575437"/>
            <a:ext cx="11099167" cy="500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EcoRI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A group of colorful plastic objects with letters on them&#10;&#10;Description automatically generated">
            <a:extLst>
              <a:ext uri="{FF2B5EF4-FFF2-40B4-BE49-F238E27FC236}">
                <a16:creationId xmlns:a16="http://schemas.microsoft.com/office/drawing/2014/main" id="{C1BB4C95-16C1-E205-1906-0A507CCC0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69433"/>
            <a:ext cx="74676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EcoRI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EF188-4D99-D4BD-64A7-918B0D314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73" y="913101"/>
            <a:ext cx="9230502" cy="585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67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Hind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257E7B97-3736-78F4-B657-472E17916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76" y="897466"/>
            <a:ext cx="7631289" cy="572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Hind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6E3E7-C6BF-F183-890E-4FD282A3E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44" y="1154942"/>
            <a:ext cx="8910991" cy="557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83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Hae</a:t>
            </a:r>
            <a:r>
              <a:rPr lang="en-US" i="1" dirty="0"/>
              <a:t>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 descr="A whiteboard with a couple of puzzle pieces&#10;&#10;Description automatically generated">
            <a:extLst>
              <a:ext uri="{FF2B5EF4-FFF2-40B4-BE49-F238E27FC236}">
                <a16:creationId xmlns:a16="http://schemas.microsoft.com/office/drawing/2014/main" id="{A8B6B8EC-990B-F871-58FB-6FD10CDCE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922867"/>
            <a:ext cx="7382933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33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Hae</a:t>
            </a:r>
            <a:r>
              <a:rPr lang="en-US" i="1" dirty="0"/>
              <a:t>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9797E-99C1-A9AC-6D4B-36C8C8DF5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981" y="963560"/>
            <a:ext cx="7624146" cy="57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34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PstI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A9BA6891-F336-23EF-548E-4B6A234F9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533" y="872068"/>
            <a:ext cx="7890933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77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PstI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78804B-361C-00A7-CF26-B3A1CC24A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37" y="1045241"/>
            <a:ext cx="9029877" cy="561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58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digests…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856325-E7F6-D9E6-A727-6913B8091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281857"/>
            <a:ext cx="10896600" cy="1182936"/>
          </a:xfrm>
          <a:prstGeom prst="rect">
            <a:avLst/>
          </a:prstGeom>
        </p:spPr>
      </p:pic>
      <p:pic>
        <p:nvPicPr>
          <p:cNvPr id="10" name="Picture 9" descr="A group of colorful plastic toys&#10;&#10;Description automatically generated">
            <a:extLst>
              <a:ext uri="{FF2B5EF4-FFF2-40B4-BE49-F238E27FC236}">
                <a16:creationId xmlns:a16="http://schemas.microsoft.com/office/drawing/2014/main" id="{F755250D-41A0-EFF4-2156-F08FAE14B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" y="3018339"/>
            <a:ext cx="10938933" cy="1482173"/>
          </a:xfrm>
          <a:prstGeom prst="rect">
            <a:avLst/>
          </a:prstGeom>
        </p:spPr>
      </p:pic>
      <p:pic>
        <p:nvPicPr>
          <p:cNvPr id="12" name="Picture 11" descr="A group of colorful pieces of puzzle&#10;&#10;Description automatically generated">
            <a:extLst>
              <a:ext uri="{FF2B5EF4-FFF2-40B4-BE49-F238E27FC236}">
                <a16:creationId xmlns:a16="http://schemas.microsoft.com/office/drawing/2014/main" id="{78B87CDC-5A13-6366-F33E-5DB9BCCB3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5393974"/>
            <a:ext cx="10989733" cy="146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34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digests…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8C26B3-AE16-F976-BA83-E334F4BA1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57258"/>
            <a:ext cx="10922000" cy="1292432"/>
          </a:xfrm>
          <a:prstGeom prst="rect">
            <a:avLst/>
          </a:prstGeom>
        </p:spPr>
      </p:pic>
      <p:pic>
        <p:nvPicPr>
          <p:cNvPr id="16" name="Picture 15" descr="A group of colorful objects&#10;&#10;Description automatically generated">
            <a:extLst>
              <a:ext uri="{FF2B5EF4-FFF2-40B4-BE49-F238E27FC236}">
                <a16:creationId xmlns:a16="http://schemas.microsoft.com/office/drawing/2014/main" id="{A14EF7B1-868C-1398-73E1-597183825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3552370"/>
            <a:ext cx="10972800" cy="141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0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D40872E-400F-A5A4-88BC-74FADD2B28E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1933" y="2526800"/>
                <a:ext cx="4649829" cy="1649546"/>
              </a:xfrm>
            </p:spPr>
            <p:txBody>
              <a:bodyPr vert="horz" lIns="91440" tIns="45720" rIns="91440" bIns="45720" rtlCol="0" anchor="t">
                <a:normAutofit fontScale="90000"/>
              </a:bodyPr>
              <a:lstStyle/>
              <a:p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ori – origin of replication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kern="1200" dirty="0" err="1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bla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- Beta-lactam resistance (amp R)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GFP – Green fluorescent protein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kern="1200" dirty="0" err="1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araC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 – Gene inducer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dirty="0">
                    <a:solidFill>
                      <a:srgbClr val="7030A0"/>
                    </a:solidFill>
                    <a:latin typeface="+mj-lt"/>
                  </a:rPr>
                  <a:t>Where do you think we would find</a:t>
                </a:r>
                <a:br>
                  <a:rPr lang="en-US" sz="2200" kern="1200" dirty="0">
                    <a:solidFill>
                      <a:srgbClr val="7030A0"/>
                    </a:solidFill>
                    <a:latin typeface="+mj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kern="12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200" b="0" i="1" kern="12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𝑃</m:t>
                        </m:r>
                      </m:e>
                      <m:sub>
                        <m:r>
                          <a:rPr lang="en-US" sz="2200" b="0" i="1" kern="12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𝐵𝐴𝐷</m:t>
                        </m:r>
                      </m:sub>
                    </m:sSub>
                  </m:oMath>
                </a14:m>
                <a:r>
                  <a:rPr lang="en-US" sz="2200" kern="1200" dirty="0">
                    <a:solidFill>
                      <a:srgbClr val="7030A0"/>
                    </a:solidFill>
                    <a:latin typeface="+mj-lt"/>
                    <a:ea typeface="+mj-ea"/>
                    <a:cs typeface="+mj-cs"/>
                  </a:rPr>
                  <a:t> - GFP Promoter?</a:t>
                </a:r>
                <a:endParaRPr lang="en-US" sz="2200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D40872E-400F-A5A4-88BC-74FADD2B2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1933" y="2526800"/>
                <a:ext cx="4649829" cy="1649546"/>
              </a:xfrm>
              <a:blipFill>
                <a:blip r:embed="rId2"/>
                <a:stretch>
                  <a:fillRect l="-1442" t="-4074" b="-2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 descr="A diagram of a cycle&#10;&#10;Description automatically generated">
            <a:extLst>
              <a:ext uri="{FF2B5EF4-FFF2-40B4-BE49-F238E27FC236}">
                <a16:creationId xmlns:a16="http://schemas.microsoft.com/office/drawing/2014/main" id="{6BDAF209-AD08-E966-21C7-F825175FC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748" y="781437"/>
            <a:ext cx="5334160" cy="529672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5447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Our simplified plasmid map</a:t>
            </a:r>
            <a:r>
              <a:rPr lang="en-US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actual map: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8" name="Content Placeholder 7" descr="A diagram of a circular object with text&#10;&#10;Description automatically generated">
            <a:extLst>
              <a:ext uri="{FF2B5EF4-FFF2-40B4-BE49-F238E27FC236}">
                <a16:creationId xmlns:a16="http://schemas.microsoft.com/office/drawing/2014/main" id="{5897764B-E819-817F-BC10-7913CF186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62" y="953148"/>
            <a:ext cx="6644538" cy="571135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A302A9-BD7B-7A5A-7C54-ACE435163CFB}"/>
              </a:ext>
            </a:extLst>
          </p:cNvPr>
          <p:cNvSpPr txBox="1"/>
          <p:nvPr/>
        </p:nvSpPr>
        <p:spPr>
          <a:xfrm>
            <a:off x="534379" y="1761772"/>
            <a:ext cx="3572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of our potential restriction sites have been identified: </a:t>
            </a:r>
          </a:p>
          <a:p>
            <a:r>
              <a:rPr lang="en-US" dirty="0"/>
              <a:t>See handout-</a:t>
            </a:r>
          </a:p>
        </p:txBody>
      </p:sp>
    </p:spTree>
    <p:extLst>
      <p:ext uri="{BB962C8B-B14F-4D97-AF65-F5344CB8AC3E}">
        <p14:creationId xmlns:p14="http://schemas.microsoft.com/office/powerpoint/2010/main" val="17811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diagram of a circular object with text&#10;&#10;Description automatically generated">
            <a:extLst>
              <a:ext uri="{FF2B5EF4-FFF2-40B4-BE49-F238E27FC236}">
                <a16:creationId xmlns:a16="http://schemas.microsoft.com/office/drawing/2014/main" id="{5897764B-E819-817F-BC10-7913CF186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316" y="980857"/>
            <a:ext cx="6644538" cy="57113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to use the same enzyme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A302A9-BD7B-7A5A-7C54-ACE435163CFB}"/>
              </a:ext>
            </a:extLst>
          </p:cNvPr>
          <p:cNvSpPr txBox="1"/>
          <p:nvPr/>
        </p:nvSpPr>
        <p:spPr>
          <a:xfrm>
            <a:off x="534379" y="1761772"/>
            <a:ext cx="35729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target DNA and the plasmid need to be digested with the same restriction enzyme.</a:t>
            </a:r>
          </a:p>
          <a:p>
            <a:endParaRPr lang="en-US" dirty="0"/>
          </a:p>
          <a:p>
            <a:r>
              <a:rPr lang="en-US" dirty="0"/>
              <a:t>Which one should we use?</a:t>
            </a:r>
          </a:p>
        </p:txBody>
      </p:sp>
    </p:spTree>
    <p:extLst>
      <p:ext uri="{BB962C8B-B14F-4D97-AF65-F5344CB8AC3E}">
        <p14:creationId xmlns:p14="http://schemas.microsoft.com/office/powerpoint/2010/main" val="2853373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EcoRI</a:t>
            </a:r>
            <a:r>
              <a:rPr lang="en-US" dirty="0"/>
              <a:t> 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EF188-4D99-D4BD-64A7-918B0D314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73" y="913101"/>
            <a:ext cx="9230502" cy="585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52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the </a:t>
            </a:r>
            <a:r>
              <a:rPr lang="en-US" dirty="0" err="1"/>
              <a:t>EcoRI</a:t>
            </a:r>
            <a:r>
              <a:rPr lang="en-US" dirty="0"/>
              <a:t> Sequence in gray -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8641CA-69EF-0FE1-2DA5-9EF6ECA7DE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48" y="989908"/>
            <a:ext cx="9196826" cy="58007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42B533-86EF-956D-12E1-62A3D73E99EA}"/>
              </a:ext>
            </a:extLst>
          </p:cNvPr>
          <p:cNvSpPr txBox="1"/>
          <p:nvPr/>
        </p:nvSpPr>
        <p:spPr>
          <a:xfrm>
            <a:off x="2435469" y="5354515"/>
            <a:ext cx="6128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G                 A                  </a:t>
            </a:r>
            <a:r>
              <a:rPr lang="en-US" dirty="0" err="1"/>
              <a:t>A</a:t>
            </a:r>
            <a:r>
              <a:rPr lang="en-US" dirty="0"/>
              <a:t>                T                     </a:t>
            </a:r>
            <a:r>
              <a:rPr lang="en-US" dirty="0" err="1"/>
              <a:t>T</a:t>
            </a:r>
            <a:r>
              <a:rPr lang="en-US" dirty="0"/>
              <a:t>               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CB8D2C-9207-D8F6-DB69-C93E00A9C1ED}"/>
              </a:ext>
            </a:extLst>
          </p:cNvPr>
          <p:cNvSpPr txBox="1"/>
          <p:nvPr/>
        </p:nvSpPr>
        <p:spPr>
          <a:xfrm rot="10800000">
            <a:off x="2259623" y="3705599"/>
            <a:ext cx="6128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G                 A                  </a:t>
            </a:r>
            <a:r>
              <a:rPr lang="en-US" dirty="0" err="1"/>
              <a:t>A</a:t>
            </a:r>
            <a:r>
              <a:rPr lang="en-US" dirty="0"/>
              <a:t>                T                     </a:t>
            </a:r>
            <a:r>
              <a:rPr lang="en-US" dirty="0" err="1"/>
              <a:t>T</a:t>
            </a:r>
            <a:r>
              <a:rPr lang="en-US" dirty="0"/>
              <a:t>               C</a:t>
            </a:r>
          </a:p>
        </p:txBody>
      </p:sp>
    </p:spTree>
    <p:extLst>
      <p:ext uri="{BB962C8B-B14F-4D97-AF65-F5344CB8AC3E}">
        <p14:creationId xmlns:p14="http://schemas.microsoft.com/office/powerpoint/2010/main" val="42161439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Ligase – Molecular tape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4098" name="Picture 2" descr="DNA ligase from bacteriophage T6 (top) and bacteria (bottom).">
            <a:extLst>
              <a:ext uri="{FF2B5EF4-FFF2-40B4-BE49-F238E27FC236}">
                <a16:creationId xmlns:a16="http://schemas.microsoft.com/office/drawing/2014/main" id="{282D4EFD-111F-92AF-F0D0-662CCB4B5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8596" y="-1232124"/>
            <a:ext cx="5246107" cy="96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26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Digest and Ligate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2050" name="Picture 2" descr="How are restriction and DNA ligase enzymes used to insert a foreign gene into a plasmid? | Socratic">
            <a:extLst>
              <a:ext uri="{FF2B5EF4-FFF2-40B4-BE49-F238E27FC236}">
                <a16:creationId xmlns:a16="http://schemas.microsoft.com/office/drawing/2014/main" id="{CA36C88F-FA49-E6E7-CED1-8DA2D75E4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19" y="1047922"/>
            <a:ext cx="8370051" cy="555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B748AB-6FE1-5470-14D5-20981B0E25FE}"/>
              </a:ext>
            </a:extLst>
          </p:cNvPr>
          <p:cNvSpPr txBox="1"/>
          <p:nvPr/>
        </p:nvSpPr>
        <p:spPr>
          <a:xfrm>
            <a:off x="5650029" y="1346735"/>
            <a:ext cx="2667494" cy="552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54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84C88-1C79-B4DE-394E-70FEAA598A30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DNA molecule image and I’ll give you a model with AR enhancement as a thank-you gift!</a:t>
            </a:r>
            <a:endParaRPr lang="en-US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812BD8-5AE6-2BFD-D4F6-8EAF820B9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29502"/>
            <a:ext cx="5159828" cy="386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899C703-3633-098C-6319-1C161F90A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99" y="1010945"/>
            <a:ext cx="5324475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0A5EF-23D8-14FB-9A49-8FCACBB73B71}"/>
              </a:ext>
            </a:extLst>
          </p:cNvPr>
          <p:cNvSpPr txBox="1"/>
          <p:nvPr/>
        </p:nvSpPr>
        <p:spPr>
          <a:xfrm>
            <a:off x="273597" y="1428319"/>
            <a:ext cx="100089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(6) The student explores the emerging field of biotechnology. The student is expected to: </a:t>
            </a:r>
          </a:p>
          <a:p>
            <a:endParaRPr lang="en-US" sz="2400" dirty="0"/>
          </a:p>
          <a:p>
            <a:pPr marL="342900" indent="-342900">
              <a:buAutoNum type="alphaUcParenBoth"/>
            </a:pPr>
            <a:r>
              <a:rPr lang="en-US" sz="2400" dirty="0"/>
              <a:t> define biotechnology and provide examples of biotechnology products such as recombinant proteins, fermented foods, biopharmaceuticals, and genetically modified foods; </a:t>
            </a:r>
          </a:p>
          <a:p>
            <a:r>
              <a:rPr lang="en-US" sz="2400" dirty="0"/>
              <a:t>(</a:t>
            </a:r>
            <a:r>
              <a:rPr lang="en-US" sz="2400" dirty="0" err="1"/>
              <a:t>i</a:t>
            </a:r>
            <a:r>
              <a:rPr lang="en-US" sz="2400" dirty="0"/>
              <a:t>) Define biotechnology </a:t>
            </a:r>
          </a:p>
          <a:p>
            <a:r>
              <a:rPr lang="en-US" sz="2400" dirty="0"/>
              <a:t>(ii) Provide examples of biotechnology products</a:t>
            </a:r>
          </a:p>
        </p:txBody>
      </p:sp>
    </p:spTree>
    <p:extLst>
      <p:ext uri="{BB962C8B-B14F-4D97-AF65-F5344CB8AC3E}">
        <p14:creationId xmlns:p14="http://schemas.microsoft.com/office/powerpoint/2010/main" val="4216591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2526800"/>
            <a:ext cx="4649829" cy="164954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pGLO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is a 5,371 bp plasmid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Promoters and restriction sites are identified 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See handout-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4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4245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 little more detailed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59F0F8-1FFE-61C0-16FD-3B4722901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948" y="871146"/>
            <a:ext cx="6822052" cy="578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3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2526800"/>
            <a:ext cx="4649829" cy="16495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does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araC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regulate the GFP transcription?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4059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araC</a:t>
            </a:r>
            <a:r>
              <a:rPr lang="en-US" sz="3600" dirty="0"/>
              <a:t> gene regulation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4ACB1C-03D4-2DEC-1062-A0CE37931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66" t="7146" r="31364" b="10539"/>
          <a:stretch/>
        </p:blipFill>
        <p:spPr>
          <a:xfrm>
            <a:off x="5395280" y="823233"/>
            <a:ext cx="5858873" cy="553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24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9" y="2392248"/>
            <a:ext cx="4799622" cy="2877098"/>
          </a:xfrm>
        </p:spPr>
        <p:txBody>
          <a:bodyPr>
            <a:normAutofit fontScale="90000"/>
          </a:bodyPr>
          <a:lstStyle/>
          <a:p>
            <a:r>
              <a:rPr lang="en-US" dirty="0"/>
              <a:t>Harnessing the power of microbes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7030A0"/>
                </a:solidFill>
              </a:rPr>
              <a:t>How do I transform a bacterial cell?</a:t>
            </a: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2050" name="Picture 2" descr="Transformation - WELCOME">
            <a:extLst>
              <a:ext uri="{FF2B5EF4-FFF2-40B4-BE49-F238E27FC236}">
                <a16:creationId xmlns:a16="http://schemas.microsoft.com/office/drawing/2014/main" id="{D8F97359-55F7-2344-DAD2-FBC15282FE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862774"/>
            <a:ext cx="6200593" cy="580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35" y="1340072"/>
            <a:ext cx="10440731" cy="2877098"/>
          </a:xfrm>
        </p:spPr>
        <p:txBody>
          <a:bodyPr>
            <a:normAutofit/>
          </a:bodyPr>
          <a:lstStyle/>
          <a:p>
            <a:r>
              <a:rPr lang="en-US" dirty="0"/>
              <a:t>Bacterial Transformation</a:t>
            </a:r>
            <a:br>
              <a:rPr lang="en-US" dirty="0"/>
            </a:br>
            <a:br>
              <a:rPr lang="en-US" dirty="0"/>
            </a:b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3074" name="Picture 2" descr="With Suitable Diagram Explain Transformation In Gram Positive Bacteria ...">
            <a:extLst>
              <a:ext uri="{FF2B5EF4-FFF2-40B4-BE49-F238E27FC236}">
                <a16:creationId xmlns:a16="http://schemas.microsoft.com/office/drawing/2014/main" id="{6CA89D52-2ED6-A6E9-5DDC-9707854E8F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47853" r="345" b="14487"/>
          <a:stretch/>
        </p:blipFill>
        <p:spPr bwMode="auto">
          <a:xfrm>
            <a:off x="186266" y="2091266"/>
            <a:ext cx="1158701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1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2526800"/>
            <a:ext cx="4649829" cy="164954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Predict our outcomes on these plates.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pGLO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have not been transformed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+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pGLO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have our plasmid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Predicted growth / glow</a:t>
            </a:r>
          </a:p>
        </p:txBody>
      </p: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8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4643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Screening our products: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52761-0312-0331-C1F7-7E3569DA0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108" y="2526800"/>
            <a:ext cx="5659123" cy="178531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49EE168-CD6F-2073-A84E-66462A52B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585070"/>
              </p:ext>
            </p:extLst>
          </p:nvPr>
        </p:nvGraphicFramePr>
        <p:xfrm>
          <a:off x="4045777" y="4322522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F8CABEE-363D-AB13-CA19-3162F3FD765D}"/>
              </a:ext>
            </a:extLst>
          </p:cNvPr>
          <p:cNvSpPr txBox="1"/>
          <p:nvPr/>
        </p:nvSpPr>
        <p:spPr>
          <a:xfrm>
            <a:off x="5528108" y="2546116"/>
            <a:ext cx="552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Plate I	             Plate II	    Plate III	            Plate IV</a:t>
            </a:r>
          </a:p>
        </p:txBody>
      </p:sp>
    </p:spTree>
    <p:extLst>
      <p:ext uri="{BB962C8B-B14F-4D97-AF65-F5344CB8AC3E}">
        <p14:creationId xmlns:p14="http://schemas.microsoft.com/office/powerpoint/2010/main" val="2076432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2526800"/>
            <a:ext cx="4649829" cy="1649546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9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3322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Predicted results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F4A0D8-9F56-BB38-37A3-5B2DF797A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477" y="791536"/>
            <a:ext cx="7134077" cy="4475056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04766EA-997F-1C3D-D8A9-9FC9CB577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165507"/>
              </p:ext>
            </p:extLst>
          </p:nvPr>
        </p:nvGraphicFramePr>
        <p:xfrm>
          <a:off x="4088489" y="5055544"/>
          <a:ext cx="7051365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533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1901570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1688123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1899139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 few grow </a:t>
                      </a:r>
                    </a:p>
                    <a:p>
                      <a:r>
                        <a:rPr lang="en-US" dirty="0"/>
                        <a:t>no glow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few grow and glow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 (TMTC)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364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5F8166F-EA2B-46AE-AEC5-4E05E1E07C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F5C9F0-5FA4-4328-8840-83096B3D548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fccfdd5f-3cf6-48f3-9c58-398738ebd05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19205</TotalTime>
  <Words>651</Words>
  <Application>Microsoft Office PowerPoint</Application>
  <PresentationFormat>Widescreen</PresentationFormat>
  <Paragraphs>151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Custom Design</vt:lpstr>
      <vt:lpstr>Hurry up and wait… Plasmid Ligations</vt:lpstr>
      <vt:lpstr>The Central Dogma of Biology</vt:lpstr>
      <vt:lpstr>ori – origin of replication bla- Beta-lactam resistance (amp R) GFP – Green fluorescent protein araC – Gene inducer  Where do you think we would find P_BAD - GFP Promoter?</vt:lpstr>
      <vt:lpstr>pGLO is a 5,371 bp plasmid  Promoters and restriction sites are identified   See handout-  </vt:lpstr>
      <vt:lpstr>How does araC regulate the GFP transcription? </vt:lpstr>
      <vt:lpstr>Harnessing the power of microbes  How do I transform a bacterial cell?  </vt:lpstr>
      <vt:lpstr>Bacterial Transformation    </vt:lpstr>
      <vt:lpstr>Predict our outcomes on these plates.  -pGLO have not been transformed + pGLO have our plasmid    Predicted growth / glow</vt:lpstr>
      <vt:lpstr>    </vt:lpstr>
      <vt:lpstr>PowerPoint Presentation</vt:lpstr>
      <vt:lpstr>What happened?</vt:lpstr>
      <vt:lpstr>How do I get a gene of interest into a plasmid?</vt:lpstr>
      <vt:lpstr>Let’s look at our antibiotics…</vt:lpstr>
      <vt:lpstr>Let’s look at out target gene…</vt:lpstr>
      <vt:lpstr>Restriction enzymes – Molecular scissors</vt:lpstr>
      <vt:lpstr>EcoRI</vt:lpstr>
      <vt:lpstr>We will need to digest our target DNA</vt:lpstr>
      <vt:lpstr>BamHI</vt:lpstr>
      <vt:lpstr>BamHI</vt:lpstr>
      <vt:lpstr>EcoRI</vt:lpstr>
      <vt:lpstr>EcoRI</vt:lpstr>
      <vt:lpstr>Hind III</vt:lpstr>
      <vt:lpstr>Hind III</vt:lpstr>
      <vt:lpstr>Hae III</vt:lpstr>
      <vt:lpstr>Hae III</vt:lpstr>
      <vt:lpstr>PstI</vt:lpstr>
      <vt:lpstr>PstI</vt:lpstr>
      <vt:lpstr>Our digests…</vt:lpstr>
      <vt:lpstr>Our digests…</vt:lpstr>
      <vt:lpstr>Our actual map:</vt:lpstr>
      <vt:lpstr>We need to use the same enzyme</vt:lpstr>
      <vt:lpstr>EcoRI !</vt:lpstr>
      <vt:lpstr>Build the EcoRI Sequence in gray - </vt:lpstr>
      <vt:lpstr>DNA Ligase – Molecular tape </vt:lpstr>
      <vt:lpstr>Digest and Ligate</vt:lpstr>
      <vt:lpstr>Scan this QR code and fill out our survey!</vt:lpstr>
      <vt:lpstr>TEKS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lastModifiedBy>Mark Arnholt</cp:lastModifiedBy>
  <cp:revision>36</cp:revision>
  <dcterms:created xsi:type="dcterms:W3CDTF">2022-09-15T14:16:27Z</dcterms:created>
  <dcterms:modified xsi:type="dcterms:W3CDTF">2023-11-08T22:00:52Z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