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 id="2147483671" r:id="rId5"/>
  </p:sldMasterIdLst>
  <p:notesMasterIdLst>
    <p:notesMasterId r:id="rId50"/>
  </p:notesMasterIdLst>
  <p:sldIdLst>
    <p:sldId id="331" r:id="rId6"/>
    <p:sldId id="333" r:id="rId7"/>
    <p:sldId id="261" r:id="rId8"/>
    <p:sldId id="262" r:id="rId9"/>
    <p:sldId id="263" r:id="rId10"/>
    <p:sldId id="264" r:id="rId11"/>
    <p:sldId id="265" r:id="rId12"/>
    <p:sldId id="267" r:id="rId13"/>
    <p:sldId id="269" r:id="rId14"/>
    <p:sldId id="270"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 id="288" r:id="rId28"/>
    <p:sldId id="290" r:id="rId29"/>
    <p:sldId id="292" r:id="rId30"/>
    <p:sldId id="295" r:id="rId31"/>
    <p:sldId id="296" r:id="rId32"/>
    <p:sldId id="297" r:id="rId33"/>
    <p:sldId id="298" r:id="rId34"/>
    <p:sldId id="299" r:id="rId35"/>
    <p:sldId id="309" r:id="rId36"/>
    <p:sldId id="310" r:id="rId37"/>
    <p:sldId id="311" r:id="rId38"/>
    <p:sldId id="312" r:id="rId39"/>
    <p:sldId id="313" r:id="rId40"/>
    <p:sldId id="314" r:id="rId41"/>
    <p:sldId id="315" r:id="rId42"/>
    <p:sldId id="316" r:id="rId43"/>
    <p:sldId id="319" r:id="rId44"/>
    <p:sldId id="323" r:id="rId45"/>
    <p:sldId id="324" r:id="rId46"/>
    <p:sldId id="268" r:id="rId47"/>
    <p:sldId id="332" r:id="rId48"/>
    <p:sldId id="325" r:id="rId49"/>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45A101-FCC2-9D62-371E-3DC33015227A}" v="8" dt="2022-09-22T16:19:18.796"/>
    <p1510:client id="{1FB69D08-B7A3-7F8D-40E4-85DCC01A1703}" v="20" dt="2022-09-14T20:41:12.562"/>
    <p1510:client id="{25EFD550-CF95-46D6-B970-FE875F00E787}" v="27" dt="2022-07-13T21:56:28.370"/>
    <p1510:client id="{3CEA2962-C767-B01F-8293-BED7C562A753}" v="7" dt="2022-09-15T20:37:10.980"/>
    <p1510:client id="{457CCC7B-D7C1-0869-2509-224854BB7417}" v="2" dt="2022-10-11T22:42:13.858"/>
    <p1510:client id="{8472A32C-2227-C262-E675-12ADB66709B0}" v="4" dt="2022-07-19T15:27:53.084"/>
    <p1510:client id="{9D7F05FD-C915-690A-9F6E-E59A56535A30}" v="5" dt="2022-07-18T21:02:07.527"/>
    <p1510:client id="{AD032ABC-5268-19E7-CFD0-81C26FD89F71}" v="42" dt="2022-07-18T21:01:40.421"/>
    <p1510:client id="{DEE3588C-436C-30DC-1D94-BF78D38DF595}" v="4" dt="2022-07-19T19:34:08.576"/>
    <p1510:client id="{E6D213A1-B433-350A-0A39-6693EF924188}" v="132" dt="2022-09-15T14:30:13.242"/>
    <p1510:client id="{F3222724-4EBD-C198-FAF9-A44A0D567169}" v="21" dt="2022-10-04T18:50:48.161"/>
    <p1510:client id="{F79DCF49-0711-C829-DE01-48AAD4CC4F28}" v="73" dt="2022-10-05T20:35:46.333"/>
    <p1510:client id="{FFB6DD56-06AC-51F4-E147-DC21EA39E906}" v="1" dt="2022-07-19T14:43:54.466"/>
  </p1510:revLst>
</p1510:revInfo>
</file>

<file path=ppt/tableStyles.xml><?xml version="1.0" encoding="utf-8"?>
<a:tblStyleLst xmlns:a="http://schemas.openxmlformats.org/drawingml/2006/main" def="{C82A132E-6FEE-4433-B526-26F48A2DA092}">
  <a:tblStyle styleId="{C82A132E-6FEE-4433-B526-26F48A2DA09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68625" y="697225"/>
            <a:ext cx="4673825"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cbm.msoe.edu/markMyweb/basicPrinciplesOfChemistry/catalase.htm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buNone/>
            </a:pPr>
            <a:r>
              <a:rPr lang="en-US"/>
              <a:t>Welcome, we are so glad you are here.  We will primarily be using two kits today: the Enzymes in Action Kit and the Amino Acid Starter Kit. </a:t>
            </a:r>
          </a:p>
        </p:txBody>
      </p:sp>
    </p:spTree>
    <p:extLst>
      <p:ext uri="{BB962C8B-B14F-4D97-AF65-F5344CB8AC3E}">
        <p14:creationId xmlns:p14="http://schemas.microsoft.com/office/powerpoint/2010/main" val="3088741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Then I have them consider the following two questions. [Read questions from the slide]  Once they have placed the side chains in the correct locations on the amino acid organizer I then ask them to add to their </a:t>
            </a:r>
            <a:r>
              <a:rPr lang="en-US" err="1"/>
              <a:t>notice|wonder</a:t>
            </a:r>
            <a:r>
              <a:rPr lang="en-US"/>
              <a:t> chart.  Please have a look at this organizer on the screen and craft an answer that you can share in the chat about the differences between hydrophobic amino acids and hydrophilic amino acids.  Notice that my students continue to add to their chart throughout the activity.  As a question gets answered, they can add that answer into their chart or they can place it elsewhere in their lab notebooks. Typically, this ends day one for us.  [Explain how materials are managed for a single class or for multiple sections.]  As an exit ticket, I ask my students to answer the following question.</a:t>
            </a:r>
            <a:r>
              <a:rPr lang="en-US" b="1"/>
              <a:t>[Advance slide]</a:t>
            </a:r>
            <a:endParaRPr b="1"/>
          </a:p>
        </p:txBody>
      </p:sp>
      <p:sp>
        <p:nvSpPr>
          <p:cNvPr id="176" name="Google Shape;176;p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157ec72cc4_0_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[Read the question aloud.] Consider this question and answer how you think your students would answer. In general my students would not have a good understanding of the guidelines used when proteins form their 3-D shapes.  Sometimes I give a hint that it has something to do with its affinity to water. </a:t>
            </a:r>
            <a:r>
              <a:rPr lang="en-US" b="1"/>
              <a:t>[Advance slide]</a:t>
            </a:r>
            <a:endParaRPr b="1"/>
          </a:p>
        </p:txBody>
      </p:sp>
      <p:sp>
        <p:nvSpPr>
          <p:cNvPr id="193" name="Google Shape;193;g1157ec72cc4_0_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157ec72cc4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Now let’s do some more modeling, for this exercise you will next the mini-toober and 10 amino acid side chains in your modeling pack.  [Explain the difference between the size of toobers in the student kit and the larger kit.] </a:t>
            </a:r>
            <a:endParaRPr/>
          </a:p>
          <a:p>
            <a:pPr marL="0" lvl="0" indent="0" algn="l" rtl="0">
              <a:spcBef>
                <a:spcPts val="0"/>
              </a:spcBef>
              <a:spcAft>
                <a:spcPts val="0"/>
              </a:spcAft>
              <a:buNone/>
            </a:pPr>
            <a:r>
              <a:rPr lang="en-US"/>
              <a:t>Let’s remind ourselves what we learn in yesterday’s lesson.</a:t>
            </a:r>
            <a:r>
              <a:rPr lang="en-US" b="1"/>
              <a:t> [Advance slide.]</a:t>
            </a:r>
            <a:endParaRPr b="1"/>
          </a:p>
        </p:txBody>
      </p:sp>
      <p:sp>
        <p:nvSpPr>
          <p:cNvPr id="206" name="Google Shape;206;g1157ec72cc4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48da48c66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the key for the colors on the side chains models.]  You will use all ten of the amino acids in your kit, but remember there are 20 amino acids. </a:t>
            </a:r>
            <a:r>
              <a:rPr lang="en-US" b="1"/>
              <a:t>[Advance slide.]</a:t>
            </a:r>
            <a:endParaRPr b="1"/>
          </a:p>
          <a:p>
            <a:pPr marL="0" lvl="0" indent="0" algn="l" rtl="0">
              <a:spcBef>
                <a:spcPts val="0"/>
              </a:spcBef>
              <a:spcAft>
                <a:spcPts val="0"/>
              </a:spcAft>
              <a:buNone/>
            </a:pPr>
            <a:endParaRPr/>
          </a:p>
        </p:txBody>
      </p:sp>
      <p:sp>
        <p:nvSpPr>
          <p:cNvPr id="213" name="Google Shape;213;g1148da48c66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48da48c66_0_3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Since I have my students use the larger kits, we use a total of 15 amino acid side chains.  [Read the guidelines for this exercise from the box.] Once students have chosen their amino acids, I ask them to unroll their toober. </a:t>
            </a:r>
            <a:r>
              <a:rPr lang="en-US" b="1"/>
              <a:t>[Advance slide.]</a:t>
            </a:r>
            <a:endParaRPr b="1"/>
          </a:p>
        </p:txBody>
      </p:sp>
      <p:sp>
        <p:nvSpPr>
          <p:cNvPr id="220" name="Google Shape;220;g1148da48c66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57ec72cc4_0_3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how my students conduct the exercise.] Place your 10 amino acids in any order just make sure they are equidistant for each other. You have now made a polypeptide which is the primary structure of a protein. </a:t>
            </a:r>
            <a:r>
              <a:rPr lang="en-US" b="1"/>
              <a:t>[Advance slide.]</a:t>
            </a:r>
            <a:endParaRPr b="1"/>
          </a:p>
        </p:txBody>
      </p:sp>
      <p:sp>
        <p:nvSpPr>
          <p:cNvPr id="227" name="Google Shape;227;g1157ec72cc4_0_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157ec72cc4_0_1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Now let’s fold our polypeptide into a protein. [Explain what we mean by “fold.”] Why do the hydrophobic amino acids rotate to the inside?  Exactly, they are trying to get away from the water.  They are non-polar and water is a slightly polar molecule.  Next we will focus on the acidic and basic side chains. </a:t>
            </a:r>
            <a:r>
              <a:rPr lang="en-US" b="1"/>
              <a:t> [Advance slide.]</a:t>
            </a:r>
            <a:endParaRPr b="1"/>
          </a:p>
        </p:txBody>
      </p:sp>
      <p:sp>
        <p:nvSpPr>
          <p:cNvPr id="233" name="Google Shape;233;g1157ec72cc4_0_1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Continue to fold by bringing the acidic and basic side chains together until they are about two centimeters from each other. [Explain the interaction between the acidic and basic side chains.]  I should bring up there is one caveat to this folding exercise. </a:t>
            </a:r>
            <a:r>
              <a:rPr lang="en-US" b="1"/>
              <a:t> [Advance slide.]</a:t>
            </a:r>
            <a:endParaRPr b="1"/>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157ec72cc4_0_144: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At the same time you are folding the acidic and basic side chains, you need to make sure that you also rotate any hydrophobic side chains that may have moved out of place.  In fact, throughout this entire exercise, you must find a shape in which all the properties we are highlighting occur simultaneously.  This makes sure that the protein is in the lowest energy state. </a:t>
            </a:r>
            <a:r>
              <a:rPr lang="en-US" b="1"/>
              <a:t> [Advance slide.]</a:t>
            </a:r>
            <a:endParaRPr b="1"/>
          </a:p>
        </p:txBody>
      </p:sp>
      <p:sp>
        <p:nvSpPr>
          <p:cNvPr id="245" name="Google Shape;245;g1157ec72cc4_0_14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157ec72cc4_0_11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Now we focus on the cysteine side chains which bond together to form a disulfide bond. Position them so they are opposite each other. </a:t>
            </a:r>
            <a:r>
              <a:rPr lang="en-US" b="1"/>
              <a:t>[Advance slide.]</a:t>
            </a:r>
            <a:endParaRPr b="1"/>
          </a:p>
        </p:txBody>
      </p:sp>
      <p:sp>
        <p:nvSpPr>
          <p:cNvPr id="251" name="Google Shape;251;g1157ec72cc4_0_11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r>
              <a:rPr lang="en-US"/>
              <a:t>I’m Ruth Hutson, a 3D Molecular Designs Science Educator. I’ve been teaching for 25 years. Before coming to 3DMD, I was the science department at a small rural high school in Northeast Kansas and taught Concurrent College Biology, biology, chemistry, physics, and Earth Science. I discovered the 3DMD products in 2015 and loved using them with all of my classes. Today I liked to talk to you about how I use these kits in my Concurrent College Biology course and with my high school biology students. </a:t>
            </a:r>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3412155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57ec72cc4_0_12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Lastly, we rotate the hydrophilic side chain about the toober so they are on the outer surface.  Take a moment to notice the shape of your protein. </a:t>
            </a:r>
            <a:r>
              <a:rPr lang="en-US" b="1"/>
              <a:t>[Advance slide.]</a:t>
            </a:r>
            <a:endParaRPr b="1"/>
          </a:p>
        </p:txBody>
      </p:sp>
      <p:sp>
        <p:nvSpPr>
          <p:cNvPr id="257" name="Google Shape;257;g1157ec72cc4_0_1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157ec72cc4_0_13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This final shape is known as a tertiary structure. [Explain primary, secondary, and tertiary structures and talk about the stability of the globular protein made.] It is important before we show students secondary structure that they master the folding guidelines. Otherwise, they do not gain as deep an understanding of why proteins naturally arrange themselves in the shapes they do. </a:t>
            </a:r>
            <a:r>
              <a:rPr lang="en-US" b="1"/>
              <a:t>[Advance slide.]</a:t>
            </a:r>
            <a:endParaRPr b="1"/>
          </a:p>
        </p:txBody>
      </p:sp>
      <p:sp>
        <p:nvSpPr>
          <p:cNvPr id="263" name="Google Shape;263;g1157ec72cc4_0_13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157ec72cc4_0_15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This would end day two in my class. </a:t>
            </a:r>
            <a:r>
              <a:rPr lang="en-US">
                <a:solidFill>
                  <a:schemeClr val="dk1"/>
                </a:solidFill>
              </a:rPr>
              <a:t> [Talk about managing materials for a single class or multiple sections.] </a:t>
            </a:r>
            <a:r>
              <a:rPr lang="en-US"/>
              <a:t> I would ask my students to answer the following questions as an exit ticket.  Take some time to reflect on this question and type your answer in the chat when the chat waterfall icon appears.</a:t>
            </a:r>
            <a:r>
              <a:rPr lang="en-US" b="1"/>
              <a:t> [Advance slide.]</a:t>
            </a:r>
            <a:endParaRPr b="1"/>
          </a:p>
        </p:txBody>
      </p:sp>
      <p:sp>
        <p:nvSpPr>
          <p:cNvPr id="269" name="Google Shape;269;g1157ec72cc4_0_15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157ec72cc4_0_19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157ec72cc4_0_19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Consider this question. [Reads question from slide.]  Craft an answer and place it in the chat when you see the chat waterfall icon.  [Advance slide.]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157ec72cc4_0_12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My students and I explore quaternary structure using a case study/wet lab using the enzyme catalase. </a:t>
            </a: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312" name="Google Shape;312;g1157ec72cc4_0_12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157ec72cc4_0_21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a:t>
            </a:r>
            <a:r>
              <a:rPr lang="en-US"/>
              <a:t>[Briefly explain what catalase’s purpose is for the cell. ]  We like to use catalase because it is found in many different organisms.  I typically use bovine catalase because we can it from beef liver.  If that is unacceptable for you, you can order purified bovine catalase solution from a biological supply house like Carolina Biological</a:t>
            </a:r>
            <a:r>
              <a:rPr lang="en-US">
                <a:solidFill>
                  <a:schemeClr val="dk1"/>
                </a:solidFill>
              </a:rPr>
              <a:t> or you can make a slurry of potato catalase. [Briefly explain the location and structure of the active site, what the enzyme breaks down,  and the premise of the wet lab.]  I discovered that some of my students were very confused when it came to interpreting what they saw macroscopic level with what was happening nanoscopic level. They could not envision it.  It was too abstract for them. </a:t>
            </a: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
        <p:nvSpPr>
          <p:cNvPr id="323" name="Google Shape;323;g1157ec72cc4_0_2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148da48c66_0_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 Before we complete the lab I use a worksheet from 3DMD to introduce students to the different components of the model and how those can be used to explain the general functions of enzymes. We look at the relationship between catabolism and anabolism and also the lock and key model and induced fit model.  </a:t>
            </a:r>
          </a:p>
          <a:p>
            <a:pPr marL="0" indent="0">
              <a:buNone/>
            </a:pPr>
            <a:endParaRPr lang="en-US"/>
          </a:p>
          <a:p>
            <a:pPr marL="0" indent="0">
              <a:buNone/>
            </a:pPr>
            <a:r>
              <a:rPr lang="en-US"/>
              <a:t>That worksheet can be found on our website. Now let’s delve into the specifics of the lab more deeply.</a:t>
            </a:r>
            <a:r>
              <a:rPr lang="en-US">
                <a:solidFill>
                  <a:schemeClr val="dk1"/>
                </a:solidFill>
              </a:rPr>
              <a:t> Let’s look at some specific parts of the lab and how students used the kit to explain what was happening at the nanoscopic level.  Please use parts included in your student modeling kit as we explore enzyme specificity. </a:t>
            </a: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350" name="Google Shape;350;g1148da48c66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157ec72cc4_0_2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We first look at enzyme specificity by reacting water and hydrogen peroxide with a liver slurry (that contain catalase).  [Explain why you used liver.] Throughout this part of the presentation I will show the before image first, followed by the after image, then I will ask you to do some modeling  with your enzymes in action pieces. For these modeling exercises, please retrieve the following parts from your student modeling kit: A, B1, B2, D, F, and G.  All of the images that shown are either from my students’ lab results or the Enzymes in Action kit. Let’s do some modeling.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360" name="Google Shape;360;g1157ec72cc4_0_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14b351443b_0_2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When catalase comes in contact  with hydrogen peroxide, it causes the activation energy to be lower and hydrogen peroxide decomposes into oxygen and water.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a:solidFill>
                  <a:schemeClr val="dk1"/>
                </a:solidFill>
              </a:rPr>
              <a:t>Notice that water does not decompose in the presence of catalase.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a:solidFill>
                  <a:schemeClr val="dk1"/>
                </a:solidFill>
              </a:rPr>
              <a:t>How can we use the Enzyme in Action kit to model what is going on at the nanoscopic level?</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367" name="Google Shape;367;g114b351443b_0_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4b351443b_0_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[Explain what is happening in the model.]</a:t>
            </a:r>
            <a:endParaRPr>
              <a:solidFill>
                <a:schemeClr val="dk1"/>
              </a:solidFill>
            </a:endParaRPr>
          </a:p>
          <a:p>
            <a:pPr marL="0" lvl="0" indent="0" algn="l" rtl="0">
              <a:spcBef>
                <a:spcPts val="0"/>
              </a:spcBef>
              <a:spcAft>
                <a:spcPts val="0"/>
              </a:spcAft>
              <a:buNone/>
            </a:pPr>
            <a:r>
              <a:rPr lang="en-US">
                <a:solidFill>
                  <a:schemeClr val="dk1"/>
                </a:solidFill>
              </a:rPr>
              <a:t> What happens with water on the nanoscopic level?</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374" name="Google Shape;374;g114b351443b_0_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a:t>Ruth says: At the end of this session you should be able to…(read goals from slide). </a:t>
            </a:r>
            <a:endParaRPr/>
          </a:p>
          <a:p>
            <a:pPr marL="0" indent="0">
              <a:buNone/>
            </a:pPr>
            <a:r>
              <a:rPr lang="en-US"/>
              <a:t>So let’s get started with some modeling. </a:t>
            </a:r>
            <a:r>
              <a:rPr lang="en-US" b="1"/>
              <a:t> [Advance slide]</a:t>
            </a:r>
            <a:endParaRPr b="1"/>
          </a:p>
        </p:txBody>
      </p:sp>
      <p:sp>
        <p:nvSpPr>
          <p:cNvPr id="120" name="Google Shape;120;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114b351443b_0_1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[Briefly Describe what you see in the models].  Now let’s look at competitive inhibition.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382" name="Google Shape;382;g114b351443b_0_1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157ec72cc4_0_7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We use the amino acid starter kit to further understand what happens to the enzyme active site when it is exposed to fluctuations in temperature or exposed  to chemicals like acids and bases.  Please get out your mini-toober to model along with me.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458" name="Google Shape;458;g1157ec72cc4_0_7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157ec72cc4_0_28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[Explain the limitations of the toober model and how actually need four toober held side by side to create the tunnel.]  We are only going to use one toober today.  However, I feel that we can still gain a limited understanding of what is happening at the actual active site.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[Advance slide]</a:t>
            </a:r>
            <a:endParaRPr>
              <a:solidFill>
                <a:schemeClr val="dk1"/>
              </a:solidFill>
            </a:endParaRPr>
          </a:p>
        </p:txBody>
      </p:sp>
      <p:sp>
        <p:nvSpPr>
          <p:cNvPr id="463" name="Google Shape;463;g1157ec72cc4_0_28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148da48c66_0_9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a:t>
            </a:r>
            <a:r>
              <a:rPr lang="en-US">
                <a:solidFill>
                  <a:schemeClr val="dk1"/>
                </a:solidFill>
              </a:rPr>
              <a:t> [Discuss after images of wet lab and the damaged active site.]</a:t>
            </a:r>
            <a:endParaRPr>
              <a:solidFill>
                <a:schemeClr val="dk1"/>
              </a:solidFill>
            </a:endParaRPr>
          </a:p>
          <a:p>
            <a:pPr marL="0" lvl="0" indent="0" algn="l" rtl="0">
              <a:spcBef>
                <a:spcPts val="0"/>
              </a:spcBef>
              <a:spcAft>
                <a:spcPts val="0"/>
              </a:spcAft>
              <a:buNone/>
            </a:pPr>
            <a:endParaRPr/>
          </a:p>
          <a:p>
            <a:pPr marL="0" indent="0">
              <a:buNone/>
            </a:pPr>
            <a:r>
              <a:rPr lang="en-US"/>
              <a:t>So what is going on at the molecular level?</a:t>
            </a:r>
            <a:endParaRPr/>
          </a:p>
          <a:p>
            <a:pPr marL="0" lvl="0" indent="0" algn="l" rtl="0">
              <a:spcBef>
                <a:spcPts val="0"/>
              </a:spcBef>
              <a:spcAft>
                <a:spcPts val="0"/>
              </a:spcAft>
              <a:buNone/>
            </a:pP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None/>
            </a:pPr>
            <a:endParaRPr b="1">
              <a:solidFill>
                <a:schemeClr val="dk1"/>
              </a:solidFill>
            </a:endParaRPr>
          </a:p>
        </p:txBody>
      </p:sp>
      <p:sp>
        <p:nvSpPr>
          <p:cNvPr id="471" name="Google Shape;471;g1148da48c66_0_9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114b351443b_0_17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a:t>
            </a:r>
            <a:r>
              <a:rPr lang="en-US">
                <a:solidFill>
                  <a:schemeClr val="dk1"/>
                </a:solidFill>
              </a:rPr>
              <a:t> [Discuss after images of wet lab and the damaged active site.]</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Let’s build a simple active site.  Just reminder that this is highly simplified, but later I’ll share a link to a resource that discusses catalase’s actual active site. </a:t>
            </a:r>
            <a:endParaRPr/>
          </a:p>
          <a:p>
            <a:pPr marL="0" lvl="0" indent="0" algn="l" rtl="0">
              <a:spcBef>
                <a:spcPts val="0"/>
              </a:spcBef>
              <a:spcAft>
                <a:spcPts val="0"/>
              </a:spcAft>
              <a:buNone/>
            </a:pP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None/>
            </a:pPr>
            <a:endParaRPr b="1">
              <a:solidFill>
                <a:schemeClr val="dk1"/>
              </a:solidFill>
            </a:endParaRPr>
          </a:p>
        </p:txBody>
      </p:sp>
      <p:sp>
        <p:nvSpPr>
          <p:cNvPr id="478" name="Google Shape;478;g114b351443b_0_17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114b351443b_0_18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a:t>
            </a:r>
            <a:r>
              <a:rPr lang="en-US">
                <a:solidFill>
                  <a:schemeClr val="dk1"/>
                </a:solidFill>
              </a:rPr>
              <a:t> [Discuss after images of wet lab and the damaged active site.]</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Both the acid and the base cause the protein to denature.  </a:t>
            </a: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None/>
            </a:pPr>
            <a:endParaRPr b="1">
              <a:solidFill>
                <a:schemeClr val="dk1"/>
              </a:solidFill>
            </a:endParaRPr>
          </a:p>
        </p:txBody>
      </p:sp>
      <p:sp>
        <p:nvSpPr>
          <p:cNvPr id="486" name="Google Shape;486;g114b351443b_0_18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14b351443b_0_19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a:t>
            </a:r>
            <a:r>
              <a:rPr lang="en-US">
                <a:solidFill>
                  <a:schemeClr val="dk1"/>
                </a:solidFill>
              </a:rPr>
              <a:t> [Discuss after images of wet lab and the damaged active site.]</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What do you see as the end result?  Please type your noticings in the chat.  [Read some of the respondents.  If no one responds,  then describe what you see on the slide.]</a:t>
            </a:r>
            <a:endParaRPr/>
          </a:p>
          <a:p>
            <a:pPr marL="0" lvl="0" indent="0" algn="l" rtl="0">
              <a:spcBef>
                <a:spcPts val="0"/>
              </a:spcBef>
              <a:spcAft>
                <a:spcPts val="0"/>
              </a:spcAft>
              <a:buNone/>
            </a:pPr>
            <a:endParaRPr/>
          </a:p>
          <a:p>
            <a:pPr marL="0" lvl="0" indent="0" algn="l" rtl="0">
              <a:spcBef>
                <a:spcPts val="0"/>
              </a:spcBef>
              <a:spcAft>
                <a:spcPts val="0"/>
              </a:spcAft>
              <a:buNone/>
            </a:pPr>
            <a:r>
              <a:rPr lang="en-US"/>
              <a:t>We also look at the effects of temperature on the enzyme. </a:t>
            </a:r>
            <a:endParaRPr/>
          </a:p>
          <a:p>
            <a:pPr marL="0" lvl="0" indent="0" algn="l" rtl="0">
              <a:spcBef>
                <a:spcPts val="0"/>
              </a:spcBef>
              <a:spcAft>
                <a:spcPts val="0"/>
              </a:spcAft>
              <a:buNone/>
            </a:pP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None/>
            </a:pPr>
            <a:endParaRPr b="1">
              <a:solidFill>
                <a:schemeClr val="dk1"/>
              </a:solidFill>
            </a:endParaRPr>
          </a:p>
        </p:txBody>
      </p:sp>
      <p:sp>
        <p:nvSpPr>
          <p:cNvPr id="494" name="Google Shape;494;g114b351443b_0_19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157ec72cc4_0_27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  [Discuss after images of wet lab and the damaged active site.]</a:t>
            </a:r>
            <a:endParaRPr/>
          </a:p>
          <a:p>
            <a:pPr marL="0" lvl="0" indent="0" algn="l" rtl="0">
              <a:spcBef>
                <a:spcPts val="0"/>
              </a:spcBef>
              <a:spcAft>
                <a:spcPts val="0"/>
              </a:spcAft>
              <a:buNone/>
            </a:pPr>
            <a:endParaRPr/>
          </a:p>
          <a:p>
            <a:pPr marL="0" lvl="0" indent="0" algn="l" rtl="0">
              <a:spcBef>
                <a:spcPts val="0"/>
              </a:spcBef>
              <a:spcAft>
                <a:spcPts val="0"/>
              </a:spcAft>
              <a:buNone/>
            </a:pPr>
            <a:r>
              <a:rPr lang="en-US"/>
              <a:t>Let’s model both of these at the nanoscopic level starting with what happens with heat.</a:t>
            </a: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
        <p:nvSpPr>
          <p:cNvPr id="502" name="Google Shape;502;g1157ec72cc4_0_27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14b351443b_0_206: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t>Ruth says:  [Discuss after images of wet lab and the damaged active site.]</a:t>
            </a:r>
            <a:endParaRPr/>
          </a:p>
          <a:p>
            <a:pPr marL="0" lvl="0" indent="0" algn="l" rtl="0">
              <a:spcBef>
                <a:spcPts val="0"/>
              </a:spcBef>
              <a:spcAft>
                <a:spcPts val="0"/>
              </a:spcAft>
              <a:buNone/>
            </a:pPr>
            <a:endParaRPr/>
          </a:p>
          <a:p>
            <a:pPr marL="0" indent="0">
              <a:buNone/>
            </a:pPr>
            <a:r>
              <a:rPr lang="en-US"/>
              <a:t>First let’s look at the effects of heat.   We model a normal active site. Ask participant to look at the results again and model what happened in the test that was heated.</a:t>
            </a:r>
            <a:endParaRPr i="1"/>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
        <p:nvSpPr>
          <p:cNvPr id="509" name="Google Shape;509;g114b351443b_0_20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114b351443b_0_25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t>Ruth says:  [Discuss after images of wet lab and the damaged active site.]</a:t>
            </a:r>
            <a:endParaRPr/>
          </a:p>
          <a:p>
            <a:pPr marL="0" indent="0">
              <a:buNone/>
            </a:pPr>
            <a:r>
              <a:rPr lang="en-US"/>
              <a:t>The cold still have a little activity.  How could we explain this?  [Put your ideas in the chat.]</a:t>
            </a:r>
            <a:endParaRPr/>
          </a:p>
          <a:p>
            <a:pPr marL="0" indent="0">
              <a:buNone/>
            </a:pPr>
            <a:r>
              <a:rPr lang="en-US"/>
              <a:t>Let’s model this at the nanoscopic level and I will show you one theory my students had.  Ask participants to model what has happens.  Ask Tim to expound on what might be going on In the test tube. </a:t>
            </a:r>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
        <p:nvSpPr>
          <p:cNvPr id="533" name="Google Shape;533;g114b351443b_0_25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The first kit that I want to outline is the amino acid starter kit.  We use this kit at several times throughout the year, but today I want to focus on my students first introduction to the kit.  You have this kit on the tables for your use during this session. Please work together with the people at your table as we begin to do some modeling.</a:t>
            </a:r>
            <a:r>
              <a:rPr lang="en-US" b="1"/>
              <a:t> [Advance slide]</a:t>
            </a:r>
            <a:endParaRPr b="1"/>
          </a:p>
        </p:txBody>
      </p:sp>
      <p:sp>
        <p:nvSpPr>
          <p:cNvPr id="125" name="Google Shape;125;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14b351443b_0_27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 </a:t>
            </a:r>
            <a:r>
              <a:rPr lang="en-US">
                <a:solidFill>
                  <a:schemeClr val="dk1"/>
                </a:solidFill>
              </a:rPr>
              <a:t>Many of my students are really intrigued by this model and want to know more.  They have questions or want  further information so I post additional resources on my online </a:t>
            </a:r>
            <a:r>
              <a:rPr lang="en-US" err="1">
                <a:solidFill>
                  <a:schemeClr val="dk1"/>
                </a:solidFill>
              </a:rPr>
              <a:t>Planbook</a:t>
            </a:r>
            <a:r>
              <a:rPr lang="en-US">
                <a:solidFill>
                  <a:schemeClr val="dk1"/>
                </a:solidFill>
              </a:rPr>
              <a:t>.  This is a great way to steer students to realize that there is more to understand and that our models don’t provide the entire answer.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indent="0">
              <a:buClr>
                <a:schemeClr val="dk1"/>
              </a:buClr>
              <a:buNone/>
            </a:pPr>
            <a:r>
              <a:rPr lang="en-US">
                <a:solidFill>
                  <a:schemeClr val="dk1"/>
                </a:solidFill>
              </a:rPr>
              <a:t>The link to the resource is  </a:t>
            </a:r>
            <a:r>
              <a:rPr lang="en-US" i="1">
                <a:solidFill>
                  <a:schemeClr val="dk1"/>
                </a:solidFill>
              </a:rPr>
              <a:t>https://pdb101.rcsb.org/motm/57.</a:t>
            </a:r>
            <a:endParaRPr i="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US" b="1">
                <a:solidFill>
                  <a:schemeClr val="dk1"/>
                </a:solidFill>
              </a:rPr>
              <a:t>[Advance slide]</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
        <p:nvSpPr>
          <p:cNvPr id="564" name="Google Shape;564;g114b351443b_0_27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1157ec72cc4_0_29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[Explain how students can use the manipulatives to help them on the assessment: writing an essay, drawing a storyboard, or discussing it with me using the manipulatives to help them explain what has happened at each certain points in the lab.]  I hope that my sharing how we use both the amino acid starter kit and the enzymes in action kit has gotten you thinking of scenarios in which you can further use these kits in your classrooms. Students also start planning an investigation that limits one variable and we explore the effects of concentration or determine the temperature range of the enzyme catalase. </a:t>
            </a:r>
          </a:p>
          <a:p>
            <a:pPr marL="0" lvl="0" indent="0" algn="l">
              <a:spcBef>
                <a:spcPts val="0"/>
              </a:spcBef>
              <a:spcAft>
                <a:spcPts val="0"/>
              </a:spcAft>
              <a:buNone/>
            </a:pPr>
            <a:endParaRPr lang="en-US">
              <a:solidFill>
                <a:schemeClr val="dk1"/>
              </a:solidFill>
            </a:endParaRPr>
          </a:p>
          <a:p>
            <a:pPr marL="0" indent="0">
              <a:buNone/>
            </a:pPr>
            <a:r>
              <a:rPr lang="en-US">
                <a:solidFill>
                  <a:schemeClr val="dk1"/>
                </a:solidFill>
              </a:rPr>
              <a:t>As students begin to design an experiment to determine the pH range or optimum temperature for catalase, it is important to understand how denaturation of the protein affects the enzyme's activity so they can better interpret their lab results. </a:t>
            </a:r>
          </a:p>
          <a:p>
            <a:pPr marL="0" indent="0">
              <a:buNone/>
            </a:pPr>
            <a:endParaRPr lang="en-US">
              <a:solidFill>
                <a:schemeClr val="dk1"/>
              </a:solidFill>
            </a:endParaRPr>
          </a:p>
          <a:p>
            <a:pPr marL="0" indent="0">
              <a:buNone/>
            </a:pPr>
            <a:r>
              <a:rPr lang="en-US">
                <a:solidFill>
                  <a:schemeClr val="dk1"/>
                </a:solidFill>
              </a:rPr>
              <a:t>I'm going to turn the presentation over to Tim to explain this using </a:t>
            </a:r>
          </a:p>
          <a:p>
            <a:pPr marL="0" indent="0">
              <a:buNone/>
            </a:pPr>
            <a:endParaRPr lang="en-US" b="1">
              <a:solidFill>
                <a:schemeClr val="dk1"/>
              </a:solidFill>
            </a:endParaRPr>
          </a:p>
          <a:p>
            <a:pPr marL="0" indent="0">
              <a:buNone/>
            </a:pPr>
            <a:r>
              <a:rPr lang="en-US" b="1">
                <a:solidFill>
                  <a:schemeClr val="dk1"/>
                </a:solidFill>
              </a:rPr>
              <a:t>[Advance slide]</a:t>
            </a:r>
            <a:endParaRPr>
              <a:solidFill>
                <a:schemeClr val="dk1"/>
              </a:solidFill>
            </a:endParaRPr>
          </a:p>
        </p:txBody>
      </p:sp>
      <p:sp>
        <p:nvSpPr>
          <p:cNvPr id="569" name="Google Shape;569;g1157ec72cc4_0_29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169465a0c9_1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169465a0c9_1_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t>Tim takes over from here. The next two slides can be removed or additional ones can be added.  </a:t>
            </a:r>
          </a:p>
          <a:p>
            <a:pPr marL="0" indent="0">
              <a:buNone/>
            </a:pPr>
            <a:r>
              <a:rPr lang="en-US"/>
              <a:t>Using </a:t>
            </a:r>
            <a:r>
              <a:rPr lang="en-US" err="1"/>
              <a:t>Jmol</a:t>
            </a:r>
            <a:r>
              <a:rPr lang="en-US"/>
              <a:t> (a free and open-source viewer of molecular structures), participants will analyze protein structures more deeply.  Tim will guide participants through an extensive tour of the enzyme catalase using a </a:t>
            </a:r>
            <a:r>
              <a:rPr lang="en-US" err="1"/>
              <a:t>Jmol</a:t>
            </a:r>
            <a:r>
              <a:rPr lang="en-US"/>
              <a:t> exploration. [10 minutes]</a:t>
            </a:r>
          </a:p>
          <a:p>
            <a:pPr marL="0" indent="0">
              <a:buNone/>
            </a:pPr>
            <a:endParaRPr lang="en-US"/>
          </a:p>
          <a:p>
            <a:pPr marL="0" indent="0">
              <a:buNone/>
            </a:pPr>
            <a:r>
              <a:rPr lang="en-US">
                <a:hlinkClick r:id="rId3"/>
              </a:rPr>
              <a:t>CBM - Catalase (msoe.edu)</a:t>
            </a:r>
          </a:p>
          <a:p>
            <a:pPr marL="0" indent="0">
              <a:buNone/>
            </a:pPr>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buNone/>
            </a:pPr>
            <a:r>
              <a:rPr lang="en-US">
                <a:latin typeface="Calibri"/>
                <a:cs typeface="Calibri"/>
              </a:rPr>
              <a:t> Acetylcholinesterase Active Site Case Study:  Participants will explore a physical model of the acetylcholinesterase active site to determine the structure-function relationship of a single protein. [15 minutes]</a:t>
            </a:r>
          </a:p>
        </p:txBody>
      </p:sp>
    </p:spTree>
    <p:extLst>
      <p:ext uri="{BB962C8B-B14F-4D97-AF65-F5344CB8AC3E}">
        <p14:creationId xmlns:p14="http://schemas.microsoft.com/office/powerpoint/2010/main" val="37372022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Ruth says:  These kits are aligned with many of the Next Generation Science Standards including the following Science and Engineering Practices, Cross Cutting Concepts, and Disciplinary Core Ideas.  [Outline some of the connections by reading from the graphic organizers.]  </a:t>
            </a:r>
            <a:endParaRPr/>
          </a:p>
          <a:p>
            <a:pPr marL="0" lvl="0" indent="0" algn="l" rtl="0">
              <a:spcBef>
                <a:spcPts val="0"/>
              </a:spcBef>
              <a:spcAft>
                <a:spcPts val="0"/>
              </a:spcAft>
              <a:buNone/>
            </a:pPr>
            <a:endParaRPr/>
          </a:p>
          <a:p>
            <a:pPr marL="0" lvl="0" indent="0" algn="l" rtl="0">
              <a:spcBef>
                <a:spcPts val="0"/>
              </a:spcBef>
              <a:spcAft>
                <a:spcPts val="0"/>
              </a:spcAft>
              <a:buNone/>
            </a:pPr>
            <a:r>
              <a:rPr lang="en-US"/>
              <a:t>We still have a couple of minutes left in the presentation.  Does anyone have any comments or questions they would like to make?   </a:t>
            </a:r>
            <a:endParaRPr/>
          </a:p>
          <a:p>
            <a:pPr marL="0" lvl="0" indent="0" algn="l" rtl="0">
              <a:spcBef>
                <a:spcPts val="0"/>
              </a:spcBef>
              <a:spcAft>
                <a:spcPts val="0"/>
              </a:spcAft>
              <a:buNone/>
            </a:pPr>
            <a:endParaRPr/>
          </a:p>
          <a:p>
            <a:pPr marL="0" lvl="0" indent="0" algn="l" rtl="0">
              <a:spcBef>
                <a:spcPts val="0"/>
              </a:spcBef>
              <a:spcAft>
                <a:spcPts val="0"/>
              </a:spcAft>
              <a:buNone/>
            </a:pPr>
            <a:r>
              <a:rPr lang="en-US"/>
              <a:t>Thank you so much for your time.  I’m going to turn the program back to Heather.</a:t>
            </a:r>
            <a:endParaRPr/>
          </a:p>
          <a:p>
            <a:pPr marL="0" lvl="0" indent="0" algn="l" rtl="0">
              <a:spcBef>
                <a:spcPts val="0"/>
              </a:spcBef>
              <a:spcAft>
                <a:spcPts val="0"/>
              </a:spcAft>
              <a:buNone/>
            </a:pPr>
            <a:endParaRPr/>
          </a:p>
          <a:p>
            <a:pPr marL="0" lvl="0" indent="0" algn="l" rtl="0">
              <a:spcBef>
                <a:spcPts val="0"/>
              </a:spcBef>
              <a:spcAft>
                <a:spcPts val="0"/>
              </a:spcAft>
              <a:buNone/>
            </a:pPr>
            <a:r>
              <a:rPr lang="en-US" b="1"/>
              <a:t>[Move to break.]</a:t>
            </a:r>
            <a:endParaRPr b="1"/>
          </a:p>
        </p:txBody>
      </p:sp>
      <p:sp>
        <p:nvSpPr>
          <p:cNvPr id="575" name="Google Shape;575;p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Please get out the amino acid side chains from your kit. Each of my students or student groups (depending on class size) get a bag of the 20 amino acid side chains. I first ask my students to sort these side chains into a meaningful pattern. Would you do this for me with the  amino acids that you have in your kit? </a:t>
            </a:r>
            <a:r>
              <a:rPr lang="en-US">
                <a:solidFill>
                  <a:schemeClr val="dk1"/>
                </a:solidFill>
              </a:rPr>
              <a:t>[Give about 2 minutes to sort amino acids; walk around the room and give feedback to participants.] Hopefully, I’ve given you enough time to sort your amino acids. </a:t>
            </a:r>
            <a:r>
              <a:rPr lang="en-US"/>
              <a:t> </a:t>
            </a:r>
            <a:r>
              <a:rPr lang="en-US" b="1"/>
              <a:t>[Advance slide]</a:t>
            </a:r>
            <a:endParaRPr b="1"/>
          </a:p>
        </p:txBody>
      </p:sp>
      <p:sp>
        <p:nvSpPr>
          <p:cNvPr id="133" name="Google Shape;133;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157ec72cc4_0_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Next I have my students make a </a:t>
            </a:r>
            <a:r>
              <a:rPr lang="en-US" err="1"/>
              <a:t>Notice|Wonder</a:t>
            </a:r>
            <a:r>
              <a:rPr lang="en-US"/>
              <a:t> t-chart so that they can record their ideas and questions in their lab notebook.  Please do this a sheet of paper that you have handy.</a:t>
            </a:r>
            <a:r>
              <a:rPr lang="en-US" b="1"/>
              <a:t> [Advance slide]</a:t>
            </a:r>
            <a:endParaRPr b="1"/>
          </a:p>
        </p:txBody>
      </p:sp>
      <p:sp>
        <p:nvSpPr>
          <p:cNvPr id="140" name="Google Shape;140;g1157ec72cc4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148da48c66_0_4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solidFill>
                  <a:schemeClr val="dk1"/>
                </a:solidFill>
              </a:rPr>
              <a:t>Ruth says: </a:t>
            </a:r>
            <a:r>
              <a:rPr lang="en-US"/>
              <a:t>Look closely at the side chains and consider the two questions on the screen.  </a:t>
            </a:r>
            <a:endParaRPr/>
          </a:p>
          <a:p>
            <a:pPr marL="0" lvl="0" indent="0" algn="l" rtl="0">
              <a:spcBef>
                <a:spcPts val="0"/>
              </a:spcBef>
              <a:spcAft>
                <a:spcPts val="0"/>
              </a:spcAft>
              <a:buNone/>
            </a:pPr>
            <a:endParaRPr/>
          </a:p>
          <a:p>
            <a:pPr marL="0" indent="0">
              <a:buNone/>
            </a:pPr>
            <a:r>
              <a:rPr lang="en-US"/>
              <a:t>[I will read the questions. Next I will explain why it is important to give students time to look at these chemical structures before we give out the entire kit.    </a:t>
            </a:r>
            <a:r>
              <a:rPr lang="en-US" b="1"/>
              <a:t>[Advance slide.]</a:t>
            </a:r>
            <a:endParaRPr b="1"/>
          </a:p>
        </p:txBody>
      </p:sp>
      <p:sp>
        <p:nvSpPr>
          <p:cNvPr id="146" name="Google Shape;146;g1148da48c66_0_4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148da48c66_0_6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[I will read the participants responses in the chat and also read the responses on my student’s work.]  Now that students are familiar with the side chains and what each of the representations of the models mean, I ask them to get of their Amino acid side chain chart. </a:t>
            </a:r>
            <a:r>
              <a:rPr lang="en-US" b="1"/>
              <a:t>[Advance slide]</a:t>
            </a:r>
            <a:endParaRPr b="1"/>
          </a:p>
        </p:txBody>
      </p:sp>
      <p:sp>
        <p:nvSpPr>
          <p:cNvPr id="161" name="Google Shape;161;g1148da48c66_0_6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57ec72cc4_0_2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You should have been given a copy of this in your student modeling pack.  This side shows all twenty amino acids in alphabetical order as they appear in model form.  The opposite side has both the  structural formulas and an image of the models so that you can compared them.  [Answer student question about the structural formula.]  I have my students use the amino acid side chain chart, identify and place the side chains in their proper location on the amino acid organizer.</a:t>
            </a:r>
            <a:r>
              <a:rPr lang="en-US" b="1"/>
              <a:t> [Advance slide.]</a:t>
            </a:r>
            <a:endParaRPr b="1"/>
          </a:p>
        </p:txBody>
      </p:sp>
      <p:sp>
        <p:nvSpPr>
          <p:cNvPr id="171" name="Google Shape;171;g1157ec72cc4_0_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672790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1204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440688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941648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7122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64624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77775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9375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357851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969928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74151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0"/>
          <p:cNvSpPr>
            <a:spLocks noGrp="1"/>
          </p:cNvSpPr>
          <p:nvPr>
            <p:ph type="pic" idx="2"/>
          </p:nvPr>
        </p:nvSpPr>
        <p:spPr>
          <a:xfrm>
            <a:off x="5183188" y="987425"/>
            <a:ext cx="6172200" cy="4873625"/>
          </a:xfrm>
          <a:prstGeom prst="rect">
            <a:avLst/>
          </a:prstGeom>
          <a:noFill/>
          <a:ln>
            <a:noFill/>
          </a:ln>
        </p:spPr>
      </p:sp>
      <p:sp>
        <p:nvSpPr>
          <p:cNvPr id="66" name="Google Shape;66;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Icon&#10;&#10;Description automatically generated"/>
          <p:cNvPicPr preferRelativeResize="0"/>
          <p:nvPr/>
        </p:nvPicPr>
        <p:blipFill rotWithShape="1">
          <a:blip r:embed="rId13">
            <a:alphaModFix/>
          </a:blip>
          <a:srcRect t="12204" b="19322"/>
          <a:stretch/>
        </p:blipFill>
        <p:spPr>
          <a:xfrm>
            <a:off x="131018" y="0"/>
            <a:ext cx="12060982" cy="1646238"/>
          </a:xfrm>
          <a:prstGeom prst="rect">
            <a:avLst/>
          </a:prstGeom>
          <a:noFill/>
          <a:ln>
            <a:noFill/>
          </a:ln>
        </p:spPr>
      </p:pic>
      <p:pic>
        <p:nvPicPr>
          <p:cNvPr id="12" name="Google Shape;12;p1" descr="Graphical user interface, text&#10;&#10;Description automatically generated"/>
          <p:cNvPicPr preferRelativeResize="0"/>
          <p:nvPr/>
        </p:nvPicPr>
        <p:blipFill rotWithShape="1">
          <a:blip r:embed="rId14">
            <a:alphaModFix/>
          </a:blip>
          <a:srcRect/>
          <a:stretch/>
        </p:blipFill>
        <p:spPr>
          <a:xfrm>
            <a:off x="384100" y="353550"/>
            <a:ext cx="4849378" cy="8046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14/10/2022</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19" name="Picture 18" descr="Icon&#10;&#10;Description automatically generated">
            <a:extLst>
              <a:ext uri="{FF2B5EF4-FFF2-40B4-BE49-F238E27FC236}">
                <a16:creationId xmlns:a16="http://schemas.microsoft.com/office/drawing/2014/main" id="{DA55DEC2-6992-495B-B2F4-BB0CBA7E6A2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2204" b="19322"/>
          <a:stretch/>
        </p:blipFill>
        <p:spPr>
          <a:xfrm>
            <a:off x="131018" y="0"/>
            <a:ext cx="12060982" cy="1646238"/>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401BA54E-2E21-4F64-8252-998D0D8EFA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4100" y="353550"/>
            <a:ext cx="4849378" cy="804674"/>
          </a:xfrm>
          <a:prstGeom prst="rect">
            <a:avLst/>
          </a:prstGeom>
        </p:spPr>
      </p:pic>
    </p:spTree>
    <p:extLst>
      <p:ext uri="{BB962C8B-B14F-4D97-AF65-F5344CB8AC3E}">
        <p14:creationId xmlns:p14="http://schemas.microsoft.com/office/powerpoint/2010/main" val="1957467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9.jpeg"/></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www.centerforbiomolecularmodeling.org/markMyweb/basicPrinciplesOfChemistry/catalase.html"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2383FB-B96D-36D6-EFAB-35A0AB1C0596}"/>
              </a:ext>
            </a:extLst>
          </p:cNvPr>
          <p:cNvSpPr>
            <a:spLocks noGrp="1"/>
          </p:cNvSpPr>
          <p:nvPr>
            <p:ph type="ctrTitle"/>
          </p:nvPr>
        </p:nvSpPr>
        <p:spPr>
          <a:xfrm>
            <a:off x="648587" y="1965650"/>
            <a:ext cx="6326308" cy="3455327"/>
          </a:xfrm>
        </p:spPr>
        <p:txBody>
          <a:bodyPr>
            <a:normAutofit/>
          </a:bodyPr>
          <a:lstStyle/>
          <a:p>
            <a:pPr algn="l"/>
            <a:r>
              <a:rPr lang="en-US" sz="4800">
                <a:solidFill>
                  <a:schemeClr val="accent6"/>
                </a:solidFill>
                <a:latin typeface="Amasis MT Pro Black" panose="020B0604020202020204" pitchFamily="18" charset="0"/>
              </a:rPr>
              <a:t>Demystifying Protein </a:t>
            </a:r>
            <a:br>
              <a:rPr lang="en-US" sz="4800">
                <a:solidFill>
                  <a:schemeClr val="accent6"/>
                </a:solidFill>
                <a:latin typeface="Amasis MT Pro Black" panose="020B0604020202020204" pitchFamily="18" charset="0"/>
              </a:rPr>
            </a:br>
            <a:r>
              <a:rPr lang="en-US" sz="4800">
                <a:solidFill>
                  <a:schemeClr val="accent6"/>
                </a:solidFill>
                <a:latin typeface="Amasis MT Pro Black" panose="020B0604020202020204" pitchFamily="18" charset="0"/>
              </a:rPr>
              <a:t>Dimensionality </a:t>
            </a:r>
            <a:br>
              <a:rPr lang="en-US" sz="4800">
                <a:solidFill>
                  <a:schemeClr val="accent6"/>
                </a:solidFill>
                <a:latin typeface="Amasis MT Pro Black" panose="020B0604020202020204" pitchFamily="18" charset="0"/>
              </a:rPr>
            </a:br>
            <a:r>
              <a:rPr lang="en-US" sz="4800">
                <a:solidFill>
                  <a:schemeClr val="accent6"/>
                </a:solidFill>
                <a:latin typeface="Amasis MT Pro Black" panose="020B0604020202020204" pitchFamily="18" charset="0"/>
              </a:rPr>
              <a:t>&amp; Exploring Enzymes </a:t>
            </a:r>
          </a:p>
        </p:txBody>
      </p:sp>
      <p:pic>
        <p:nvPicPr>
          <p:cNvPr id="7" name="Picture 8" descr="A picture containing icon&#10;&#10;Description automatically generated">
            <a:extLst>
              <a:ext uri="{FF2B5EF4-FFF2-40B4-BE49-F238E27FC236}">
                <a16:creationId xmlns:a16="http://schemas.microsoft.com/office/drawing/2014/main" id="{54AEDD6B-8FB2-AB0F-19AD-0CEA20CA7CD1}"/>
              </a:ext>
            </a:extLst>
          </p:cNvPr>
          <p:cNvPicPr>
            <a:picLocks noChangeAspect="1"/>
          </p:cNvPicPr>
          <p:nvPr/>
        </p:nvPicPr>
        <p:blipFill>
          <a:blip r:embed="rId3"/>
          <a:stretch>
            <a:fillRect/>
          </a:stretch>
        </p:blipFill>
        <p:spPr>
          <a:xfrm>
            <a:off x="7684112" y="1356178"/>
            <a:ext cx="3896139" cy="2792072"/>
          </a:xfrm>
          <a:prstGeom prst="rect">
            <a:avLst/>
          </a:prstGeom>
        </p:spPr>
      </p:pic>
      <p:pic>
        <p:nvPicPr>
          <p:cNvPr id="10" name="Google Shape;127;p19" descr="Calendar&#10;&#10;Description automatically generated">
            <a:extLst>
              <a:ext uri="{FF2B5EF4-FFF2-40B4-BE49-F238E27FC236}">
                <a16:creationId xmlns:a16="http://schemas.microsoft.com/office/drawing/2014/main" id="{8C8ACAC0-845D-A448-2856-D7AD8E515268}"/>
              </a:ext>
            </a:extLst>
          </p:cNvPr>
          <p:cNvPicPr preferRelativeResize="0"/>
          <p:nvPr/>
        </p:nvPicPr>
        <p:blipFill rotWithShape="1">
          <a:blip r:embed="rId4">
            <a:alphaModFix/>
          </a:blip>
          <a:srcRect t="-6410" b="6410"/>
          <a:stretch/>
        </p:blipFill>
        <p:spPr>
          <a:xfrm>
            <a:off x="5259538" y="2750654"/>
            <a:ext cx="6423829" cy="3861351"/>
          </a:xfrm>
          <a:prstGeom prst="rect">
            <a:avLst/>
          </a:prstGeom>
          <a:noFill/>
          <a:ln>
            <a:noFill/>
          </a:ln>
        </p:spPr>
      </p:pic>
    </p:spTree>
    <p:extLst>
      <p:ext uri="{BB962C8B-B14F-4D97-AF65-F5344CB8AC3E}">
        <p14:creationId xmlns:p14="http://schemas.microsoft.com/office/powerpoint/2010/main" val="1012100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77"/>
        <p:cNvGrpSpPr/>
        <p:nvPr/>
      </p:nvGrpSpPr>
      <p:grpSpPr>
        <a:xfrm>
          <a:off x="0" y="0"/>
          <a:ext cx="0" cy="0"/>
          <a:chOff x="0" y="0"/>
          <a:chExt cx="0" cy="0"/>
        </a:xfrm>
      </p:grpSpPr>
      <p:pic>
        <p:nvPicPr>
          <p:cNvPr id="178" name="Google Shape;178;p27"/>
          <p:cNvPicPr preferRelativeResize="0"/>
          <p:nvPr/>
        </p:nvPicPr>
        <p:blipFill>
          <a:blip r:embed="rId3">
            <a:alphaModFix/>
          </a:blip>
          <a:stretch>
            <a:fillRect/>
          </a:stretch>
        </p:blipFill>
        <p:spPr>
          <a:xfrm>
            <a:off x="6548475" y="152400"/>
            <a:ext cx="5491123" cy="6553201"/>
          </a:xfrm>
          <a:prstGeom prst="rect">
            <a:avLst/>
          </a:prstGeom>
          <a:noFill/>
          <a:ln>
            <a:noFill/>
          </a:ln>
        </p:spPr>
      </p:pic>
      <p:sp>
        <p:nvSpPr>
          <p:cNvPr id="179" name="Google Shape;179;p27"/>
          <p:cNvSpPr txBox="1"/>
          <p:nvPr/>
        </p:nvSpPr>
        <p:spPr>
          <a:xfrm>
            <a:off x="1194800" y="642350"/>
            <a:ext cx="490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pic>
        <p:nvPicPr>
          <p:cNvPr id="180" name="Google Shape;180;p27"/>
          <p:cNvPicPr preferRelativeResize="0"/>
          <p:nvPr/>
        </p:nvPicPr>
        <p:blipFill>
          <a:blip r:embed="rId4">
            <a:alphaModFix/>
          </a:blip>
          <a:stretch>
            <a:fillRect/>
          </a:stretch>
        </p:blipFill>
        <p:spPr>
          <a:xfrm>
            <a:off x="130300" y="2696575"/>
            <a:ext cx="6243676" cy="4161435"/>
          </a:xfrm>
          <a:prstGeom prst="rect">
            <a:avLst/>
          </a:prstGeom>
          <a:noFill/>
          <a:ln>
            <a:noFill/>
          </a:ln>
        </p:spPr>
      </p:pic>
      <p:sp>
        <p:nvSpPr>
          <p:cNvPr id="181" name="Google Shape;181;p27"/>
          <p:cNvSpPr/>
          <p:nvPr/>
        </p:nvSpPr>
        <p:spPr>
          <a:xfrm>
            <a:off x="935373" y="328675"/>
            <a:ext cx="4197300" cy="23679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WHAT ARE  THE DIFFERENCES BETWEEN THE HYDROPHOBIC AMINO ACIDS AND THE HYDROPHILIC AMINO ACIDS?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9"/>
          <p:cNvSpPr txBox="1"/>
          <p:nvPr/>
        </p:nvSpPr>
        <p:spPr>
          <a:xfrm>
            <a:off x="2389425" y="2920975"/>
            <a:ext cx="978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96" name="Google Shape;196;p29"/>
          <p:cNvSpPr/>
          <p:nvPr/>
        </p:nvSpPr>
        <p:spPr>
          <a:xfrm>
            <a:off x="1504525" y="1394500"/>
            <a:ext cx="8561400" cy="4247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400">
                <a:solidFill>
                  <a:schemeClr val="dk1"/>
                </a:solidFill>
                <a:latin typeface="Calibri"/>
                <a:ea typeface="Calibri"/>
                <a:cs typeface="Calibri"/>
                <a:sym typeface="Calibri"/>
              </a:rPr>
              <a:t>WHAT CAUSES PROTEINS TO FOLD  INTO THEIR 3-D SHAPES? MAKE A PREDICTION</a:t>
            </a:r>
            <a:endParaRPr sz="3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31"/>
          <p:cNvPicPr preferRelativeResize="0"/>
          <p:nvPr/>
        </p:nvPicPr>
        <p:blipFill>
          <a:blip r:embed="rId3">
            <a:alphaModFix/>
          </a:blip>
          <a:stretch>
            <a:fillRect/>
          </a:stretch>
        </p:blipFill>
        <p:spPr>
          <a:xfrm>
            <a:off x="-1017675" y="553050"/>
            <a:ext cx="9459727" cy="6304949"/>
          </a:xfrm>
          <a:prstGeom prst="rect">
            <a:avLst/>
          </a:prstGeom>
          <a:noFill/>
          <a:ln>
            <a:noFill/>
          </a:ln>
        </p:spPr>
      </p:pic>
      <p:pic>
        <p:nvPicPr>
          <p:cNvPr id="209" name="Google Shape;209;p31"/>
          <p:cNvPicPr preferRelativeResize="0"/>
          <p:nvPr/>
        </p:nvPicPr>
        <p:blipFill>
          <a:blip r:embed="rId4">
            <a:alphaModFix/>
          </a:blip>
          <a:stretch>
            <a:fillRect/>
          </a:stretch>
        </p:blipFill>
        <p:spPr>
          <a:xfrm>
            <a:off x="7031900" y="1355175"/>
            <a:ext cx="5025501" cy="46900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16" name="Google Shape;216;p32"/>
          <p:cNvPicPr preferRelativeResize="0"/>
          <p:nvPr/>
        </p:nvPicPr>
        <p:blipFill>
          <a:blip r:embed="rId4">
            <a:alphaModFix/>
          </a:blip>
          <a:stretch>
            <a:fillRect/>
          </a:stretch>
        </p:blipFill>
        <p:spPr>
          <a:xfrm>
            <a:off x="6727100" y="1659975"/>
            <a:ext cx="5025501" cy="4690001"/>
          </a:xfrm>
          <a:prstGeom prst="rect">
            <a:avLst/>
          </a:prstGeom>
          <a:noFill/>
          <a:ln>
            <a:noFill/>
          </a:ln>
        </p:spPr>
      </p:pic>
      <p:pic>
        <p:nvPicPr>
          <p:cNvPr id="217" name="Google Shape;217;p32"/>
          <p:cNvPicPr preferRelativeResize="0"/>
          <p:nvPr/>
        </p:nvPicPr>
        <p:blipFill>
          <a:blip r:embed="rId5">
            <a:alphaModFix/>
          </a:blip>
          <a:stretch>
            <a:fillRect/>
          </a:stretch>
        </p:blipFill>
        <p:spPr>
          <a:xfrm>
            <a:off x="164375" y="1836950"/>
            <a:ext cx="6317725" cy="4095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3"/>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23" name="Google Shape;223;p33"/>
          <p:cNvPicPr preferRelativeResize="0"/>
          <p:nvPr/>
        </p:nvPicPr>
        <p:blipFill>
          <a:blip r:embed="rId4">
            <a:alphaModFix/>
          </a:blip>
          <a:stretch>
            <a:fillRect/>
          </a:stretch>
        </p:blipFill>
        <p:spPr>
          <a:xfrm>
            <a:off x="164375" y="1836950"/>
            <a:ext cx="6317725" cy="4095750"/>
          </a:xfrm>
          <a:prstGeom prst="rect">
            <a:avLst/>
          </a:prstGeom>
          <a:noFill/>
          <a:ln>
            <a:noFill/>
          </a:ln>
        </p:spPr>
      </p:pic>
      <p:sp>
        <p:nvSpPr>
          <p:cNvPr id="224" name="Google Shape;224;p33"/>
          <p:cNvSpPr/>
          <p:nvPr/>
        </p:nvSpPr>
        <p:spPr>
          <a:xfrm>
            <a:off x="6946675" y="1859075"/>
            <a:ext cx="4800600" cy="440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t> </a:t>
            </a:r>
            <a:r>
              <a:rPr lang="en-US" sz="2500">
                <a:latin typeface="Calibri"/>
                <a:ea typeface="Calibri"/>
                <a:cs typeface="Calibri"/>
                <a:sym typeface="Calibri"/>
              </a:rPr>
              <a:t>SIX HYDROPHOBIC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THREE HYDROPHILIC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ACIDIC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BASIC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CYSTEINE</a:t>
            </a:r>
            <a:endParaRPr sz="2500">
              <a:latin typeface="Calibri"/>
              <a:ea typeface="Calibri"/>
              <a:cs typeface="Calibri"/>
              <a:sym typeface="Calibri"/>
            </a:endParaRPr>
          </a:p>
          <a:p>
            <a:pPr marL="0" lvl="0" indent="0" algn="l" rtl="0">
              <a:spcBef>
                <a:spcPts val="0"/>
              </a:spcBef>
              <a:spcAft>
                <a:spcPts val="0"/>
              </a:spcAft>
              <a:buNone/>
            </a:pPr>
            <a:r>
              <a:rPr lang="en-US" sz="2500">
                <a:latin typeface="Calibri"/>
                <a:ea typeface="Calibri"/>
                <a:cs typeface="Calibri"/>
                <a:sym typeface="Calibri"/>
              </a:rPr>
              <a:t> </a:t>
            </a: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A TOTAL OF FIFTEEN SIDE CHAINS</a:t>
            </a:r>
            <a:endParaRPr sz="25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4"/>
          <p:cNvPicPr preferRelativeResize="0"/>
          <p:nvPr/>
        </p:nvPicPr>
        <p:blipFill>
          <a:blip r:embed="rId3">
            <a:alphaModFix/>
          </a:blip>
          <a:stretch>
            <a:fillRect/>
          </a:stretch>
        </p:blipFill>
        <p:spPr>
          <a:xfrm>
            <a:off x="152400" y="3249550"/>
            <a:ext cx="11887202" cy="3515933"/>
          </a:xfrm>
          <a:prstGeom prst="rect">
            <a:avLst/>
          </a:prstGeom>
          <a:noFill/>
          <a:ln>
            <a:noFill/>
          </a:ln>
        </p:spPr>
      </p:pic>
      <p:sp>
        <p:nvSpPr>
          <p:cNvPr id="230" name="Google Shape;230;p34"/>
          <p:cNvSpPr txBox="1"/>
          <p:nvPr/>
        </p:nvSpPr>
        <p:spPr>
          <a:xfrm>
            <a:off x="730225" y="1394500"/>
            <a:ext cx="97869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a:latin typeface="Calibri"/>
                <a:ea typeface="Calibri"/>
                <a:cs typeface="Calibri"/>
                <a:sym typeface="Calibri"/>
              </a:rPr>
              <a:t>IN ANY ORDER ARRANGE YOUR AMINO ACIDS EQUIDISTANT FROM EACH OTHER.  </a:t>
            </a:r>
            <a:endParaRPr sz="3200">
              <a:latin typeface="Calibri"/>
              <a:ea typeface="Calibri"/>
              <a:cs typeface="Calibri"/>
              <a:sym typeface="Calibri"/>
            </a:endParaRPr>
          </a:p>
          <a:p>
            <a:pPr marL="0" lvl="0" indent="0" algn="l" rtl="0">
              <a:spcBef>
                <a:spcPts val="0"/>
              </a:spcBef>
              <a:spcAft>
                <a:spcPts val="0"/>
              </a:spcAft>
              <a:buNone/>
            </a:pPr>
            <a:r>
              <a:rPr lang="en-US" sz="3200">
                <a:latin typeface="Calibri"/>
                <a:ea typeface="Calibri"/>
                <a:cs typeface="Calibri"/>
                <a:sym typeface="Calibri"/>
              </a:rPr>
              <a:t>YOU HAVE MADE A POLYPEPTIDE. </a:t>
            </a:r>
            <a:endParaRPr sz="32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5"/>
          <p:cNvSpPr/>
          <p:nvPr/>
        </p:nvSpPr>
        <p:spPr>
          <a:xfrm>
            <a:off x="730225" y="2022375"/>
            <a:ext cx="4845000" cy="4548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LET’S “FOLD” IT INTO A PROTEIN</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ROTATE THE HYDROPHOBIC AMINO ACIDS TO THE INSIDE</a:t>
            </a:r>
            <a:endParaRPr sz="3900">
              <a:solidFill>
                <a:schemeClr val="dk1"/>
              </a:solidFill>
              <a:latin typeface="Calibri"/>
              <a:ea typeface="Calibri"/>
              <a:cs typeface="Calibri"/>
              <a:sym typeface="Calibri"/>
            </a:endParaRPr>
          </a:p>
        </p:txBody>
      </p:sp>
      <p:pic>
        <p:nvPicPr>
          <p:cNvPr id="236" name="Google Shape;236;p35"/>
          <p:cNvPicPr preferRelativeResize="0"/>
          <p:nvPr/>
        </p:nvPicPr>
        <p:blipFill>
          <a:blip r:embed="rId3">
            <a:alphaModFix/>
          </a:blip>
          <a:stretch>
            <a:fillRect/>
          </a:stretch>
        </p:blipFill>
        <p:spPr>
          <a:xfrm>
            <a:off x="5727625" y="2022375"/>
            <a:ext cx="6311977" cy="45488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6"/>
          <p:cNvSpPr/>
          <p:nvPr/>
        </p:nvSpPr>
        <p:spPr>
          <a:xfrm>
            <a:off x="730225" y="1471802"/>
            <a:ext cx="4845000" cy="5099523"/>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a:buClr>
                <a:schemeClr val="dk1"/>
              </a:buClr>
              <a:buSzPts val="1100"/>
            </a:pPr>
            <a:r>
              <a:rPr lang="en-US" sz="3900">
                <a:solidFill>
                  <a:schemeClr val="dk1"/>
                </a:solidFill>
                <a:latin typeface="Calibri"/>
                <a:ea typeface="Calibri"/>
                <a:cs typeface="Calibri"/>
                <a:sym typeface="Calibri"/>
              </a:rPr>
              <a:t>BRING THE ACIDIC AND BASIC SIDE CHAINS TOGETHER UNTIL THEY ARE TWO CM FROM EACH OTHER</a:t>
            </a:r>
            <a:endParaRPr sz="3900">
              <a:solidFill>
                <a:schemeClr val="dk1"/>
              </a:solidFill>
              <a:latin typeface="Calibri"/>
              <a:ea typeface="Calibri"/>
              <a:cs typeface="Calibri"/>
              <a:sym typeface="Calibri"/>
            </a:endParaRPr>
          </a:p>
        </p:txBody>
      </p:sp>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37"/>
          <p:cNvPicPr preferRelativeResize="0"/>
          <p:nvPr/>
        </p:nvPicPr>
        <p:blipFill>
          <a:blip r:embed="rId3">
            <a:alphaModFix/>
          </a:blip>
          <a:stretch>
            <a:fillRect/>
          </a:stretch>
        </p:blipFill>
        <p:spPr>
          <a:xfrm>
            <a:off x="6236425" y="2431025"/>
            <a:ext cx="5010150" cy="3429000"/>
          </a:xfrm>
          <a:prstGeom prst="rect">
            <a:avLst/>
          </a:prstGeom>
          <a:noFill/>
          <a:ln>
            <a:noFill/>
          </a:ln>
        </p:spPr>
      </p:pic>
      <p:sp>
        <p:nvSpPr>
          <p:cNvPr id="248" name="Google Shape;248;p37"/>
          <p:cNvSpPr/>
          <p:nvPr/>
        </p:nvSpPr>
        <p:spPr>
          <a:xfrm>
            <a:off x="354175" y="1527250"/>
            <a:ext cx="5375700" cy="4579500"/>
          </a:xfrm>
          <a:prstGeom prst="wedgeEllipse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latin typeface="Calibri"/>
                <a:ea typeface="Calibri"/>
                <a:cs typeface="Calibri"/>
                <a:sym typeface="Calibri"/>
              </a:rPr>
              <a:t>MAKE SURE THAT YOU ALSO ROTATE ANY HYDROPHOBIC SIDE CHAINS THAT MOVE OUT OF PLACE. </a:t>
            </a:r>
            <a:endParaRPr sz="2400">
              <a:latin typeface="Calibri"/>
              <a:ea typeface="Calibri"/>
              <a:cs typeface="Calibri"/>
              <a:sym typeface="Calibri"/>
            </a:endParaRPr>
          </a:p>
          <a:p>
            <a:pPr marL="0" lvl="0" indent="0" algn="l" rtl="0">
              <a:spcBef>
                <a:spcPts val="0"/>
              </a:spcBef>
              <a:spcAft>
                <a:spcPts val="0"/>
              </a:spcAft>
              <a:buNone/>
            </a:pPr>
            <a:endParaRPr sz="2400">
              <a:latin typeface="Calibri"/>
              <a:ea typeface="Calibri"/>
              <a:cs typeface="Calibri"/>
              <a:sym typeface="Calibri"/>
            </a:endParaRPr>
          </a:p>
          <a:p>
            <a:pPr marL="0" lvl="0" indent="0" algn="l" rtl="0">
              <a:spcBef>
                <a:spcPts val="0"/>
              </a:spcBef>
              <a:spcAft>
                <a:spcPts val="0"/>
              </a:spcAft>
              <a:buNone/>
            </a:pPr>
            <a:r>
              <a:rPr lang="en-US" sz="2400">
                <a:latin typeface="Calibri"/>
                <a:ea typeface="Calibri"/>
                <a:cs typeface="Calibri"/>
                <a:sym typeface="Calibri"/>
              </a:rPr>
              <a:t>THROUGHOUT THIS WHOLE EXERCISE FIND A SHAPE IN WHICH ALL THE PROPERTIES APPLY.</a:t>
            </a:r>
            <a:endParaRPr sz="24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p:nvPr/>
        </p:nvSpPr>
        <p:spPr>
          <a:xfrm>
            <a:off x="730225" y="1944325"/>
            <a:ext cx="4845000" cy="4426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POSITION THE CYSTEINES SO THEY ARE OPPOSITE EACH OTHER.</a:t>
            </a:r>
            <a:endParaRPr sz="3900">
              <a:solidFill>
                <a:schemeClr val="dk1"/>
              </a:solidFill>
              <a:latin typeface="Calibri"/>
              <a:ea typeface="Calibri"/>
              <a:cs typeface="Calibri"/>
              <a:sym typeface="Calibri"/>
            </a:endParaRPr>
          </a:p>
        </p:txBody>
      </p:sp>
      <p:pic>
        <p:nvPicPr>
          <p:cNvPr id="254" name="Google Shape;254;p38"/>
          <p:cNvPicPr preferRelativeResize="0"/>
          <p:nvPr/>
        </p:nvPicPr>
        <p:blipFill>
          <a:blip r:embed="rId3">
            <a:alphaModFix/>
          </a:blip>
          <a:stretch>
            <a:fillRect/>
          </a:stretch>
        </p:blipFill>
        <p:spPr>
          <a:xfrm>
            <a:off x="5727625" y="1944325"/>
            <a:ext cx="6311978" cy="44265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EAF4CE5-454F-AA39-6208-4E7D6DC5CC7C}"/>
              </a:ext>
            </a:extLst>
          </p:cNvPr>
          <p:cNvSpPr>
            <a:spLocks noGrp="1"/>
          </p:cNvSpPr>
          <p:nvPr>
            <p:ph type="subTitle" idx="1"/>
          </p:nvPr>
        </p:nvSpPr>
        <p:spPr>
          <a:xfrm>
            <a:off x="326278" y="1755498"/>
            <a:ext cx="6645349" cy="3103576"/>
          </a:xfrm>
        </p:spPr>
        <p:txBody>
          <a:bodyPr vert="horz" lIns="91440" tIns="45720" rIns="91440" bIns="45720" rtlCol="0" anchor="t">
            <a:normAutofit/>
          </a:bodyPr>
          <a:lstStyle/>
          <a:p>
            <a:pPr algn="l"/>
            <a:r>
              <a:rPr lang="en-US">
                <a:solidFill>
                  <a:schemeClr val="tx2">
                    <a:lumMod val="50000"/>
                  </a:schemeClr>
                </a:solidFill>
                <a:latin typeface="Amasis MT Pro Medium"/>
              </a:rPr>
              <a:t>Presenters: </a:t>
            </a:r>
            <a:endParaRPr lang="en-US">
              <a:solidFill>
                <a:schemeClr val="tx2">
                  <a:lumMod val="50000"/>
                </a:schemeClr>
              </a:solidFill>
              <a:latin typeface="Amasis MT Pro Medium" panose="020B0604020202020204" pitchFamily="18" charset="0"/>
            </a:endParaRPr>
          </a:p>
          <a:p>
            <a:pPr algn="l"/>
            <a:r>
              <a:rPr lang="en-US">
                <a:solidFill>
                  <a:schemeClr val="accent1"/>
                </a:solidFill>
                <a:latin typeface="Amasis MT Pro Medium"/>
              </a:rPr>
              <a:t>RUTH HUTSON, MSSE </a:t>
            </a:r>
            <a:endParaRPr lang="en-US">
              <a:solidFill>
                <a:schemeClr val="accent1"/>
              </a:solidFill>
              <a:latin typeface="Calibri" panose="020F0502020204030204"/>
              <a:cs typeface="Calibri"/>
            </a:endParaRPr>
          </a:p>
          <a:p>
            <a:pPr algn="l"/>
            <a:r>
              <a:rPr lang="en-US">
                <a:solidFill>
                  <a:schemeClr val="tx2">
                    <a:lumMod val="50000"/>
                  </a:schemeClr>
                </a:solidFill>
                <a:latin typeface="Amasis MT Pro Medium"/>
              </a:rPr>
              <a:t>3D Molecular Designs Science Educator</a:t>
            </a:r>
            <a:endParaRPr lang="en-US" sz="4800">
              <a:solidFill>
                <a:schemeClr val="tx2">
                  <a:lumMod val="50000"/>
                </a:schemeClr>
              </a:solidFill>
              <a:latin typeface="Amasis MT Pro Medium"/>
            </a:endParaRPr>
          </a:p>
          <a:p>
            <a:pPr algn="l"/>
            <a:endParaRPr lang="en-US">
              <a:solidFill>
                <a:schemeClr val="tx2">
                  <a:lumMod val="50000"/>
                </a:schemeClr>
              </a:solidFill>
              <a:latin typeface="Amasis MT Pro Medium"/>
            </a:endParaRPr>
          </a:p>
          <a:p>
            <a:pPr algn="l"/>
            <a:r>
              <a:rPr lang="en-US" sz="2600">
                <a:solidFill>
                  <a:schemeClr val="accent1"/>
                </a:solidFill>
                <a:latin typeface="Amasis MT Pro Medium"/>
                <a:ea typeface="+mn-lt"/>
                <a:cs typeface="+mn-lt"/>
              </a:rPr>
              <a:t>TIM HERMAN, PH.D.</a:t>
            </a:r>
            <a:endParaRPr lang="en-US" sz="2600">
              <a:solidFill>
                <a:schemeClr val="accent1"/>
              </a:solidFill>
              <a:latin typeface="Amasis MT Pro Medium"/>
            </a:endParaRPr>
          </a:p>
          <a:p>
            <a:pPr algn="l"/>
            <a:r>
              <a:rPr lang="en-US">
                <a:solidFill>
                  <a:schemeClr val="tx2">
                    <a:lumMod val="50000"/>
                  </a:schemeClr>
                </a:solidFill>
                <a:latin typeface="Amasis MT Pro Medium"/>
              </a:rPr>
              <a:t>3D Molecular Designs Chief Science Officer</a:t>
            </a:r>
            <a:endParaRPr lang="en-US">
              <a:solidFill>
                <a:schemeClr val="tx2">
                  <a:lumMod val="50000"/>
                </a:schemeClr>
              </a:solidFill>
              <a:latin typeface="Amasis MT Pro Medium" panose="020B0604020202020204" pitchFamily="18" charset="0"/>
            </a:endParaRPr>
          </a:p>
          <a:p>
            <a:pPr algn="l"/>
            <a:endParaRPr lang="en-US">
              <a:solidFill>
                <a:schemeClr val="tx2">
                  <a:lumMod val="50000"/>
                </a:schemeClr>
              </a:solidFill>
              <a:latin typeface="Amasis MT Pro Medium" panose="020B0604020202020204" pitchFamily="18" charset="0"/>
            </a:endParaRPr>
          </a:p>
          <a:p>
            <a:pPr algn="l"/>
            <a:endParaRPr lang="en-US">
              <a:solidFill>
                <a:schemeClr val="tx2">
                  <a:lumMod val="50000"/>
                </a:schemeClr>
              </a:solidFill>
              <a:latin typeface="Amasis MT Pro Medium" panose="020B0604020202020204" pitchFamily="18" charset="0"/>
            </a:endParaRPr>
          </a:p>
        </p:txBody>
      </p:sp>
      <p:pic>
        <p:nvPicPr>
          <p:cNvPr id="7" name="Picture 8" descr="A close-up of a person smiling&#10;&#10;Description automatically generated">
            <a:extLst>
              <a:ext uri="{FF2B5EF4-FFF2-40B4-BE49-F238E27FC236}">
                <a16:creationId xmlns:a16="http://schemas.microsoft.com/office/drawing/2014/main" id="{D41465CE-7C87-F3B4-C0A0-6DD731F24293}"/>
              </a:ext>
            </a:extLst>
          </p:cNvPr>
          <p:cNvPicPr>
            <a:picLocks noChangeAspect="1"/>
          </p:cNvPicPr>
          <p:nvPr/>
        </p:nvPicPr>
        <p:blipFill>
          <a:blip r:embed="rId3"/>
          <a:stretch>
            <a:fillRect/>
          </a:stretch>
        </p:blipFill>
        <p:spPr>
          <a:xfrm>
            <a:off x="6964384" y="2204670"/>
            <a:ext cx="2143765" cy="27968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10">
            <a:extLst>
              <a:ext uri="{FF2B5EF4-FFF2-40B4-BE49-F238E27FC236}">
                <a16:creationId xmlns:a16="http://schemas.microsoft.com/office/drawing/2014/main" id="{CDF2AD2B-FAD2-FEFC-34BD-02D750BE0769}"/>
              </a:ext>
            </a:extLst>
          </p:cNvPr>
          <p:cNvPicPr>
            <a:picLocks noChangeAspect="1"/>
          </p:cNvPicPr>
          <p:nvPr/>
        </p:nvPicPr>
        <p:blipFill>
          <a:blip r:embed="rId4"/>
          <a:stretch>
            <a:fillRect/>
          </a:stretch>
        </p:blipFill>
        <p:spPr>
          <a:xfrm>
            <a:off x="9333701" y="2207044"/>
            <a:ext cx="1833153" cy="27468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02323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9"/>
          <p:cNvSpPr/>
          <p:nvPr/>
        </p:nvSpPr>
        <p:spPr>
          <a:xfrm>
            <a:off x="730225" y="1416625"/>
            <a:ext cx="4845000" cy="515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900">
                <a:solidFill>
                  <a:schemeClr val="dk1"/>
                </a:solidFill>
                <a:latin typeface="Calibri"/>
                <a:ea typeface="Calibri"/>
                <a:cs typeface="Calibri"/>
                <a:sym typeface="Calibri"/>
              </a:rPr>
              <a:t>CONTINUE “FOLDING” </a:t>
            </a:r>
            <a:endParaRPr sz="3900">
              <a:solidFill>
                <a:schemeClr val="dk1"/>
              </a:solidFill>
              <a:latin typeface="Calibri"/>
              <a:ea typeface="Calibri"/>
              <a:cs typeface="Calibri"/>
              <a:sym typeface="Calibri"/>
            </a:endParaRPr>
          </a:p>
          <a:p>
            <a:pPr marL="0" lvl="0" indent="0" algn="l" rtl="0">
              <a:spcBef>
                <a:spcPts val="0"/>
              </a:spcBef>
              <a:spcAft>
                <a:spcPts val="0"/>
              </a:spcAft>
              <a:buNone/>
            </a:pPr>
            <a:endParaRPr sz="3900">
              <a:solidFill>
                <a:schemeClr val="dk1"/>
              </a:solidFill>
              <a:latin typeface="Calibri"/>
              <a:ea typeface="Calibri"/>
              <a:cs typeface="Calibri"/>
              <a:sym typeface="Calibri"/>
            </a:endParaRPr>
          </a:p>
          <a:p>
            <a:pPr marL="0" lvl="0" indent="0" algn="l" rtl="0">
              <a:spcBef>
                <a:spcPts val="0"/>
              </a:spcBef>
              <a:spcAft>
                <a:spcPts val="0"/>
              </a:spcAft>
              <a:buNone/>
            </a:pPr>
            <a:r>
              <a:rPr lang="en-US" sz="3900">
                <a:solidFill>
                  <a:schemeClr val="dk1"/>
                </a:solidFill>
                <a:latin typeface="Calibri"/>
                <a:ea typeface="Calibri"/>
                <a:cs typeface="Calibri"/>
                <a:sym typeface="Calibri"/>
              </a:rPr>
              <a:t>FINALLY ROTATE THE HYDROPHILIC SIDE CHAINS SO THEY ARE ON THE OUTER SURFACE</a:t>
            </a:r>
            <a:endParaRPr sz="3900">
              <a:solidFill>
                <a:schemeClr val="dk1"/>
              </a:solidFill>
              <a:latin typeface="Calibri"/>
              <a:ea typeface="Calibri"/>
              <a:cs typeface="Calibri"/>
              <a:sym typeface="Calibri"/>
            </a:endParaRPr>
          </a:p>
        </p:txBody>
      </p:sp>
      <p:pic>
        <p:nvPicPr>
          <p:cNvPr id="260" name="Google Shape;260;p39"/>
          <p:cNvPicPr preferRelativeResize="0"/>
          <p:nvPr/>
        </p:nvPicPr>
        <p:blipFill>
          <a:blip r:embed="rId3">
            <a:alphaModFix/>
          </a:blip>
          <a:stretch>
            <a:fillRect/>
          </a:stretch>
        </p:blipFill>
        <p:spPr>
          <a:xfrm>
            <a:off x="5727625" y="1416624"/>
            <a:ext cx="6311977" cy="5154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0"/>
          <p:cNvSpPr/>
          <p:nvPr/>
        </p:nvSpPr>
        <p:spPr>
          <a:xfrm>
            <a:off x="730225" y="1416625"/>
            <a:ext cx="4845000" cy="515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900">
                <a:solidFill>
                  <a:schemeClr val="dk1"/>
                </a:solidFill>
                <a:latin typeface="Calibri"/>
                <a:ea typeface="Calibri"/>
                <a:cs typeface="Calibri"/>
                <a:sym typeface="Calibri"/>
              </a:rPr>
              <a:t>THE FINAL SHAPE OF THE PROTEIN IS CALLED THE  </a:t>
            </a:r>
            <a:endParaRPr sz="3900">
              <a:solidFill>
                <a:schemeClr val="dk1"/>
              </a:solidFill>
              <a:latin typeface="Calibri"/>
              <a:ea typeface="Calibri"/>
              <a:cs typeface="Calibri"/>
              <a:sym typeface="Calibri"/>
            </a:endParaRPr>
          </a:p>
          <a:p>
            <a:pPr marL="0" lvl="0" indent="0" algn="ctr" rtl="0">
              <a:spcBef>
                <a:spcPts val="0"/>
              </a:spcBef>
              <a:spcAft>
                <a:spcPts val="0"/>
              </a:spcAft>
              <a:buNone/>
            </a:pPr>
            <a:r>
              <a:rPr lang="en-US" sz="3900">
                <a:solidFill>
                  <a:schemeClr val="dk1"/>
                </a:solidFill>
                <a:latin typeface="Calibri"/>
                <a:ea typeface="Calibri"/>
                <a:cs typeface="Calibri"/>
                <a:sym typeface="Calibri"/>
              </a:rPr>
              <a:t>TERTIARY STRUCTURE</a:t>
            </a:r>
            <a:endParaRPr sz="3900">
              <a:solidFill>
                <a:schemeClr val="dk1"/>
              </a:solidFill>
              <a:latin typeface="Calibri"/>
              <a:ea typeface="Calibri"/>
              <a:cs typeface="Calibri"/>
              <a:sym typeface="Calibri"/>
            </a:endParaRPr>
          </a:p>
        </p:txBody>
      </p:sp>
      <p:pic>
        <p:nvPicPr>
          <p:cNvPr id="266" name="Google Shape;266;p40"/>
          <p:cNvPicPr preferRelativeResize="0"/>
          <p:nvPr/>
        </p:nvPicPr>
        <p:blipFill>
          <a:blip r:embed="rId3">
            <a:alphaModFix/>
          </a:blip>
          <a:stretch>
            <a:fillRect/>
          </a:stretch>
        </p:blipFill>
        <p:spPr>
          <a:xfrm>
            <a:off x="5727625" y="1416624"/>
            <a:ext cx="6311977" cy="5154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272" name="Google Shape;272;p41"/>
          <p:cNvSpPr/>
          <p:nvPr/>
        </p:nvSpPr>
        <p:spPr>
          <a:xfrm>
            <a:off x="1020000" y="1416625"/>
            <a:ext cx="9731700" cy="46458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ctr" rtl="0">
              <a:spcBef>
                <a:spcPts val="0"/>
              </a:spcBef>
              <a:spcAft>
                <a:spcPts val="0"/>
              </a:spcAft>
              <a:buNone/>
            </a:pPr>
            <a:r>
              <a:rPr lang="en-US" sz="2400">
                <a:solidFill>
                  <a:schemeClr val="dk1"/>
                </a:solidFill>
                <a:latin typeface="Calibri"/>
                <a:ea typeface="Calibri"/>
                <a:cs typeface="Calibri"/>
                <a:sym typeface="Calibri"/>
              </a:rPr>
              <a:t>WHY DIDN’T YOUR PROTEINS ALL LOOK THE SAME? </a:t>
            </a:r>
            <a:endParaRPr sz="24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5"/>
          <p:cNvSpPr txBox="1"/>
          <p:nvPr/>
        </p:nvSpPr>
        <p:spPr>
          <a:xfrm>
            <a:off x="509000" y="1593600"/>
            <a:ext cx="10950600" cy="511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a:latin typeface="Calibri"/>
                <a:ea typeface="Calibri"/>
                <a:cs typeface="Calibri"/>
                <a:sym typeface="Calibri"/>
              </a:rPr>
              <a:t>THE IMPORTANCE OF SECONDARY STRUCTURE</a:t>
            </a:r>
            <a:endParaRPr sz="3200">
              <a:latin typeface="Calibri"/>
              <a:ea typeface="Calibri"/>
              <a:cs typeface="Calibri"/>
              <a:sym typeface="Calibri"/>
            </a:endParaRPr>
          </a:p>
          <a:p>
            <a:pPr marL="0" lvl="0" indent="0" algn="ctr"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r>
              <a:rPr lang="en-US" sz="3200">
                <a:latin typeface="Calibri"/>
                <a:ea typeface="Calibri"/>
                <a:cs typeface="Calibri"/>
                <a:sym typeface="Calibri"/>
              </a:rPr>
              <a:t>ALPHA HELIX</a:t>
            </a: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a:p>
            <a:pPr marL="0" lvl="0" indent="0" algn="l" rtl="0">
              <a:spcBef>
                <a:spcPts val="0"/>
              </a:spcBef>
              <a:spcAft>
                <a:spcPts val="0"/>
              </a:spcAft>
              <a:buNone/>
            </a:pPr>
            <a:r>
              <a:rPr lang="en-US" sz="3200">
                <a:latin typeface="Calibri"/>
                <a:ea typeface="Calibri"/>
                <a:cs typeface="Calibri"/>
                <a:sym typeface="Calibri"/>
              </a:rPr>
              <a:t>BETA SHEET</a:t>
            </a:r>
            <a:endParaRPr sz="3200">
              <a:latin typeface="Calibri"/>
              <a:ea typeface="Calibri"/>
              <a:cs typeface="Calibri"/>
              <a:sym typeface="Calibri"/>
            </a:endParaRPr>
          </a:p>
          <a:p>
            <a:pPr marL="0" lvl="0" indent="0" algn="l" rtl="0">
              <a:spcBef>
                <a:spcPts val="0"/>
              </a:spcBef>
              <a:spcAft>
                <a:spcPts val="0"/>
              </a:spcAft>
              <a:buNone/>
            </a:pPr>
            <a:endParaRPr sz="3200">
              <a:latin typeface="Calibri"/>
              <a:ea typeface="Calibri"/>
              <a:cs typeface="Calibri"/>
              <a:sym typeface="Calibri"/>
            </a:endParaRPr>
          </a:p>
        </p:txBody>
      </p:sp>
      <p:pic>
        <p:nvPicPr>
          <p:cNvPr id="298" name="Google Shape;298;p45"/>
          <p:cNvPicPr preferRelativeResize="0"/>
          <p:nvPr/>
        </p:nvPicPr>
        <p:blipFill>
          <a:blip r:embed="rId3">
            <a:alphaModFix/>
          </a:blip>
          <a:stretch>
            <a:fillRect/>
          </a:stretch>
        </p:blipFill>
        <p:spPr>
          <a:xfrm rot="5400000">
            <a:off x="5114925" y="714375"/>
            <a:ext cx="1962150" cy="5429250"/>
          </a:xfrm>
          <a:prstGeom prst="rect">
            <a:avLst/>
          </a:prstGeom>
          <a:noFill/>
          <a:ln>
            <a:noFill/>
          </a:ln>
        </p:spPr>
      </p:pic>
      <p:pic>
        <p:nvPicPr>
          <p:cNvPr id="299" name="Google Shape;299;p45"/>
          <p:cNvPicPr preferRelativeResize="0"/>
          <p:nvPr/>
        </p:nvPicPr>
        <p:blipFill>
          <a:blip r:embed="rId4">
            <a:alphaModFix/>
          </a:blip>
          <a:stretch>
            <a:fillRect/>
          </a:stretch>
        </p:blipFill>
        <p:spPr>
          <a:xfrm rot="5400000">
            <a:off x="4752975" y="3038475"/>
            <a:ext cx="2686050" cy="5429250"/>
          </a:xfrm>
          <a:prstGeom prst="rect">
            <a:avLst/>
          </a:prstGeom>
          <a:noFill/>
          <a:ln>
            <a:noFill/>
          </a:ln>
        </p:spPr>
      </p:pic>
      <p:sp>
        <p:nvSpPr>
          <p:cNvPr id="300" name="Google Shape;300;p45"/>
          <p:cNvSpPr/>
          <p:nvPr/>
        </p:nvSpPr>
        <p:spPr>
          <a:xfrm rot="1328302">
            <a:off x="8303354" y="2900297"/>
            <a:ext cx="3561680" cy="1962369"/>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solidFill>
                  <a:schemeClr val="dk1"/>
                </a:solidFill>
                <a:latin typeface="Calibri"/>
                <a:ea typeface="Calibri"/>
                <a:cs typeface="Calibri"/>
                <a:sym typeface="Calibri"/>
              </a:rPr>
              <a:t>HOW DO SECONDARY  STRUCTURES STABILIZE A PROTEIN?</a:t>
            </a:r>
            <a:r>
              <a:rPr lang="en-US" sz="2400">
                <a:solidFill>
                  <a:schemeClr val="dk1"/>
                </a:solidFill>
                <a:latin typeface="Calibri"/>
                <a:ea typeface="Calibri"/>
                <a:cs typeface="Calibri"/>
                <a:sym typeface="Calibri"/>
              </a:rPr>
              <a:t> </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p:nvPr/>
        </p:nvSpPr>
        <p:spPr>
          <a:xfrm>
            <a:off x="1020000" y="1836950"/>
            <a:ext cx="8382300" cy="39600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WHAT ABOUT QUATERNARY STRUCTURE?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49"/>
          <p:cNvPicPr preferRelativeResize="0"/>
          <p:nvPr/>
        </p:nvPicPr>
        <p:blipFill>
          <a:blip r:embed="rId3">
            <a:alphaModFix/>
          </a:blip>
          <a:stretch>
            <a:fillRect/>
          </a:stretch>
        </p:blipFill>
        <p:spPr>
          <a:xfrm>
            <a:off x="4137100" y="1213450"/>
            <a:ext cx="7349450" cy="5644550"/>
          </a:xfrm>
          <a:prstGeom prst="rect">
            <a:avLst/>
          </a:prstGeom>
          <a:noFill/>
          <a:ln>
            <a:noFill/>
          </a:ln>
        </p:spPr>
      </p:pic>
      <p:sp>
        <p:nvSpPr>
          <p:cNvPr id="326" name="Google Shape;326;p49"/>
          <p:cNvSpPr txBox="1"/>
          <p:nvPr/>
        </p:nvSpPr>
        <p:spPr>
          <a:xfrm>
            <a:off x="1438150" y="2390025"/>
            <a:ext cx="3384900" cy="363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a:latin typeface="Calibri"/>
                <a:ea typeface="Calibri"/>
                <a:cs typeface="Calibri"/>
                <a:sym typeface="Calibri"/>
              </a:rPr>
              <a:t>Catalase Lab </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US" sz="2800">
                <a:latin typeface="Calibri"/>
                <a:ea typeface="Calibri"/>
                <a:cs typeface="Calibri"/>
                <a:sym typeface="Calibri"/>
              </a:rPr>
              <a:t>Case study and a multi-day wet lab that allows students to explore and manipulate enzyme actions</a:t>
            </a:r>
            <a:endParaRPr sz="2800">
              <a:latin typeface="Calibri"/>
              <a:ea typeface="Calibri"/>
              <a:cs typeface="Calibri"/>
              <a:sym typeface="Calibri"/>
            </a:endParaRPr>
          </a:p>
        </p:txBody>
      </p:sp>
      <p:pic>
        <p:nvPicPr>
          <p:cNvPr id="327" name="Google Shape;327;p49"/>
          <p:cNvPicPr preferRelativeResize="0"/>
          <p:nvPr/>
        </p:nvPicPr>
        <p:blipFill>
          <a:blip r:embed="rId4">
            <a:alphaModFix/>
          </a:blip>
          <a:stretch>
            <a:fillRect/>
          </a:stretch>
        </p:blipFill>
        <p:spPr>
          <a:xfrm>
            <a:off x="6413075" y="5860025"/>
            <a:ext cx="3117610" cy="908650"/>
          </a:xfrm>
          <a:prstGeom prst="rect">
            <a:avLst/>
          </a:prstGeom>
          <a:noFill/>
          <a:ln>
            <a:noFill/>
          </a:ln>
        </p:spPr>
      </p:pic>
      <p:sp>
        <p:nvSpPr>
          <p:cNvPr id="328" name="Google Shape;328;p49"/>
          <p:cNvSpPr/>
          <p:nvPr/>
        </p:nvSpPr>
        <p:spPr>
          <a:xfrm>
            <a:off x="7280825" y="1460875"/>
            <a:ext cx="1062000" cy="11061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52"/>
          <p:cNvPicPr preferRelativeResize="0"/>
          <p:nvPr/>
        </p:nvPicPr>
        <p:blipFill>
          <a:blip r:embed="rId3">
            <a:alphaModFix/>
          </a:blip>
          <a:stretch>
            <a:fillRect/>
          </a:stretch>
        </p:blipFill>
        <p:spPr>
          <a:xfrm>
            <a:off x="2081975" y="1302775"/>
            <a:ext cx="8382000" cy="5353050"/>
          </a:xfrm>
          <a:prstGeom prst="rect">
            <a:avLst/>
          </a:prstGeom>
          <a:noFill/>
          <a:ln>
            <a:noFill/>
          </a:ln>
        </p:spPr>
      </p:pic>
      <p:sp>
        <p:nvSpPr>
          <p:cNvPr id="353" name="Google Shape;353;p52"/>
          <p:cNvSpPr txBox="1"/>
          <p:nvPr/>
        </p:nvSpPr>
        <p:spPr>
          <a:xfrm>
            <a:off x="663875" y="1770575"/>
            <a:ext cx="31635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a:latin typeface="Calibri"/>
                <a:ea typeface="Calibri"/>
                <a:cs typeface="Calibri"/>
                <a:sym typeface="Calibri"/>
              </a:rPr>
              <a:t>Catabolism</a:t>
            </a:r>
            <a:r>
              <a:rPr lang="en-US" sz="2100">
                <a:latin typeface="Calibri"/>
                <a:ea typeface="Calibri"/>
                <a:cs typeface="Calibri"/>
                <a:sym typeface="Calibri"/>
              </a:rPr>
              <a:t> </a:t>
            </a:r>
            <a:endParaRPr sz="2100">
              <a:latin typeface="Calibri"/>
              <a:ea typeface="Calibri"/>
              <a:cs typeface="Calibri"/>
              <a:sym typeface="Calibri"/>
            </a:endParaRPr>
          </a:p>
        </p:txBody>
      </p:sp>
      <p:sp>
        <p:nvSpPr>
          <p:cNvPr id="354" name="Google Shape;354;p52"/>
          <p:cNvSpPr txBox="1"/>
          <p:nvPr/>
        </p:nvSpPr>
        <p:spPr>
          <a:xfrm>
            <a:off x="9026200" y="2036075"/>
            <a:ext cx="9786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latin typeface="Calibri"/>
                <a:ea typeface="Calibri"/>
                <a:cs typeface="Calibri"/>
                <a:sym typeface="Calibri"/>
              </a:rPr>
              <a:t>Anabolism</a:t>
            </a:r>
            <a:endParaRPr sz="2400">
              <a:latin typeface="Calibri"/>
              <a:ea typeface="Calibri"/>
              <a:cs typeface="Calibri"/>
              <a:sym typeface="Calibri"/>
            </a:endParaRPr>
          </a:p>
        </p:txBody>
      </p:sp>
      <p:sp>
        <p:nvSpPr>
          <p:cNvPr id="355" name="Google Shape;355;p52"/>
          <p:cNvSpPr txBox="1"/>
          <p:nvPr/>
        </p:nvSpPr>
        <p:spPr>
          <a:xfrm>
            <a:off x="553250" y="5636000"/>
            <a:ext cx="2986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latin typeface="Calibri"/>
                <a:ea typeface="Calibri"/>
                <a:cs typeface="Calibri"/>
                <a:sym typeface="Calibri"/>
              </a:rPr>
              <a:t>Lock and Key Model</a:t>
            </a:r>
            <a:endParaRPr sz="2400">
              <a:latin typeface="Calibri"/>
              <a:ea typeface="Calibri"/>
              <a:cs typeface="Calibri"/>
              <a:sym typeface="Calibri"/>
            </a:endParaRPr>
          </a:p>
        </p:txBody>
      </p:sp>
      <p:sp>
        <p:nvSpPr>
          <p:cNvPr id="356" name="Google Shape;356;p52"/>
          <p:cNvSpPr txBox="1"/>
          <p:nvPr/>
        </p:nvSpPr>
        <p:spPr>
          <a:xfrm>
            <a:off x="8473125" y="5636000"/>
            <a:ext cx="2986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latin typeface="Calibri"/>
                <a:ea typeface="Calibri"/>
                <a:cs typeface="Calibri"/>
                <a:sym typeface="Calibri"/>
              </a:rPr>
              <a:t>Induced Fit Model </a:t>
            </a:r>
            <a:endParaRPr sz="2400">
              <a:latin typeface="Calibri"/>
              <a:ea typeface="Calibri"/>
              <a:cs typeface="Calibri"/>
              <a:sym typeface="Calibri"/>
            </a:endParaRPr>
          </a:p>
        </p:txBody>
      </p:sp>
      <p:sp>
        <p:nvSpPr>
          <p:cNvPr id="357" name="Google Shape;357;p52"/>
          <p:cNvSpPr/>
          <p:nvPr/>
        </p:nvSpPr>
        <p:spPr>
          <a:xfrm>
            <a:off x="4137125" y="3097950"/>
            <a:ext cx="3583800" cy="1416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38761D"/>
                </a:solidFill>
                <a:latin typeface="Calibri"/>
                <a:ea typeface="Calibri"/>
                <a:cs typeface="Calibri"/>
                <a:sym typeface="Calibri"/>
              </a:rPr>
              <a:t>Enzyme </a:t>
            </a:r>
            <a:endParaRPr sz="4000" b="1">
              <a:solidFill>
                <a:srgbClr val="38761D"/>
              </a:solidFill>
              <a:latin typeface="Calibri"/>
              <a:ea typeface="Calibri"/>
              <a:cs typeface="Calibri"/>
              <a:sym typeface="Calibri"/>
            </a:endParaRPr>
          </a:p>
          <a:p>
            <a:pPr marL="0" lvl="0" indent="0" algn="ctr" rtl="0">
              <a:spcBef>
                <a:spcPts val="0"/>
              </a:spcBef>
              <a:spcAft>
                <a:spcPts val="0"/>
              </a:spcAft>
              <a:buNone/>
            </a:pPr>
            <a:r>
              <a:rPr lang="en-US" sz="4000" b="1">
                <a:solidFill>
                  <a:srgbClr val="38761D"/>
                </a:solidFill>
                <a:latin typeface="Calibri"/>
                <a:ea typeface="Calibri"/>
                <a:cs typeface="Calibri"/>
                <a:sym typeface="Calibri"/>
              </a:rPr>
              <a:t>Specificity</a:t>
            </a:r>
            <a:endParaRPr sz="4000" b="1">
              <a:solidFill>
                <a:srgbClr val="38761D"/>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361"/>
        <p:cNvGrpSpPr/>
        <p:nvPr/>
      </p:nvGrpSpPr>
      <p:grpSpPr>
        <a:xfrm>
          <a:off x="0" y="0"/>
          <a:ext cx="0" cy="0"/>
          <a:chOff x="0" y="0"/>
          <a:chExt cx="0" cy="0"/>
        </a:xfrm>
      </p:grpSpPr>
      <p:sp>
        <p:nvSpPr>
          <p:cNvPr id="362" name="Google Shape;362;p53"/>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sp>
        <p:nvSpPr>
          <p:cNvPr id="363" name="Google Shape;363;p53"/>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64" name="Google Shape;364;p53"/>
          <p:cNvPicPr preferRelativeResize="0"/>
          <p:nvPr/>
        </p:nvPicPr>
        <p:blipFill>
          <a:blip r:embed="rId3">
            <a:alphaModFix/>
          </a:blip>
          <a:stretch>
            <a:fillRect/>
          </a:stretch>
        </p:blipFill>
        <p:spPr>
          <a:xfrm>
            <a:off x="3529675" y="152400"/>
            <a:ext cx="4914900" cy="65532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368"/>
        <p:cNvGrpSpPr/>
        <p:nvPr/>
      </p:nvGrpSpPr>
      <p:grpSpPr>
        <a:xfrm>
          <a:off x="0" y="0"/>
          <a:ext cx="0" cy="0"/>
          <a:chOff x="0" y="0"/>
          <a:chExt cx="0" cy="0"/>
        </a:xfrm>
      </p:grpSpPr>
      <p:sp>
        <p:nvSpPr>
          <p:cNvPr id="369" name="Google Shape;369;p54"/>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a:solidFill>
                  <a:srgbClr val="008000"/>
                </a:solidFill>
                <a:latin typeface="Calibri"/>
                <a:ea typeface="Calibri"/>
                <a:cs typeface="Calibri"/>
                <a:sym typeface="Calibri"/>
              </a:rPr>
              <a:t>WATER </a:t>
            </a:r>
            <a:endParaRPr b="1">
              <a:solidFill>
                <a:srgbClr val="008000"/>
              </a:solidFill>
            </a:endParaRPr>
          </a:p>
        </p:txBody>
      </p:sp>
      <p:sp>
        <p:nvSpPr>
          <p:cNvPr id="370" name="Google Shape;370;p54"/>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pic>
        <p:nvPicPr>
          <p:cNvPr id="371" name="Google Shape;371;p54"/>
          <p:cNvPicPr preferRelativeResize="0"/>
          <p:nvPr/>
        </p:nvPicPr>
        <p:blipFill>
          <a:blip r:embed="rId3">
            <a:alphaModFix/>
          </a:blip>
          <a:stretch>
            <a:fillRect/>
          </a:stretch>
        </p:blipFill>
        <p:spPr>
          <a:xfrm>
            <a:off x="3685838" y="0"/>
            <a:ext cx="4820325" cy="68579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375"/>
        <p:cNvGrpSpPr/>
        <p:nvPr/>
      </p:nvGrpSpPr>
      <p:grpSpPr>
        <a:xfrm>
          <a:off x="0" y="0"/>
          <a:ext cx="0" cy="0"/>
          <a:chOff x="0" y="0"/>
          <a:chExt cx="0" cy="0"/>
        </a:xfrm>
      </p:grpSpPr>
      <p:sp>
        <p:nvSpPr>
          <p:cNvPr id="376" name="Google Shape;376;p55"/>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pic>
        <p:nvPicPr>
          <p:cNvPr id="377" name="Google Shape;377;p55"/>
          <p:cNvPicPr preferRelativeResize="0"/>
          <p:nvPr/>
        </p:nvPicPr>
        <p:blipFill>
          <a:blip r:embed="rId3">
            <a:alphaModFix/>
          </a:blip>
          <a:stretch>
            <a:fillRect/>
          </a:stretch>
        </p:blipFill>
        <p:spPr>
          <a:xfrm>
            <a:off x="3685838" y="0"/>
            <a:ext cx="4820325" cy="6857999"/>
          </a:xfrm>
          <a:prstGeom prst="rect">
            <a:avLst/>
          </a:prstGeom>
          <a:noFill/>
          <a:ln>
            <a:noFill/>
          </a:ln>
        </p:spPr>
      </p:pic>
      <p:sp>
        <p:nvSpPr>
          <p:cNvPr id="378" name="Google Shape;378;p55"/>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79" name="Google Shape;379;p55"/>
          <p:cNvPicPr preferRelativeResize="0"/>
          <p:nvPr/>
        </p:nvPicPr>
        <p:blipFill>
          <a:blip r:embed="rId4">
            <a:alphaModFix/>
          </a:blip>
          <a:stretch>
            <a:fillRect/>
          </a:stretch>
        </p:blipFill>
        <p:spPr>
          <a:xfrm rot="5400000">
            <a:off x="-113250" y="2196050"/>
            <a:ext cx="4206825" cy="3450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524000" y="1837244"/>
            <a:ext cx="9144000" cy="4640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3600">
                <a:latin typeface="Calibri"/>
                <a:ea typeface="Calibri"/>
                <a:cs typeface="Calibri"/>
                <a:sym typeface="Calibri"/>
              </a:rPr>
              <a:t>Workshop Learning Goals</a:t>
            </a:r>
            <a:endParaRPr sz="3600">
              <a:latin typeface="Calibri"/>
              <a:ea typeface="Calibri"/>
              <a:cs typeface="Calibri"/>
              <a:sym typeface="Calibri"/>
            </a:endParaRPr>
          </a:p>
          <a:p>
            <a:pPr marL="0" lvl="0" indent="0" algn="ctr" rtl="0">
              <a:lnSpc>
                <a:spcPct val="90000"/>
              </a:lnSpc>
              <a:spcBef>
                <a:spcPts val="0"/>
              </a:spcBef>
              <a:spcAft>
                <a:spcPts val="0"/>
              </a:spcAft>
              <a:buClr>
                <a:schemeClr val="dk1"/>
              </a:buClr>
              <a:buSzPct val="100000"/>
              <a:buFont typeface="Calibri"/>
              <a:buNone/>
            </a:pPr>
            <a:endParaRPr sz="3600"/>
          </a:p>
          <a:p>
            <a:pPr marL="457200" lvl="0" indent="-405765" algn="l" rtl="0">
              <a:lnSpc>
                <a:spcPct val="90000"/>
              </a:lnSpc>
              <a:spcBef>
                <a:spcPts val="0"/>
              </a:spcBef>
              <a:spcAft>
                <a:spcPts val="0"/>
              </a:spcAft>
              <a:buSzPct val="100000"/>
              <a:buChar char="●"/>
            </a:pPr>
            <a:r>
              <a:rPr lang="en-US" sz="3100"/>
              <a:t>Demonstrate how the unique properties of the 20 amino acids determine the final shape of the protein</a:t>
            </a:r>
            <a:endParaRPr sz="3100"/>
          </a:p>
          <a:p>
            <a:pPr marL="0" lvl="0" indent="0" algn="l" rtl="0">
              <a:lnSpc>
                <a:spcPct val="90000"/>
              </a:lnSpc>
              <a:spcBef>
                <a:spcPts val="0"/>
              </a:spcBef>
              <a:spcAft>
                <a:spcPts val="0"/>
              </a:spcAft>
              <a:buClr>
                <a:schemeClr val="dk1"/>
              </a:buClr>
              <a:buSzPct val="116129"/>
              <a:buFont typeface="Calibri"/>
              <a:buNone/>
            </a:pPr>
            <a:endParaRPr sz="3100"/>
          </a:p>
          <a:p>
            <a:pPr marL="457200" indent="-405765" algn="l">
              <a:buSzPct val="100000"/>
              <a:buChar char="●"/>
            </a:pPr>
            <a:r>
              <a:rPr lang="en-US" sz="3100"/>
              <a:t>Demonstrate how modifications to the enzyme active site affect its reactivity</a:t>
            </a:r>
          </a:p>
          <a:p>
            <a:pPr algn="l"/>
            <a:endParaRPr lang="en-US" sz="3100"/>
          </a:p>
          <a:p>
            <a:pPr marL="457200" indent="-405765" algn="l">
              <a:buSzPct val="100000"/>
              <a:buFont typeface="Calibri"/>
              <a:buChar char="•"/>
            </a:pPr>
            <a:r>
              <a:rPr lang="en-US" sz="3100"/>
              <a:t>Apply knowledge of enzymes to explain the results of the catalase lab</a:t>
            </a:r>
            <a:br>
              <a:rPr lang="en-US" sz="3100"/>
            </a:br>
            <a:endParaRPr lang="en-US" sz="3100"/>
          </a:p>
          <a:p>
            <a:pPr marL="0" lvl="0" indent="0" algn="ctr" rtl="0">
              <a:lnSpc>
                <a:spcPct val="90000"/>
              </a:lnSpc>
              <a:spcBef>
                <a:spcPts val="0"/>
              </a:spcBef>
              <a:spcAft>
                <a:spcPts val="0"/>
              </a:spcAft>
              <a:buClr>
                <a:schemeClr val="dk1"/>
              </a:buClr>
              <a:buSzPct val="100000"/>
              <a:buFont typeface="Calibri"/>
              <a:buNone/>
            </a:pPr>
            <a:endParaRPr sz="3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383"/>
        <p:cNvGrpSpPr/>
        <p:nvPr/>
      </p:nvGrpSpPr>
      <p:grpSpPr>
        <a:xfrm>
          <a:off x="0" y="0"/>
          <a:ext cx="0" cy="0"/>
          <a:chOff x="0" y="0"/>
          <a:chExt cx="0" cy="0"/>
        </a:xfrm>
      </p:grpSpPr>
      <p:pic>
        <p:nvPicPr>
          <p:cNvPr id="384" name="Google Shape;384;p56"/>
          <p:cNvPicPr preferRelativeResize="0"/>
          <p:nvPr/>
        </p:nvPicPr>
        <p:blipFill>
          <a:blip r:embed="rId3">
            <a:alphaModFix/>
          </a:blip>
          <a:stretch>
            <a:fillRect/>
          </a:stretch>
        </p:blipFill>
        <p:spPr>
          <a:xfrm>
            <a:off x="3685838" y="0"/>
            <a:ext cx="4820325" cy="6857999"/>
          </a:xfrm>
          <a:prstGeom prst="rect">
            <a:avLst/>
          </a:prstGeom>
          <a:noFill/>
          <a:ln>
            <a:noFill/>
          </a:ln>
        </p:spPr>
      </p:pic>
      <p:pic>
        <p:nvPicPr>
          <p:cNvPr id="385" name="Google Shape;385;p56"/>
          <p:cNvPicPr preferRelativeResize="0"/>
          <p:nvPr/>
        </p:nvPicPr>
        <p:blipFill>
          <a:blip r:embed="rId4">
            <a:alphaModFix/>
          </a:blip>
          <a:stretch>
            <a:fillRect/>
          </a:stretch>
        </p:blipFill>
        <p:spPr>
          <a:xfrm>
            <a:off x="8680463" y="1818013"/>
            <a:ext cx="3381036" cy="3735108"/>
          </a:xfrm>
          <a:prstGeom prst="rect">
            <a:avLst/>
          </a:prstGeom>
          <a:noFill/>
          <a:ln>
            <a:noFill/>
          </a:ln>
        </p:spPr>
      </p:pic>
      <p:sp>
        <p:nvSpPr>
          <p:cNvPr id="386" name="Google Shape;386;p56"/>
          <p:cNvSpPr/>
          <p:nvPr/>
        </p:nvSpPr>
        <p:spPr>
          <a:xfrm>
            <a:off x="86804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WATER </a:t>
            </a:r>
            <a:endParaRPr sz="1500" b="1">
              <a:solidFill>
                <a:srgbClr val="008000"/>
              </a:solidFill>
            </a:endParaRPr>
          </a:p>
        </p:txBody>
      </p:sp>
      <p:pic>
        <p:nvPicPr>
          <p:cNvPr id="387" name="Google Shape;387;p56"/>
          <p:cNvPicPr preferRelativeResize="0"/>
          <p:nvPr/>
        </p:nvPicPr>
        <p:blipFill>
          <a:blip r:embed="rId5">
            <a:alphaModFix/>
          </a:blip>
          <a:stretch>
            <a:fillRect/>
          </a:stretch>
        </p:blipFill>
        <p:spPr>
          <a:xfrm rot="5400000">
            <a:off x="-113250" y="2196050"/>
            <a:ext cx="4206825" cy="3450775"/>
          </a:xfrm>
          <a:prstGeom prst="rect">
            <a:avLst/>
          </a:prstGeom>
          <a:noFill/>
          <a:ln>
            <a:noFill/>
          </a:ln>
        </p:spPr>
      </p:pic>
      <p:sp>
        <p:nvSpPr>
          <p:cNvPr id="388" name="Google Shape;388;p56"/>
          <p:cNvSpPr/>
          <p:nvPr/>
        </p:nvSpPr>
        <p:spPr>
          <a:xfrm>
            <a:off x="264775" y="307500"/>
            <a:ext cx="31125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rgbClr val="008000"/>
                </a:solidFill>
                <a:latin typeface="Calibri"/>
                <a:ea typeface="Calibri"/>
                <a:cs typeface="Calibri"/>
                <a:sym typeface="Calibri"/>
              </a:rPr>
              <a:t> HYDROGEN PEROXIDE </a:t>
            </a:r>
            <a:endParaRPr sz="2400" b="1">
              <a:solidFill>
                <a:srgbClr val="008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66"/>
          <p:cNvPicPr preferRelativeResize="0"/>
          <p:nvPr/>
        </p:nvPicPr>
        <p:blipFill rotWithShape="1">
          <a:blip r:embed="rId3">
            <a:alphaModFix/>
          </a:blip>
          <a:srcRect t="-6410" b="6410"/>
          <a:stretch/>
        </p:blipFill>
        <p:spPr>
          <a:xfrm>
            <a:off x="1568225" y="304800"/>
            <a:ext cx="9832197" cy="655319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67"/>
          <p:cNvPicPr preferRelativeResize="0"/>
          <p:nvPr/>
        </p:nvPicPr>
        <p:blipFill>
          <a:blip r:embed="rId3">
            <a:alphaModFix/>
          </a:blip>
          <a:stretch>
            <a:fillRect/>
          </a:stretch>
        </p:blipFill>
        <p:spPr>
          <a:xfrm>
            <a:off x="4137100" y="1213450"/>
            <a:ext cx="7349450" cy="5644550"/>
          </a:xfrm>
          <a:prstGeom prst="rect">
            <a:avLst/>
          </a:prstGeom>
          <a:noFill/>
          <a:ln>
            <a:noFill/>
          </a:ln>
        </p:spPr>
      </p:pic>
      <p:pic>
        <p:nvPicPr>
          <p:cNvPr id="466" name="Google Shape;466;p67"/>
          <p:cNvPicPr preferRelativeResize="0"/>
          <p:nvPr/>
        </p:nvPicPr>
        <p:blipFill>
          <a:blip r:embed="rId4">
            <a:alphaModFix/>
          </a:blip>
          <a:stretch>
            <a:fillRect/>
          </a:stretch>
        </p:blipFill>
        <p:spPr>
          <a:xfrm>
            <a:off x="6413075" y="5860025"/>
            <a:ext cx="3117610" cy="908650"/>
          </a:xfrm>
          <a:prstGeom prst="rect">
            <a:avLst/>
          </a:prstGeom>
          <a:noFill/>
          <a:ln>
            <a:noFill/>
          </a:ln>
        </p:spPr>
      </p:pic>
      <p:sp>
        <p:nvSpPr>
          <p:cNvPr id="467" name="Google Shape;467;p67"/>
          <p:cNvSpPr/>
          <p:nvPr/>
        </p:nvSpPr>
        <p:spPr>
          <a:xfrm>
            <a:off x="7280825" y="1460875"/>
            <a:ext cx="1062000" cy="11061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7"/>
          <p:cNvSpPr txBox="1"/>
          <p:nvPr/>
        </p:nvSpPr>
        <p:spPr>
          <a:xfrm>
            <a:off x="341800" y="2235175"/>
            <a:ext cx="55704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100">
                <a:latin typeface="Calibri"/>
                <a:ea typeface="Calibri"/>
                <a:cs typeface="Calibri"/>
                <a:sym typeface="Calibri"/>
              </a:rPr>
              <a:t>Modeling Catalase‘s Active Site</a:t>
            </a:r>
            <a:endParaRPr sz="31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72"/>
        <p:cNvGrpSpPr/>
        <p:nvPr/>
      </p:nvGrpSpPr>
      <p:grpSpPr>
        <a:xfrm>
          <a:off x="0" y="0"/>
          <a:ext cx="0" cy="0"/>
          <a:chOff x="0" y="0"/>
          <a:chExt cx="0" cy="0"/>
        </a:xfrm>
      </p:grpSpPr>
      <p:pic>
        <p:nvPicPr>
          <p:cNvPr id="473" name="Google Shape;473;p68"/>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74" name="Google Shape;474;p68"/>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75" name="Google Shape;475;p68"/>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79"/>
        <p:cNvGrpSpPr/>
        <p:nvPr/>
      </p:nvGrpSpPr>
      <p:grpSpPr>
        <a:xfrm>
          <a:off x="0" y="0"/>
          <a:ext cx="0" cy="0"/>
          <a:chOff x="0" y="0"/>
          <a:chExt cx="0" cy="0"/>
        </a:xfrm>
      </p:grpSpPr>
      <p:pic>
        <p:nvPicPr>
          <p:cNvPr id="480" name="Google Shape;480;p69"/>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81" name="Google Shape;481;p69"/>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82" name="Google Shape;482;p69"/>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83" name="Google Shape;483;p69"/>
          <p:cNvPicPr preferRelativeResize="0"/>
          <p:nvPr/>
        </p:nvPicPr>
        <p:blipFill>
          <a:blip r:embed="rId5">
            <a:alphaModFix/>
          </a:blip>
          <a:stretch>
            <a:fillRect/>
          </a:stretch>
        </p:blipFill>
        <p:spPr>
          <a:xfrm>
            <a:off x="3714750" y="2062163"/>
            <a:ext cx="4762500" cy="41719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87"/>
        <p:cNvGrpSpPr/>
        <p:nvPr/>
      </p:nvGrpSpPr>
      <p:grpSpPr>
        <a:xfrm>
          <a:off x="0" y="0"/>
          <a:ext cx="0" cy="0"/>
          <a:chOff x="0" y="0"/>
          <a:chExt cx="0" cy="0"/>
        </a:xfrm>
      </p:grpSpPr>
      <p:pic>
        <p:nvPicPr>
          <p:cNvPr id="488" name="Google Shape;488;p70"/>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89" name="Google Shape;489;p70"/>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90" name="Google Shape;490;p70"/>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91" name="Google Shape;491;p70"/>
          <p:cNvPicPr preferRelativeResize="0"/>
          <p:nvPr/>
        </p:nvPicPr>
        <p:blipFill>
          <a:blip r:embed="rId5">
            <a:alphaModFix/>
          </a:blip>
          <a:stretch>
            <a:fillRect/>
          </a:stretch>
        </p:blipFill>
        <p:spPr>
          <a:xfrm>
            <a:off x="0" y="1607094"/>
            <a:ext cx="12191999" cy="364381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495"/>
        <p:cNvGrpSpPr/>
        <p:nvPr/>
      </p:nvGrpSpPr>
      <p:grpSpPr>
        <a:xfrm>
          <a:off x="0" y="0"/>
          <a:ext cx="0" cy="0"/>
          <a:chOff x="0" y="0"/>
          <a:chExt cx="0" cy="0"/>
        </a:xfrm>
      </p:grpSpPr>
      <p:pic>
        <p:nvPicPr>
          <p:cNvPr id="496" name="Google Shape;496;p71"/>
          <p:cNvPicPr preferRelativeResize="0"/>
          <p:nvPr/>
        </p:nvPicPr>
        <p:blipFill>
          <a:blip r:embed="rId3">
            <a:alphaModFix/>
          </a:blip>
          <a:stretch>
            <a:fillRect/>
          </a:stretch>
        </p:blipFill>
        <p:spPr>
          <a:xfrm>
            <a:off x="5153625" y="1590675"/>
            <a:ext cx="6819901" cy="5114926"/>
          </a:xfrm>
          <a:prstGeom prst="rect">
            <a:avLst/>
          </a:prstGeom>
          <a:noFill/>
          <a:ln>
            <a:noFill/>
          </a:ln>
        </p:spPr>
      </p:pic>
      <p:pic>
        <p:nvPicPr>
          <p:cNvPr id="497" name="Google Shape;497;p71"/>
          <p:cNvPicPr preferRelativeResize="0"/>
          <p:nvPr/>
        </p:nvPicPr>
        <p:blipFill>
          <a:blip r:embed="rId4">
            <a:alphaModFix/>
          </a:blip>
          <a:stretch>
            <a:fillRect/>
          </a:stretch>
        </p:blipFill>
        <p:spPr>
          <a:xfrm>
            <a:off x="152400" y="152400"/>
            <a:ext cx="4914900" cy="6553201"/>
          </a:xfrm>
          <a:prstGeom prst="rect">
            <a:avLst/>
          </a:prstGeom>
          <a:noFill/>
          <a:ln>
            <a:noFill/>
          </a:ln>
        </p:spPr>
      </p:pic>
      <p:sp>
        <p:nvSpPr>
          <p:cNvPr id="498" name="Google Shape;498;p71"/>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ACIDS AND BASES</a:t>
            </a:r>
            <a:endParaRPr sz="4000" b="1">
              <a:solidFill>
                <a:srgbClr val="008000"/>
              </a:solidFill>
              <a:latin typeface="Calibri"/>
              <a:ea typeface="Calibri"/>
              <a:cs typeface="Calibri"/>
              <a:sym typeface="Calibri"/>
            </a:endParaRPr>
          </a:p>
        </p:txBody>
      </p:sp>
      <p:pic>
        <p:nvPicPr>
          <p:cNvPr id="499" name="Google Shape;499;p71"/>
          <p:cNvPicPr preferRelativeResize="0"/>
          <p:nvPr/>
        </p:nvPicPr>
        <p:blipFill>
          <a:blip r:embed="rId5">
            <a:alphaModFix/>
          </a:blip>
          <a:stretch>
            <a:fillRect/>
          </a:stretch>
        </p:blipFill>
        <p:spPr>
          <a:xfrm>
            <a:off x="0" y="1443507"/>
            <a:ext cx="12192001" cy="397098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503"/>
        <p:cNvGrpSpPr/>
        <p:nvPr/>
      </p:nvGrpSpPr>
      <p:grpSpPr>
        <a:xfrm>
          <a:off x="0" y="0"/>
          <a:ext cx="0" cy="0"/>
          <a:chOff x="0" y="0"/>
          <a:chExt cx="0" cy="0"/>
        </a:xfrm>
      </p:grpSpPr>
      <p:pic>
        <p:nvPicPr>
          <p:cNvPr id="504" name="Google Shape;504;p72"/>
          <p:cNvPicPr preferRelativeResize="0"/>
          <p:nvPr/>
        </p:nvPicPr>
        <p:blipFill>
          <a:blip r:embed="rId3">
            <a:alphaModFix/>
          </a:blip>
          <a:stretch>
            <a:fillRect/>
          </a:stretch>
        </p:blipFill>
        <p:spPr>
          <a:xfrm>
            <a:off x="152400" y="152400"/>
            <a:ext cx="4914900" cy="6553201"/>
          </a:xfrm>
          <a:prstGeom prst="rect">
            <a:avLst/>
          </a:prstGeom>
          <a:noFill/>
          <a:ln>
            <a:noFill/>
          </a:ln>
        </p:spPr>
      </p:pic>
      <p:pic>
        <p:nvPicPr>
          <p:cNvPr id="505" name="Google Shape;505;p72"/>
          <p:cNvPicPr preferRelativeResize="0"/>
          <p:nvPr/>
        </p:nvPicPr>
        <p:blipFill>
          <a:blip r:embed="rId4">
            <a:alphaModFix/>
          </a:blip>
          <a:stretch>
            <a:fillRect/>
          </a:stretch>
        </p:blipFill>
        <p:spPr>
          <a:xfrm>
            <a:off x="5067300" y="1590675"/>
            <a:ext cx="6819901" cy="5114926"/>
          </a:xfrm>
          <a:prstGeom prst="rect">
            <a:avLst/>
          </a:prstGeom>
          <a:noFill/>
          <a:ln>
            <a:noFill/>
          </a:ln>
        </p:spPr>
      </p:pic>
      <p:sp>
        <p:nvSpPr>
          <p:cNvPr id="506" name="Google Shape;506;p72"/>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COLD AND HEAT</a:t>
            </a:r>
            <a:endParaRPr sz="4000" b="1">
              <a:solidFill>
                <a:srgbClr val="008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510"/>
        <p:cNvGrpSpPr/>
        <p:nvPr/>
      </p:nvGrpSpPr>
      <p:grpSpPr>
        <a:xfrm>
          <a:off x="0" y="0"/>
          <a:ext cx="0" cy="0"/>
          <a:chOff x="0" y="0"/>
          <a:chExt cx="0" cy="0"/>
        </a:xfrm>
      </p:grpSpPr>
      <p:pic>
        <p:nvPicPr>
          <p:cNvPr id="511" name="Google Shape;511;p73"/>
          <p:cNvPicPr preferRelativeResize="0"/>
          <p:nvPr/>
        </p:nvPicPr>
        <p:blipFill>
          <a:blip r:embed="rId3">
            <a:alphaModFix/>
          </a:blip>
          <a:stretch>
            <a:fillRect/>
          </a:stretch>
        </p:blipFill>
        <p:spPr>
          <a:xfrm>
            <a:off x="152400" y="152400"/>
            <a:ext cx="4914900" cy="6553201"/>
          </a:xfrm>
          <a:prstGeom prst="rect">
            <a:avLst/>
          </a:prstGeom>
          <a:noFill/>
          <a:ln>
            <a:noFill/>
          </a:ln>
        </p:spPr>
      </p:pic>
      <p:pic>
        <p:nvPicPr>
          <p:cNvPr id="512" name="Google Shape;512;p73"/>
          <p:cNvPicPr preferRelativeResize="0"/>
          <p:nvPr/>
        </p:nvPicPr>
        <p:blipFill>
          <a:blip r:embed="rId4">
            <a:alphaModFix/>
          </a:blip>
          <a:stretch>
            <a:fillRect/>
          </a:stretch>
        </p:blipFill>
        <p:spPr>
          <a:xfrm>
            <a:off x="5067300" y="1590675"/>
            <a:ext cx="6819901" cy="5114926"/>
          </a:xfrm>
          <a:prstGeom prst="rect">
            <a:avLst/>
          </a:prstGeom>
          <a:noFill/>
          <a:ln>
            <a:noFill/>
          </a:ln>
        </p:spPr>
      </p:pic>
      <p:sp>
        <p:nvSpPr>
          <p:cNvPr id="513" name="Google Shape;513;p73"/>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COLD AND HEAT</a:t>
            </a:r>
            <a:endParaRPr sz="4000" b="1">
              <a:solidFill>
                <a:srgbClr val="008000"/>
              </a:solidFill>
              <a:latin typeface="Calibri"/>
              <a:ea typeface="Calibri"/>
              <a:cs typeface="Calibri"/>
              <a:sym typeface="Calibri"/>
            </a:endParaRPr>
          </a:p>
        </p:txBody>
      </p:sp>
      <p:pic>
        <p:nvPicPr>
          <p:cNvPr id="514" name="Google Shape;514;p73"/>
          <p:cNvPicPr preferRelativeResize="0"/>
          <p:nvPr/>
        </p:nvPicPr>
        <p:blipFill>
          <a:blip r:embed="rId5">
            <a:alphaModFix/>
          </a:blip>
          <a:stretch>
            <a:fillRect/>
          </a:stretch>
        </p:blipFill>
        <p:spPr>
          <a:xfrm>
            <a:off x="3714750" y="1343025"/>
            <a:ext cx="4762500" cy="41719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534"/>
        <p:cNvGrpSpPr/>
        <p:nvPr/>
      </p:nvGrpSpPr>
      <p:grpSpPr>
        <a:xfrm>
          <a:off x="0" y="0"/>
          <a:ext cx="0" cy="0"/>
          <a:chOff x="0" y="0"/>
          <a:chExt cx="0" cy="0"/>
        </a:xfrm>
      </p:grpSpPr>
      <p:sp>
        <p:nvSpPr>
          <p:cNvPr id="535" name="Google Shape;535;p76"/>
          <p:cNvSpPr/>
          <p:nvPr/>
        </p:nvSpPr>
        <p:spPr>
          <a:xfrm>
            <a:off x="5334225" y="307500"/>
            <a:ext cx="6458700" cy="118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008000"/>
                </a:solidFill>
                <a:latin typeface="Calibri"/>
                <a:ea typeface="Calibri"/>
                <a:cs typeface="Calibri"/>
                <a:sym typeface="Calibri"/>
              </a:rPr>
              <a:t>COMPARING COLD AND HEAT</a:t>
            </a:r>
            <a:endParaRPr sz="4000" b="1">
              <a:solidFill>
                <a:srgbClr val="008000"/>
              </a:solidFill>
              <a:latin typeface="Calibri"/>
              <a:ea typeface="Calibri"/>
              <a:cs typeface="Calibri"/>
              <a:sym typeface="Calibri"/>
            </a:endParaRPr>
          </a:p>
        </p:txBody>
      </p:sp>
      <p:pic>
        <p:nvPicPr>
          <p:cNvPr id="536" name="Google Shape;536;p76"/>
          <p:cNvPicPr preferRelativeResize="0"/>
          <p:nvPr/>
        </p:nvPicPr>
        <p:blipFill>
          <a:blip r:embed="rId3">
            <a:alphaModFix/>
          </a:blip>
          <a:stretch>
            <a:fillRect/>
          </a:stretch>
        </p:blipFill>
        <p:spPr>
          <a:xfrm>
            <a:off x="152400" y="152400"/>
            <a:ext cx="4914900" cy="6553201"/>
          </a:xfrm>
          <a:prstGeom prst="rect">
            <a:avLst/>
          </a:prstGeom>
          <a:noFill/>
          <a:ln>
            <a:noFill/>
          </a:ln>
        </p:spPr>
      </p:pic>
      <p:pic>
        <p:nvPicPr>
          <p:cNvPr id="537" name="Google Shape;537;p76"/>
          <p:cNvPicPr preferRelativeResize="0"/>
          <p:nvPr/>
        </p:nvPicPr>
        <p:blipFill>
          <a:blip r:embed="rId4">
            <a:alphaModFix/>
          </a:blip>
          <a:stretch>
            <a:fillRect/>
          </a:stretch>
        </p:blipFill>
        <p:spPr>
          <a:xfrm>
            <a:off x="5067300" y="1590675"/>
            <a:ext cx="6819901" cy="51149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19"/>
          <p:cNvPicPr preferRelativeResize="0"/>
          <p:nvPr/>
        </p:nvPicPr>
        <p:blipFill rotWithShape="1">
          <a:blip r:embed="rId3">
            <a:alphaModFix/>
          </a:blip>
          <a:srcRect t="-6410" b="6410"/>
          <a:stretch/>
        </p:blipFill>
        <p:spPr>
          <a:xfrm>
            <a:off x="1370025" y="279124"/>
            <a:ext cx="9451950" cy="629975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565"/>
        <p:cNvGrpSpPr/>
        <p:nvPr/>
      </p:nvGrpSpPr>
      <p:grpSpPr>
        <a:xfrm>
          <a:off x="0" y="0"/>
          <a:ext cx="0" cy="0"/>
          <a:chOff x="0" y="0"/>
          <a:chExt cx="0" cy="0"/>
        </a:xfrm>
      </p:grpSpPr>
      <p:pic>
        <p:nvPicPr>
          <p:cNvPr id="566" name="Google Shape;566;p80"/>
          <p:cNvPicPr preferRelativeResize="0"/>
          <p:nvPr/>
        </p:nvPicPr>
        <p:blipFill>
          <a:blip r:embed="rId3">
            <a:alphaModFix/>
          </a:blip>
          <a:stretch>
            <a:fillRect/>
          </a:stretch>
        </p:blipFill>
        <p:spPr>
          <a:xfrm>
            <a:off x="1442575" y="72475"/>
            <a:ext cx="9051104" cy="65532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pic>
        <p:nvPicPr>
          <p:cNvPr id="571" name="Google Shape;571;p81"/>
          <p:cNvPicPr preferRelativeResize="0"/>
          <p:nvPr/>
        </p:nvPicPr>
        <p:blipFill>
          <a:blip r:embed="rId3">
            <a:alphaModFix/>
          </a:blip>
          <a:stretch>
            <a:fillRect/>
          </a:stretch>
        </p:blipFill>
        <p:spPr>
          <a:xfrm>
            <a:off x="3564175" y="1302775"/>
            <a:ext cx="8382000" cy="5353050"/>
          </a:xfrm>
          <a:prstGeom prst="rect">
            <a:avLst/>
          </a:prstGeom>
          <a:noFill/>
          <a:ln>
            <a:noFill/>
          </a:ln>
        </p:spPr>
      </p:pic>
      <p:sp>
        <p:nvSpPr>
          <p:cNvPr id="572" name="Google Shape;572;p81"/>
          <p:cNvSpPr/>
          <p:nvPr/>
        </p:nvSpPr>
        <p:spPr>
          <a:xfrm rot="-1749494">
            <a:off x="264975" y="2116700"/>
            <a:ext cx="4204849" cy="12772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700" b="1">
                <a:solidFill>
                  <a:srgbClr val="008000"/>
                </a:solidFill>
              </a:rPr>
              <a:t>Assessment Time</a:t>
            </a:r>
            <a:endParaRPr sz="3700" b="1">
              <a:solidFill>
                <a:srgbClr val="008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2" name="TextBox 1">
            <a:extLst>
              <a:ext uri="{FF2B5EF4-FFF2-40B4-BE49-F238E27FC236}">
                <a16:creationId xmlns:a16="http://schemas.microsoft.com/office/drawing/2014/main" id="{E886F0B3-518F-68DC-FC81-E56EBB2A93E6}"/>
              </a:ext>
            </a:extLst>
          </p:cNvPr>
          <p:cNvSpPr txBox="1"/>
          <p:nvPr/>
        </p:nvSpPr>
        <p:spPr>
          <a:xfrm>
            <a:off x="5181600" y="2516293"/>
            <a:ext cx="1828800" cy="954107"/>
          </a:xfrm>
          <a:prstGeom prst="rect">
            <a:avLst/>
          </a:prstGeom>
          <a:noFill/>
        </p:spPr>
        <p:txBody>
          <a:bodyPr wrap="square" rtlCol="0">
            <a:spAutoFit/>
          </a:bodyPr>
          <a:lstStyle/>
          <a:p>
            <a:r>
              <a:rPr lang="en-US" sz="1400" b="0" i="0" u="none" strike="noStrike" cap="none">
                <a:solidFill>
                  <a:srgbClr val="000000"/>
                </a:solidFill>
                <a:latin typeface="Arial"/>
                <a:ea typeface="Arial"/>
                <a:cs typeface="Arial"/>
                <a:sym typeface="Arial"/>
              </a:rPr>
              <a:t>This is a placeholder for the image of the Catalase </a:t>
            </a:r>
            <a:r>
              <a:rPr lang="en-US" sz="1400" b="0" i="0" u="none" strike="noStrike" cap="none" err="1">
                <a:solidFill>
                  <a:srgbClr val="000000"/>
                </a:solidFill>
                <a:latin typeface="Arial"/>
                <a:ea typeface="Arial"/>
                <a:cs typeface="Arial"/>
                <a:sym typeface="Arial"/>
              </a:rPr>
              <a:t>Jmol</a:t>
            </a:r>
            <a:r>
              <a:rPr lang="en-US" sz="1400" b="0" i="0" u="none" strike="noStrike" cap="none">
                <a:solidFill>
                  <a:srgbClr val="000000"/>
                </a:solidFill>
                <a:latin typeface="Arial"/>
                <a:ea typeface="Arial"/>
                <a:cs typeface="Arial"/>
                <a:sym typeface="Arial"/>
              </a:rPr>
              <a:t> exploration. </a:t>
            </a:r>
          </a:p>
        </p:txBody>
      </p:sp>
      <p:pic>
        <p:nvPicPr>
          <p:cNvPr id="4" name="Google Shape;319;p48" descr="A picture containing text&#10;&#10;Description automatically generated">
            <a:extLst>
              <a:ext uri="{FF2B5EF4-FFF2-40B4-BE49-F238E27FC236}">
                <a16:creationId xmlns:a16="http://schemas.microsoft.com/office/drawing/2014/main" id="{B943125D-A657-7390-69AE-D90B21EE172A}"/>
              </a:ext>
            </a:extLst>
          </p:cNvPr>
          <p:cNvPicPr preferRelativeResize="0"/>
          <p:nvPr/>
        </p:nvPicPr>
        <p:blipFill>
          <a:blip r:embed="rId3">
            <a:alphaModFix/>
          </a:blip>
          <a:stretch>
            <a:fillRect/>
          </a:stretch>
        </p:blipFill>
        <p:spPr>
          <a:xfrm>
            <a:off x="2595281" y="1662787"/>
            <a:ext cx="6312631" cy="5192952"/>
          </a:xfrm>
          <a:prstGeom prst="rect">
            <a:avLst/>
          </a:prstGeom>
          <a:noFill/>
          <a:ln>
            <a:noFill/>
          </a:ln>
        </p:spPr>
      </p:pic>
      <p:sp>
        <p:nvSpPr>
          <p:cNvPr id="3" name="TextBox 2">
            <a:extLst>
              <a:ext uri="{FF2B5EF4-FFF2-40B4-BE49-F238E27FC236}">
                <a16:creationId xmlns:a16="http://schemas.microsoft.com/office/drawing/2014/main" id="{A3A3A8CD-19DF-3D0A-F3A0-8EE6C6B020C4}"/>
              </a:ext>
            </a:extLst>
          </p:cNvPr>
          <p:cNvSpPr txBox="1"/>
          <p:nvPr/>
        </p:nvSpPr>
        <p:spPr>
          <a:xfrm>
            <a:off x="519545" y="6107545"/>
            <a:ext cx="328670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Symbol"/>
              <a:buChar char="•"/>
            </a:pPr>
            <a:endParaRPr lang="en-US"/>
          </a:p>
          <a:p>
            <a:r>
              <a:rPr lang="en-US">
                <a:hlinkClick r:id="rId4"/>
              </a:rPr>
              <a:t>CBM - Catalase (msoe.edu)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iagram&#10;&#10;Description automatically generated">
            <a:extLst>
              <a:ext uri="{FF2B5EF4-FFF2-40B4-BE49-F238E27FC236}">
                <a16:creationId xmlns:a16="http://schemas.microsoft.com/office/drawing/2014/main" id="{E26F7D05-FD57-97B4-1AA5-99733FE29749}"/>
              </a:ext>
            </a:extLst>
          </p:cNvPr>
          <p:cNvPicPr>
            <a:picLocks noChangeAspect="1"/>
          </p:cNvPicPr>
          <p:nvPr/>
        </p:nvPicPr>
        <p:blipFill>
          <a:blip r:embed="rId3"/>
          <a:stretch>
            <a:fillRect/>
          </a:stretch>
        </p:blipFill>
        <p:spPr>
          <a:xfrm>
            <a:off x="518556" y="1412602"/>
            <a:ext cx="11046031" cy="5447938"/>
          </a:xfrm>
          <a:prstGeom prst="rect">
            <a:avLst/>
          </a:prstGeom>
        </p:spPr>
      </p:pic>
    </p:spTree>
    <p:extLst>
      <p:ext uri="{BB962C8B-B14F-4D97-AF65-F5344CB8AC3E}">
        <p14:creationId xmlns:p14="http://schemas.microsoft.com/office/powerpoint/2010/main" val="324836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82"/>
          <p:cNvSpPr txBox="1">
            <a:spLocks noGrp="1"/>
          </p:cNvSpPr>
          <p:nvPr>
            <p:ph type="ctrTitle"/>
          </p:nvPr>
        </p:nvSpPr>
        <p:spPr>
          <a:xfrm>
            <a:off x="1523985" y="2244788"/>
            <a:ext cx="9144000" cy="777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600"/>
              <a:buFont typeface="Calibri"/>
              <a:buNone/>
            </a:pPr>
            <a:r>
              <a:rPr lang="en-US" sz="3600">
                <a:latin typeface="Calibri"/>
                <a:ea typeface="Calibri"/>
                <a:cs typeface="Calibri"/>
                <a:sym typeface="Calibri"/>
              </a:rPr>
              <a:t>Workshop NGSS Connections </a:t>
            </a:r>
            <a:br>
              <a:rPr lang="en-US" sz="3600">
                <a:solidFill>
                  <a:srgbClr val="0070C0"/>
                </a:solidFill>
              </a:rPr>
            </a:br>
            <a:endParaRPr/>
          </a:p>
        </p:txBody>
      </p:sp>
      <p:graphicFrame>
        <p:nvGraphicFramePr>
          <p:cNvPr id="578" name="Google Shape;578;p82"/>
          <p:cNvGraphicFramePr/>
          <p:nvPr/>
        </p:nvGraphicFramePr>
        <p:xfrm>
          <a:off x="456186" y="2363464"/>
          <a:ext cx="10956175" cy="3957011"/>
        </p:xfrm>
        <a:graphic>
          <a:graphicData uri="http://schemas.openxmlformats.org/drawingml/2006/table">
            <a:tbl>
              <a:tblPr firstRow="1" firstCol="1" bandRow="1">
                <a:noFill/>
                <a:tableStyleId>{C82A132E-6FEE-4433-B526-26F48A2DA092}</a:tableStyleId>
              </a:tblPr>
              <a:tblGrid>
                <a:gridCol w="3527225">
                  <a:extLst>
                    <a:ext uri="{9D8B030D-6E8A-4147-A177-3AD203B41FA5}">
                      <a16:colId xmlns:a16="http://schemas.microsoft.com/office/drawing/2014/main" val="20000"/>
                    </a:ext>
                  </a:extLst>
                </a:gridCol>
                <a:gridCol w="3850550">
                  <a:extLst>
                    <a:ext uri="{9D8B030D-6E8A-4147-A177-3AD203B41FA5}">
                      <a16:colId xmlns:a16="http://schemas.microsoft.com/office/drawing/2014/main" val="20001"/>
                    </a:ext>
                  </a:extLst>
                </a:gridCol>
                <a:gridCol w="3578400">
                  <a:extLst>
                    <a:ext uri="{9D8B030D-6E8A-4147-A177-3AD203B41FA5}">
                      <a16:colId xmlns:a16="http://schemas.microsoft.com/office/drawing/2014/main" val="20002"/>
                    </a:ext>
                  </a:extLst>
                </a:gridCol>
              </a:tblGrid>
              <a:tr h="471425">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SEPs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CCCs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US" sz="3200" u="none" strike="noStrike" cap="none">
                          <a:solidFill>
                            <a:schemeClr val="lt1"/>
                          </a:solidFill>
                        </a:rPr>
                        <a:t>DCIs</a:t>
                      </a:r>
                      <a:endParaRPr sz="32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Asking Questions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Patterns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HS-LS1-1</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1"/>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Developing and Using Models</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Cause and Effect</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HS-LS1-2</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2"/>
                  </a:ext>
                </a:extLst>
              </a:tr>
              <a:tr h="643575">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Constructing Explanations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Structure and Function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LS-1A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3"/>
                  </a:ext>
                </a:extLst>
              </a:tr>
              <a:tr h="643575">
                <a:tc>
                  <a:txBody>
                    <a:bodyPr/>
                    <a:lstStyle/>
                    <a:p>
                      <a:pPr marL="0" marR="0" lvl="0" indent="0" algn="l" rtl="0">
                        <a:lnSpc>
                          <a:spcPct val="107000"/>
                        </a:lnSpc>
                        <a:spcBef>
                          <a:spcPts val="0"/>
                        </a:spcBef>
                        <a:spcAft>
                          <a:spcPts val="0"/>
                        </a:spcAft>
                        <a:buNone/>
                      </a:pP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Stability and Change</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LS-1C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4"/>
                  </a:ext>
                </a:extLst>
              </a:tr>
              <a:tr h="643575">
                <a:tc>
                  <a:txBody>
                    <a:bodyPr/>
                    <a:lstStyle/>
                    <a:p>
                      <a:pPr marL="0" marR="0" lvl="0" indent="0" algn="l" rtl="0">
                        <a:lnSpc>
                          <a:spcPct val="107000"/>
                        </a:lnSpc>
                        <a:spcBef>
                          <a:spcPts val="0"/>
                        </a:spcBef>
                        <a:spcAft>
                          <a:spcPts val="0"/>
                        </a:spcAft>
                        <a:buNone/>
                      </a:pPr>
                      <a:r>
                        <a:rPr lang="en-US" sz="2400" b="1" u="none" strike="noStrike" cap="none"/>
                        <a:t>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Scale, Proportion, and Quantity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a:latin typeface="Calibri"/>
                          <a:ea typeface="Calibri"/>
                          <a:cs typeface="Calibri"/>
                          <a:sym typeface="Calibri"/>
                        </a:rPr>
                        <a:t>LS-1D </a:t>
                      </a:r>
                      <a:endParaRPr sz="2400" b="1" u="none" strike="noStrike" cap="none">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0"/>
          <p:cNvPicPr preferRelativeResize="0"/>
          <p:nvPr/>
        </p:nvPicPr>
        <p:blipFill>
          <a:blip r:embed="rId3">
            <a:alphaModFix/>
          </a:blip>
          <a:stretch>
            <a:fillRect/>
          </a:stretch>
        </p:blipFill>
        <p:spPr>
          <a:xfrm>
            <a:off x="5525050" y="1435525"/>
            <a:ext cx="6583373" cy="5088613"/>
          </a:xfrm>
          <a:prstGeom prst="rect">
            <a:avLst/>
          </a:prstGeom>
          <a:noFill/>
          <a:ln>
            <a:noFill/>
          </a:ln>
        </p:spPr>
      </p:pic>
      <p:pic>
        <p:nvPicPr>
          <p:cNvPr id="136" name="Google Shape;136;p20"/>
          <p:cNvPicPr preferRelativeResize="0"/>
          <p:nvPr/>
        </p:nvPicPr>
        <p:blipFill>
          <a:blip r:embed="rId4"/>
          <a:stretch>
            <a:fillRect/>
          </a:stretch>
        </p:blipFill>
        <p:spPr>
          <a:xfrm>
            <a:off x="247944" y="2525593"/>
            <a:ext cx="5315464" cy="2750981"/>
          </a:xfrm>
          <a:prstGeom prst="rect">
            <a:avLst/>
          </a:prstGeom>
          <a:noFill/>
          <a:ln>
            <a:noFill/>
          </a:ln>
        </p:spPr>
      </p:pic>
      <p:sp>
        <p:nvSpPr>
          <p:cNvPr id="2" name="Rectangle 1">
            <a:extLst>
              <a:ext uri="{FF2B5EF4-FFF2-40B4-BE49-F238E27FC236}">
                <a16:creationId xmlns:a16="http://schemas.microsoft.com/office/drawing/2014/main" id="{D507809C-61C9-9E30-1516-8613E96DF0ED}"/>
              </a:ext>
            </a:extLst>
          </p:cNvPr>
          <p:cNvSpPr/>
          <p:nvPr/>
        </p:nvSpPr>
        <p:spPr>
          <a:xfrm>
            <a:off x="2477528" y="1952367"/>
            <a:ext cx="916459" cy="916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1"/>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3" name="Google Shape;143;p21"/>
          <p:cNvPicPr preferRelativeResize="0"/>
          <p:nvPr/>
        </p:nvPicPr>
        <p:blipFill>
          <a:blip r:embed="rId4">
            <a:alphaModFix/>
          </a:blip>
          <a:stretch>
            <a:fillRect/>
          </a:stretch>
        </p:blipFill>
        <p:spPr>
          <a:xfrm>
            <a:off x="474899" y="1908350"/>
            <a:ext cx="5233306" cy="40450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2"/>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9" name="Google Shape;149;p22"/>
          <p:cNvPicPr preferRelativeResize="0"/>
          <p:nvPr/>
        </p:nvPicPr>
        <p:blipFill>
          <a:blip r:embed="rId4">
            <a:alphaModFix/>
          </a:blip>
          <a:stretch>
            <a:fillRect/>
          </a:stretch>
        </p:blipFill>
        <p:spPr>
          <a:xfrm>
            <a:off x="474899" y="1908350"/>
            <a:ext cx="5233306" cy="4045076"/>
          </a:xfrm>
          <a:prstGeom prst="rect">
            <a:avLst/>
          </a:prstGeom>
          <a:noFill/>
          <a:ln>
            <a:noFill/>
          </a:ln>
        </p:spPr>
      </p:pic>
      <p:sp>
        <p:nvSpPr>
          <p:cNvPr id="150" name="Google Shape;150;p22"/>
          <p:cNvSpPr/>
          <p:nvPr/>
        </p:nvSpPr>
        <p:spPr>
          <a:xfrm>
            <a:off x="6317225" y="2987350"/>
            <a:ext cx="5076000" cy="3008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WHAT PATTERNS DO YOU SEE AMONG THE SIDE CHAINS?</a:t>
            </a:r>
            <a:endParaRPr/>
          </a:p>
          <a:p>
            <a:pPr marL="0" lvl="0" indent="0" algn="l" rtl="0">
              <a:spcBef>
                <a:spcPts val="0"/>
              </a:spcBef>
              <a:spcAft>
                <a:spcPts val="0"/>
              </a:spcAft>
              <a:buNone/>
            </a:pPr>
            <a:endParaRPr/>
          </a:p>
          <a:p>
            <a:pPr marL="0" lvl="0" indent="0" algn="l" rtl="0">
              <a:spcBef>
                <a:spcPts val="0"/>
              </a:spcBef>
              <a:spcAft>
                <a:spcPts val="0"/>
              </a:spcAft>
              <a:buNone/>
            </a:pPr>
            <a:r>
              <a:rPr lang="en-US"/>
              <a:t>WHAT QUESTIONS DO YOU HAVE?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24"/>
          <p:cNvPicPr preferRelativeResize="0"/>
          <p:nvPr/>
        </p:nvPicPr>
        <p:blipFill>
          <a:blip r:embed="rId3">
            <a:alphaModFix/>
          </a:blip>
          <a:stretch>
            <a:fillRect/>
          </a:stretch>
        </p:blipFill>
        <p:spPr>
          <a:xfrm>
            <a:off x="474899" y="1908350"/>
            <a:ext cx="5233306" cy="4045076"/>
          </a:xfrm>
          <a:prstGeom prst="rect">
            <a:avLst/>
          </a:prstGeom>
          <a:noFill/>
          <a:ln>
            <a:noFill/>
          </a:ln>
        </p:spPr>
      </p:pic>
      <p:pic>
        <p:nvPicPr>
          <p:cNvPr id="164" name="Google Shape;164;p24"/>
          <p:cNvPicPr preferRelativeResize="0"/>
          <p:nvPr/>
        </p:nvPicPr>
        <p:blipFill>
          <a:blip r:embed="rId4">
            <a:alphaModFix/>
          </a:blip>
          <a:stretch>
            <a:fillRect/>
          </a:stretch>
        </p:blipFill>
        <p:spPr>
          <a:xfrm>
            <a:off x="5904850" y="1437975"/>
            <a:ext cx="6287150" cy="5420027"/>
          </a:xfrm>
          <a:prstGeom prst="rect">
            <a:avLst/>
          </a:prstGeom>
          <a:noFill/>
          <a:ln>
            <a:noFill/>
          </a:ln>
        </p:spPr>
      </p:pic>
      <p:pic>
        <p:nvPicPr>
          <p:cNvPr id="2" name="Picture 2" descr="Shape&#10;&#10;Description automatically generated">
            <a:extLst>
              <a:ext uri="{FF2B5EF4-FFF2-40B4-BE49-F238E27FC236}">
                <a16:creationId xmlns:a16="http://schemas.microsoft.com/office/drawing/2014/main" id="{748F0C0A-4652-2C35-B800-1FE668FA78C0}"/>
              </a:ext>
            </a:extLst>
          </p:cNvPr>
          <p:cNvPicPr>
            <a:picLocks noChangeAspect="1"/>
          </p:cNvPicPr>
          <p:nvPr/>
        </p:nvPicPr>
        <p:blipFill rotWithShape="1">
          <a:blip r:embed="rId5"/>
          <a:srcRect r="-840" b="11905"/>
          <a:stretch/>
        </p:blipFill>
        <p:spPr>
          <a:xfrm>
            <a:off x="10693098" y="5514202"/>
            <a:ext cx="1236975" cy="11430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pic>
        <p:nvPicPr>
          <p:cNvPr id="173" name="Google Shape;173;p26"/>
          <p:cNvPicPr preferRelativeResize="0"/>
          <p:nvPr/>
        </p:nvPicPr>
        <p:blipFill>
          <a:blip r:embed="rId3">
            <a:alphaModFix/>
          </a:blip>
          <a:stretch>
            <a:fillRect/>
          </a:stretch>
        </p:blipFill>
        <p:spPr>
          <a:xfrm>
            <a:off x="2486675" y="152400"/>
            <a:ext cx="7218646" cy="65532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Comments xmlns="fccfdd5f-3cf6-48f3-9c58-398738ebd059" xsi:nil="true"/>
    <SubmittedtoNSTA xmlns="fccfdd5f-3cf6-48f3-9c58-398738ebd059">false</SubmittedtoNSTA>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SharedWithUsers xmlns="256d1f37-a5bf-40ea-9e3b-df9e783b5a8c">
      <UserInfo>
        <DisplayName>Mark Arnholt</DisplayName>
        <AccountId>477</AccountId>
        <AccountType/>
      </UserInfo>
      <UserInfo>
        <DisplayName>Kim Parfitt</DisplayName>
        <AccountId>311</AccountId>
        <AccountType/>
      </UserInfo>
      <UserInfo>
        <DisplayName>Kris Herman</DisplayName>
        <AccountId>8</AccountId>
        <AccountType/>
      </UserInfo>
      <UserInfo>
        <DisplayName>Tim Herman</DisplayName>
        <AccountId>37</AccountId>
        <AccountType/>
      </UserInfo>
      <UserInfo>
        <DisplayName>Mark Hoelzer</DisplayName>
        <AccountId>169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0" ma:contentTypeDescription="Create a new document." ma:contentTypeScope="" ma:versionID="84d1a5993485642f102bc06eaebd549e">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cc5052e2b9664e348918f7b73b77a0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5E4A24-487D-4D6D-82F9-D0CF01CB9E4A}">
  <ds:schemaRefs>
    <ds:schemaRef ds:uri="http://schemas.microsoft.com/sharepoint/v3/contenttype/forms"/>
  </ds:schemaRefs>
</ds:datastoreItem>
</file>

<file path=customXml/itemProps2.xml><?xml version="1.0" encoding="utf-8"?>
<ds:datastoreItem xmlns:ds="http://schemas.openxmlformats.org/officeDocument/2006/customXml" ds:itemID="{F850DC4B-484A-4E73-A176-47D4A849A5A5}">
  <ds:schemaRefs>
    <ds:schemaRef ds:uri="256d1f37-a5bf-40ea-9e3b-df9e783b5a8c"/>
    <ds:schemaRef ds:uri="809d9e76-574a-4a06-b96c-3c0bc3def00a"/>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A8403D0-497B-4806-8EE1-4D40689F37AF}">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44</Slides>
  <Notes>44</Notes>
  <HiddenSlides>0</HiddenSlide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Office Theme</vt:lpstr>
      <vt:lpstr>Office Theme</vt:lpstr>
      <vt:lpstr>Demystifying Protein  Dimensionality  &amp; Exploring Enzymes </vt:lpstr>
      <vt:lpstr>PowerPoint Presentation</vt:lpstr>
      <vt:lpstr>Workshop Learning Goals  Demonstrate how the unique properties of the 20 amino acids determine the final shape of the protein  Demonstrate how modifications to the enzyme active site affect its reactivity  Apply knowledge of enzymes to explain the results of the catalase lab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4</cp:revision>
  <dcterms:modified xsi:type="dcterms:W3CDTF">2022-10-14T20:59:16Z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