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5143500" cx="9144000"/>
  <p:notesSz cx="6858000" cy="9144000"/>
  <p:embeddedFontLst>
    <p:embeddedFont>
      <p:font typeface="Catamaran"/>
      <p:regular r:id="rId36"/>
      <p:bold r:id="rId37"/>
    </p:embeddedFont>
    <p:embeddedFont>
      <p:font typeface="Catamaran Thin"/>
      <p:regular r:id="rId38"/>
      <p:bold r:id="rId39"/>
    </p:embeddedFont>
    <p:embeddedFont>
      <p:font typeface="Cabin"/>
      <p:regular r:id="rId40"/>
      <p:bold r:id="rId41"/>
      <p:italic r:id="rId42"/>
      <p:boldItalic r:id="rId43"/>
    </p:embeddedFont>
    <p:embeddedFont>
      <p:font typeface="Londrina Solid"/>
      <p:regular r:id="rId44"/>
    </p:embeddedFont>
    <p:embeddedFont>
      <p:font typeface="Catamaran SemiBold"/>
      <p:regular r:id="rId45"/>
      <p:bold r:id="rId46"/>
    </p:embeddedFont>
    <p:embeddedFont>
      <p:font typeface="Catamaran Medium"/>
      <p:regular r:id="rId47"/>
      <p:bold r:id="rId48"/>
    </p:embeddedFont>
    <p:embeddedFont>
      <p:font typeface="Catamaran Light"/>
      <p:regular r:id="rId49"/>
      <p:bold r:id="rId50"/>
    </p:embeddedFont>
    <p:embeddedFont>
      <p:font typeface="Merriweather"/>
      <p:regular r:id="rId51"/>
      <p:bold r:id="rId52"/>
      <p:italic r:id="rId53"/>
      <p:boldItalic r:id="rId54"/>
    </p:embeddedFont>
    <p:embeddedFont>
      <p:font typeface="Cabin Medium"/>
      <p:regular r:id="rId55"/>
      <p:bold r:id="rId56"/>
      <p:italic r:id="rId57"/>
      <p:boldItalic r:id="rId58"/>
    </p:embeddedFont>
    <p:embeddedFont>
      <p:font typeface="Handlee"/>
      <p:regular r:id="rId59"/>
    </p:embeddedFont>
    <p:embeddedFont>
      <p:font typeface="Catamaran ExtraLight"/>
      <p:regular r:id="rId60"/>
      <p:bold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E2CCBE1-FD4C-4B89-B27B-4C363D99BAF4}">
  <a:tblStyle styleId="{2E2CCBE1-FD4C-4B89-B27B-4C363D99BAF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D68E3805-54E2-4E5F-B114-79BD56CE46E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abin-regular.fntdata"/><Relationship Id="rId42" Type="http://schemas.openxmlformats.org/officeDocument/2006/relationships/font" Target="fonts/Cabin-italic.fntdata"/><Relationship Id="rId41" Type="http://schemas.openxmlformats.org/officeDocument/2006/relationships/font" Target="fonts/Cabin-bold.fntdata"/><Relationship Id="rId44" Type="http://schemas.openxmlformats.org/officeDocument/2006/relationships/font" Target="fonts/LondrinaSolid-regular.fntdata"/><Relationship Id="rId43" Type="http://schemas.openxmlformats.org/officeDocument/2006/relationships/font" Target="fonts/Cabin-boldItalic.fntdata"/><Relationship Id="rId46" Type="http://schemas.openxmlformats.org/officeDocument/2006/relationships/font" Target="fonts/CatamaranSemiBold-bold.fntdata"/><Relationship Id="rId45" Type="http://schemas.openxmlformats.org/officeDocument/2006/relationships/font" Target="fonts/CatamaranSemiBo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CatamaranMedium-bold.fntdata"/><Relationship Id="rId47" Type="http://schemas.openxmlformats.org/officeDocument/2006/relationships/font" Target="fonts/CatamaranMedium-regular.fntdata"/><Relationship Id="rId49" Type="http://schemas.openxmlformats.org/officeDocument/2006/relationships/font" Target="fonts/CatamaranLight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font" Target="fonts/Catamaran-bold.fntdata"/><Relationship Id="rId36" Type="http://schemas.openxmlformats.org/officeDocument/2006/relationships/font" Target="fonts/Catamaran-regular.fntdata"/><Relationship Id="rId39" Type="http://schemas.openxmlformats.org/officeDocument/2006/relationships/font" Target="fonts/CatamaranThin-bold.fntdata"/><Relationship Id="rId38" Type="http://schemas.openxmlformats.org/officeDocument/2006/relationships/font" Target="fonts/CatamaranThin-regular.fntdata"/><Relationship Id="rId61" Type="http://schemas.openxmlformats.org/officeDocument/2006/relationships/font" Target="fonts/CatamaranExtraLight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CatamaranExtraLight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Merriweather-regular.fntdata"/><Relationship Id="rId50" Type="http://schemas.openxmlformats.org/officeDocument/2006/relationships/font" Target="fonts/CatamaranLight-bold.fntdata"/><Relationship Id="rId53" Type="http://schemas.openxmlformats.org/officeDocument/2006/relationships/font" Target="fonts/Merriweather-italic.fntdata"/><Relationship Id="rId52" Type="http://schemas.openxmlformats.org/officeDocument/2006/relationships/font" Target="fonts/Merriweather-bold.fntdata"/><Relationship Id="rId11" Type="http://schemas.openxmlformats.org/officeDocument/2006/relationships/slide" Target="slides/slide5.xml"/><Relationship Id="rId55" Type="http://schemas.openxmlformats.org/officeDocument/2006/relationships/font" Target="fonts/CabinMedium-regular.fntdata"/><Relationship Id="rId10" Type="http://schemas.openxmlformats.org/officeDocument/2006/relationships/slide" Target="slides/slide4.xml"/><Relationship Id="rId54" Type="http://schemas.openxmlformats.org/officeDocument/2006/relationships/font" Target="fonts/Merriweather-boldItalic.fntdata"/><Relationship Id="rId13" Type="http://schemas.openxmlformats.org/officeDocument/2006/relationships/slide" Target="slides/slide7.xml"/><Relationship Id="rId57" Type="http://schemas.openxmlformats.org/officeDocument/2006/relationships/font" Target="fonts/CabinMedium-italic.fntdata"/><Relationship Id="rId12" Type="http://schemas.openxmlformats.org/officeDocument/2006/relationships/slide" Target="slides/slide6.xml"/><Relationship Id="rId56" Type="http://schemas.openxmlformats.org/officeDocument/2006/relationships/font" Target="fonts/CabinMedium-bold.fntdata"/><Relationship Id="rId15" Type="http://schemas.openxmlformats.org/officeDocument/2006/relationships/slide" Target="slides/slide9.xml"/><Relationship Id="rId59" Type="http://schemas.openxmlformats.org/officeDocument/2006/relationships/font" Target="fonts/Handlee-regular.fntdata"/><Relationship Id="rId14" Type="http://schemas.openxmlformats.org/officeDocument/2006/relationships/slide" Target="slides/slide8.xml"/><Relationship Id="rId58" Type="http://schemas.openxmlformats.org/officeDocument/2006/relationships/font" Target="fonts/CabinMedium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e93f7e59e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e93f7e59e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eb4c1851a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eb4c1851a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eb4c1851a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eb4c1851a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fb01586a4e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fb01586a4e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fb01586a4e_0_4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fb01586a4e_0_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fb01586a4e_0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fb01586a4e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01586a4e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01586a4e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fb01586a4e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fb01586a4e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4b2d3c5b2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24b2d3c5b2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4b2d3c5b2a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24b2d3c5b2a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4b2d3c5b2a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4b2d3c5b2a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e93f7e59e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e93f7e59e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4b2d3c5b2a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4b2d3c5b2a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4b2d3c5b2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24b2d3c5b2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e93f7e59e4_0_9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e93f7e59e4_0_9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e93f7e59e4_0_1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e93f7e59e4_0_1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ed9f56c7b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ed9f56c7b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e93f7e59e4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e93f7e59e4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f98f8cf3a9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f98f8cf3a9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f98f8cf3a9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f98f8cf3a9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93f7e59e4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e93f7e59e4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e93f7e59e4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e93f7e59e4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8ca9bcb3e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8ca9bcb3e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e93f7e59e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e93f7e59e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93f7e59e4_0_5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e93f7e59e4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e93f7e59e4_0_5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e93f7e59e4_0_5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018e3edfb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018e3edfb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fb01586a4e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fb01586a4e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06edccd1e0_1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06edccd1e0_1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 algn="ctr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55600" lvl="1" marL="9144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42900" lvl="2" marL="13716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3600000" dist="38100">
              <a:srgbClr val="000000">
                <a:alpha val="33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Londrina Solid"/>
              <a:buNone/>
              <a:defRPr sz="34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tamaran"/>
              <a:buChar char="●"/>
              <a:defRPr sz="26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tamaran Medium"/>
              <a:buChar char="○"/>
              <a:defRPr sz="2000">
                <a:solidFill>
                  <a:schemeClr val="dk2"/>
                </a:solidFill>
                <a:latin typeface="Catamaran Medium"/>
                <a:ea typeface="Catamaran Medium"/>
                <a:cs typeface="Catamaran Medium"/>
                <a:sym typeface="Catamaran Medium"/>
              </a:defRPr>
            </a:lvl2pPr>
            <a:lvl3pPr indent="-342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tamaran"/>
              <a:buChar char="■"/>
              <a:defRPr sz="18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-342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tamaran Light"/>
              <a:buChar char="●"/>
              <a:defRPr sz="1800">
                <a:solidFill>
                  <a:schemeClr val="dk2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indent="-342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tamaran ExtraLight"/>
              <a:buChar char="○"/>
              <a:defRPr sz="1800">
                <a:solidFill>
                  <a:schemeClr val="dk2"/>
                </a:solidFill>
                <a:latin typeface="Catamaran ExtraLight"/>
                <a:ea typeface="Catamaran ExtraLight"/>
                <a:cs typeface="Catamaran ExtraLight"/>
                <a:sym typeface="Catamaran ExtraLight"/>
              </a:defRPr>
            </a:lvl5pPr>
            <a:lvl6pPr indent="-342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tamaran Thin"/>
              <a:buChar char="■"/>
              <a:defRPr sz="1800">
                <a:solidFill>
                  <a:schemeClr val="dk2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indent="-342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tamaran Thin"/>
              <a:buChar char="●"/>
              <a:defRPr sz="1800">
                <a:solidFill>
                  <a:schemeClr val="dk2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indent="-342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tamaran Thin"/>
              <a:buChar char="○"/>
              <a:defRPr sz="1800">
                <a:solidFill>
                  <a:schemeClr val="dk2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indent="-342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tamaran Thin"/>
              <a:buChar char="■"/>
              <a:defRPr sz="1800">
                <a:solidFill>
                  <a:schemeClr val="dk2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6176754" y="4886733"/>
            <a:ext cx="2987700" cy="2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D9D9D9"/>
                </a:solidFill>
              </a:rPr>
              <a:t>NJ Science Convention: 2023 - Diane Sigalas</a:t>
            </a:r>
            <a:endParaRPr b="1" sz="1000">
              <a:solidFill>
                <a:srgbClr val="D9D9D9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png"/><Relationship Id="rId4" Type="http://schemas.openxmlformats.org/officeDocument/2006/relationships/image" Target="../media/image3.png"/><Relationship Id="rId5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Relationship Id="rId4" Type="http://schemas.openxmlformats.org/officeDocument/2006/relationships/image" Target="../media/image40.jpg"/><Relationship Id="rId5" Type="http://schemas.openxmlformats.org/officeDocument/2006/relationships/image" Target="../media/image2.png"/><Relationship Id="rId6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40.jpg"/><Relationship Id="rId5" Type="http://schemas.openxmlformats.org/officeDocument/2006/relationships/image" Target="../media/image2.png"/><Relationship Id="rId6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Relationship Id="rId4" Type="http://schemas.openxmlformats.org/officeDocument/2006/relationships/image" Target="../media/image40.jpg"/><Relationship Id="rId5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Relationship Id="rId4" Type="http://schemas.openxmlformats.org/officeDocument/2006/relationships/image" Target="../media/image40.jp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40.jp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Relationship Id="rId4" Type="http://schemas.openxmlformats.org/officeDocument/2006/relationships/image" Target="../media/image40.jp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image" Target="../media/image4.jpg"/><Relationship Id="rId5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jpg"/><Relationship Id="rId4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Relationship Id="rId4" Type="http://schemas.openxmlformats.org/officeDocument/2006/relationships/image" Target="../media/image4.jpg"/><Relationship Id="rId5" Type="http://schemas.openxmlformats.org/officeDocument/2006/relationships/image" Target="../media/image41.png"/><Relationship Id="rId6" Type="http://schemas.openxmlformats.org/officeDocument/2006/relationships/image" Target="../media/image18.png"/><Relationship Id="rId7" Type="http://schemas.openxmlformats.org/officeDocument/2006/relationships/image" Target="../media/image16.png"/><Relationship Id="rId8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Relationship Id="rId4" Type="http://schemas.openxmlformats.org/officeDocument/2006/relationships/image" Target="../media/image22.png"/><Relationship Id="rId9" Type="http://schemas.openxmlformats.org/officeDocument/2006/relationships/image" Target="../media/image2.png"/><Relationship Id="rId5" Type="http://schemas.openxmlformats.org/officeDocument/2006/relationships/image" Target="../media/image18.png"/><Relationship Id="rId6" Type="http://schemas.openxmlformats.org/officeDocument/2006/relationships/image" Target="../media/image29.png"/><Relationship Id="rId7" Type="http://schemas.openxmlformats.org/officeDocument/2006/relationships/image" Target="../media/image28.png"/><Relationship Id="rId8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27.png"/><Relationship Id="rId5" Type="http://schemas.openxmlformats.org/officeDocument/2006/relationships/image" Target="../media/image5.png"/><Relationship Id="rId6" Type="http://schemas.openxmlformats.org/officeDocument/2006/relationships/image" Target="../media/image1.jpg"/><Relationship Id="rId7" Type="http://schemas.openxmlformats.org/officeDocument/2006/relationships/image" Target="../media/image2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jpg"/><Relationship Id="rId4" Type="http://schemas.openxmlformats.org/officeDocument/2006/relationships/image" Target="../media/image41.png"/><Relationship Id="rId5" Type="http://schemas.openxmlformats.org/officeDocument/2006/relationships/image" Target="../media/image18.png"/><Relationship Id="rId6" Type="http://schemas.openxmlformats.org/officeDocument/2006/relationships/image" Target="../media/image4.jpg"/><Relationship Id="rId7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jpg"/><Relationship Id="rId4" Type="http://schemas.openxmlformats.org/officeDocument/2006/relationships/image" Target="../media/image4.jpg"/><Relationship Id="rId9" Type="http://schemas.openxmlformats.org/officeDocument/2006/relationships/image" Target="../media/image2.png"/><Relationship Id="rId5" Type="http://schemas.openxmlformats.org/officeDocument/2006/relationships/image" Target="../media/image41.png"/><Relationship Id="rId6" Type="http://schemas.openxmlformats.org/officeDocument/2006/relationships/image" Target="../media/image18.png"/><Relationship Id="rId7" Type="http://schemas.openxmlformats.org/officeDocument/2006/relationships/hyperlink" Target="https://drive.google.com/file/d/135B5fbkbMAKAYhEea2sf5pmLbV4coyJm/view?usp=sharing" TargetMode="External"/><Relationship Id="rId8" Type="http://schemas.openxmlformats.org/officeDocument/2006/relationships/image" Target="../media/image3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17.png"/><Relationship Id="rId6" Type="http://schemas.openxmlformats.org/officeDocument/2006/relationships/image" Target="../media/image24.png"/><Relationship Id="rId7" Type="http://schemas.openxmlformats.org/officeDocument/2006/relationships/image" Target="../media/image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g"/><Relationship Id="rId4" Type="http://schemas.openxmlformats.org/officeDocument/2006/relationships/image" Target="../media/image39.jpg"/><Relationship Id="rId5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Relationship Id="rId4" Type="http://schemas.openxmlformats.org/officeDocument/2006/relationships/image" Target="../media/image10.pn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2.png"/><Relationship Id="rId4" Type="http://schemas.openxmlformats.org/officeDocument/2006/relationships/image" Target="../media/image35.png"/><Relationship Id="rId5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image" Target="../media/image17.png"/><Relationship Id="rId6" Type="http://schemas.openxmlformats.org/officeDocument/2006/relationships/hyperlink" Target="http://3dmoleculardesigns.com" TargetMode="External"/><Relationship Id="rId7" Type="http://schemas.openxmlformats.org/officeDocument/2006/relationships/hyperlink" Target="http://www.youtube.com/watch?v=gqMEsWFlLbM" TargetMode="External"/><Relationship Id="rId8" Type="http://schemas.openxmlformats.org/officeDocument/2006/relationships/image" Target="../media/image3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.youtube.com/watch?v=YlRf4uFnZxY" TargetMode="External"/><Relationship Id="rId4" Type="http://schemas.openxmlformats.org/officeDocument/2006/relationships/image" Target="../media/image32.jpg"/><Relationship Id="rId5" Type="http://schemas.openxmlformats.org/officeDocument/2006/relationships/image" Target="../media/image2.png"/><Relationship Id="rId6" Type="http://schemas.openxmlformats.org/officeDocument/2006/relationships/image" Target="../media/image4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jpg"/><Relationship Id="rId4" Type="http://schemas.openxmlformats.org/officeDocument/2006/relationships/image" Target="../media/image30.png"/><Relationship Id="rId5" Type="http://schemas.openxmlformats.org/officeDocument/2006/relationships/image" Target="../media/image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jpg"/><Relationship Id="rId4" Type="http://schemas.openxmlformats.org/officeDocument/2006/relationships/image" Target="../media/image38.png"/><Relationship Id="rId11" Type="http://schemas.openxmlformats.org/officeDocument/2006/relationships/image" Target="../media/image35.png"/><Relationship Id="rId10" Type="http://schemas.openxmlformats.org/officeDocument/2006/relationships/image" Target="../media/image36.png"/><Relationship Id="rId12" Type="http://schemas.openxmlformats.org/officeDocument/2006/relationships/image" Target="../media/image4.jpg"/><Relationship Id="rId9" Type="http://schemas.openxmlformats.org/officeDocument/2006/relationships/image" Target="../media/image44.png"/><Relationship Id="rId5" Type="http://schemas.openxmlformats.org/officeDocument/2006/relationships/image" Target="../media/image37.png"/><Relationship Id="rId6" Type="http://schemas.openxmlformats.org/officeDocument/2006/relationships/hyperlink" Target="mailto:dsigalas@livingston.org" TargetMode="External"/><Relationship Id="rId7" Type="http://schemas.openxmlformats.org/officeDocument/2006/relationships/hyperlink" Target="https://www.linkedin.com/in/diane-sigalas/" TargetMode="External"/><Relationship Id="rId8" Type="http://schemas.openxmlformats.org/officeDocument/2006/relationships/image" Target="../media/image4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23.jpg"/><Relationship Id="rId5" Type="http://schemas.openxmlformats.org/officeDocument/2006/relationships/image" Target="../media/image20.jpg"/><Relationship Id="rId6" Type="http://schemas.openxmlformats.org/officeDocument/2006/relationships/image" Target="../media/image2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11" Type="http://schemas.openxmlformats.org/officeDocument/2006/relationships/image" Target="../media/image7.jpg"/><Relationship Id="rId10" Type="http://schemas.openxmlformats.org/officeDocument/2006/relationships/hyperlink" Target="https://www.3dmoleculardesigns.com/Education-Products/Making-the-Cut-with-CRISPR-Cas9.htm" TargetMode="External"/><Relationship Id="rId9" Type="http://schemas.openxmlformats.org/officeDocument/2006/relationships/hyperlink" Target="https://www.3dmoleculardesigns.com/Education-Products/Making-the-Cut-with-CRISPR-Cas9.htm" TargetMode="External"/><Relationship Id="rId5" Type="http://schemas.openxmlformats.org/officeDocument/2006/relationships/image" Target="../media/image6.png"/><Relationship Id="rId6" Type="http://schemas.openxmlformats.org/officeDocument/2006/relationships/hyperlink" Target="https://www.3dmoleculardesigns.com/Education-Products/CRISPR-Adaptive-Immunity-Kit.htm" TargetMode="External"/><Relationship Id="rId7" Type="http://schemas.openxmlformats.org/officeDocument/2006/relationships/hyperlink" Target="https://www.3dmoleculardesigns.com/Education-Products/CRISPR-Adaptive-Immunity-Kit.htm" TargetMode="External"/><Relationship Id="rId8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0.png"/><Relationship Id="rId5" Type="http://schemas.openxmlformats.org/officeDocument/2006/relationships/image" Target="../media/image2.png"/><Relationship Id="rId6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12.jp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4.jp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13.jpg"/><Relationship Id="rId5" Type="http://schemas.openxmlformats.org/officeDocument/2006/relationships/image" Target="../media/image14.png"/><Relationship Id="rId6" Type="http://schemas.openxmlformats.org/officeDocument/2006/relationships/image" Target="../media/image11.png"/><Relationship Id="rId7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Relationship Id="rId4" Type="http://schemas.openxmlformats.org/officeDocument/2006/relationships/image" Target="../media/image40.jp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idx="4294967295" type="title"/>
          </p:nvPr>
        </p:nvSpPr>
        <p:spPr>
          <a:xfrm>
            <a:off x="79650" y="498927"/>
            <a:ext cx="8984700" cy="572700"/>
          </a:xfrm>
          <a:prstGeom prst="rect">
            <a:avLst/>
          </a:prstGeom>
          <a:effectLst>
            <a:outerShdw blurRad="57150" rotWithShape="0" algn="bl" dir="3960000" dist="38100">
              <a:schemeClr val="dk1">
                <a:alpha val="6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8350">
                <a:latin typeface="Londrina Solid"/>
                <a:ea typeface="Londrina Solid"/>
                <a:cs typeface="Londrina Solid"/>
                <a:sym typeface="Londrina Solid"/>
              </a:rPr>
              <a:t>The Future is CRISPR</a:t>
            </a:r>
            <a:endParaRPr sz="835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37600" y="1790125"/>
            <a:ext cx="8926800" cy="572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3400">
                <a:solidFill>
                  <a:srgbClr val="222222"/>
                </a:solidFill>
                <a:latin typeface="Catamaran Light"/>
                <a:ea typeface="Catamaran Light"/>
                <a:cs typeface="Catamaran Light"/>
                <a:sym typeface="Catamaran Light"/>
              </a:rPr>
              <a:t>Using models to teach Genetic Engineering and CRISPR Technology</a:t>
            </a:r>
            <a:endParaRPr sz="3400">
              <a:latin typeface="Catamaran Light"/>
              <a:ea typeface="Catamaran Light"/>
              <a:cs typeface="Catamaran Light"/>
              <a:sym typeface="Catamaran Light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4175" y="3704250"/>
            <a:ext cx="4813854" cy="114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50" y="3392925"/>
            <a:ext cx="3868350" cy="139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5">
            <a:alphaModFix amt="14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2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b="4076" l="67905" r="0" t="0"/>
          <a:stretch/>
        </p:blipFill>
        <p:spPr>
          <a:xfrm>
            <a:off x="6209325" y="0"/>
            <a:ext cx="2934675" cy="493394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2"/>
          <p:cNvSpPr txBox="1"/>
          <p:nvPr>
            <p:ph type="title"/>
          </p:nvPr>
        </p:nvSpPr>
        <p:spPr>
          <a:xfrm>
            <a:off x="235500" y="2164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/>
              <a:t>Just who are these pieces?</a:t>
            </a:r>
            <a:endParaRPr b="1" sz="45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189" name="Google Shape;189;p22"/>
          <p:cNvPicPr preferRelativeResize="0"/>
          <p:nvPr/>
        </p:nvPicPr>
        <p:blipFill rotWithShape="1">
          <a:blip r:embed="rId4">
            <a:alphaModFix/>
          </a:blip>
          <a:srcRect b="77325" l="6699" r="10388" t="1417"/>
          <a:stretch/>
        </p:blipFill>
        <p:spPr>
          <a:xfrm>
            <a:off x="4308394" y="1362525"/>
            <a:ext cx="4523900" cy="2877676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90" name="Google Shape;190;p22"/>
          <p:cNvSpPr txBox="1"/>
          <p:nvPr/>
        </p:nvSpPr>
        <p:spPr>
          <a:xfrm>
            <a:off x="235500" y="1057725"/>
            <a:ext cx="3996600" cy="40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Let’s go over just who these pieces are and what they do in this system pictured to the right:</a:t>
            </a:r>
            <a:endParaRPr sz="26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60350" lvl="0" marL="457200" rtl="0" algn="l">
              <a:spcBef>
                <a:spcPts val="1000"/>
              </a:spcBef>
              <a:spcAft>
                <a:spcPts val="0"/>
              </a:spcAft>
              <a:buClr>
                <a:srgbClr val="FE9124"/>
              </a:buClr>
              <a:buSzPts val="2300"/>
              <a:buFont typeface="Catamaran SemiBold"/>
              <a:buChar char="◌"/>
            </a:pPr>
            <a:r>
              <a:rPr lang="en" sz="2300">
                <a:solidFill>
                  <a:srgbClr val="FE9124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tracrRNA</a:t>
            </a:r>
            <a:endParaRPr sz="2300">
              <a:solidFill>
                <a:srgbClr val="FE9124"/>
              </a:solidFill>
              <a:latin typeface="Catamaran SemiBold"/>
              <a:ea typeface="Catamaran SemiBold"/>
              <a:cs typeface="Catamaran SemiBold"/>
              <a:sym typeface="Catamaran SemiBold"/>
            </a:endParaRPr>
          </a:p>
          <a:p>
            <a:pPr indent="-260350" lvl="0" marL="457200" rtl="0" algn="l">
              <a:spcBef>
                <a:spcPts val="0"/>
              </a:spcBef>
              <a:spcAft>
                <a:spcPts val="0"/>
              </a:spcAft>
              <a:buClr>
                <a:srgbClr val="924DA0"/>
              </a:buClr>
              <a:buSzPts val="2300"/>
              <a:buFont typeface="Catamaran SemiBold"/>
              <a:buChar char="◌"/>
            </a:pPr>
            <a:r>
              <a:rPr lang="en" sz="2300">
                <a:solidFill>
                  <a:srgbClr val="924DA0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Spacer</a:t>
            </a:r>
            <a:endParaRPr sz="2300">
              <a:solidFill>
                <a:srgbClr val="924DA0"/>
              </a:solidFill>
              <a:latin typeface="Catamaran SemiBold"/>
              <a:ea typeface="Catamaran SemiBold"/>
              <a:cs typeface="Catamaran SemiBold"/>
              <a:sym typeface="Catamaran SemiBold"/>
            </a:endParaRPr>
          </a:p>
          <a:p>
            <a:pPr indent="-260350" lvl="0" marL="457200" rtl="0" algn="l">
              <a:spcBef>
                <a:spcPts val="0"/>
              </a:spcBef>
              <a:spcAft>
                <a:spcPts val="0"/>
              </a:spcAft>
              <a:buClr>
                <a:srgbClr val="565755"/>
              </a:buClr>
              <a:buSzPts val="2300"/>
              <a:buFont typeface="Catamaran SemiBold"/>
              <a:buChar char="◌"/>
            </a:pPr>
            <a:r>
              <a:rPr lang="en" sz="2300">
                <a:solidFill>
                  <a:srgbClr val="565755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Repeat</a:t>
            </a:r>
            <a:endParaRPr sz="2300">
              <a:solidFill>
                <a:srgbClr val="565755"/>
              </a:solidFill>
              <a:latin typeface="Catamaran SemiBold"/>
              <a:ea typeface="Catamaran SemiBold"/>
              <a:cs typeface="Catamaran SemiBold"/>
              <a:sym typeface="Catamaran SemiBold"/>
            </a:endParaRPr>
          </a:p>
          <a:p>
            <a:pPr indent="-26035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300"/>
              <a:buFont typeface="Catamaran SemiBold"/>
              <a:buChar char="◌"/>
            </a:pPr>
            <a:r>
              <a:rPr lang="en" sz="2300">
                <a:solidFill>
                  <a:srgbClr val="B7B7B7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c</a:t>
            </a:r>
            <a:r>
              <a:rPr lang="en" sz="2300">
                <a:solidFill>
                  <a:srgbClr val="B7B7B7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as9 Protein</a:t>
            </a:r>
            <a:endParaRPr sz="2300">
              <a:solidFill>
                <a:srgbClr val="B7B7B7"/>
              </a:solidFill>
              <a:latin typeface="Catamaran SemiBold"/>
              <a:ea typeface="Catamaran SemiBold"/>
              <a:cs typeface="Catamaran SemiBold"/>
              <a:sym typeface="Catamaran SemiBold"/>
            </a:endParaRPr>
          </a:p>
          <a:p>
            <a:pPr indent="-260350" lvl="0" marL="457200" rtl="0" algn="l"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2300"/>
              <a:buFont typeface="Catamaran SemiBold"/>
              <a:buChar char="◌"/>
            </a:pPr>
            <a:r>
              <a:rPr lang="en" sz="2300">
                <a:solidFill>
                  <a:srgbClr val="4472C4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Viral DNA</a:t>
            </a:r>
            <a:endParaRPr sz="2300">
              <a:solidFill>
                <a:srgbClr val="4472C4"/>
              </a:solidFill>
              <a:latin typeface="Catamaran SemiBold"/>
              <a:ea typeface="Catamaran SemiBold"/>
              <a:cs typeface="Catamaran SemiBold"/>
              <a:sym typeface="Catamaran SemiBold"/>
            </a:endParaRPr>
          </a:p>
          <a:p>
            <a:pPr indent="-260350" lvl="0" marL="457200" rtl="0" algn="l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2300"/>
              <a:buFont typeface="Catamaran SemiBold"/>
              <a:buChar char="◌"/>
            </a:pPr>
            <a:r>
              <a:rPr lang="en" sz="2300">
                <a:solidFill>
                  <a:srgbClr val="92D050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PAM Sequence</a:t>
            </a:r>
            <a:endParaRPr sz="2300">
              <a:solidFill>
                <a:srgbClr val="92D050"/>
              </a:solidFill>
              <a:latin typeface="Catamaran SemiBold"/>
              <a:ea typeface="Catamaran SemiBold"/>
              <a:cs typeface="Catamaran SemiBold"/>
              <a:sym typeface="Catamaran SemiBold"/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4312442" y="1407525"/>
            <a:ext cx="1639800" cy="868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22"/>
          <p:cNvGrpSpPr/>
          <p:nvPr/>
        </p:nvGrpSpPr>
        <p:grpSpPr>
          <a:xfrm flipH="1">
            <a:off x="3717026" y="3438764"/>
            <a:ext cx="6078528" cy="1495184"/>
            <a:chOff x="4664317" y="3778222"/>
            <a:chExt cx="5434536" cy="1189108"/>
          </a:xfrm>
        </p:grpSpPr>
        <p:sp>
          <p:nvSpPr>
            <p:cNvPr id="194" name="Google Shape;194;p22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2"/>
            <p:cNvSpPr txBox="1"/>
            <p:nvPr/>
          </p:nvSpPr>
          <p:spPr>
            <a:xfrm>
              <a:off x="5577553" y="3778222"/>
              <a:ext cx="4521300" cy="11886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114300" marR="588531" rtl="0" algn="l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Let’s pause.  </a:t>
              </a:r>
              <a:endParaRPr sz="23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  <a:p>
              <a:pPr indent="0" lvl="0" marL="114300" marR="588531" rtl="0" algn="l">
                <a:lnSpc>
                  <a:spcPct val="80000"/>
                </a:lnSpc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Turn to your neighbor… discuss, re-explain, find a question you want to ask.</a:t>
              </a:r>
              <a:endParaRPr sz="23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  <a:p>
              <a:pPr indent="0" lvl="0" marL="114300" rtl="0" algn="l">
                <a:lnSpc>
                  <a:spcPct val="75000"/>
                </a:lnSpc>
                <a:spcBef>
                  <a:spcPts val="800"/>
                </a:spcBef>
                <a:spcAft>
                  <a:spcPts val="500"/>
                </a:spcAft>
                <a:buNone/>
              </a:pPr>
              <a:r>
                <a:t/>
              </a:r>
              <a:endParaRPr sz="26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</p:txBody>
        </p:sp>
      </p:grpSp>
      <p:pic>
        <p:nvPicPr>
          <p:cNvPr id="196" name="Google Shape;19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560490" y="2498025"/>
            <a:ext cx="1690812" cy="245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3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3"/>
          <p:cNvPicPr preferRelativeResize="0"/>
          <p:nvPr/>
        </p:nvPicPr>
        <p:blipFill rotWithShape="1">
          <a:blip r:embed="rId3">
            <a:alphaModFix/>
          </a:blip>
          <a:srcRect b="3762" l="67905" r="0" t="0"/>
          <a:stretch/>
        </p:blipFill>
        <p:spPr>
          <a:xfrm>
            <a:off x="6209325" y="0"/>
            <a:ext cx="2934675" cy="494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3"/>
          <p:cNvSpPr txBox="1"/>
          <p:nvPr>
            <p:ph type="title"/>
          </p:nvPr>
        </p:nvSpPr>
        <p:spPr>
          <a:xfrm>
            <a:off x="235500" y="2164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/>
              <a:t>Time for a little</a:t>
            </a:r>
            <a:r>
              <a:rPr b="1" lang="en" sz="4500"/>
              <a:t> </a:t>
            </a:r>
            <a:r>
              <a:rPr b="1" lang="en" sz="4500">
                <a:solidFill>
                  <a:srgbClr val="008000"/>
                </a:solidFill>
              </a:rPr>
              <a:t>wonder</a:t>
            </a:r>
            <a:r>
              <a:rPr b="1" lang="en" sz="4500"/>
              <a:t> again</a:t>
            </a:r>
            <a:endParaRPr b="1" sz="45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204" name="Google Shape;204;p23"/>
          <p:cNvPicPr preferRelativeResize="0"/>
          <p:nvPr/>
        </p:nvPicPr>
        <p:blipFill rotWithShape="1">
          <a:blip r:embed="rId4">
            <a:alphaModFix/>
          </a:blip>
          <a:srcRect b="77325" l="6699" r="10388" t="1417"/>
          <a:stretch/>
        </p:blipFill>
        <p:spPr>
          <a:xfrm>
            <a:off x="4384594" y="1362525"/>
            <a:ext cx="4523900" cy="2877676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5" name="Google Shape;205;p23"/>
          <p:cNvSpPr txBox="1"/>
          <p:nvPr/>
        </p:nvSpPr>
        <p:spPr>
          <a:xfrm>
            <a:off x="311700" y="1362525"/>
            <a:ext cx="3723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Now that you know who is who and what they do…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 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4388642" y="1407525"/>
            <a:ext cx="1639800" cy="868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3"/>
          <p:cNvSpPr txBox="1"/>
          <p:nvPr/>
        </p:nvSpPr>
        <p:spPr>
          <a:xfrm>
            <a:off x="12710" y="3039675"/>
            <a:ext cx="4259700" cy="18738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3000000" dist="19050">
              <a:srgbClr val="000000">
                <a:alpha val="75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Who is touching who?</a:t>
            </a:r>
            <a:endParaRPr sz="39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9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Why do you think those parts are touching?</a:t>
            </a:r>
            <a:endParaRPr sz="39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208" name="Google Shape;20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" name="Google Shape;209;p23"/>
          <p:cNvGrpSpPr/>
          <p:nvPr/>
        </p:nvGrpSpPr>
        <p:grpSpPr>
          <a:xfrm flipH="1">
            <a:off x="3717019" y="3179845"/>
            <a:ext cx="6078528" cy="1753934"/>
            <a:chOff x="4664317" y="3778222"/>
            <a:chExt cx="5434536" cy="1189108"/>
          </a:xfrm>
        </p:grpSpPr>
        <p:sp>
          <p:nvSpPr>
            <p:cNvPr id="210" name="Google Shape;210;p23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3"/>
            <p:cNvSpPr txBox="1"/>
            <p:nvPr/>
          </p:nvSpPr>
          <p:spPr>
            <a:xfrm>
              <a:off x="5577553" y="3778222"/>
              <a:ext cx="4521300" cy="11886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114300" marR="588531" rtl="0" algn="l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1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Let’s p</a:t>
              </a:r>
              <a:r>
                <a:rPr lang="en" sz="21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ause.  </a:t>
              </a:r>
              <a:endParaRPr sz="21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  <a:p>
              <a:pPr indent="0" lvl="0" marL="114300" marR="588531" rtl="0" algn="l">
                <a:lnSpc>
                  <a:spcPct val="80000"/>
                </a:lnSpc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" sz="21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Now look at the 3D model at your table.  How do you see these schematic foam pieces interacting in the 3-dimensional version?  Does this change your answer?</a:t>
              </a:r>
              <a:endParaRPr sz="21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  <a:p>
              <a:pPr indent="0" lvl="0" marL="114300" rtl="0" algn="l">
                <a:lnSpc>
                  <a:spcPct val="75000"/>
                </a:lnSpc>
                <a:spcBef>
                  <a:spcPts val="800"/>
                </a:spcBef>
                <a:spcAft>
                  <a:spcPts val="50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</p:txBody>
        </p:sp>
      </p:grpSp>
      <p:pic>
        <p:nvPicPr>
          <p:cNvPr id="212" name="Google Shape;21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560490" y="2498025"/>
            <a:ext cx="1690812" cy="245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4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4"/>
          <p:cNvPicPr preferRelativeResize="0"/>
          <p:nvPr/>
        </p:nvPicPr>
        <p:blipFill rotWithShape="1">
          <a:blip r:embed="rId3">
            <a:alphaModFix/>
          </a:blip>
          <a:srcRect b="3428" l="67905" r="0" t="0"/>
          <a:stretch/>
        </p:blipFill>
        <p:spPr>
          <a:xfrm>
            <a:off x="6209325" y="0"/>
            <a:ext cx="2934675" cy="496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 txBox="1"/>
          <p:nvPr>
            <p:ph type="title"/>
          </p:nvPr>
        </p:nvSpPr>
        <p:spPr>
          <a:xfrm>
            <a:off x="159300" y="1402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Step One: Bind PAM</a:t>
            </a:r>
            <a:endParaRPr b="1" sz="45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220" name="Google Shape;220;p24"/>
          <p:cNvPicPr preferRelativeResize="0"/>
          <p:nvPr/>
        </p:nvPicPr>
        <p:blipFill rotWithShape="1">
          <a:blip r:embed="rId4">
            <a:alphaModFix/>
          </a:blip>
          <a:srcRect b="77325" l="6699" r="10388" t="1417"/>
          <a:stretch/>
        </p:blipFill>
        <p:spPr>
          <a:xfrm>
            <a:off x="4308394" y="1362525"/>
            <a:ext cx="4523900" cy="2877676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21" name="Google Shape;221;p24"/>
          <p:cNvSpPr txBox="1"/>
          <p:nvPr/>
        </p:nvSpPr>
        <p:spPr>
          <a:xfrm>
            <a:off x="387900" y="1057725"/>
            <a:ext cx="3723900" cy="3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Let’s </a:t>
            </a:r>
            <a:r>
              <a:rPr lang="en" sz="3000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explore</a:t>
            </a:r>
            <a:r>
              <a:rPr lang="en" sz="30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how the system works!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 First, the DNA will bind to the cas9 protein at a </a:t>
            </a:r>
            <a:r>
              <a:rPr lang="en" sz="30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PAM sequence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, 5’-NGG-3’.  </a:t>
            </a:r>
            <a:endParaRPr sz="3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222" name="Google Shape;222;p24"/>
          <p:cNvSpPr txBox="1"/>
          <p:nvPr/>
        </p:nvSpPr>
        <p:spPr>
          <a:xfrm rot="-301862">
            <a:off x="630446" y="3534992"/>
            <a:ext cx="3000159" cy="1385338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Think of this like the AUG </a:t>
            </a:r>
            <a:r>
              <a:rPr lang="en" sz="26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start codon</a:t>
            </a:r>
            <a:r>
              <a:rPr lang="en" sz="26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with transcription!</a:t>
            </a:r>
            <a:endParaRPr/>
          </a:p>
        </p:txBody>
      </p:sp>
      <p:sp>
        <p:nvSpPr>
          <p:cNvPr id="223" name="Google Shape;223;p24"/>
          <p:cNvSpPr/>
          <p:nvPr/>
        </p:nvSpPr>
        <p:spPr>
          <a:xfrm>
            <a:off x="101474" y="3237375"/>
            <a:ext cx="474000" cy="1315575"/>
          </a:xfrm>
          <a:custGeom>
            <a:rect b="b" l="l" r="r" t="t"/>
            <a:pathLst>
              <a:path extrusionOk="0" h="52623" w="18960">
                <a:moveTo>
                  <a:pt x="12383" y="0"/>
                </a:moveTo>
                <a:cubicBezTo>
                  <a:pt x="8022" y="0"/>
                  <a:pt x="4642" y="7728"/>
                  <a:pt x="6487" y="11679"/>
                </a:cubicBezTo>
                <a:cubicBezTo>
                  <a:pt x="6888" y="12538"/>
                  <a:pt x="9235" y="12850"/>
                  <a:pt x="9321" y="11906"/>
                </a:cubicBezTo>
                <a:cubicBezTo>
                  <a:pt x="9495" y="10004"/>
                  <a:pt x="6020" y="8662"/>
                  <a:pt x="4219" y="9298"/>
                </a:cubicBezTo>
                <a:cubicBezTo>
                  <a:pt x="1302" y="10327"/>
                  <a:pt x="152" y="14485"/>
                  <a:pt x="23" y="17576"/>
                </a:cubicBezTo>
                <a:cubicBezTo>
                  <a:pt x="-161" y="21976"/>
                  <a:pt x="2830" y="27923"/>
                  <a:pt x="7167" y="28688"/>
                </a:cubicBezTo>
                <a:cubicBezTo>
                  <a:pt x="8734" y="28964"/>
                  <a:pt x="11797" y="29934"/>
                  <a:pt x="11929" y="28348"/>
                </a:cubicBezTo>
                <a:cubicBezTo>
                  <a:pt x="12171" y="25436"/>
                  <a:pt x="5205" y="25430"/>
                  <a:pt x="3198" y="27554"/>
                </a:cubicBezTo>
                <a:cubicBezTo>
                  <a:pt x="642" y="30260"/>
                  <a:pt x="244" y="34746"/>
                  <a:pt x="704" y="38440"/>
                </a:cubicBezTo>
                <a:cubicBezTo>
                  <a:pt x="1185" y="42307"/>
                  <a:pt x="12095" y="45954"/>
                  <a:pt x="11816" y="42068"/>
                </a:cubicBezTo>
                <a:cubicBezTo>
                  <a:pt x="11634" y="39541"/>
                  <a:pt x="6143" y="40194"/>
                  <a:pt x="4219" y="41842"/>
                </a:cubicBezTo>
                <a:cubicBezTo>
                  <a:pt x="2039" y="43709"/>
                  <a:pt x="794" y="47785"/>
                  <a:pt x="2291" y="50233"/>
                </a:cubicBezTo>
                <a:cubicBezTo>
                  <a:pt x="5214" y="55013"/>
                  <a:pt x="14654" y="51663"/>
                  <a:pt x="18960" y="48078"/>
                </a:cubicBezTo>
              </a:path>
            </a:pathLst>
          </a:cu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  <a:effectLst>
            <a:outerShdw blurRad="28575" rotWithShape="0" algn="bl" dir="4020000" dist="19050">
              <a:srgbClr val="000000">
                <a:alpha val="89000"/>
              </a:srgbClr>
            </a:outerShdw>
          </a:effectLst>
        </p:spPr>
      </p:sp>
      <p:pic>
        <p:nvPicPr>
          <p:cNvPr id="224" name="Google Shape;22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5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 rotWithShape="1">
          <a:blip r:embed="rId3">
            <a:alphaModFix/>
          </a:blip>
          <a:srcRect b="3818" l="67905" r="0" t="0"/>
          <a:stretch/>
        </p:blipFill>
        <p:spPr>
          <a:xfrm>
            <a:off x="6209325" y="0"/>
            <a:ext cx="2934675" cy="494685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5"/>
          <p:cNvSpPr txBox="1"/>
          <p:nvPr>
            <p:ph type="title"/>
          </p:nvPr>
        </p:nvSpPr>
        <p:spPr>
          <a:xfrm>
            <a:off x="159300" y="640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00">
                <a:latin typeface="Londrina Solid"/>
                <a:ea typeface="Londrina Solid"/>
                <a:cs typeface="Londrina Solid"/>
                <a:sym typeface="Londrina Solid"/>
              </a:rPr>
              <a:t>Step Two: Keep em’ </a:t>
            </a:r>
            <a:r>
              <a:rPr b="1" lang="en" sz="4300">
                <a:latin typeface="Londrina Solid"/>
                <a:ea typeface="Londrina Solid"/>
                <a:cs typeface="Londrina Solid"/>
                <a:sym typeface="Londrina Solid"/>
              </a:rPr>
              <a:t>Separated</a:t>
            </a:r>
            <a:r>
              <a:rPr b="1" lang="en" sz="4300">
                <a:latin typeface="Londrina Solid"/>
                <a:ea typeface="Londrina Solid"/>
                <a:cs typeface="Londrina Solid"/>
                <a:sym typeface="Londrina Solid"/>
              </a:rPr>
              <a:t>!</a:t>
            </a:r>
            <a:endParaRPr b="1" sz="43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232" name="Google Shape;232;p25"/>
          <p:cNvPicPr preferRelativeResize="0"/>
          <p:nvPr/>
        </p:nvPicPr>
        <p:blipFill rotWithShape="1">
          <a:blip r:embed="rId4">
            <a:alphaModFix/>
          </a:blip>
          <a:srcRect b="52525" l="5530" r="11557" t="26218"/>
          <a:stretch/>
        </p:blipFill>
        <p:spPr>
          <a:xfrm>
            <a:off x="4274303" y="1495350"/>
            <a:ext cx="4594325" cy="292247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33" name="Google Shape;233;p25"/>
          <p:cNvSpPr txBox="1"/>
          <p:nvPr/>
        </p:nvSpPr>
        <p:spPr>
          <a:xfrm>
            <a:off x="311700" y="1133925"/>
            <a:ext cx="3723900" cy="28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Then, there are positive amino acid residues along where the DNA 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interacts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with the cas9 protein.  </a:t>
            </a:r>
            <a:endParaRPr sz="30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>
              <a:highlight>
                <a:srgbClr val="FFFF00"/>
              </a:highlight>
            </a:endParaRPr>
          </a:p>
        </p:txBody>
      </p:sp>
      <p:grpSp>
        <p:nvGrpSpPr>
          <p:cNvPr id="234" name="Google Shape;234;p25"/>
          <p:cNvGrpSpPr/>
          <p:nvPr/>
        </p:nvGrpSpPr>
        <p:grpSpPr>
          <a:xfrm>
            <a:off x="5288281" y="3780521"/>
            <a:ext cx="281100" cy="400200"/>
            <a:chOff x="5288281" y="3780521"/>
            <a:chExt cx="281100" cy="400200"/>
          </a:xfrm>
        </p:grpSpPr>
        <p:sp>
          <p:nvSpPr>
            <p:cNvPr id="235" name="Google Shape;235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36" name="Google Shape;236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37" name="Google Shape;237;p25"/>
          <p:cNvGrpSpPr/>
          <p:nvPr/>
        </p:nvGrpSpPr>
        <p:grpSpPr>
          <a:xfrm>
            <a:off x="5491771" y="3780521"/>
            <a:ext cx="281100" cy="400200"/>
            <a:chOff x="5288281" y="3780521"/>
            <a:chExt cx="281100" cy="400200"/>
          </a:xfrm>
        </p:grpSpPr>
        <p:sp>
          <p:nvSpPr>
            <p:cNvPr id="238" name="Google Shape;238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39" name="Google Shape;239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40" name="Google Shape;240;p25"/>
          <p:cNvGrpSpPr/>
          <p:nvPr/>
        </p:nvGrpSpPr>
        <p:grpSpPr>
          <a:xfrm>
            <a:off x="5695261" y="3780521"/>
            <a:ext cx="281100" cy="400200"/>
            <a:chOff x="5288281" y="3780521"/>
            <a:chExt cx="281100" cy="400200"/>
          </a:xfrm>
        </p:grpSpPr>
        <p:sp>
          <p:nvSpPr>
            <p:cNvPr id="241" name="Google Shape;241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42" name="Google Shape;242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43" name="Google Shape;243;p25"/>
          <p:cNvGrpSpPr/>
          <p:nvPr/>
        </p:nvGrpSpPr>
        <p:grpSpPr>
          <a:xfrm>
            <a:off x="5898751" y="3780521"/>
            <a:ext cx="281100" cy="400200"/>
            <a:chOff x="5288281" y="3780521"/>
            <a:chExt cx="281100" cy="400200"/>
          </a:xfrm>
        </p:grpSpPr>
        <p:sp>
          <p:nvSpPr>
            <p:cNvPr id="244" name="Google Shape;244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45" name="Google Shape;245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46" name="Google Shape;246;p25"/>
          <p:cNvGrpSpPr/>
          <p:nvPr/>
        </p:nvGrpSpPr>
        <p:grpSpPr>
          <a:xfrm>
            <a:off x="6102241" y="3780521"/>
            <a:ext cx="281100" cy="400200"/>
            <a:chOff x="5288281" y="3780521"/>
            <a:chExt cx="281100" cy="400200"/>
          </a:xfrm>
        </p:grpSpPr>
        <p:sp>
          <p:nvSpPr>
            <p:cNvPr id="247" name="Google Shape;247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48" name="Google Shape;248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49" name="Google Shape;249;p25"/>
          <p:cNvGrpSpPr/>
          <p:nvPr/>
        </p:nvGrpSpPr>
        <p:grpSpPr>
          <a:xfrm>
            <a:off x="6305731" y="3780521"/>
            <a:ext cx="281100" cy="400200"/>
            <a:chOff x="5288281" y="3780521"/>
            <a:chExt cx="281100" cy="400200"/>
          </a:xfrm>
        </p:grpSpPr>
        <p:sp>
          <p:nvSpPr>
            <p:cNvPr id="250" name="Google Shape;250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51" name="Google Shape;251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52" name="Google Shape;252;p25"/>
          <p:cNvGrpSpPr/>
          <p:nvPr/>
        </p:nvGrpSpPr>
        <p:grpSpPr>
          <a:xfrm>
            <a:off x="5279765" y="2978715"/>
            <a:ext cx="281100" cy="400200"/>
            <a:chOff x="5288281" y="3780521"/>
            <a:chExt cx="281100" cy="400200"/>
          </a:xfrm>
        </p:grpSpPr>
        <p:sp>
          <p:nvSpPr>
            <p:cNvPr id="253" name="Google Shape;253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54" name="Google Shape;254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55" name="Google Shape;255;p25"/>
          <p:cNvGrpSpPr/>
          <p:nvPr/>
        </p:nvGrpSpPr>
        <p:grpSpPr>
          <a:xfrm>
            <a:off x="5483255" y="2978715"/>
            <a:ext cx="281100" cy="400200"/>
            <a:chOff x="5288281" y="3780521"/>
            <a:chExt cx="281100" cy="400200"/>
          </a:xfrm>
        </p:grpSpPr>
        <p:sp>
          <p:nvSpPr>
            <p:cNvPr id="256" name="Google Shape;256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57" name="Google Shape;257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58" name="Google Shape;258;p25"/>
          <p:cNvGrpSpPr/>
          <p:nvPr/>
        </p:nvGrpSpPr>
        <p:grpSpPr>
          <a:xfrm>
            <a:off x="5686745" y="2978715"/>
            <a:ext cx="281100" cy="400200"/>
            <a:chOff x="5288281" y="3780521"/>
            <a:chExt cx="281100" cy="400200"/>
          </a:xfrm>
        </p:grpSpPr>
        <p:sp>
          <p:nvSpPr>
            <p:cNvPr id="259" name="Google Shape;259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60" name="Google Shape;260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61" name="Google Shape;261;p25"/>
          <p:cNvGrpSpPr/>
          <p:nvPr/>
        </p:nvGrpSpPr>
        <p:grpSpPr>
          <a:xfrm>
            <a:off x="5890235" y="2978715"/>
            <a:ext cx="281100" cy="400200"/>
            <a:chOff x="5288281" y="3780521"/>
            <a:chExt cx="281100" cy="400200"/>
          </a:xfrm>
        </p:grpSpPr>
        <p:sp>
          <p:nvSpPr>
            <p:cNvPr id="262" name="Google Shape;262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63" name="Google Shape;263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64" name="Google Shape;264;p25"/>
          <p:cNvGrpSpPr/>
          <p:nvPr/>
        </p:nvGrpSpPr>
        <p:grpSpPr>
          <a:xfrm>
            <a:off x="6093725" y="2978715"/>
            <a:ext cx="281100" cy="400200"/>
            <a:chOff x="5288281" y="3780521"/>
            <a:chExt cx="281100" cy="400200"/>
          </a:xfrm>
        </p:grpSpPr>
        <p:sp>
          <p:nvSpPr>
            <p:cNvPr id="265" name="Google Shape;265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66" name="Google Shape;266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67" name="Google Shape;267;p25"/>
          <p:cNvGrpSpPr/>
          <p:nvPr/>
        </p:nvGrpSpPr>
        <p:grpSpPr>
          <a:xfrm>
            <a:off x="6297215" y="2978715"/>
            <a:ext cx="281100" cy="400200"/>
            <a:chOff x="5288281" y="3780521"/>
            <a:chExt cx="281100" cy="400200"/>
          </a:xfrm>
        </p:grpSpPr>
        <p:sp>
          <p:nvSpPr>
            <p:cNvPr id="268" name="Google Shape;268;p25"/>
            <p:cNvSpPr txBox="1"/>
            <p:nvPr/>
          </p:nvSpPr>
          <p:spPr>
            <a:xfrm>
              <a:off x="5288281" y="3780521"/>
              <a:ext cx="281100" cy="400200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>
                <a:schemeClr val="lt1">
                  <a:alpha val="98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lt1"/>
                  </a:solidFill>
                </a:rPr>
                <a:t>+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69" name="Google Shape;269;p25"/>
            <p:cNvSpPr txBox="1"/>
            <p:nvPr/>
          </p:nvSpPr>
          <p:spPr>
            <a:xfrm>
              <a:off x="5294675" y="3796675"/>
              <a:ext cx="204300" cy="369300"/>
            </a:xfrm>
            <a:prstGeom prst="rect">
              <a:avLst/>
            </a:prstGeom>
            <a:noFill/>
            <a:ln>
              <a:noFill/>
            </a:ln>
            <a:effectLst>
              <a:outerShdw rotWithShape="0" algn="bl">
                <a:schemeClr val="lt1">
                  <a:alpha val="77000"/>
                </a:scheme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0C0"/>
                  </a:solidFill>
                </a:rPr>
                <a:t>+</a:t>
              </a:r>
              <a:endParaRPr b="1" sz="1200">
                <a:solidFill>
                  <a:srgbClr val="0070C0"/>
                </a:solidFill>
              </a:endParaRPr>
            </a:p>
          </p:txBody>
        </p:sp>
      </p:grpSp>
      <p:grpSp>
        <p:nvGrpSpPr>
          <p:cNvPr id="270" name="Google Shape;270;p25"/>
          <p:cNvGrpSpPr/>
          <p:nvPr/>
        </p:nvGrpSpPr>
        <p:grpSpPr>
          <a:xfrm>
            <a:off x="-611500" y="3454531"/>
            <a:ext cx="6078554" cy="1545642"/>
            <a:chOff x="4664317" y="3738093"/>
            <a:chExt cx="5434559" cy="1229237"/>
          </a:xfrm>
        </p:grpSpPr>
        <p:sp>
          <p:nvSpPr>
            <p:cNvPr id="271" name="Google Shape;271;p25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5"/>
            <p:cNvSpPr txBox="1"/>
            <p:nvPr/>
          </p:nvSpPr>
          <p:spPr>
            <a:xfrm>
              <a:off x="6174576" y="3738093"/>
              <a:ext cx="3924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40005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Remember, DNA is negatively charged due to the phosphates.  So, positive… negative… </a:t>
              </a:r>
              <a:endParaRPr sz="23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  <a:p>
              <a:pPr indent="-342900" lvl="0" marL="0" rtl="0" algn="ctr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Opposites attract! Open </a:t>
              </a:r>
              <a:r>
                <a:rPr lang="en" sz="26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Sesame!</a:t>
              </a:r>
              <a:endParaRPr sz="26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</p:txBody>
        </p:sp>
      </p:grpSp>
      <p:pic>
        <p:nvPicPr>
          <p:cNvPr id="273" name="Google Shape;27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7248" y="2564250"/>
            <a:ext cx="1690812" cy="24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6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6"/>
          <p:cNvPicPr preferRelativeResize="0"/>
          <p:nvPr/>
        </p:nvPicPr>
        <p:blipFill rotWithShape="1">
          <a:blip r:embed="rId3">
            <a:alphaModFix/>
          </a:blip>
          <a:srcRect b="4021" l="67905" r="0" t="0"/>
          <a:stretch/>
        </p:blipFill>
        <p:spPr>
          <a:xfrm>
            <a:off x="6209325" y="0"/>
            <a:ext cx="2934675" cy="4936624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6"/>
          <p:cNvSpPr txBox="1"/>
          <p:nvPr>
            <p:ph type="title"/>
          </p:nvPr>
        </p:nvSpPr>
        <p:spPr>
          <a:xfrm>
            <a:off x="159300" y="640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latin typeface="Londrina Solid"/>
                <a:ea typeface="Londrina Solid"/>
                <a:cs typeface="Londrina Solid"/>
                <a:sym typeface="Londrina Solid"/>
              </a:rPr>
              <a:t>Step Four: Interrogation Time</a:t>
            </a:r>
            <a:endParaRPr b="1" sz="44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282" name="Google Shape;282;p26"/>
          <p:cNvPicPr preferRelativeResize="0"/>
          <p:nvPr/>
        </p:nvPicPr>
        <p:blipFill rotWithShape="1">
          <a:blip r:embed="rId4">
            <a:alphaModFix/>
          </a:blip>
          <a:srcRect b="29614" l="6193" r="10894" t="49128"/>
          <a:stretch/>
        </p:blipFill>
        <p:spPr>
          <a:xfrm>
            <a:off x="4297175" y="1479650"/>
            <a:ext cx="4597975" cy="2924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83" name="Google Shape;283;p26"/>
          <p:cNvSpPr txBox="1"/>
          <p:nvPr/>
        </p:nvSpPr>
        <p:spPr>
          <a:xfrm>
            <a:off x="311700" y="1089213"/>
            <a:ext cx="3723900" cy="3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Then, the bacterial CRISPR/cas9 system will use the spacer sequence from a previous phage attack to </a:t>
            </a:r>
            <a:r>
              <a:rPr lang="en" sz="2600">
                <a:solidFill>
                  <a:schemeClr val="dk2"/>
                </a:solidFill>
                <a:highlight>
                  <a:srgbClr val="FFFF00"/>
                </a:highlight>
                <a:latin typeface="Londrina Solid"/>
                <a:ea typeface="Londrina Solid"/>
                <a:cs typeface="Londrina Solid"/>
                <a:sym typeface="Londrina Solid"/>
              </a:rPr>
              <a:t>interrogate the suspicious DNA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.</a:t>
            </a:r>
            <a:r>
              <a:rPr lang="en" sz="2600">
                <a:solidFill>
                  <a:schemeClr val="dk2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 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Does it match?</a:t>
            </a:r>
            <a:endParaRPr/>
          </a:p>
        </p:txBody>
      </p:sp>
      <p:grpSp>
        <p:nvGrpSpPr>
          <p:cNvPr id="284" name="Google Shape;284;p26"/>
          <p:cNvGrpSpPr/>
          <p:nvPr/>
        </p:nvGrpSpPr>
        <p:grpSpPr>
          <a:xfrm>
            <a:off x="-611500" y="3454531"/>
            <a:ext cx="6078554" cy="1545642"/>
            <a:chOff x="4664317" y="3738093"/>
            <a:chExt cx="5434559" cy="1229237"/>
          </a:xfrm>
        </p:grpSpPr>
        <p:sp>
          <p:nvSpPr>
            <p:cNvPr id="285" name="Google Shape;285;p26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6"/>
            <p:cNvSpPr txBox="1"/>
            <p:nvPr/>
          </p:nvSpPr>
          <p:spPr>
            <a:xfrm>
              <a:off x="6174576" y="3738093"/>
              <a:ext cx="3924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     Does this remind you of anything in our own bodies?  Remember… this is originally the </a:t>
              </a:r>
              <a:r>
                <a:rPr lang="en" sz="23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bacterial immune system</a:t>
              </a: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…</a:t>
              </a:r>
              <a:endParaRPr sz="23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pic>
        <p:nvPicPr>
          <p:cNvPr id="287" name="Google Shape;28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7248" y="2564250"/>
            <a:ext cx="1690812" cy="24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7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7"/>
          <p:cNvPicPr preferRelativeResize="0"/>
          <p:nvPr/>
        </p:nvPicPr>
        <p:blipFill rotWithShape="1">
          <a:blip r:embed="rId3">
            <a:alphaModFix/>
          </a:blip>
          <a:srcRect b="3762" l="67905" r="0" t="0"/>
          <a:stretch/>
        </p:blipFill>
        <p:spPr>
          <a:xfrm>
            <a:off x="6209325" y="0"/>
            <a:ext cx="2934675" cy="4949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7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Step Five: Break it Up!</a:t>
            </a:r>
            <a:endParaRPr b="1" sz="45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296" name="Google Shape;296;p27"/>
          <p:cNvPicPr preferRelativeResize="0"/>
          <p:nvPr/>
        </p:nvPicPr>
        <p:blipFill rotWithShape="1">
          <a:blip r:embed="rId4">
            <a:alphaModFix/>
          </a:blip>
          <a:srcRect b="4285" l="6939" r="10148" t="74457"/>
          <a:stretch/>
        </p:blipFill>
        <p:spPr>
          <a:xfrm>
            <a:off x="4326700" y="1362525"/>
            <a:ext cx="4546425" cy="28920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7" name="Google Shape;297;p27"/>
          <p:cNvSpPr txBox="1"/>
          <p:nvPr/>
        </p:nvSpPr>
        <p:spPr>
          <a:xfrm>
            <a:off x="311700" y="1163775"/>
            <a:ext cx="3723900" cy="3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018"/>
              <a:buNone/>
            </a:pPr>
            <a:r>
              <a:rPr lang="en" sz="2775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Finally, if the spacer sequence matches the invading DNA strand - time to cut it!  Two endonucleases will </a:t>
            </a:r>
            <a:r>
              <a:rPr lang="en" sz="2775">
                <a:solidFill>
                  <a:schemeClr val="dk2"/>
                </a:solidFill>
                <a:highlight>
                  <a:srgbClr val="FFFF00"/>
                </a:highlight>
                <a:latin typeface="Londrina Solid"/>
                <a:ea typeface="Londrina Solid"/>
                <a:cs typeface="Londrina Solid"/>
                <a:sym typeface="Londrina Solid"/>
              </a:rPr>
              <a:t>create a double strand break in the DNA</a:t>
            </a:r>
            <a:r>
              <a:rPr lang="en" sz="2775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.  Think about how this will </a:t>
            </a:r>
            <a:r>
              <a:rPr lang="en" sz="2775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affect</a:t>
            </a:r>
            <a:r>
              <a:rPr lang="en" sz="2775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the DNA…</a:t>
            </a:r>
            <a:r>
              <a:rPr lang="en" sz="2775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?</a:t>
            </a:r>
            <a:endParaRPr sz="1295"/>
          </a:p>
        </p:txBody>
      </p:sp>
      <p:grpSp>
        <p:nvGrpSpPr>
          <p:cNvPr id="298" name="Google Shape;298;p27"/>
          <p:cNvGrpSpPr/>
          <p:nvPr/>
        </p:nvGrpSpPr>
        <p:grpSpPr>
          <a:xfrm flipH="1">
            <a:off x="3717026" y="3438764"/>
            <a:ext cx="6078528" cy="1495184"/>
            <a:chOff x="4664317" y="3778222"/>
            <a:chExt cx="5434536" cy="1189108"/>
          </a:xfrm>
        </p:grpSpPr>
        <p:sp>
          <p:nvSpPr>
            <p:cNvPr id="299" name="Google Shape;299;p27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7"/>
            <p:cNvSpPr txBox="1"/>
            <p:nvPr/>
          </p:nvSpPr>
          <p:spPr>
            <a:xfrm>
              <a:off x="5577553" y="3778222"/>
              <a:ext cx="4521300" cy="11886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114300" rtl="0" algn="l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Next question… </a:t>
              </a:r>
              <a:endParaRPr sz="23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  <a:p>
              <a:pPr indent="0" lvl="0" marL="114300" marR="588531" rtl="0" algn="l">
                <a:lnSpc>
                  <a:spcPct val="79000"/>
                </a:lnSpc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How could we use this model to help </a:t>
              </a:r>
              <a:r>
                <a:rPr lang="en" sz="2500">
                  <a:solidFill>
                    <a:srgbClr val="99FF99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explain</a:t>
              </a:r>
              <a:r>
                <a:rPr lang="en" sz="25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 how CRISPR works to our students?</a:t>
              </a:r>
              <a:endParaRPr sz="25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  <a:p>
              <a:pPr indent="0" lvl="0" marL="114300" rtl="0" algn="l">
                <a:lnSpc>
                  <a:spcPct val="75000"/>
                </a:lnSpc>
                <a:spcBef>
                  <a:spcPts val="800"/>
                </a:spcBef>
                <a:spcAft>
                  <a:spcPts val="500"/>
                </a:spcAft>
                <a:buNone/>
              </a:pPr>
              <a:r>
                <a:t/>
              </a:r>
              <a:endParaRPr sz="26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</p:txBody>
        </p:sp>
      </p:grpSp>
      <p:pic>
        <p:nvPicPr>
          <p:cNvPr id="301" name="Google Shape;30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560490" y="2498025"/>
            <a:ext cx="1690812" cy="245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8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8"/>
          <p:cNvSpPr txBox="1"/>
          <p:nvPr>
            <p:ph type="title"/>
          </p:nvPr>
        </p:nvSpPr>
        <p:spPr>
          <a:xfrm>
            <a:off x="291525" y="140225"/>
            <a:ext cx="79311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What could this look like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08" name="Google Shape;308;p28"/>
          <p:cNvSpPr txBox="1"/>
          <p:nvPr>
            <p:ph idx="1" type="body"/>
          </p:nvPr>
        </p:nvSpPr>
        <p:spPr>
          <a:xfrm>
            <a:off x="596325" y="1152475"/>
            <a:ext cx="572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atamaran"/>
              <a:buChar char="●"/>
            </a:pPr>
            <a:r>
              <a:rPr lang="en" sz="3600">
                <a:latin typeface="Catamaran"/>
                <a:ea typeface="Catamaran"/>
                <a:cs typeface="Catamaran"/>
                <a:sym typeface="Catamaran"/>
              </a:rPr>
              <a:t>Levels?</a:t>
            </a:r>
            <a:endParaRPr sz="3600">
              <a:latin typeface="Catamaran"/>
              <a:ea typeface="Catamaran"/>
              <a:cs typeface="Catamaran"/>
              <a:sym typeface="Catamar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Font typeface="Catamaran"/>
              <a:buChar char="●"/>
            </a:pPr>
            <a:r>
              <a:rPr lang="en" sz="3600">
                <a:latin typeface="Catamaran"/>
                <a:ea typeface="Catamaran"/>
                <a:cs typeface="Catamaran"/>
                <a:sym typeface="Catamaran"/>
              </a:rPr>
              <a:t>Integration into lessons?</a:t>
            </a:r>
            <a:endParaRPr sz="3600">
              <a:latin typeface="Catamaran"/>
              <a:ea typeface="Catamaran"/>
              <a:cs typeface="Catamaran"/>
              <a:sym typeface="Catamaran"/>
            </a:endParaRPr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SzPts val="3600"/>
              <a:buFont typeface="Catamaran"/>
              <a:buChar char="●"/>
            </a:pPr>
            <a:r>
              <a:rPr lang="en" sz="3600">
                <a:latin typeface="Catamaran"/>
                <a:ea typeface="Catamaran"/>
                <a:cs typeface="Catamaran"/>
                <a:sym typeface="Catamaran"/>
              </a:rPr>
              <a:t>How much do you want to open the </a:t>
            </a:r>
            <a:r>
              <a:rPr lang="en" sz="3600">
                <a:latin typeface="Catamaran"/>
                <a:ea typeface="Catamaran"/>
                <a:cs typeface="Catamaran"/>
                <a:sym typeface="Catamaran"/>
              </a:rPr>
              <a:t>floodgates</a:t>
            </a:r>
            <a:r>
              <a:rPr lang="en" sz="3600">
                <a:latin typeface="Catamaran"/>
                <a:ea typeface="Catamaran"/>
                <a:cs typeface="Catamaran"/>
                <a:sym typeface="Catamaran"/>
              </a:rPr>
              <a:t>?</a:t>
            </a:r>
            <a:endParaRPr sz="36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C:\Users\lbrown1\AppData\Local\Microsoft\Windows\Temporary Internet Files\Content.IE5\FOTMVAVA\MC900384172[1].wmf" id="309" name="Google Shape;30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715611">
            <a:off x="6435156" y="1108033"/>
            <a:ext cx="2501884" cy="2970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8"/>
          <p:cNvPicPr preferRelativeResize="0"/>
          <p:nvPr/>
        </p:nvPicPr>
        <p:blipFill rotWithShape="1">
          <a:blip r:embed="rId4">
            <a:alphaModFix amt="33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9"/>
          <p:cNvPicPr preferRelativeResize="0"/>
          <p:nvPr/>
        </p:nvPicPr>
        <p:blipFill rotWithShape="1">
          <a:blip r:embed="rId3">
            <a:alphaModFix amt="33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9"/>
          <p:cNvSpPr txBox="1"/>
          <p:nvPr>
            <p:ph type="title"/>
          </p:nvPr>
        </p:nvSpPr>
        <p:spPr>
          <a:xfrm>
            <a:off x="62925" y="140225"/>
            <a:ext cx="79311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latin typeface="Londrina Solid"/>
                <a:ea typeface="Londrina Solid"/>
                <a:cs typeface="Londrina Solid"/>
                <a:sym typeface="Londrina Solid"/>
              </a:rPr>
              <a:t>But floodgates are so much fun</a:t>
            </a:r>
            <a:endParaRPr b="1" sz="42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18" name="Google Shape;318;p29"/>
          <p:cNvSpPr txBox="1"/>
          <p:nvPr/>
        </p:nvSpPr>
        <p:spPr>
          <a:xfrm>
            <a:off x="311700" y="1089225"/>
            <a:ext cx="4405500" cy="3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Stopping at this point has it purpose… but leaves out on all of those questions the students have…</a:t>
            </a:r>
            <a:endParaRPr/>
          </a:p>
        </p:txBody>
      </p:sp>
      <p:pic>
        <p:nvPicPr>
          <p:cNvPr id="319" name="Google Shape;31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9600" y="894100"/>
            <a:ext cx="4122000" cy="36778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" name="Google Shape;320;p29"/>
          <p:cNvGrpSpPr/>
          <p:nvPr/>
        </p:nvGrpSpPr>
        <p:grpSpPr>
          <a:xfrm>
            <a:off x="-611496" y="3444575"/>
            <a:ext cx="6154754" cy="1571581"/>
            <a:chOff x="4664317" y="3745260"/>
            <a:chExt cx="5502686" cy="1222069"/>
          </a:xfrm>
        </p:grpSpPr>
        <p:sp>
          <p:nvSpPr>
            <p:cNvPr id="321" name="Google Shape;321;p29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9"/>
            <p:cNvSpPr txBox="1"/>
            <p:nvPr/>
          </p:nvSpPr>
          <p:spPr>
            <a:xfrm>
              <a:off x="6242703" y="3745260"/>
              <a:ext cx="3924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2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   What do </a:t>
              </a:r>
              <a:r>
                <a:rPr lang="en" sz="2200" u="sng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you</a:t>
              </a:r>
              <a:r>
                <a:rPr lang="en" sz="22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 </a:t>
              </a:r>
              <a:r>
                <a:rPr lang="en" sz="2200">
                  <a:solidFill>
                    <a:srgbClr val="99FF99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wonder</a:t>
              </a:r>
              <a:r>
                <a:rPr lang="en" sz="22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 about with the future of CRISPR?</a:t>
              </a:r>
              <a:endParaRPr sz="22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pic>
        <p:nvPicPr>
          <p:cNvPr id="323" name="Google Shape;32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7248" y="2564250"/>
            <a:ext cx="1690812" cy="2451949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9"/>
          <p:cNvSpPr txBox="1"/>
          <p:nvPr/>
        </p:nvSpPr>
        <p:spPr>
          <a:xfrm>
            <a:off x="921941" y="4237903"/>
            <a:ext cx="4619100" cy="86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rPr>
              <a:t>What do </a:t>
            </a:r>
            <a:r>
              <a:rPr lang="en" sz="2200" u="sng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your students</a:t>
            </a:r>
            <a:r>
              <a:rPr lang="en" sz="22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rPr>
              <a:t> </a:t>
            </a:r>
            <a:r>
              <a:rPr lang="en" sz="2200">
                <a:solidFill>
                  <a:srgbClr val="99FF99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wonder</a:t>
            </a:r>
            <a:r>
              <a:rPr lang="en" sz="22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rPr>
              <a:t> about?  What are their big questions?</a:t>
            </a:r>
            <a:endParaRPr sz="2200"/>
          </a:p>
        </p:txBody>
      </p:sp>
      <p:pic>
        <p:nvPicPr>
          <p:cNvPr id="325" name="Google Shape;325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30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0"/>
          <p:cNvPicPr preferRelativeResize="0"/>
          <p:nvPr/>
        </p:nvPicPr>
        <p:blipFill rotWithShape="1">
          <a:blip r:embed="rId3">
            <a:alphaModFix/>
          </a:blip>
          <a:srcRect b="3818" l="67905" r="0" t="0"/>
          <a:stretch/>
        </p:blipFill>
        <p:spPr>
          <a:xfrm>
            <a:off x="6209325" y="0"/>
            <a:ext cx="2934675" cy="494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0"/>
          <p:cNvPicPr preferRelativeResize="0"/>
          <p:nvPr/>
        </p:nvPicPr>
        <p:blipFill rotWithShape="1">
          <a:blip r:embed="rId4">
            <a:alphaModFix amt="33000"/>
          </a:blip>
          <a:srcRect b="-129" l="2871" r="93846" t="765"/>
          <a:stretch/>
        </p:blipFill>
        <p:spPr>
          <a:xfrm rot="5400000">
            <a:off x="4264450" y="418725"/>
            <a:ext cx="533400" cy="90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0"/>
          <p:cNvPicPr preferRelativeResize="0"/>
          <p:nvPr/>
        </p:nvPicPr>
        <p:blipFill rotWithShape="1">
          <a:blip r:embed="rId5">
            <a:alphaModFix/>
          </a:blip>
          <a:srcRect b="73212" l="9721" r="9535" t="1418"/>
          <a:stretch/>
        </p:blipFill>
        <p:spPr>
          <a:xfrm>
            <a:off x="4643250" y="1022350"/>
            <a:ext cx="4405500" cy="343447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34" name="Google Shape;334;p30"/>
          <p:cNvSpPr txBox="1"/>
          <p:nvPr>
            <p:ph type="title"/>
          </p:nvPr>
        </p:nvSpPr>
        <p:spPr>
          <a:xfrm>
            <a:off x="62925" y="140225"/>
            <a:ext cx="79311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A tiny little add-on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35" name="Google Shape;335;p30"/>
          <p:cNvSpPr txBox="1"/>
          <p:nvPr/>
        </p:nvSpPr>
        <p:spPr>
          <a:xfrm>
            <a:off x="311700" y="1089225"/>
            <a:ext cx="4405500" cy="3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We can attach a little protein called a </a:t>
            </a:r>
            <a:r>
              <a:rPr lang="en" sz="30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cytidine deaminase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.  </a:t>
            </a:r>
            <a:endParaRPr/>
          </a:p>
        </p:txBody>
      </p:sp>
      <p:sp>
        <p:nvSpPr>
          <p:cNvPr id="336" name="Google Shape;336;p30"/>
          <p:cNvSpPr/>
          <p:nvPr/>
        </p:nvSpPr>
        <p:spPr>
          <a:xfrm>
            <a:off x="4643250" y="1111250"/>
            <a:ext cx="1550700" cy="7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0"/>
          <p:cNvSpPr/>
          <p:nvPr/>
        </p:nvSpPr>
        <p:spPr>
          <a:xfrm>
            <a:off x="5116850" y="3526525"/>
            <a:ext cx="697500" cy="331800"/>
          </a:xfrm>
          <a:prstGeom prst="snip2SameRect">
            <a:avLst>
              <a:gd fmla="val 16667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0"/>
          <p:cNvSpPr txBox="1"/>
          <p:nvPr/>
        </p:nvSpPr>
        <p:spPr>
          <a:xfrm>
            <a:off x="5057361" y="3438989"/>
            <a:ext cx="793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5715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Human Genome</a:t>
            </a:r>
            <a:endParaRPr sz="1100"/>
          </a:p>
        </p:txBody>
      </p:sp>
      <p:pic>
        <p:nvPicPr>
          <p:cNvPr id="339" name="Google Shape;339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17150" y="2344750"/>
            <a:ext cx="2225720" cy="109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767691">
            <a:off x="5645075" y="3671358"/>
            <a:ext cx="837148" cy="411584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0"/>
          <p:cNvSpPr txBox="1"/>
          <p:nvPr/>
        </p:nvSpPr>
        <p:spPr>
          <a:xfrm>
            <a:off x="6171259" y="4033646"/>
            <a:ext cx="17208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5715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Cytidine Deaminase</a:t>
            </a:r>
            <a:endParaRPr sz="11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pSp>
        <p:nvGrpSpPr>
          <p:cNvPr id="342" name="Google Shape;342;p30"/>
          <p:cNvGrpSpPr/>
          <p:nvPr/>
        </p:nvGrpSpPr>
        <p:grpSpPr>
          <a:xfrm>
            <a:off x="-611496" y="3487651"/>
            <a:ext cx="6154754" cy="968709"/>
            <a:chOff x="4664317" y="3778730"/>
            <a:chExt cx="5502686" cy="1188600"/>
          </a:xfrm>
        </p:grpSpPr>
        <p:sp>
          <p:nvSpPr>
            <p:cNvPr id="343" name="Google Shape;343;p30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0"/>
            <p:cNvSpPr txBox="1"/>
            <p:nvPr/>
          </p:nvSpPr>
          <p:spPr>
            <a:xfrm>
              <a:off x="6242703" y="3831590"/>
              <a:ext cx="3924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     Is this the only thing you can add on to a cas protein?  </a:t>
              </a:r>
              <a:endParaRPr sz="23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</p:txBody>
        </p:sp>
      </p:grpSp>
      <p:pic>
        <p:nvPicPr>
          <p:cNvPr id="345" name="Google Shape;345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67248" y="2564250"/>
            <a:ext cx="1690812" cy="245194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0"/>
          <p:cNvSpPr txBox="1"/>
          <p:nvPr/>
        </p:nvSpPr>
        <p:spPr>
          <a:xfrm rot="-511319">
            <a:off x="4270991" y="3750412"/>
            <a:ext cx="1259203" cy="7387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>
                <a:solidFill>
                  <a:srgbClr val="FFFFF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Nope</a:t>
            </a:r>
            <a:r>
              <a:rPr lang="en" sz="3600">
                <a:solidFill>
                  <a:schemeClr val="lt1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!</a:t>
            </a:r>
            <a:endParaRPr sz="27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347" name="Google Shape;347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31"/>
          <p:cNvPicPr preferRelativeResize="0"/>
          <p:nvPr/>
        </p:nvPicPr>
        <p:blipFill rotWithShape="1">
          <a:blip r:embed="rId3">
            <a:alphaModFix amt="33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1"/>
          <p:cNvPicPr preferRelativeResize="0"/>
          <p:nvPr/>
        </p:nvPicPr>
        <p:blipFill rotWithShape="1">
          <a:blip r:embed="rId4">
            <a:alphaModFix/>
          </a:blip>
          <a:srcRect b="12587" l="0" r="0" t="0"/>
          <a:stretch/>
        </p:blipFill>
        <p:spPr>
          <a:xfrm>
            <a:off x="4471350" y="646275"/>
            <a:ext cx="4405500" cy="385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31"/>
          <p:cNvSpPr txBox="1"/>
          <p:nvPr>
            <p:ph type="title"/>
          </p:nvPr>
        </p:nvSpPr>
        <p:spPr>
          <a:xfrm>
            <a:off x="62925" y="140225"/>
            <a:ext cx="79311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Cytidine Deamin…what?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55" name="Google Shape;355;p31"/>
          <p:cNvSpPr txBox="1"/>
          <p:nvPr/>
        </p:nvSpPr>
        <p:spPr>
          <a:xfrm>
            <a:off x="311700" y="1013025"/>
            <a:ext cx="4405500" cy="3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Cytidine deaminases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are one of the proteins responsible for all of the diversity in our antibodies.</a:t>
            </a:r>
            <a:endParaRPr/>
          </a:p>
        </p:txBody>
      </p:sp>
      <p:pic>
        <p:nvPicPr>
          <p:cNvPr id="356" name="Google Shape;35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2575" y="791275"/>
            <a:ext cx="2225720" cy="109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6825" y="3071025"/>
            <a:ext cx="1033225" cy="159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48175" y="3071029"/>
            <a:ext cx="1033225" cy="1590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69525" y="3071025"/>
            <a:ext cx="1360292" cy="1590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31"/>
          <p:cNvGrpSpPr/>
          <p:nvPr/>
        </p:nvGrpSpPr>
        <p:grpSpPr>
          <a:xfrm>
            <a:off x="1067077" y="2954062"/>
            <a:ext cx="2093748" cy="357088"/>
            <a:chOff x="1067077" y="3030262"/>
            <a:chExt cx="2093748" cy="357088"/>
          </a:xfrm>
        </p:grpSpPr>
        <p:sp>
          <p:nvSpPr>
            <p:cNvPr id="361" name="Google Shape;361;p31"/>
            <p:cNvSpPr/>
            <p:nvPr/>
          </p:nvSpPr>
          <p:spPr>
            <a:xfrm>
              <a:off x="1067077" y="3084275"/>
              <a:ext cx="432825" cy="303075"/>
            </a:xfrm>
            <a:custGeom>
              <a:rect b="b" l="l" r="r" t="t"/>
              <a:pathLst>
                <a:path extrusionOk="0" h="12123" w="17313">
                  <a:moveTo>
                    <a:pt x="5509" y="908"/>
                  </a:moveTo>
                  <a:cubicBezTo>
                    <a:pt x="2372" y="908"/>
                    <a:pt x="-1494" y="6652"/>
                    <a:pt x="633" y="8958"/>
                  </a:cubicBezTo>
                  <a:cubicBezTo>
                    <a:pt x="4352" y="12988"/>
                    <a:pt x="15231" y="13557"/>
                    <a:pt x="17075" y="8392"/>
                  </a:cubicBezTo>
                  <a:cubicBezTo>
                    <a:pt x="19043" y="2881"/>
                    <a:pt x="7506" y="0"/>
                    <a:pt x="1654" y="0"/>
                  </a:cubicBezTo>
                </a:path>
              </a:pathLst>
            </a:custGeom>
            <a:noFill/>
            <a:ln cap="flat" cmpd="sng" w="19050">
              <a:solidFill>
                <a:srgbClr val="0070C0"/>
              </a:solidFill>
              <a:prstDash val="solid"/>
              <a:round/>
              <a:headEnd len="med" w="med" type="none"/>
              <a:tailEnd len="med" w="med" type="triangle"/>
            </a:ln>
            <a:effectLst>
              <a:outerShdw blurRad="28575" rotWithShape="0" algn="bl" dir="3600000" dist="19050">
                <a:srgbClr val="000000">
                  <a:alpha val="78000"/>
                </a:srgbClr>
              </a:outerShdw>
            </a:effectLst>
          </p:spPr>
        </p:sp>
        <p:sp>
          <p:nvSpPr>
            <p:cNvPr id="362" name="Google Shape;362;p31"/>
            <p:cNvSpPr/>
            <p:nvPr/>
          </p:nvSpPr>
          <p:spPr>
            <a:xfrm>
              <a:off x="1547825" y="3030262"/>
              <a:ext cx="1613000" cy="265975"/>
            </a:xfrm>
            <a:custGeom>
              <a:rect b="b" l="l" r="r" t="t"/>
              <a:pathLst>
                <a:path extrusionOk="0" h="10639" w="64520">
                  <a:moveTo>
                    <a:pt x="0" y="8965"/>
                  </a:moveTo>
                  <a:cubicBezTo>
                    <a:pt x="3297" y="6033"/>
                    <a:pt x="9271" y="4404"/>
                    <a:pt x="13040" y="6697"/>
                  </a:cubicBezTo>
                  <a:cubicBezTo>
                    <a:pt x="14253" y="7435"/>
                    <a:pt x="16173" y="10025"/>
                    <a:pt x="14854" y="10553"/>
                  </a:cubicBezTo>
                  <a:cubicBezTo>
                    <a:pt x="12468" y="11508"/>
                    <a:pt x="12494" y="4090"/>
                    <a:pt x="14741" y="2842"/>
                  </a:cubicBezTo>
                  <a:cubicBezTo>
                    <a:pt x="19878" y="-12"/>
                    <a:pt x="34861" y="5368"/>
                    <a:pt x="30956" y="9759"/>
                  </a:cubicBezTo>
                  <a:cubicBezTo>
                    <a:pt x="29282" y="11641"/>
                    <a:pt x="25525" y="4281"/>
                    <a:pt x="27667" y="2955"/>
                  </a:cubicBezTo>
                  <a:cubicBezTo>
                    <a:pt x="32221" y="136"/>
                    <a:pt x="39589" y="1058"/>
                    <a:pt x="43656" y="4543"/>
                  </a:cubicBezTo>
                  <a:cubicBezTo>
                    <a:pt x="45255" y="5913"/>
                    <a:pt x="43449" y="10872"/>
                    <a:pt x="41388" y="10439"/>
                  </a:cubicBezTo>
                  <a:cubicBezTo>
                    <a:pt x="38948" y="9926"/>
                    <a:pt x="38337" y="5347"/>
                    <a:pt x="39574" y="3182"/>
                  </a:cubicBezTo>
                  <a:cubicBezTo>
                    <a:pt x="41866" y="-828"/>
                    <a:pt x="49023" y="-503"/>
                    <a:pt x="53294" y="1254"/>
                  </a:cubicBezTo>
                  <a:cubicBezTo>
                    <a:pt x="54903" y="1916"/>
                    <a:pt x="54803" y="6346"/>
                    <a:pt x="53067" y="6470"/>
                  </a:cubicBezTo>
                  <a:cubicBezTo>
                    <a:pt x="52087" y="6540"/>
                    <a:pt x="51886" y="4730"/>
                    <a:pt x="51933" y="3749"/>
                  </a:cubicBezTo>
                  <a:cubicBezTo>
                    <a:pt x="52134" y="-446"/>
                    <a:pt x="62188" y="823"/>
                    <a:pt x="64520" y="4316"/>
                  </a:cubicBezTo>
                </a:path>
              </a:pathLst>
            </a:custGeom>
            <a:noFill/>
            <a:ln cap="flat" cmpd="sng" w="19050">
              <a:solidFill>
                <a:srgbClr val="00B050"/>
              </a:solidFill>
              <a:prstDash val="solid"/>
              <a:round/>
              <a:headEnd len="med" w="med" type="none"/>
              <a:tailEnd len="med" w="med" type="triangle"/>
            </a:ln>
            <a:effectLst>
              <a:outerShdw blurRad="28575" rotWithShape="0" algn="bl" dir="3600000" dist="19050">
                <a:srgbClr val="000000">
                  <a:alpha val="78000"/>
                </a:srgbClr>
              </a:outerShdw>
            </a:effectLst>
          </p:spPr>
        </p:sp>
      </p:grpSp>
      <p:grpSp>
        <p:nvGrpSpPr>
          <p:cNvPr id="363" name="Google Shape;363;p31"/>
          <p:cNvGrpSpPr/>
          <p:nvPr/>
        </p:nvGrpSpPr>
        <p:grpSpPr>
          <a:xfrm>
            <a:off x="1660054" y="3791988"/>
            <a:ext cx="888121" cy="497735"/>
            <a:chOff x="1660054" y="3942590"/>
            <a:chExt cx="888121" cy="497735"/>
          </a:xfrm>
        </p:grpSpPr>
        <p:cxnSp>
          <p:nvCxnSpPr>
            <p:cNvPr id="364" name="Google Shape;364;p31"/>
            <p:cNvCxnSpPr/>
            <p:nvPr/>
          </p:nvCxnSpPr>
          <p:spPr>
            <a:xfrm>
              <a:off x="1660175" y="3942590"/>
              <a:ext cx="888000" cy="0"/>
            </a:xfrm>
            <a:prstGeom prst="straightConnector1">
              <a:avLst/>
            </a:prstGeom>
            <a:noFill/>
            <a:ln cap="flat" cmpd="sng" w="38100">
              <a:solidFill>
                <a:srgbClr val="FFCC66"/>
              </a:solidFill>
              <a:prstDash val="solid"/>
              <a:round/>
              <a:headEnd len="med" w="med" type="none"/>
              <a:tailEnd len="med" w="med" type="triangle"/>
            </a:ln>
            <a:effectLst>
              <a:outerShdw blurRad="28575" rotWithShape="0" algn="bl" dir="3600000" dist="19050">
                <a:srgbClr val="000000">
                  <a:alpha val="78000"/>
                </a:srgbClr>
              </a:outerShdw>
            </a:effectLst>
          </p:spPr>
        </p:cxnSp>
        <p:sp>
          <p:nvSpPr>
            <p:cNvPr id="365" name="Google Shape;365;p31"/>
            <p:cNvSpPr txBox="1"/>
            <p:nvPr/>
          </p:nvSpPr>
          <p:spPr>
            <a:xfrm>
              <a:off x="1660054" y="4018525"/>
              <a:ext cx="888000" cy="42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CC0000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Cytidine Deaminase</a:t>
              </a:r>
              <a:endParaRPr sz="11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</p:txBody>
        </p:sp>
      </p:grpSp>
      <p:grpSp>
        <p:nvGrpSpPr>
          <p:cNvPr id="366" name="Google Shape;366;p31"/>
          <p:cNvGrpSpPr/>
          <p:nvPr/>
        </p:nvGrpSpPr>
        <p:grpSpPr>
          <a:xfrm>
            <a:off x="3672100" y="3791988"/>
            <a:ext cx="888004" cy="497735"/>
            <a:chOff x="3672100" y="3868188"/>
            <a:chExt cx="888004" cy="497735"/>
          </a:xfrm>
        </p:grpSpPr>
        <p:cxnSp>
          <p:nvCxnSpPr>
            <p:cNvPr id="367" name="Google Shape;367;p31"/>
            <p:cNvCxnSpPr/>
            <p:nvPr/>
          </p:nvCxnSpPr>
          <p:spPr>
            <a:xfrm>
              <a:off x="3672100" y="3868188"/>
              <a:ext cx="888000" cy="0"/>
            </a:xfrm>
            <a:prstGeom prst="straightConnector1">
              <a:avLst/>
            </a:prstGeom>
            <a:noFill/>
            <a:ln cap="flat" cmpd="sng" w="38100">
              <a:solidFill>
                <a:srgbClr val="FFCC66"/>
              </a:solidFill>
              <a:prstDash val="solid"/>
              <a:round/>
              <a:headEnd len="med" w="med" type="none"/>
              <a:tailEnd len="med" w="med" type="triangle"/>
            </a:ln>
            <a:effectLst>
              <a:outerShdw blurRad="28575" rotWithShape="0" algn="bl" dir="3600000" dist="19050">
                <a:srgbClr val="000000">
                  <a:alpha val="78000"/>
                </a:srgbClr>
              </a:outerShdw>
            </a:effectLst>
          </p:spPr>
        </p:cxnSp>
        <p:sp>
          <p:nvSpPr>
            <p:cNvPr id="368" name="Google Shape;368;p31"/>
            <p:cNvSpPr txBox="1"/>
            <p:nvPr/>
          </p:nvSpPr>
          <p:spPr>
            <a:xfrm>
              <a:off x="3672104" y="3944123"/>
              <a:ext cx="888000" cy="42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CC0000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DNA Replication</a:t>
              </a:r>
              <a:endParaRPr sz="11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endParaRPr>
            </a:p>
          </p:txBody>
        </p:sp>
      </p:grpSp>
      <p:pic>
        <p:nvPicPr>
          <p:cNvPr id="369" name="Google Shape;369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 amt="14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4">
            <a:alphaModFix amt="28000"/>
          </a:blip>
          <a:srcRect b="26443" l="0" r="62347" t="0"/>
          <a:stretch/>
        </p:blipFill>
        <p:spPr>
          <a:xfrm>
            <a:off x="112050" y="1067300"/>
            <a:ext cx="6118427" cy="27821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>
            <p:ph type="title"/>
          </p:nvPr>
        </p:nvSpPr>
        <p:spPr>
          <a:xfrm>
            <a:off x="112050" y="8590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/>
              <a:t>Why Me?</a:t>
            </a:r>
            <a:endParaRPr sz="4500"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5">
            <a:alphaModFix/>
          </a:blip>
          <a:srcRect b="0" l="0" r="0" t="16534"/>
          <a:stretch/>
        </p:blipFill>
        <p:spPr>
          <a:xfrm>
            <a:off x="6572250" y="-3375"/>
            <a:ext cx="2571751" cy="214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6">
            <a:alphaModFix/>
          </a:blip>
          <a:srcRect b="52029" l="22547" r="36567" t="16143"/>
          <a:stretch/>
        </p:blipFill>
        <p:spPr>
          <a:xfrm>
            <a:off x="256050" y="988650"/>
            <a:ext cx="1268274" cy="1576898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69" name="Google Shape;69;p14"/>
          <p:cNvSpPr txBox="1"/>
          <p:nvPr/>
        </p:nvSpPr>
        <p:spPr>
          <a:xfrm>
            <a:off x="1703636" y="1127956"/>
            <a:ext cx="2775900" cy="3948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3120000" dist="19050">
              <a:srgbClr val="000000">
                <a:alpha val="43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Merriweather"/>
                <a:ea typeface="Merriweather"/>
                <a:cs typeface="Merriweather"/>
                <a:sym typeface="Merriweather"/>
              </a:rPr>
              <a:t>Diane Sigalas</a:t>
            </a:r>
            <a:endParaRPr sz="26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1686025" y="1562975"/>
            <a:ext cx="4731900" cy="33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tamaran"/>
              <a:buChar char="●"/>
            </a:pPr>
            <a:r>
              <a:rPr lang="en" sz="1800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rPr>
              <a:t>Biotechnology Teacher at Livingston High School - Livingston, NJ</a:t>
            </a:r>
            <a:endParaRPr sz="1800">
              <a:solidFill>
                <a:srgbClr val="434343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tamaran"/>
              <a:buChar char="●"/>
            </a:pPr>
            <a:r>
              <a:rPr lang="en" sz="1800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rPr>
              <a:t>Curriculum Developer</a:t>
            </a:r>
            <a:endParaRPr sz="1800">
              <a:solidFill>
                <a:srgbClr val="434343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tamaran"/>
              <a:buChar char="●"/>
            </a:pPr>
            <a:r>
              <a:rPr lang="en" sz="1800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rPr>
              <a:t>M.Ed: Educational Leadership</a:t>
            </a:r>
            <a:endParaRPr sz="1800">
              <a:solidFill>
                <a:srgbClr val="434343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atamaran"/>
              <a:buChar char="●"/>
            </a:pPr>
            <a:r>
              <a:rPr lang="en" sz="1800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rPr>
              <a:t>Cohort 2- Science and Ethics of Genome Engineering with MSOE</a:t>
            </a:r>
            <a:endParaRPr sz="1800">
              <a:solidFill>
                <a:srgbClr val="434343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434343"/>
              </a:buClr>
              <a:buSzPts val="1800"/>
              <a:buFont typeface="Catamaran"/>
              <a:buChar char="●"/>
            </a:pPr>
            <a:r>
              <a:rPr lang="en" sz="1800">
                <a:solidFill>
                  <a:srgbClr val="434343"/>
                </a:solidFill>
                <a:latin typeface="Catamaran"/>
                <a:ea typeface="Catamaran"/>
                <a:cs typeface="Catamaran"/>
                <a:sym typeface="Catamaran"/>
              </a:rPr>
              <a:t>Model Teacher with 3D Molecular Designs</a:t>
            </a:r>
            <a:endParaRPr sz="1800">
              <a:solidFill>
                <a:srgbClr val="434343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 rotWithShape="1">
          <a:blip r:embed="rId7">
            <a:alphaModFix/>
          </a:blip>
          <a:srcRect b="18744" l="0" r="0" t="3185"/>
          <a:stretch/>
        </p:blipFill>
        <p:spPr>
          <a:xfrm>
            <a:off x="6570325" y="2190425"/>
            <a:ext cx="2571752" cy="278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32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2"/>
          <p:cNvPicPr preferRelativeResize="0"/>
          <p:nvPr/>
        </p:nvPicPr>
        <p:blipFill rotWithShape="1">
          <a:blip r:embed="rId3">
            <a:alphaModFix/>
          </a:blip>
          <a:srcRect b="3623" l="67905" r="0" t="0"/>
          <a:stretch/>
        </p:blipFill>
        <p:spPr>
          <a:xfrm>
            <a:off x="6209325" y="0"/>
            <a:ext cx="2934675" cy="495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2"/>
          <p:cNvPicPr preferRelativeResize="0"/>
          <p:nvPr/>
        </p:nvPicPr>
        <p:blipFill rotWithShape="1">
          <a:blip r:embed="rId4">
            <a:alphaModFix/>
          </a:blip>
          <a:srcRect b="73212" l="9721" r="9535" t="1418"/>
          <a:stretch/>
        </p:blipFill>
        <p:spPr>
          <a:xfrm>
            <a:off x="4643250" y="1022350"/>
            <a:ext cx="4405500" cy="343447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77" name="Google Shape;377;p32"/>
          <p:cNvSpPr txBox="1"/>
          <p:nvPr>
            <p:ph type="title"/>
          </p:nvPr>
        </p:nvSpPr>
        <p:spPr>
          <a:xfrm>
            <a:off x="62925" y="140225"/>
            <a:ext cx="79311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So let’s go back…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78" name="Google Shape;378;p32"/>
          <p:cNvSpPr txBox="1"/>
          <p:nvPr/>
        </p:nvSpPr>
        <p:spPr>
          <a:xfrm>
            <a:off x="235500" y="936825"/>
            <a:ext cx="4405500" cy="3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Looking again at our sequence, is there a </a:t>
            </a:r>
            <a:r>
              <a:rPr lang="en" sz="2900">
                <a:solidFill>
                  <a:srgbClr val="0000F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</a:t>
            </a:r>
            <a:r>
              <a:rPr lang="en" sz="2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in reach of our cytidine deaminase that we can change to a </a:t>
            </a:r>
            <a:r>
              <a:rPr lang="en" sz="2900">
                <a:solidFill>
                  <a:srgbClr val="B7B7B7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U</a:t>
            </a:r>
            <a:r>
              <a:rPr lang="en" sz="2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?</a:t>
            </a:r>
            <a:endParaRPr sz="290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170">
              <a:solidFill>
                <a:schemeClr val="dk2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Awesome, now if that </a:t>
            </a:r>
            <a:r>
              <a:rPr lang="en" sz="2900">
                <a:solidFill>
                  <a:srgbClr val="B7B7B7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U</a:t>
            </a:r>
            <a:r>
              <a:rPr lang="en" sz="2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changes to a </a:t>
            </a:r>
            <a:r>
              <a:rPr lang="en" sz="2900">
                <a:solidFill>
                  <a:srgbClr val="FFD966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</a:t>
            </a:r>
            <a:r>
              <a:rPr lang="en" sz="2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… how would </a:t>
            </a:r>
            <a:r>
              <a:rPr lang="en" sz="29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DNA polymerase 1</a:t>
            </a:r>
            <a:r>
              <a:rPr lang="en" sz="29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respond?  </a:t>
            </a:r>
            <a:endParaRPr sz="1300"/>
          </a:p>
        </p:txBody>
      </p:sp>
      <p:sp>
        <p:nvSpPr>
          <p:cNvPr id="379" name="Google Shape;379;p32"/>
          <p:cNvSpPr/>
          <p:nvPr/>
        </p:nvSpPr>
        <p:spPr>
          <a:xfrm>
            <a:off x="4643250" y="1111250"/>
            <a:ext cx="1550700" cy="7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2"/>
          <p:cNvSpPr/>
          <p:nvPr/>
        </p:nvSpPr>
        <p:spPr>
          <a:xfrm>
            <a:off x="5116850" y="3526525"/>
            <a:ext cx="697500" cy="331800"/>
          </a:xfrm>
          <a:prstGeom prst="snip2SameRect">
            <a:avLst>
              <a:gd fmla="val 16667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2"/>
          <p:cNvSpPr txBox="1"/>
          <p:nvPr/>
        </p:nvSpPr>
        <p:spPr>
          <a:xfrm>
            <a:off x="5057361" y="3438989"/>
            <a:ext cx="793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5715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Human Genome</a:t>
            </a:r>
            <a:endParaRPr sz="1100"/>
          </a:p>
        </p:txBody>
      </p:sp>
      <p:pic>
        <p:nvPicPr>
          <p:cNvPr id="382" name="Google Shape;382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767691">
            <a:off x="5645075" y="3671358"/>
            <a:ext cx="837148" cy="411584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32"/>
          <p:cNvSpPr txBox="1"/>
          <p:nvPr/>
        </p:nvSpPr>
        <p:spPr>
          <a:xfrm>
            <a:off x="6171259" y="4033646"/>
            <a:ext cx="17208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5715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Cytidine Deaminase</a:t>
            </a:r>
            <a:endParaRPr sz="11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384" name="Google Shape;384;p32"/>
          <p:cNvPicPr preferRelativeResize="0"/>
          <p:nvPr/>
        </p:nvPicPr>
        <p:blipFill rotWithShape="1">
          <a:blip r:embed="rId6">
            <a:alphaModFix amt="33000"/>
          </a:blip>
          <a:srcRect b="-129" l="2871" r="93846" t="873"/>
          <a:stretch/>
        </p:blipFill>
        <p:spPr>
          <a:xfrm rot="5400000">
            <a:off x="4259338" y="423838"/>
            <a:ext cx="533400" cy="907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33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3"/>
          <p:cNvPicPr preferRelativeResize="0"/>
          <p:nvPr/>
        </p:nvPicPr>
        <p:blipFill rotWithShape="1">
          <a:blip r:embed="rId3">
            <a:alphaModFix/>
          </a:blip>
          <a:srcRect b="3400" l="67905" r="0" t="0"/>
          <a:stretch/>
        </p:blipFill>
        <p:spPr>
          <a:xfrm>
            <a:off x="6209325" y="0"/>
            <a:ext cx="2934675" cy="49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3"/>
          <p:cNvPicPr preferRelativeResize="0"/>
          <p:nvPr/>
        </p:nvPicPr>
        <p:blipFill rotWithShape="1">
          <a:blip r:embed="rId4">
            <a:alphaModFix amt="33000"/>
          </a:blip>
          <a:srcRect b="-129" l="2871" r="93846" t="873"/>
          <a:stretch/>
        </p:blipFill>
        <p:spPr>
          <a:xfrm rot="5400000">
            <a:off x="4259338" y="423838"/>
            <a:ext cx="533400" cy="907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3"/>
          <p:cNvPicPr preferRelativeResize="0"/>
          <p:nvPr/>
        </p:nvPicPr>
        <p:blipFill rotWithShape="1">
          <a:blip r:embed="rId5">
            <a:alphaModFix/>
          </a:blip>
          <a:srcRect b="73212" l="9721" r="9535" t="1418"/>
          <a:stretch/>
        </p:blipFill>
        <p:spPr>
          <a:xfrm>
            <a:off x="4567050" y="1022350"/>
            <a:ext cx="4405500" cy="343447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4" name="Google Shape;394;p33"/>
          <p:cNvSpPr txBox="1"/>
          <p:nvPr>
            <p:ph type="title"/>
          </p:nvPr>
        </p:nvSpPr>
        <p:spPr>
          <a:xfrm>
            <a:off x="62925" y="140225"/>
            <a:ext cx="79311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What did you just do?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95" name="Google Shape;395;p33"/>
          <p:cNvSpPr txBox="1"/>
          <p:nvPr/>
        </p:nvSpPr>
        <p:spPr>
          <a:xfrm>
            <a:off x="311700" y="1089225"/>
            <a:ext cx="4405500" cy="3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That is the </a:t>
            </a:r>
            <a:r>
              <a:rPr lang="en" sz="3000" u="sng">
                <a:solidFill>
                  <a:srgbClr val="0070C0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much</a:t>
            </a:r>
            <a:r>
              <a:rPr lang="en" sz="3000">
                <a:solidFill>
                  <a:srgbClr val="0070C0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 </a:t>
            </a:r>
            <a:r>
              <a:rPr lang="en" sz="3000" u="sng">
                <a:solidFill>
                  <a:srgbClr val="0070C0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simplified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description of what </a:t>
            </a:r>
            <a:r>
              <a:rPr lang="en" sz="30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Matthew </a:t>
            </a:r>
            <a:r>
              <a:rPr lang="en" sz="30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Porteus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 is doing to </a:t>
            </a:r>
            <a:r>
              <a:rPr lang="en" sz="3000" u="sng">
                <a:solidFill>
                  <a:schemeClr val="dk2"/>
                </a:solidFill>
                <a:highlight>
                  <a:srgbClr val="FFFF00"/>
                </a:highlight>
                <a:latin typeface="Londrina Solid"/>
                <a:ea typeface="Londrina Solid"/>
                <a:cs typeface="Londrina Solid"/>
                <a:sym typeface="Londrina Solid"/>
              </a:rPr>
              <a:t>cure sickle cell anemia</a:t>
            </a: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!</a:t>
            </a:r>
            <a:endParaRPr/>
          </a:p>
        </p:txBody>
      </p:sp>
      <p:sp>
        <p:nvSpPr>
          <p:cNvPr id="396" name="Google Shape;396;p33"/>
          <p:cNvSpPr/>
          <p:nvPr/>
        </p:nvSpPr>
        <p:spPr>
          <a:xfrm>
            <a:off x="4567050" y="1111250"/>
            <a:ext cx="1550700" cy="7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3"/>
          <p:cNvSpPr/>
          <p:nvPr/>
        </p:nvSpPr>
        <p:spPr>
          <a:xfrm>
            <a:off x="5116850" y="3526525"/>
            <a:ext cx="697500" cy="331800"/>
          </a:xfrm>
          <a:prstGeom prst="snip2SameRect">
            <a:avLst>
              <a:gd fmla="val 16667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3"/>
          <p:cNvSpPr txBox="1"/>
          <p:nvPr/>
        </p:nvSpPr>
        <p:spPr>
          <a:xfrm>
            <a:off x="5057361" y="3438989"/>
            <a:ext cx="7938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5715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Human Genome</a:t>
            </a:r>
            <a:endParaRPr sz="1100"/>
          </a:p>
        </p:txBody>
      </p:sp>
      <p:pic>
        <p:nvPicPr>
          <p:cNvPr id="399" name="Google Shape;399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767691">
            <a:off x="5568875" y="3671358"/>
            <a:ext cx="837148" cy="411584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33"/>
          <p:cNvSpPr txBox="1"/>
          <p:nvPr/>
        </p:nvSpPr>
        <p:spPr>
          <a:xfrm>
            <a:off x="6095059" y="4033646"/>
            <a:ext cx="17208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5715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Cytidine Deaminase</a:t>
            </a:r>
            <a:endParaRPr sz="11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401" name="Google Shape;401;p33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368144">
            <a:off x="3027598" y="3458710"/>
            <a:ext cx="1139529" cy="1453175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02" name="Google Shape;402;p33"/>
          <p:cNvSpPr/>
          <p:nvPr/>
        </p:nvSpPr>
        <p:spPr>
          <a:xfrm flipH="1" rot="10800000">
            <a:off x="3916450" y="3013338"/>
            <a:ext cx="456650" cy="774175"/>
          </a:xfrm>
          <a:custGeom>
            <a:rect b="b" l="l" r="r" t="t"/>
            <a:pathLst>
              <a:path extrusionOk="0" h="30967" w="18266">
                <a:moveTo>
                  <a:pt x="9835" y="0"/>
                </a:moveTo>
                <a:cubicBezTo>
                  <a:pt x="14612" y="0"/>
                  <a:pt x="19512" y="9999"/>
                  <a:pt x="15815" y="13024"/>
                </a:cubicBezTo>
                <a:cubicBezTo>
                  <a:pt x="14185" y="14357"/>
                  <a:pt x="8831" y="13347"/>
                  <a:pt x="9702" y="11430"/>
                </a:cubicBezTo>
                <a:cubicBezTo>
                  <a:pt x="10619" y="9412"/>
                  <a:pt x="14905" y="10012"/>
                  <a:pt x="16347" y="11695"/>
                </a:cubicBezTo>
                <a:cubicBezTo>
                  <a:pt x="18373" y="14059"/>
                  <a:pt x="19013" y="18509"/>
                  <a:pt x="17145" y="20999"/>
                </a:cubicBezTo>
                <a:cubicBezTo>
                  <a:pt x="14484" y="24546"/>
                  <a:pt x="2781" y="24769"/>
                  <a:pt x="3854" y="20467"/>
                </a:cubicBezTo>
                <a:cubicBezTo>
                  <a:pt x="4593" y="17506"/>
                  <a:pt x="10134" y="24490"/>
                  <a:pt x="9702" y="27511"/>
                </a:cubicBezTo>
                <a:cubicBezTo>
                  <a:pt x="9216" y="30910"/>
                  <a:pt x="3386" y="30402"/>
                  <a:pt x="0" y="30967"/>
                </a:cubicBezTo>
              </a:path>
            </a:pathLst>
          </a:custGeom>
          <a:noFill/>
          <a:ln cap="flat" cmpd="sng" w="28575">
            <a:solidFill>
              <a:srgbClr val="00B050"/>
            </a:solidFill>
            <a:prstDash val="solid"/>
            <a:round/>
            <a:headEnd len="med" w="med" type="none"/>
            <a:tailEnd len="med" w="med" type="stealth"/>
          </a:ln>
          <a:effectLst>
            <a:outerShdw blurRad="28575" rotWithShape="0" algn="bl" dir="2820000" dist="19050">
              <a:srgbClr val="000000">
                <a:alpha val="95000"/>
              </a:srgbClr>
            </a:outerShdw>
          </a:effectLst>
        </p:spPr>
      </p:sp>
      <p:pic>
        <p:nvPicPr>
          <p:cNvPr id="403" name="Google Shape;403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34"/>
          <p:cNvPicPr preferRelativeResize="0"/>
          <p:nvPr/>
        </p:nvPicPr>
        <p:blipFill rotWithShape="1">
          <a:blip r:embed="rId3">
            <a:alphaModFix amt="33000"/>
          </a:blip>
          <a:srcRect b="-130" l="23" r="93846" t="0"/>
          <a:stretch/>
        </p:blipFill>
        <p:spPr>
          <a:xfrm flipH="1" rot="5400000">
            <a:off x="4073801" y="-4208123"/>
            <a:ext cx="996400" cy="9156049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4"/>
          <p:cNvSpPr/>
          <p:nvPr/>
        </p:nvSpPr>
        <p:spPr>
          <a:xfrm>
            <a:off x="7036975" y="-5100"/>
            <a:ext cx="2106900" cy="88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10" name="Google Shape;410;p34"/>
          <p:cNvSpPr/>
          <p:nvPr/>
        </p:nvSpPr>
        <p:spPr>
          <a:xfrm flipH="1">
            <a:off x="6409975" y="0"/>
            <a:ext cx="627000" cy="8802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411" name="Google Shape;41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3079" y="58121"/>
            <a:ext cx="2152625" cy="756602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34"/>
          <p:cNvSpPr txBox="1"/>
          <p:nvPr>
            <p:ph type="title"/>
          </p:nvPr>
        </p:nvSpPr>
        <p:spPr>
          <a:xfrm>
            <a:off x="222875" y="64025"/>
            <a:ext cx="5103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Sequencing Ideas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descr="C:\Users\lbrown1\AppData\Local\Microsoft\Windows\Temporary Internet Files\Content.IE5\FOTMVAVA\MC900384172[1].wmf" id="413" name="Google Shape;413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715606">
            <a:off x="6868479" y="1153307"/>
            <a:ext cx="2112168" cy="250771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4"/>
          <p:cNvSpPr txBox="1"/>
          <p:nvPr>
            <p:ph idx="1" type="body"/>
          </p:nvPr>
        </p:nvSpPr>
        <p:spPr>
          <a:xfrm>
            <a:off x="375275" y="923875"/>
            <a:ext cx="5906700" cy="3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4165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tamaran"/>
              <a:buChar char="●"/>
            </a:pPr>
            <a:r>
              <a:rPr lang="en" sz="3200">
                <a:latin typeface="Catamaran"/>
                <a:ea typeface="Catamaran"/>
                <a:cs typeface="Catamaran"/>
                <a:sym typeface="Catamaran"/>
              </a:rPr>
              <a:t>Depends on what your course sequence.</a:t>
            </a:r>
            <a:endParaRPr sz="3200">
              <a:latin typeface="Catamaran"/>
              <a:ea typeface="Catamaran"/>
              <a:cs typeface="Catamaran"/>
              <a:sym typeface="Catamaran"/>
            </a:endParaRPr>
          </a:p>
          <a:p>
            <a:pPr indent="-41656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atamaran"/>
              <a:buChar char="●"/>
            </a:pPr>
            <a:r>
              <a:rPr lang="en" sz="3200">
                <a:latin typeface="Catamaran"/>
                <a:ea typeface="Catamaran"/>
                <a:cs typeface="Catamaran"/>
                <a:sym typeface="Catamaran"/>
              </a:rPr>
              <a:t>Biotechnology I - Bioethics Unit</a:t>
            </a:r>
            <a:endParaRPr sz="3200">
              <a:latin typeface="Catamaran"/>
              <a:ea typeface="Catamaran"/>
              <a:cs typeface="Catamaran"/>
              <a:sym typeface="Catamaran"/>
            </a:endParaRPr>
          </a:p>
          <a:p>
            <a:pPr indent="-340201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tamaran"/>
              <a:buChar char="○"/>
            </a:pPr>
            <a:r>
              <a:rPr lang="en" sz="1900">
                <a:latin typeface="Catamaran"/>
                <a:ea typeface="Catamaran"/>
                <a:cs typeface="Catamaran"/>
                <a:sym typeface="Catamaran"/>
              </a:rPr>
              <a:t>Adaptive Immunity &amp; Basics of Structure</a:t>
            </a:r>
            <a:endParaRPr sz="1900">
              <a:latin typeface="Catamaran"/>
              <a:ea typeface="Catamaran"/>
              <a:cs typeface="Catamaran"/>
              <a:sym typeface="Catamaran"/>
            </a:endParaRPr>
          </a:p>
          <a:p>
            <a:pPr indent="-41656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atamaran"/>
              <a:buChar char="●"/>
            </a:pPr>
            <a:r>
              <a:rPr lang="en" sz="3200">
                <a:latin typeface="Catamaran"/>
                <a:ea typeface="Catamaran"/>
                <a:cs typeface="Catamaran"/>
                <a:sym typeface="Catamaran"/>
              </a:rPr>
              <a:t>Biotechnology II - Modifications that can be made to the system</a:t>
            </a:r>
            <a:endParaRPr sz="3200">
              <a:latin typeface="Catamaran"/>
              <a:ea typeface="Catamaran"/>
              <a:cs typeface="Catamaran"/>
              <a:sym typeface="Catamaran"/>
            </a:endParaRPr>
          </a:p>
          <a:p>
            <a:pPr indent="-340201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tamaran"/>
              <a:buChar char="○"/>
            </a:pPr>
            <a:r>
              <a:rPr lang="en" sz="1900">
                <a:latin typeface="Catamaran"/>
                <a:ea typeface="Catamaran"/>
                <a:cs typeface="Catamaran"/>
                <a:sym typeface="Catamaran"/>
              </a:rPr>
              <a:t>System modifications (protein &amp; genomic)</a:t>
            </a:r>
            <a:endParaRPr sz="1900">
              <a:latin typeface="Catamaran"/>
              <a:ea typeface="Catamaran"/>
              <a:cs typeface="Catamaran"/>
              <a:sym typeface="Catamaran"/>
            </a:endParaRPr>
          </a:p>
          <a:p>
            <a:pPr indent="-340201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tamaran"/>
              <a:buChar char="○"/>
            </a:pPr>
            <a:r>
              <a:rPr lang="en" sz="1900">
                <a:latin typeface="Catamaran"/>
                <a:ea typeface="Catamaran"/>
                <a:cs typeface="Catamaran"/>
                <a:sym typeface="Catamaran"/>
              </a:rPr>
              <a:t>Use as a testing modality</a:t>
            </a:r>
            <a:endParaRPr sz="1900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415" name="Google Shape;415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774607">
            <a:off x="5972515" y="1790906"/>
            <a:ext cx="1358725" cy="123251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16" name="Google Shape;416;p34"/>
          <p:cNvPicPr preferRelativeResize="0"/>
          <p:nvPr/>
        </p:nvPicPr>
        <p:blipFill rotWithShape="1">
          <a:blip r:embed="rId7">
            <a:alphaModFix/>
          </a:blip>
          <a:srcRect b="0" l="0" r="99102" t="0"/>
          <a:stretch/>
        </p:blipFill>
        <p:spPr>
          <a:xfrm>
            <a:off x="0" y="0"/>
            <a:ext cx="821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35"/>
          <p:cNvPicPr preferRelativeResize="0"/>
          <p:nvPr/>
        </p:nvPicPr>
        <p:blipFill rotWithShape="1">
          <a:blip r:embed="rId3">
            <a:alphaModFix amt="33000"/>
          </a:blip>
          <a:srcRect b="-130" l="23" r="93846" t="0"/>
          <a:stretch/>
        </p:blipFill>
        <p:spPr>
          <a:xfrm flipH="1" rot="5400000">
            <a:off x="4073801" y="-4208123"/>
            <a:ext cx="996400" cy="9156049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5"/>
          <p:cNvSpPr txBox="1"/>
          <p:nvPr>
            <p:ph type="title"/>
          </p:nvPr>
        </p:nvSpPr>
        <p:spPr>
          <a:xfrm>
            <a:off x="98734" y="46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The Buffet of Options: 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graphicFrame>
        <p:nvGraphicFramePr>
          <p:cNvPr id="423" name="Google Shape;423;p35"/>
          <p:cNvGraphicFramePr/>
          <p:nvPr/>
        </p:nvGraphicFramePr>
        <p:xfrm>
          <a:off x="330825" y="11333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{D68E3805-54E2-4E5F-B114-79BD56CE46E0}</a:tableStyleId>
              </a:tblPr>
              <a:tblGrid>
                <a:gridCol w="1413725"/>
                <a:gridCol w="1413725"/>
                <a:gridCol w="1413725"/>
                <a:gridCol w="1413725"/>
                <a:gridCol w="1413725"/>
                <a:gridCol w="1413725"/>
              </a:tblGrid>
              <a:tr h="664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Middle School</a:t>
                      </a:r>
                      <a:endParaRPr b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High School</a:t>
                      </a:r>
                      <a:endParaRPr b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CP</a:t>
                      </a:r>
                      <a:endParaRPr b="1" i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High School</a:t>
                      </a:r>
                      <a:endParaRPr b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Honors</a:t>
                      </a:r>
                      <a:endParaRPr b="1" i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High School</a:t>
                      </a:r>
                      <a:endParaRPr b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Elective</a:t>
                      </a:r>
                      <a:endParaRPr b="1" i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AP Bio </a:t>
                      </a:r>
                      <a:endParaRPr b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Collegiate Level</a:t>
                      </a:r>
                      <a:endParaRPr b="1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 anchor="ctr">
                    <a:solidFill>
                      <a:srgbClr val="D9D9D9"/>
                    </a:solidFill>
                  </a:tcPr>
                </a:tc>
              </a:tr>
              <a:tr h="305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Teacher demo model the Adaptive Immunity Kit as a way to illustrate protein formations.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the Adaptive Immunity Kit.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Teacher demo model the Making the Cut Kit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Can also be used for teacher demo Hershey/Chase experiment! </a:t>
                      </a:r>
                      <a:endParaRPr b="1" i="1"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</a:t>
                      </a: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model</a:t>
                      </a: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 the Adaptive Immunity Kit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Connect to </a:t>
                      </a: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diversification</a:t>
                      </a: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 of Ig molecules.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the Making the Cut Kit. 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Can also be used for student discovery/modeling of the Hershey/Chase experiment.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of the Adaptive Immunity Kit. 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the Making the Cut Kit.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Base editor design project.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Teacher demo the the MCC kit for base editing.  Connections back to Sickle Cell and various other diseases are possible!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of the Adaptive Immunity Kit.  </a:t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the Making the Cut Kit.</a:t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developed extensions/parallels to VDJ recombination with Ig development. </a:t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of the Adaptive Immunity Kit.  </a:t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Student model the Making the Cut Kit.</a:t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Base editor design project.</a:t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Teacher demo the the MCC kit for base editing or PRIME editing.  With lit review extension to ways it is being used in current research.</a:t>
                      </a:r>
                      <a:endParaRPr sz="11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24" name="Google Shape;42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0725" y="4005200"/>
            <a:ext cx="1052524" cy="7894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25" name="Google Shape;425;p35"/>
          <p:cNvSpPr/>
          <p:nvPr/>
        </p:nvSpPr>
        <p:spPr>
          <a:xfrm>
            <a:off x="7036975" y="-5100"/>
            <a:ext cx="2106900" cy="880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26" name="Google Shape;426;p35"/>
          <p:cNvSpPr/>
          <p:nvPr/>
        </p:nvSpPr>
        <p:spPr>
          <a:xfrm flipH="1">
            <a:off x="6409975" y="0"/>
            <a:ext cx="627000" cy="880200"/>
          </a:xfrm>
          <a:prstGeom prst="rtTriangle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427" name="Google Shape;427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225" y="854775"/>
            <a:ext cx="3252675" cy="380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6"/>
          <p:cNvPicPr preferRelativeResize="0"/>
          <p:nvPr/>
        </p:nvPicPr>
        <p:blipFill>
          <a:blip r:embed="rId4">
            <a:alphaModFix amt="16000"/>
          </a:blip>
          <a:stretch>
            <a:fillRect/>
          </a:stretch>
        </p:blipFill>
        <p:spPr>
          <a:xfrm rot="2700000">
            <a:off x="4775598" y="922500"/>
            <a:ext cx="3354250" cy="4083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36"/>
          <p:cNvSpPr txBox="1"/>
          <p:nvPr>
            <p:ph type="title"/>
          </p:nvPr>
        </p:nvSpPr>
        <p:spPr>
          <a:xfrm>
            <a:off x="153150" y="-22725"/>
            <a:ext cx="82152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>
                <a:latin typeface="Londrina Solid"/>
                <a:ea typeface="Londrina Solid"/>
                <a:cs typeface="Londrina Solid"/>
                <a:sym typeface="Londrina Solid"/>
              </a:rPr>
              <a:t>Student Thoughts</a:t>
            </a:r>
            <a:endParaRPr sz="45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435" name="Google Shape;435;p36"/>
          <p:cNvPicPr preferRelativeResize="0"/>
          <p:nvPr/>
        </p:nvPicPr>
        <p:blipFill rotWithShape="1">
          <a:blip r:embed="rId5">
            <a:alphaModFix/>
          </a:blip>
          <a:srcRect b="0" l="9016" r="0" t="0"/>
          <a:stretch/>
        </p:blipFill>
        <p:spPr>
          <a:xfrm>
            <a:off x="0" y="3525875"/>
            <a:ext cx="1538400" cy="2451949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36"/>
          <p:cNvSpPr/>
          <p:nvPr/>
        </p:nvSpPr>
        <p:spPr>
          <a:xfrm>
            <a:off x="633725" y="3050375"/>
            <a:ext cx="1704300" cy="1057500"/>
          </a:xfrm>
          <a:prstGeom prst="wedgeEllipseCallout">
            <a:avLst>
              <a:gd fmla="val -37932" name="adj1"/>
              <a:gd fmla="val 59012" name="adj2"/>
            </a:avLst>
          </a:prstGeom>
          <a:solidFill>
            <a:srgbClr val="F1C232"/>
          </a:solidFill>
          <a:ln cap="flat" cmpd="sng" w="3810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00"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00"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00"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latin typeface="Cabin"/>
                <a:ea typeface="Cabin"/>
                <a:cs typeface="Cabin"/>
                <a:sym typeface="Cabin"/>
              </a:rPr>
              <a:t>Meet Brian!</a:t>
            </a:r>
            <a:endParaRPr b="1" i="1" sz="180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37" name="Google Shape;437;p36"/>
          <p:cNvSpPr txBox="1"/>
          <p:nvPr/>
        </p:nvSpPr>
        <p:spPr>
          <a:xfrm>
            <a:off x="4489275" y="1323250"/>
            <a:ext cx="42606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Catamaran SemiBold"/>
                <a:ea typeface="Catamaran SemiBold"/>
                <a:cs typeface="Catamaran SemiBold"/>
                <a:sym typeface="Catamaran SemiBold"/>
              </a:rPr>
              <a:t>Brian took Biotech 1, and is now a sophomore at Drew University</a:t>
            </a:r>
            <a:endParaRPr sz="2300">
              <a:solidFill>
                <a:schemeClr val="dk1"/>
              </a:solidFill>
              <a:latin typeface="Catamaran Light"/>
              <a:ea typeface="Catamaran Light"/>
              <a:cs typeface="Catamaran Light"/>
              <a:sym typeface="Catamaran Light"/>
            </a:endParaRPr>
          </a:p>
        </p:txBody>
      </p:sp>
      <p:sp>
        <p:nvSpPr>
          <p:cNvPr id="438" name="Google Shape;438;p36"/>
          <p:cNvSpPr txBox="1"/>
          <p:nvPr/>
        </p:nvSpPr>
        <p:spPr>
          <a:xfrm>
            <a:off x="4489275" y="2232125"/>
            <a:ext cx="42606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rPr>
              <a:t>I just want to let you know that I was talking with my bio professor the other day about CRISPR and genomic modifications.  I not only understood what they were saying but could add in.  </a:t>
            </a:r>
            <a:endParaRPr/>
          </a:p>
        </p:txBody>
      </p:sp>
      <p:pic>
        <p:nvPicPr>
          <p:cNvPr id="439" name="Google Shape;439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37"/>
          <p:cNvPicPr preferRelativeResize="0"/>
          <p:nvPr/>
        </p:nvPicPr>
        <p:blipFill rotWithShape="1">
          <a:blip r:embed="rId3">
            <a:alphaModFix/>
          </a:blip>
          <a:srcRect b="2019" l="2073" r="3247" t="3148"/>
          <a:stretch/>
        </p:blipFill>
        <p:spPr>
          <a:xfrm>
            <a:off x="241875" y="134711"/>
            <a:ext cx="7882949" cy="4871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7"/>
          <p:cNvPicPr preferRelativeResize="0"/>
          <p:nvPr/>
        </p:nvPicPr>
        <p:blipFill>
          <a:blip r:embed="rId4">
            <a:alphaModFix amt="21000"/>
          </a:blip>
          <a:stretch>
            <a:fillRect/>
          </a:stretch>
        </p:blipFill>
        <p:spPr>
          <a:xfrm rot="4496642">
            <a:off x="8015221" y="3528237"/>
            <a:ext cx="1077828" cy="134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38"/>
          <p:cNvPicPr preferRelativeResize="0"/>
          <p:nvPr/>
        </p:nvPicPr>
        <p:blipFill rotWithShape="1">
          <a:blip r:embed="rId3">
            <a:alphaModFix amt="33000"/>
          </a:blip>
          <a:srcRect b="-130" l="23" r="93846" t="0"/>
          <a:stretch/>
        </p:blipFill>
        <p:spPr>
          <a:xfrm flipH="1" rot="5400000">
            <a:off x="4073801" y="-4208123"/>
            <a:ext cx="996400" cy="9156049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38"/>
          <p:cNvSpPr/>
          <p:nvPr/>
        </p:nvSpPr>
        <p:spPr>
          <a:xfrm>
            <a:off x="7036975" y="-5100"/>
            <a:ext cx="2106900" cy="88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53" name="Google Shape;453;p38"/>
          <p:cNvSpPr/>
          <p:nvPr/>
        </p:nvSpPr>
        <p:spPr>
          <a:xfrm flipH="1">
            <a:off x="6409975" y="0"/>
            <a:ext cx="627000" cy="8802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454" name="Google Shape;45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3079" y="58121"/>
            <a:ext cx="2152625" cy="756602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38"/>
          <p:cNvSpPr txBox="1"/>
          <p:nvPr>
            <p:ph type="title"/>
          </p:nvPr>
        </p:nvSpPr>
        <p:spPr>
          <a:xfrm>
            <a:off x="199875" y="64025"/>
            <a:ext cx="8175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Londrina Solid"/>
                <a:ea typeface="Londrina Solid"/>
                <a:cs typeface="Londrina Solid"/>
                <a:sym typeface="Londrina Solid"/>
              </a:rPr>
              <a:t>So… Now What?</a:t>
            </a:r>
            <a:endParaRPr b="1" sz="45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descr="C:\Users\lbrown1\AppData\Local\Microsoft\Windows\Temporary Internet Files\Content.IE5\FOTMVAVA\MC900384172[1].wmf" id="456" name="Google Shape;456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715611">
            <a:off x="6339503" y="756533"/>
            <a:ext cx="2501884" cy="297043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38"/>
          <p:cNvSpPr txBox="1"/>
          <p:nvPr>
            <p:ph idx="1" type="body"/>
          </p:nvPr>
        </p:nvSpPr>
        <p:spPr>
          <a:xfrm>
            <a:off x="352275" y="1076275"/>
            <a:ext cx="5923800" cy="27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atamaran"/>
              <a:buChar char="●"/>
            </a:pPr>
            <a:r>
              <a:rPr lang="en" sz="3600">
                <a:latin typeface="Catamaran"/>
                <a:ea typeface="Catamaran"/>
                <a:cs typeface="Catamaran"/>
                <a:sym typeface="Catamaran"/>
              </a:rPr>
              <a:t>3DMD website for resources</a:t>
            </a:r>
            <a:endParaRPr sz="36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Catamaran"/>
              <a:ea typeface="Catamaran"/>
              <a:cs typeface="Catamaran"/>
              <a:sym typeface="Catamaran"/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3600"/>
              <a:buFont typeface="Catamaran"/>
              <a:buChar char="●"/>
            </a:pPr>
            <a:r>
              <a:rPr lang="en" sz="3600">
                <a:latin typeface="Catamaran"/>
                <a:ea typeface="Catamaran"/>
                <a:cs typeface="Catamaran"/>
                <a:sym typeface="Catamaran"/>
              </a:rPr>
              <a:t>Lending Library</a:t>
            </a:r>
            <a:endParaRPr sz="36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58" name="Google Shape;458;p38"/>
          <p:cNvSpPr txBox="1"/>
          <p:nvPr/>
        </p:nvSpPr>
        <p:spPr>
          <a:xfrm>
            <a:off x="866650" y="2138800"/>
            <a:ext cx="6012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 u="sng">
                <a:solidFill>
                  <a:schemeClr val="hlink"/>
                </a:solidFill>
                <a:latin typeface="Londrina Solid"/>
                <a:ea typeface="Londrina Solid"/>
                <a:cs typeface="Londrina Solid"/>
                <a:sym typeface="Londrina Solid"/>
                <a:hlinkClick r:id="rId6"/>
              </a:rPr>
              <a:t>3dmoleculardesigns.com</a:t>
            </a:r>
            <a:endParaRPr sz="3000">
              <a:solidFill>
                <a:schemeClr val="dk2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459" name="Google Shape;459;p38" title="3dmd lending library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32450" y="3054825"/>
            <a:ext cx="3147825" cy="1770656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38"/>
          <p:cNvSpPr/>
          <p:nvPr/>
        </p:nvSpPr>
        <p:spPr>
          <a:xfrm>
            <a:off x="2285331" y="3574700"/>
            <a:ext cx="1581375" cy="696500"/>
          </a:xfrm>
          <a:custGeom>
            <a:rect b="b" l="l" r="r" t="t"/>
            <a:pathLst>
              <a:path extrusionOk="0" h="27860" w="63255">
                <a:moveTo>
                  <a:pt x="1569" y="0"/>
                </a:moveTo>
                <a:cubicBezTo>
                  <a:pt x="-718" y="4576"/>
                  <a:pt x="-852" y="12908"/>
                  <a:pt x="3724" y="15195"/>
                </a:cubicBezTo>
                <a:cubicBezTo>
                  <a:pt x="6781" y="16723"/>
                  <a:pt x="15416" y="12257"/>
                  <a:pt x="12682" y="10206"/>
                </a:cubicBezTo>
                <a:cubicBezTo>
                  <a:pt x="9218" y="7607"/>
                  <a:pt x="6296" y="19340"/>
                  <a:pt x="9053" y="22679"/>
                </a:cubicBezTo>
                <a:cubicBezTo>
                  <a:pt x="13921" y="28573"/>
                  <a:pt x="26134" y="26496"/>
                  <a:pt x="31958" y="21545"/>
                </a:cubicBezTo>
                <a:cubicBezTo>
                  <a:pt x="33823" y="19959"/>
                  <a:pt x="32959" y="13089"/>
                  <a:pt x="30825" y="14288"/>
                </a:cubicBezTo>
                <a:cubicBezTo>
                  <a:pt x="27024" y="16424"/>
                  <a:pt x="27945" y="25378"/>
                  <a:pt x="31845" y="27328"/>
                </a:cubicBezTo>
                <a:cubicBezTo>
                  <a:pt x="37621" y="30216"/>
                  <a:pt x="50715" y="20619"/>
                  <a:pt x="47040" y="15308"/>
                </a:cubicBezTo>
                <a:cubicBezTo>
                  <a:pt x="46037" y="13859"/>
                  <a:pt x="42661" y="15660"/>
                  <a:pt x="42164" y="17350"/>
                </a:cubicBezTo>
                <a:cubicBezTo>
                  <a:pt x="41509" y="19576"/>
                  <a:pt x="42309" y="22554"/>
                  <a:pt x="44091" y="24040"/>
                </a:cubicBezTo>
                <a:cubicBezTo>
                  <a:pt x="49762" y="28769"/>
                  <a:pt x="59159" y="19071"/>
                  <a:pt x="63255" y="12927"/>
                </a:cubicBezTo>
              </a:path>
            </a:pathLst>
          </a:custGeom>
          <a:noFill/>
          <a:ln cap="flat" cmpd="sng" w="28575">
            <a:solidFill>
              <a:srgbClr val="00B050"/>
            </a:solidFill>
            <a:prstDash val="solid"/>
            <a:round/>
            <a:headEnd len="med" w="med" type="none"/>
            <a:tailEnd len="med" w="med" type="triangle"/>
          </a:ln>
          <a:effectLst>
            <a:outerShdw blurRad="42863" rotWithShape="0" algn="bl" dir="4020000" dist="9525">
              <a:srgbClr val="000000">
                <a:alpha val="94000"/>
              </a:srgbClr>
            </a:outerShdw>
          </a:effectLst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9"/>
          <p:cNvSpPr txBox="1"/>
          <p:nvPr>
            <p:ph type="title"/>
          </p:nvPr>
        </p:nvSpPr>
        <p:spPr>
          <a:xfrm>
            <a:off x="47475" y="64025"/>
            <a:ext cx="81753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920">
                <a:latin typeface="Londrina Solid"/>
                <a:ea typeface="Londrina Solid"/>
                <a:cs typeface="Londrina Solid"/>
                <a:sym typeface="Londrina Solid"/>
              </a:rPr>
              <a:t>Ready for a life altering experience?</a:t>
            </a:r>
            <a:endParaRPr b="1" sz="392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466" name="Google Shape;466;p39" title="3dmd professional learni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7127" y="1028225"/>
            <a:ext cx="6309750" cy="354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39"/>
          <p:cNvPicPr preferRelativeResize="0"/>
          <p:nvPr/>
        </p:nvPicPr>
        <p:blipFill rotWithShape="1">
          <a:blip r:embed="rId6">
            <a:alphaModFix amt="33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40"/>
          <p:cNvPicPr preferRelativeResize="0"/>
          <p:nvPr/>
        </p:nvPicPr>
        <p:blipFill rotWithShape="1">
          <a:blip r:embed="rId3">
            <a:alphaModFix amt="33000"/>
          </a:blip>
          <a:srcRect b="24998" l="2812" r="93847" t="0"/>
          <a:stretch/>
        </p:blipFill>
        <p:spPr>
          <a:xfrm>
            <a:off x="0" y="0"/>
            <a:ext cx="40727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qr code on a white background&#10;&#10;Description automatically generated" id="474" name="Google Shape;474;p40"/>
          <p:cNvPicPr preferRelativeResize="0"/>
          <p:nvPr/>
        </p:nvPicPr>
        <p:blipFill rotWithShape="1">
          <a:blip r:embed="rId4">
            <a:alphaModFix/>
          </a:blip>
          <a:srcRect b="4127" l="3280" r="4579" t="4146"/>
          <a:stretch/>
        </p:blipFill>
        <p:spPr>
          <a:xfrm>
            <a:off x="5647030" y="973100"/>
            <a:ext cx="3425926" cy="341045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40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4300"/>
              <a:t>Wrapping Things Up</a:t>
            </a:r>
            <a:endParaRPr sz="4300"/>
          </a:p>
        </p:txBody>
      </p:sp>
      <p:sp>
        <p:nvSpPr>
          <p:cNvPr id="476" name="Google Shape;476;p40"/>
          <p:cNvSpPr txBox="1"/>
          <p:nvPr>
            <p:ph idx="1" type="body"/>
          </p:nvPr>
        </p:nvSpPr>
        <p:spPr>
          <a:xfrm>
            <a:off x="311700" y="847675"/>
            <a:ext cx="5035800" cy="100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/>
              <a:t>Thank you for attending!</a:t>
            </a:r>
            <a:endParaRPr sz="3600"/>
          </a:p>
        </p:txBody>
      </p:sp>
      <p:sp>
        <p:nvSpPr>
          <p:cNvPr id="477" name="Google Shape;477;p40"/>
          <p:cNvSpPr/>
          <p:nvPr/>
        </p:nvSpPr>
        <p:spPr>
          <a:xfrm rot="-5400000">
            <a:off x="273600" y="3637632"/>
            <a:ext cx="1218600" cy="1308600"/>
          </a:xfrm>
          <a:prstGeom prst="flowChartDelay">
            <a:avLst/>
          </a:prstGeom>
          <a:solidFill>
            <a:srgbClr val="92D050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t/>
            </a:r>
            <a:endParaRPr b="1" i="0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40"/>
          <p:cNvSpPr/>
          <p:nvPr/>
        </p:nvSpPr>
        <p:spPr>
          <a:xfrm>
            <a:off x="293885" y="2927337"/>
            <a:ext cx="1178100" cy="970500"/>
          </a:xfrm>
          <a:prstGeom prst="ellipse">
            <a:avLst/>
          </a:prstGeom>
          <a:solidFill>
            <a:srgbClr val="CC9900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t/>
            </a:r>
            <a:endParaRPr b="1" i="0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40"/>
          <p:cNvSpPr/>
          <p:nvPr/>
        </p:nvSpPr>
        <p:spPr>
          <a:xfrm rot="-5400000">
            <a:off x="4399374" y="3646975"/>
            <a:ext cx="1218600" cy="1369500"/>
          </a:xfrm>
          <a:prstGeom prst="flowChartDelay">
            <a:avLst/>
          </a:prstGeom>
          <a:solidFill>
            <a:srgbClr val="00B050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t/>
            </a:r>
            <a:endParaRPr b="1" i="0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40"/>
          <p:cNvSpPr/>
          <p:nvPr/>
        </p:nvSpPr>
        <p:spPr>
          <a:xfrm>
            <a:off x="4323924" y="3015836"/>
            <a:ext cx="1083900" cy="1008300"/>
          </a:xfrm>
          <a:prstGeom prst="ellipse">
            <a:avLst/>
          </a:prstGeom>
          <a:solidFill>
            <a:srgbClr val="FFCC66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t/>
            </a:r>
            <a:endParaRPr b="1" i="0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40"/>
          <p:cNvSpPr/>
          <p:nvPr/>
        </p:nvSpPr>
        <p:spPr>
          <a:xfrm flipH="1" rot="-1270763">
            <a:off x="2228750" y="3178823"/>
            <a:ext cx="1939721" cy="1043038"/>
          </a:xfrm>
          <a:prstGeom prst="cloudCallout">
            <a:avLst>
              <a:gd fmla="val -49421" name="adj1"/>
              <a:gd fmla="val 47733" name="adj2"/>
            </a:avLst>
          </a:prstGeom>
          <a:solidFill>
            <a:srgbClr val="FFFFFF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t/>
            </a:r>
            <a:endParaRPr b="1" i="0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40"/>
          <p:cNvSpPr/>
          <p:nvPr/>
        </p:nvSpPr>
        <p:spPr>
          <a:xfrm rot="991691">
            <a:off x="1167299" y="2076779"/>
            <a:ext cx="1819064" cy="1063393"/>
          </a:xfrm>
          <a:prstGeom prst="cloudCallout">
            <a:avLst>
              <a:gd fmla="val -20833" name="adj1"/>
              <a:gd fmla="val 62500" name="adj2"/>
            </a:avLst>
          </a:prstGeom>
          <a:solidFill>
            <a:srgbClr val="FFFFFF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t/>
            </a:r>
            <a:endParaRPr b="1" i="0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40"/>
          <p:cNvSpPr txBox="1"/>
          <p:nvPr/>
        </p:nvSpPr>
        <p:spPr>
          <a:xfrm>
            <a:off x="1436128" y="2402604"/>
            <a:ext cx="16641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0000"/>
                </a:solidFill>
              </a:rPr>
              <a:t>Question!</a:t>
            </a:r>
            <a:endParaRPr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484" name="Google Shape;484;p40"/>
          <p:cNvSpPr txBox="1"/>
          <p:nvPr/>
        </p:nvSpPr>
        <p:spPr>
          <a:xfrm>
            <a:off x="2530815" y="3452456"/>
            <a:ext cx="16095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0000"/>
                </a:solidFill>
              </a:rPr>
              <a:t>Question!</a:t>
            </a:r>
            <a:endParaRPr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485" name="Google Shape;48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9D9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1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effectLst>
            <a:outerShdw blurRad="114300" rotWithShape="0" algn="bl" dir="4800000" dist="19050">
              <a:srgbClr val="000000">
                <a:alpha val="98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5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Thank You</a:t>
            </a:r>
            <a:endParaRPr b="1" sz="750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491" name="Google Shape;491;p41"/>
          <p:cNvPicPr preferRelativeResize="0"/>
          <p:nvPr/>
        </p:nvPicPr>
        <p:blipFill rotWithShape="1">
          <a:blip r:embed="rId3">
            <a:alphaModFix/>
          </a:blip>
          <a:srcRect b="52029" l="22547" r="36567" t="16143"/>
          <a:stretch/>
        </p:blipFill>
        <p:spPr>
          <a:xfrm>
            <a:off x="298100" y="1750650"/>
            <a:ext cx="1226232" cy="1576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5538" y="2653332"/>
            <a:ext cx="268950" cy="2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41"/>
          <p:cNvPicPr preferRelativeResize="0"/>
          <p:nvPr/>
        </p:nvPicPr>
        <p:blipFill rotWithShape="1">
          <a:blip r:embed="rId5">
            <a:alphaModFix/>
          </a:blip>
          <a:srcRect b="17950" l="16106" r="16976" t="18395"/>
          <a:stretch/>
        </p:blipFill>
        <p:spPr>
          <a:xfrm>
            <a:off x="1608638" y="3004073"/>
            <a:ext cx="282740" cy="2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41"/>
          <p:cNvSpPr txBox="1"/>
          <p:nvPr/>
        </p:nvSpPr>
        <p:spPr>
          <a:xfrm>
            <a:off x="1627436" y="2118556"/>
            <a:ext cx="2775900" cy="39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Merriweather"/>
                <a:ea typeface="Merriweather"/>
                <a:cs typeface="Merriweather"/>
                <a:sym typeface="Merriweather"/>
              </a:rPr>
              <a:t>Diane Sigalas</a:t>
            </a:r>
            <a:endParaRPr sz="22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95" name="Google Shape;495;p41"/>
          <p:cNvSpPr txBox="1"/>
          <p:nvPr/>
        </p:nvSpPr>
        <p:spPr>
          <a:xfrm>
            <a:off x="1975700" y="2706925"/>
            <a:ext cx="4677300" cy="7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700" u="sng">
                <a:latin typeface="Merriweather"/>
                <a:ea typeface="Merriweather"/>
                <a:cs typeface="Merriweather"/>
                <a:sym typeface="Merriweather"/>
                <a:hlinkClick r:id="rId6"/>
              </a:rPr>
              <a:t>dsigalas@livingston.org</a:t>
            </a:r>
            <a:endParaRPr i="1" sz="170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60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700" u="sng">
                <a:latin typeface="Merriweather"/>
                <a:ea typeface="Merriweather"/>
                <a:cs typeface="Merriweather"/>
                <a:sym typeface="Merriweather"/>
                <a:hlinkClick r:id="rId7"/>
              </a:rPr>
              <a:t>https://www.linkedin.com/in/diane-sigalas/</a:t>
            </a:r>
            <a:r>
              <a:rPr i="1" lang="en" sz="1700"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i="1" sz="1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496" name="Google Shape;496;p41"/>
          <p:cNvGrpSpPr/>
          <p:nvPr/>
        </p:nvGrpSpPr>
        <p:grpSpPr>
          <a:xfrm>
            <a:off x="1975694" y="3466670"/>
            <a:ext cx="3714808" cy="945119"/>
            <a:chOff x="177225" y="2661475"/>
            <a:chExt cx="3229425" cy="746009"/>
          </a:xfrm>
        </p:grpSpPr>
        <p:pic>
          <p:nvPicPr>
            <p:cNvPr id="497" name="Google Shape;497;p4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59775" y="2661475"/>
              <a:ext cx="376200" cy="376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8" name="Google Shape;498;p4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17337" y="2983860"/>
              <a:ext cx="427497" cy="4236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9" name="Google Shape;499;p41"/>
            <p:cNvPicPr preferRelativeResize="0"/>
            <p:nvPr/>
          </p:nvPicPr>
          <p:blipFill rotWithShape="1">
            <a:blip r:embed="rId10">
              <a:alphaModFix/>
            </a:blip>
            <a:srcRect b="16170" l="13021" r="11971" t="19483"/>
            <a:stretch/>
          </p:blipFill>
          <p:spPr>
            <a:xfrm>
              <a:off x="177225" y="2928188"/>
              <a:ext cx="558750" cy="479296"/>
            </a:xfrm>
            <a:prstGeom prst="rect">
              <a:avLst/>
            </a:prstGeom>
            <a:noFill/>
            <a:ln>
              <a:noFill/>
            </a:ln>
            <a:effectLst>
              <a:outerShdw blurRad="28575" rotWithShape="0" algn="bl" dir="3120000" dist="19050">
                <a:srgbClr val="000000">
                  <a:alpha val="94000"/>
                </a:srgbClr>
              </a:outerShdw>
            </a:effectLst>
          </p:spPr>
        </p:pic>
        <p:sp>
          <p:nvSpPr>
            <p:cNvPr id="500" name="Google Shape;500;p41"/>
            <p:cNvSpPr txBox="1"/>
            <p:nvPr/>
          </p:nvSpPr>
          <p:spPr>
            <a:xfrm>
              <a:off x="1096350" y="2784100"/>
              <a:ext cx="2310300" cy="3762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" dist="9525">
                <a:srgbClr val="000000">
                  <a:alpha val="67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2000">
                  <a:solidFill>
                    <a:srgbClr val="434343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@LancerBiotech</a:t>
              </a:r>
              <a:endParaRPr b="1" i="1" sz="2000">
                <a:solidFill>
                  <a:srgbClr val="434343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pic>
        <p:nvPicPr>
          <p:cNvPr id="501" name="Google Shape;501;p41"/>
          <p:cNvPicPr preferRelativeResize="0"/>
          <p:nvPr/>
        </p:nvPicPr>
        <p:blipFill>
          <a:blip r:embed="rId11">
            <a:alphaModFix amt="49000"/>
          </a:blip>
          <a:stretch>
            <a:fillRect/>
          </a:stretch>
        </p:blipFill>
        <p:spPr>
          <a:xfrm rot="6477221">
            <a:off x="5538956" y="-413718"/>
            <a:ext cx="3149236" cy="3930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41"/>
          <p:cNvPicPr preferRelativeResize="0"/>
          <p:nvPr/>
        </p:nvPicPr>
        <p:blipFill>
          <a:blip r:embed="rId11">
            <a:alphaModFix amt="75000"/>
          </a:blip>
          <a:stretch>
            <a:fillRect/>
          </a:stretch>
        </p:blipFill>
        <p:spPr>
          <a:xfrm rot="6477231">
            <a:off x="8175852" y="2573595"/>
            <a:ext cx="775913" cy="968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1"/>
          <p:cNvPicPr preferRelativeResize="0"/>
          <p:nvPr/>
        </p:nvPicPr>
        <p:blipFill>
          <a:blip r:embed="rId11">
            <a:alphaModFix amt="31000"/>
          </a:blip>
          <a:stretch>
            <a:fillRect/>
          </a:stretch>
        </p:blipFill>
        <p:spPr>
          <a:xfrm rot="4496635">
            <a:off x="7552845" y="3186065"/>
            <a:ext cx="453264" cy="565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41"/>
          <p:cNvPicPr preferRelativeResize="0"/>
          <p:nvPr/>
        </p:nvPicPr>
        <p:blipFill rotWithShape="1">
          <a:blip r:embed="rId12">
            <a:alphaModFix amt="33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 rotWithShape="1">
          <a:blip r:embed="rId3">
            <a:alphaModFix/>
          </a:blip>
          <a:srcRect b="0" l="0" r="98154" t="0"/>
          <a:stretch/>
        </p:blipFill>
        <p:spPr>
          <a:xfrm>
            <a:off x="0" y="0"/>
            <a:ext cx="168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>
            <p:ph type="title"/>
          </p:nvPr>
        </p:nvSpPr>
        <p:spPr>
          <a:xfrm>
            <a:off x="112050" y="8590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/>
              <a:t>The AR Future!</a:t>
            </a:r>
            <a:endParaRPr sz="4500"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311700" y="847675"/>
            <a:ext cx="5905500" cy="41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412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Catamaran"/>
              <a:buChar char="●"/>
            </a:pPr>
            <a:r>
              <a:rPr lang="en" sz="2900"/>
              <a:t>Come visit us today at </a:t>
            </a:r>
            <a:r>
              <a:rPr lang="en" sz="2900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Booth 6 &amp; 7</a:t>
            </a:r>
            <a:r>
              <a:rPr lang="en" sz="2900">
                <a:solidFill>
                  <a:srgbClr val="00B050"/>
                </a:solidFill>
              </a:rPr>
              <a:t> </a:t>
            </a:r>
            <a:r>
              <a:rPr lang="en" sz="2900"/>
              <a:t>to grab an </a:t>
            </a:r>
            <a:r>
              <a:rPr lang="en" sz="2900">
                <a:latin typeface="Londrina Solid"/>
                <a:ea typeface="Londrina Solid"/>
                <a:cs typeface="Londrina Solid"/>
                <a:sym typeface="Londrina Solid"/>
              </a:rPr>
              <a:t>AR DNA model!</a:t>
            </a:r>
            <a:endParaRPr sz="2900">
              <a:latin typeface="Londrina Solid"/>
              <a:ea typeface="Londrina Solid"/>
              <a:cs typeface="Londrina Solid"/>
              <a:sym typeface="Londrina Solid"/>
            </a:endParaRPr>
          </a:p>
          <a:p>
            <a:pPr indent="-412750" lvl="0" marL="457200" marR="1722069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900"/>
              <a:buChar char="●"/>
            </a:pPr>
            <a:r>
              <a:rPr lang="en" sz="2900"/>
              <a:t>Be a part of this amazing new venture to bring </a:t>
            </a:r>
            <a:r>
              <a:rPr lang="en" sz="2900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AR technology</a:t>
            </a:r>
            <a:r>
              <a:rPr lang="en" sz="2900">
                <a:solidFill>
                  <a:srgbClr val="00B050"/>
                </a:solidFill>
              </a:rPr>
              <a:t> </a:t>
            </a:r>
            <a:r>
              <a:rPr lang="en" sz="2900"/>
              <a:t>into the classroom - and </a:t>
            </a:r>
            <a:r>
              <a:rPr lang="en" sz="2900">
                <a:highlight>
                  <a:srgbClr val="FFFF00"/>
                </a:highlight>
                <a:latin typeface="Londrina Solid"/>
                <a:ea typeface="Londrina Solid"/>
                <a:cs typeface="Londrina Solid"/>
                <a:sym typeface="Londrina Solid"/>
              </a:rPr>
              <a:t>engage your students like you never imagined!</a:t>
            </a:r>
            <a:endParaRPr sz="2900">
              <a:highlight>
                <a:srgbClr val="FFFF00"/>
              </a:highlight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2500" y="2141477"/>
            <a:ext cx="2033852" cy="271181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0" name="Google Shape;8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8200" y="2141503"/>
            <a:ext cx="2033848" cy="271177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1" name="Google Shape;81;p15"/>
          <p:cNvPicPr preferRelativeResize="0"/>
          <p:nvPr/>
        </p:nvPicPr>
        <p:blipFill rotWithShape="1">
          <a:blip r:embed="rId6">
            <a:alphaModFix/>
          </a:blip>
          <a:srcRect b="19920" l="0" r="7612" t="12802"/>
          <a:stretch/>
        </p:blipFill>
        <p:spPr>
          <a:xfrm>
            <a:off x="6722500" y="85900"/>
            <a:ext cx="2033852" cy="19748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2" name="Google Shape;82;p15"/>
          <p:cNvPicPr preferRelativeResize="0"/>
          <p:nvPr/>
        </p:nvPicPr>
        <p:blipFill rotWithShape="1">
          <a:blip r:embed="rId3">
            <a:alphaModFix/>
          </a:blip>
          <a:srcRect b="85744" l="1306" r="92510" t="1779"/>
          <a:stretch/>
        </p:blipFill>
        <p:spPr>
          <a:xfrm>
            <a:off x="112050" y="4482700"/>
            <a:ext cx="582150" cy="66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 amt="33000"/>
          </a:blip>
          <a:srcRect b="-130" l="23" r="93846" t="0"/>
          <a:stretch/>
        </p:blipFill>
        <p:spPr>
          <a:xfrm flipH="1" rot="5400000">
            <a:off x="4073801" y="-4208123"/>
            <a:ext cx="996400" cy="915604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/>
          <p:nvPr/>
        </p:nvSpPr>
        <p:spPr>
          <a:xfrm>
            <a:off x="7036975" y="-5100"/>
            <a:ext cx="2106900" cy="88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9" name="Google Shape;89;p16"/>
          <p:cNvSpPr/>
          <p:nvPr/>
        </p:nvSpPr>
        <p:spPr>
          <a:xfrm flipH="1">
            <a:off x="6409975" y="0"/>
            <a:ext cx="627000" cy="8802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3079" y="58121"/>
            <a:ext cx="2152625" cy="75660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/>
              <a:t>The</a:t>
            </a:r>
            <a:r>
              <a:rPr b="1" lang="en" sz="4500"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b="1" lang="en" sz="4500"/>
              <a:t>Dynamic Duo</a:t>
            </a:r>
            <a:endParaRPr b="1" sz="4500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875" y="1244401"/>
            <a:ext cx="3864627" cy="257392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549200" y="3780600"/>
            <a:ext cx="3148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u="sng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Adaptive Immunity Kit</a:t>
            </a:r>
            <a:endParaRPr sz="2700">
              <a:solidFill>
                <a:srgbClr val="00B05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u="sng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(AIK)</a:t>
            </a:r>
            <a:endParaRPr sz="2700">
              <a:solidFill>
                <a:srgbClr val="00B05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68824" y="923750"/>
            <a:ext cx="4310426" cy="27935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/>
        </p:nvSpPr>
        <p:spPr>
          <a:xfrm>
            <a:off x="5249638" y="3572700"/>
            <a:ext cx="31488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u="sng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Making the Cut with CRISPR-Cas 9</a:t>
            </a:r>
            <a:endParaRPr sz="2700" u="sng">
              <a:solidFill>
                <a:srgbClr val="00B05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u="sng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MCC</a:t>
            </a:r>
            <a:endParaRPr sz="2700" u="sng">
              <a:solidFill>
                <a:srgbClr val="00B05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96" name="Google Shape;96;p16"/>
          <p:cNvPicPr preferRelativeResize="0"/>
          <p:nvPr/>
        </p:nvPicPr>
        <p:blipFill rotWithShape="1">
          <a:blip r:embed="rId11">
            <a:alphaModFix/>
          </a:blip>
          <a:srcRect b="0" l="0" r="99102" t="0"/>
          <a:stretch/>
        </p:blipFill>
        <p:spPr>
          <a:xfrm>
            <a:off x="0" y="0"/>
            <a:ext cx="821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 amt="33000"/>
          </a:blip>
          <a:srcRect b="-130" l="23" r="93846" t="0"/>
          <a:stretch/>
        </p:blipFill>
        <p:spPr>
          <a:xfrm flipH="1" rot="5400000">
            <a:off x="4073801" y="-4208123"/>
            <a:ext cx="996400" cy="915604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/>
          <p:nvPr/>
        </p:nvSpPr>
        <p:spPr>
          <a:xfrm>
            <a:off x="7036975" y="-5100"/>
            <a:ext cx="2106900" cy="88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03" name="Google Shape;103;p17"/>
          <p:cNvSpPr/>
          <p:nvPr/>
        </p:nvSpPr>
        <p:spPr>
          <a:xfrm flipH="1">
            <a:off x="6409975" y="0"/>
            <a:ext cx="627000" cy="8802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04" name="Google Shape;104;p17"/>
          <p:cNvSpPr txBox="1"/>
          <p:nvPr>
            <p:ph type="title"/>
          </p:nvPr>
        </p:nvSpPr>
        <p:spPr>
          <a:xfrm>
            <a:off x="87775" y="830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/>
              <a:t>Workshop Learning Goals</a:t>
            </a:r>
            <a:endParaRPr sz="4500"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 rot="2700000">
            <a:off x="5994798" y="541500"/>
            <a:ext cx="3354250" cy="408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3079" y="58121"/>
            <a:ext cx="2152625" cy="75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6">
            <a:alphaModFix/>
          </a:blip>
          <a:srcRect b="0" l="0" r="99102" t="0"/>
          <a:stretch/>
        </p:blipFill>
        <p:spPr>
          <a:xfrm>
            <a:off x="0" y="0"/>
            <a:ext cx="82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>
            <p:ph idx="1" type="body"/>
          </p:nvPr>
        </p:nvSpPr>
        <p:spPr>
          <a:xfrm>
            <a:off x="311700" y="896107"/>
            <a:ext cx="6662100" cy="41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Catamaran"/>
              <a:buChar char="●"/>
            </a:pPr>
            <a:r>
              <a:rPr lang="en" sz="2900">
                <a:latin typeface="Catamaran"/>
                <a:ea typeface="Catamaran"/>
                <a:cs typeface="Catamaran"/>
                <a:sym typeface="Catamaran"/>
              </a:rPr>
              <a:t>Get excited about the benefits of                  modeling.</a:t>
            </a:r>
            <a:endParaRPr sz="2900">
              <a:latin typeface="Catamaran"/>
              <a:ea typeface="Catamaran"/>
              <a:cs typeface="Catamaran"/>
              <a:sym typeface="Catamaran"/>
            </a:endParaRPr>
          </a:p>
          <a:p>
            <a:pPr indent="-4127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900"/>
              <a:buFont typeface="Catamaran"/>
              <a:buChar char="●"/>
            </a:pPr>
            <a:r>
              <a:rPr lang="en" sz="2900">
                <a:latin typeface="Catamaran"/>
                <a:ea typeface="Catamaran"/>
                <a:cs typeface="Catamaran"/>
                <a:sym typeface="Catamaran"/>
              </a:rPr>
              <a:t>Practice how to use the kit</a:t>
            </a:r>
            <a:endParaRPr sz="2900">
              <a:latin typeface="Catamaran"/>
              <a:ea typeface="Catamaran"/>
              <a:cs typeface="Catamaran"/>
              <a:sym typeface="Catamaran"/>
            </a:endParaRPr>
          </a:p>
          <a:p>
            <a:pPr indent="-412750" lvl="0" marL="457200" marR="81688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Catamaran"/>
              <a:buChar char="●"/>
            </a:pPr>
            <a:r>
              <a:rPr lang="en" sz="2900">
                <a:latin typeface="Catamaran"/>
                <a:ea typeface="Catamaran"/>
                <a:cs typeface="Catamaran"/>
                <a:sym typeface="Catamaran"/>
              </a:rPr>
              <a:t>Realize how incredibly amazing</a:t>
            </a:r>
            <a:r>
              <a:rPr lang="en" sz="2900"/>
              <a:t> </a:t>
            </a:r>
            <a:r>
              <a:rPr b="1" lang="en" sz="2900">
                <a:solidFill>
                  <a:srgbClr val="00B050"/>
                </a:solidFill>
                <a:latin typeface="Catamaran"/>
                <a:ea typeface="Catamaran"/>
                <a:cs typeface="Catamaran"/>
                <a:sym typeface="Catamaran"/>
              </a:rPr>
              <a:t>(</a:t>
            </a:r>
            <a:r>
              <a:rPr lang="en" sz="2900">
                <a:solidFill>
                  <a:srgbClr val="00B05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and understandable!</a:t>
            </a:r>
            <a:r>
              <a:rPr b="1" lang="en" sz="2900">
                <a:solidFill>
                  <a:srgbClr val="00B050"/>
                </a:solidFill>
                <a:latin typeface="Catamaran"/>
                <a:ea typeface="Catamaran"/>
                <a:cs typeface="Catamaran"/>
                <a:sym typeface="Catamaran"/>
              </a:rPr>
              <a:t>)</a:t>
            </a:r>
            <a:r>
              <a:rPr lang="en" sz="2900">
                <a:solidFill>
                  <a:srgbClr val="008000"/>
                </a:solidFill>
                <a:latin typeface="Catamaran"/>
                <a:ea typeface="Catamaran"/>
                <a:cs typeface="Catamaran"/>
                <a:sym typeface="Catamaran"/>
              </a:rPr>
              <a:t> </a:t>
            </a:r>
            <a:r>
              <a:rPr lang="en" sz="2900">
                <a:latin typeface="Catamaran"/>
                <a:ea typeface="Catamaran"/>
                <a:cs typeface="Catamaran"/>
                <a:sym typeface="Catamaran"/>
              </a:rPr>
              <a:t>CRISPR research is!</a:t>
            </a:r>
            <a:endParaRPr sz="2900">
              <a:latin typeface="Catamaran"/>
              <a:ea typeface="Catamaran"/>
              <a:cs typeface="Catamaran"/>
              <a:sym typeface="Catamaran"/>
            </a:endParaRPr>
          </a:p>
          <a:p>
            <a:pPr indent="-4127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900"/>
              <a:buFont typeface="Catamaran"/>
              <a:buChar char="●"/>
            </a:pPr>
            <a:r>
              <a:rPr lang="en" sz="2900">
                <a:latin typeface="Catamaran"/>
                <a:ea typeface="Catamaran"/>
                <a:cs typeface="Catamaran"/>
                <a:sym typeface="Catamaran"/>
              </a:rPr>
              <a:t>Identify places where you could incorporate CRISPR based science into your curriculum.</a:t>
            </a:r>
            <a:endParaRPr sz="29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 amt="33000"/>
          </a:blip>
          <a:srcRect b="-130" l="23" r="93846" t="0"/>
          <a:stretch/>
        </p:blipFill>
        <p:spPr>
          <a:xfrm flipH="1" rot="5400000">
            <a:off x="4073801" y="-4208123"/>
            <a:ext cx="996400" cy="915604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/>
          <p:nvPr/>
        </p:nvSpPr>
        <p:spPr>
          <a:xfrm>
            <a:off x="7036975" y="-5100"/>
            <a:ext cx="2106900" cy="88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15" name="Google Shape;115;p18"/>
          <p:cNvSpPr/>
          <p:nvPr/>
        </p:nvSpPr>
        <p:spPr>
          <a:xfrm flipH="1">
            <a:off x="6409975" y="0"/>
            <a:ext cx="627000" cy="8802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116" name="Google Shape;116;p18"/>
          <p:cNvPicPr preferRelativeResize="0"/>
          <p:nvPr/>
        </p:nvPicPr>
        <p:blipFill rotWithShape="1">
          <a:blip r:embed="rId4">
            <a:alphaModFix/>
          </a:blip>
          <a:srcRect b="4425" l="81508" r="0" t="0"/>
          <a:stretch/>
        </p:blipFill>
        <p:spPr>
          <a:xfrm>
            <a:off x="7453175" y="0"/>
            <a:ext cx="1690825" cy="49161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7" name="Google Shape;117;p18"/>
          <p:cNvGraphicFramePr/>
          <p:nvPr/>
        </p:nvGraphicFramePr>
        <p:xfrm>
          <a:off x="616511" y="120673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{2E2CCBE1-FD4C-4B89-B27B-4C363D99BAF4}</a:tableStyleId>
              </a:tblPr>
              <a:tblGrid>
                <a:gridCol w="2523200"/>
                <a:gridCol w="2754500"/>
                <a:gridCol w="2559825"/>
              </a:tblGrid>
              <a:tr h="260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 u="none" cap="none" strike="noStrike">
                          <a:solidFill>
                            <a:srgbClr val="FFFFFF"/>
                          </a:solidFill>
                          <a:latin typeface="Londrina Solid"/>
                          <a:ea typeface="Londrina Solid"/>
                          <a:cs typeface="Londrina Solid"/>
                          <a:sym typeface="Londrina Solid"/>
                        </a:rPr>
                        <a:t>SEPs</a:t>
                      </a:r>
                      <a:endParaRPr sz="3500" u="none" cap="none" strike="noStrike">
                        <a:solidFill>
                          <a:srgbClr val="FFFFFF"/>
                        </a:solidFill>
                        <a:latin typeface="Londrina Solid"/>
                        <a:ea typeface="Londrina Solid"/>
                        <a:cs typeface="Londrina Solid"/>
                        <a:sym typeface="Londrina Solid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 u="none" cap="none" strike="noStrike">
                          <a:solidFill>
                            <a:srgbClr val="FFFFFF"/>
                          </a:solidFill>
                          <a:latin typeface="Londrina Solid"/>
                          <a:ea typeface="Londrina Solid"/>
                          <a:cs typeface="Londrina Solid"/>
                          <a:sym typeface="Londrina Solid"/>
                        </a:rPr>
                        <a:t>CCCs</a:t>
                      </a:r>
                      <a:endParaRPr sz="3500" u="none" cap="none" strike="noStrike">
                        <a:solidFill>
                          <a:srgbClr val="FFFFFF"/>
                        </a:solidFill>
                        <a:latin typeface="Londrina Solid"/>
                        <a:ea typeface="Londrina Solid"/>
                        <a:cs typeface="Londrina Solid"/>
                        <a:sym typeface="Londrina Solid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 u="none" cap="none" strike="noStrike">
                          <a:solidFill>
                            <a:srgbClr val="FFFFFF"/>
                          </a:solidFill>
                          <a:latin typeface="Londrina Solid"/>
                          <a:ea typeface="Londrina Solid"/>
                          <a:cs typeface="Londrina Solid"/>
                          <a:sym typeface="Londrina Solid"/>
                        </a:rPr>
                        <a:t>DCIs</a:t>
                      </a:r>
                      <a:endParaRPr sz="3500" u="none" cap="none" strike="noStrike">
                        <a:solidFill>
                          <a:srgbClr val="FFFFFF"/>
                        </a:solidFill>
                        <a:latin typeface="Londrina Solid"/>
                        <a:ea typeface="Londrina Solid"/>
                        <a:cs typeface="Londrina Solid"/>
                        <a:sym typeface="Londrina Solid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6600"/>
                    </a:solidFill>
                  </a:tcPr>
                </a:tc>
              </a:tr>
              <a:tr h="206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Asking Questions and Defining Problems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Patterns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LS3: Heredity: Inheritance and Variation of Traits - LS3.A / LS3.B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206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Effect: Mechanism and Explanation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LS1: From Molecules to Organisms: Structures and Processes  - LS1.A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206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Analyze &amp; Interpret Data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Structure and Function</a:t>
                      </a:r>
                      <a:endParaRPr/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206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Construct 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Explanations</a:t>
                      </a:r>
                      <a:endParaRPr/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 and System Models</a:t>
                      </a:r>
                      <a:endParaRPr/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  <a:tr h="206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Engage in 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Arguments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from Evidence</a:t>
                      </a:r>
                      <a:endParaRPr/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Scale, Proportion, and Quantity</a:t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grpSp>
        <p:nvGrpSpPr>
          <p:cNvPr id="118" name="Google Shape;118;p18"/>
          <p:cNvGrpSpPr/>
          <p:nvPr/>
        </p:nvGrpSpPr>
        <p:grpSpPr>
          <a:xfrm>
            <a:off x="-611500" y="3454531"/>
            <a:ext cx="6078554" cy="1545642"/>
            <a:chOff x="4664317" y="3738093"/>
            <a:chExt cx="5434559" cy="1229237"/>
          </a:xfrm>
        </p:grpSpPr>
        <p:sp>
          <p:nvSpPr>
            <p:cNvPr id="119" name="Google Shape;119;p18"/>
            <p:cNvSpPr/>
            <p:nvPr/>
          </p:nvSpPr>
          <p:spPr>
            <a:xfrm>
              <a:off x="4664317" y="3778730"/>
              <a:ext cx="5433000" cy="1188600"/>
            </a:xfrm>
            <a:prstGeom prst="rect">
              <a:avLst/>
            </a:prstGeom>
            <a:solidFill>
              <a:schemeClr val="accent5"/>
            </a:solidFill>
            <a:ln cap="flat" cmpd="sng" w="285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8"/>
            <p:cNvSpPr txBox="1"/>
            <p:nvPr/>
          </p:nvSpPr>
          <p:spPr>
            <a:xfrm>
              <a:off x="6174576" y="3738093"/>
              <a:ext cx="3924300" cy="734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     It is one </a:t>
              </a:r>
              <a:r>
                <a:rPr lang="en" sz="2300">
                  <a:solidFill>
                    <a:srgbClr val="FFFFFF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gigantic festival of NGSS-ness</a:t>
              </a: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!  They all </a:t>
              </a: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honestly</a:t>
              </a:r>
              <a:r>
                <a:rPr lang="en" sz="2300">
                  <a:solidFill>
                    <a:srgbClr val="FFFFF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 fit.  It just depends what route you choose to go with your kids.</a:t>
              </a:r>
              <a:endParaRPr sz="2300">
                <a:solidFill>
                  <a:srgbClr val="FFFFF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pic>
        <p:nvPicPr>
          <p:cNvPr id="121" name="Google Shape;12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7248" y="2564250"/>
            <a:ext cx="1690812" cy="245194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 txBox="1"/>
          <p:nvPr>
            <p:ph type="title"/>
          </p:nvPr>
        </p:nvSpPr>
        <p:spPr>
          <a:xfrm>
            <a:off x="112050" y="53055"/>
            <a:ext cx="535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/>
              <a:t>NGSS Connections</a:t>
            </a:r>
            <a:endParaRPr sz="4500"/>
          </a:p>
        </p:txBody>
      </p:sp>
      <p:pic>
        <p:nvPicPr>
          <p:cNvPr id="123" name="Google Shape;12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93079" y="58121"/>
            <a:ext cx="2152625" cy="75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 rotWithShape="1">
          <a:blip r:embed="rId4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260300" y="52600"/>
            <a:ext cx="5775900" cy="572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Attack of the Phages</a:t>
            </a:r>
            <a:endParaRPr sz="4500">
              <a:solidFill>
                <a:srgbClr val="00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260300" y="998285"/>
            <a:ext cx="4786800" cy="3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Catamaran"/>
                <a:ea typeface="Catamaran"/>
                <a:cs typeface="Catamaran"/>
                <a:sym typeface="Catamaran"/>
              </a:rPr>
              <a:t>From the dawn of time, viruses have evolved along side of their host.  As one entity develops a new offensive tactic, the other responds with a new defensive maneuver.  </a:t>
            </a:r>
            <a:endParaRPr sz="1800">
              <a:solidFill>
                <a:srgbClr val="595959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595959"/>
                </a:solidFill>
                <a:latin typeface="Catamaran"/>
                <a:ea typeface="Catamaran"/>
                <a:cs typeface="Catamaran"/>
                <a:sym typeface="Catamaran"/>
              </a:rPr>
              <a:t>Pictured to the right is a bacterial cell with a halo of attacking phages eagerly ready to infect it.  </a:t>
            </a:r>
            <a:r>
              <a:rPr lang="en" sz="1800">
                <a:solidFill>
                  <a:srgbClr val="595959"/>
                </a:solidFill>
                <a:latin typeface="Catamaran"/>
                <a:ea typeface="Catamaran"/>
                <a:cs typeface="Catamaran"/>
                <a:sym typeface="Catamaran"/>
              </a:rPr>
              <a:t>It is from these seemingly simplistic organisms that a new frontier of science is evolving before our very eyes.  </a:t>
            </a:r>
            <a:endParaRPr sz="2200">
              <a:solidFill>
                <a:srgbClr val="595959"/>
              </a:solidFill>
            </a:endParaRPr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1375" y="1074998"/>
            <a:ext cx="3007674" cy="35218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88000"/>
              </a:srgbClr>
            </a:outerShdw>
          </a:effectLst>
        </p:spPr>
      </p:pic>
      <p:pic>
        <p:nvPicPr>
          <p:cNvPr id="132" name="Google Shape;132;p19"/>
          <p:cNvPicPr preferRelativeResize="0"/>
          <p:nvPr/>
        </p:nvPicPr>
        <p:blipFill rotWithShape="1">
          <a:blip r:embed="rId4">
            <a:alphaModFix amt="33000"/>
          </a:blip>
          <a:srcRect b="-130" l="2871" r="93846" t="0"/>
          <a:stretch/>
        </p:blipFill>
        <p:spPr>
          <a:xfrm rot="5400000">
            <a:off x="4299276" y="383898"/>
            <a:ext cx="533400" cy="915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3079" y="85889"/>
            <a:ext cx="2152625" cy="756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88" y="1238235"/>
            <a:ext cx="9144003" cy="98673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39" name="Google Shape;139;p20"/>
          <p:cNvCxnSpPr>
            <a:endCxn id="140" idx="1"/>
          </p:cNvCxnSpPr>
          <p:nvPr/>
        </p:nvCxnSpPr>
        <p:spPr>
          <a:xfrm>
            <a:off x="4240232" y="2179828"/>
            <a:ext cx="565500" cy="740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" name="Google Shape;141;p20"/>
          <p:cNvCxnSpPr/>
          <p:nvPr/>
        </p:nvCxnSpPr>
        <p:spPr>
          <a:xfrm flipH="1">
            <a:off x="5159462" y="2179825"/>
            <a:ext cx="290100" cy="740400"/>
          </a:xfrm>
          <a:prstGeom prst="straightConnector1">
            <a:avLst/>
          </a:prstGeom>
          <a:noFill/>
          <a:ln cap="flat" cmpd="sng" w="28575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  <a:effectLst>
            <a:outerShdw blurRad="28575" rotWithShape="0" algn="bl" dir="4080000" dist="19050">
              <a:srgbClr val="000000">
                <a:alpha val="97000"/>
              </a:srgbClr>
            </a:outerShdw>
          </a:effectLst>
        </p:spPr>
      </p:cxnSp>
      <p:cxnSp>
        <p:nvCxnSpPr>
          <p:cNvPr id="142" name="Google Shape;142;p20"/>
          <p:cNvCxnSpPr/>
          <p:nvPr/>
        </p:nvCxnSpPr>
        <p:spPr>
          <a:xfrm flipH="1">
            <a:off x="5434775" y="2202230"/>
            <a:ext cx="1418100" cy="641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3" name="Google Shape;143;p20"/>
          <p:cNvCxnSpPr/>
          <p:nvPr/>
        </p:nvCxnSpPr>
        <p:spPr>
          <a:xfrm flipH="1">
            <a:off x="5751325" y="2239550"/>
            <a:ext cx="2214000" cy="6459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med" w="med" type="none"/>
            <a:tailEnd len="med" w="med" type="triangle"/>
          </a:ln>
          <a:effectLst>
            <a:outerShdw blurRad="28575" rotWithShape="0" algn="bl" dir="4080000" dist="19050">
              <a:srgbClr val="000000">
                <a:alpha val="97000"/>
              </a:srgbClr>
            </a:outerShdw>
          </a:effectLst>
        </p:spPr>
      </p:cxnSp>
      <p:pic>
        <p:nvPicPr>
          <p:cNvPr id="144" name="Google Shape;14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4" y="1258558"/>
            <a:ext cx="9144003" cy="897434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45" name="Google Shape;145;p20"/>
          <p:cNvGrpSpPr/>
          <p:nvPr/>
        </p:nvGrpSpPr>
        <p:grpSpPr>
          <a:xfrm>
            <a:off x="121036" y="1258544"/>
            <a:ext cx="1733167" cy="1585366"/>
            <a:chOff x="121036" y="1258544"/>
            <a:chExt cx="1733167" cy="1585366"/>
          </a:xfrm>
        </p:grpSpPr>
        <p:pic>
          <p:nvPicPr>
            <p:cNvPr id="146" name="Google Shape;146;p20"/>
            <p:cNvPicPr preferRelativeResize="0"/>
            <p:nvPr/>
          </p:nvPicPr>
          <p:blipFill rotWithShape="1">
            <a:blip r:embed="rId5">
              <a:alphaModFix/>
            </a:blip>
            <a:srcRect b="56836" l="2526" r="63563" t="4073"/>
            <a:stretch/>
          </p:blipFill>
          <p:spPr>
            <a:xfrm rot="-446262">
              <a:off x="204700" y="1354025"/>
              <a:ext cx="1565840" cy="13944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20"/>
            <p:cNvSpPr txBox="1"/>
            <p:nvPr/>
          </p:nvSpPr>
          <p:spPr>
            <a:xfrm rot="-332601">
              <a:off x="390327" y="1549456"/>
              <a:ext cx="1186348" cy="1025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000000"/>
                  </a:solidFill>
                  <a:latin typeface="Handlee"/>
                  <a:ea typeface="Handlee"/>
                  <a:cs typeface="Handlee"/>
                  <a:sym typeface="Handlee"/>
                </a:rPr>
                <a:t>Teacher Hat...</a:t>
              </a:r>
              <a:endParaRPr b="1">
                <a:solidFill>
                  <a:srgbClr val="000000"/>
                </a:solidFill>
                <a:latin typeface="Handlee"/>
                <a:ea typeface="Handlee"/>
                <a:cs typeface="Handlee"/>
                <a:sym typeface="Handlee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Catamaran"/>
                  <a:ea typeface="Catamaran"/>
                  <a:cs typeface="Catamaran"/>
                  <a:sym typeface="Catamaran"/>
                </a:rPr>
                <a:t>How will your students react to grounding scientific events in historical context?</a:t>
              </a:r>
              <a:endParaRPr sz="1200">
                <a:solidFill>
                  <a:srgbClr val="595959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  <p:pic>
        <p:nvPicPr>
          <p:cNvPr id="148" name="Google Shape;148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801763">
            <a:off x="240800" y="3356991"/>
            <a:ext cx="1225320" cy="160517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149" name="Google Shape;149;p20"/>
          <p:cNvGrpSpPr/>
          <p:nvPr/>
        </p:nvGrpSpPr>
        <p:grpSpPr>
          <a:xfrm>
            <a:off x="71894" y="2868199"/>
            <a:ext cx="8984115" cy="2039941"/>
            <a:chOff x="71894" y="2868199"/>
            <a:chExt cx="8984115" cy="2039941"/>
          </a:xfrm>
        </p:grpSpPr>
        <p:cxnSp>
          <p:nvCxnSpPr>
            <p:cNvPr id="150" name="Google Shape;150;p20"/>
            <p:cNvCxnSpPr/>
            <p:nvPr/>
          </p:nvCxnSpPr>
          <p:spPr>
            <a:xfrm>
              <a:off x="440561" y="3091081"/>
              <a:ext cx="8100900" cy="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51" name="Google Shape;151;p20"/>
            <p:cNvSpPr/>
            <p:nvPr/>
          </p:nvSpPr>
          <p:spPr>
            <a:xfrm>
              <a:off x="5014729" y="2960008"/>
              <a:ext cx="249000" cy="249000"/>
            </a:xfrm>
            <a:prstGeom prst="rect">
              <a:avLst/>
            </a:prstGeom>
            <a:solidFill>
              <a:srgbClr val="9900FF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0"/>
            <p:cNvSpPr/>
            <p:nvPr/>
          </p:nvSpPr>
          <p:spPr>
            <a:xfrm>
              <a:off x="5512795" y="2960008"/>
              <a:ext cx="249000" cy="249000"/>
            </a:xfrm>
            <a:prstGeom prst="rect">
              <a:avLst/>
            </a:prstGeom>
            <a:solidFill>
              <a:srgbClr val="4A86E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6030903" y="2966565"/>
              <a:ext cx="249000" cy="249000"/>
            </a:xfrm>
            <a:prstGeom prst="rect">
              <a:avLst/>
            </a:prstGeom>
            <a:solidFill>
              <a:srgbClr val="B45F06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0"/>
            <p:cNvSpPr/>
            <p:nvPr/>
          </p:nvSpPr>
          <p:spPr>
            <a:xfrm>
              <a:off x="6549011" y="2960008"/>
              <a:ext cx="249000" cy="249000"/>
            </a:xfrm>
            <a:prstGeom prst="rect">
              <a:avLst/>
            </a:prstGeom>
            <a:solidFill>
              <a:srgbClr val="6AA84F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0"/>
            <p:cNvSpPr/>
            <p:nvPr/>
          </p:nvSpPr>
          <p:spPr>
            <a:xfrm>
              <a:off x="7067119" y="2960008"/>
              <a:ext cx="249000" cy="249000"/>
            </a:xfrm>
            <a:prstGeom prst="rect">
              <a:avLst/>
            </a:prstGeom>
            <a:solidFill>
              <a:srgbClr val="FFD966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7585227" y="2960008"/>
              <a:ext cx="249000" cy="249000"/>
            </a:xfrm>
            <a:prstGeom prst="rect">
              <a:avLst/>
            </a:prstGeom>
            <a:solidFill>
              <a:srgbClr val="A64D79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0"/>
            <p:cNvSpPr/>
            <p:nvPr/>
          </p:nvSpPr>
          <p:spPr>
            <a:xfrm>
              <a:off x="8103334" y="2960008"/>
              <a:ext cx="249000" cy="249000"/>
            </a:xfrm>
            <a:prstGeom prst="rect">
              <a:avLst/>
            </a:prstGeom>
            <a:solidFill>
              <a:srgbClr val="FF6FCF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0"/>
            <p:cNvSpPr/>
            <p:nvPr/>
          </p:nvSpPr>
          <p:spPr>
            <a:xfrm>
              <a:off x="5263760" y="2868230"/>
              <a:ext cx="249031" cy="432589"/>
            </a:xfrm>
            <a:prstGeom prst="flowChartDecision">
              <a:avLst/>
            </a:prstGeom>
            <a:solidFill>
              <a:srgbClr val="00000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0"/>
            <p:cNvSpPr/>
            <p:nvPr/>
          </p:nvSpPr>
          <p:spPr>
            <a:xfrm>
              <a:off x="5771843" y="2874771"/>
              <a:ext cx="249031" cy="432589"/>
            </a:xfrm>
            <a:prstGeom prst="flowChartDecision">
              <a:avLst/>
            </a:prstGeom>
            <a:solidFill>
              <a:srgbClr val="00000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6289962" y="2874771"/>
              <a:ext cx="249031" cy="432589"/>
            </a:xfrm>
            <a:prstGeom prst="flowChartDecision">
              <a:avLst/>
            </a:prstGeom>
            <a:solidFill>
              <a:srgbClr val="00000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6808065" y="2874771"/>
              <a:ext cx="249031" cy="432589"/>
            </a:xfrm>
            <a:prstGeom prst="flowChartDecision">
              <a:avLst/>
            </a:prstGeom>
            <a:solidFill>
              <a:srgbClr val="00000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0"/>
            <p:cNvSpPr/>
            <p:nvPr/>
          </p:nvSpPr>
          <p:spPr>
            <a:xfrm>
              <a:off x="7326184" y="2868214"/>
              <a:ext cx="249031" cy="432589"/>
            </a:xfrm>
            <a:prstGeom prst="flowChartDecision">
              <a:avLst/>
            </a:prstGeom>
            <a:solidFill>
              <a:srgbClr val="00000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0"/>
            <p:cNvSpPr/>
            <p:nvPr/>
          </p:nvSpPr>
          <p:spPr>
            <a:xfrm>
              <a:off x="7844287" y="2868199"/>
              <a:ext cx="249031" cy="432589"/>
            </a:xfrm>
            <a:prstGeom prst="flowChartDecision">
              <a:avLst/>
            </a:prstGeom>
            <a:solidFill>
              <a:srgbClr val="00000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0"/>
            <p:cNvSpPr/>
            <p:nvPr/>
          </p:nvSpPr>
          <p:spPr>
            <a:xfrm>
              <a:off x="1358098" y="2914158"/>
              <a:ext cx="2647800" cy="340800"/>
            </a:xfrm>
            <a:prstGeom prst="rect">
              <a:avLst/>
            </a:prstGeom>
            <a:solidFill>
              <a:srgbClr val="20124D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FFFFFF"/>
                  </a:solidFill>
                </a:rPr>
                <a:t>cas genes</a:t>
              </a:r>
              <a:endParaRPr b="1">
                <a:solidFill>
                  <a:srgbClr val="FFFFFF"/>
                </a:solidFill>
              </a:endParaRPr>
            </a:p>
          </p:txBody>
        </p:sp>
        <p:sp>
          <p:nvSpPr>
            <p:cNvPr id="165" name="Google Shape;165;p20"/>
            <p:cNvSpPr/>
            <p:nvPr/>
          </p:nvSpPr>
          <p:spPr>
            <a:xfrm>
              <a:off x="71894" y="3081679"/>
              <a:ext cx="8984115" cy="1826461"/>
            </a:xfrm>
            <a:custGeom>
              <a:rect b="b" l="l" r="r" t="t"/>
              <a:pathLst>
                <a:path extrusionOk="0" h="59061" w="290513">
                  <a:moveTo>
                    <a:pt x="273147" y="0"/>
                  </a:moveTo>
                  <a:cubicBezTo>
                    <a:pt x="275941" y="3048"/>
                    <a:pt x="293658" y="11176"/>
                    <a:pt x="289911" y="18288"/>
                  </a:cubicBezTo>
                  <a:cubicBezTo>
                    <a:pt x="286165" y="25400"/>
                    <a:pt x="256447" y="36386"/>
                    <a:pt x="250668" y="42672"/>
                  </a:cubicBezTo>
                  <a:cubicBezTo>
                    <a:pt x="244890" y="48959"/>
                    <a:pt x="259241" y="53531"/>
                    <a:pt x="255240" y="56007"/>
                  </a:cubicBezTo>
                  <a:cubicBezTo>
                    <a:pt x="251240" y="58484"/>
                    <a:pt x="232380" y="60452"/>
                    <a:pt x="226665" y="57531"/>
                  </a:cubicBezTo>
                  <a:cubicBezTo>
                    <a:pt x="220950" y="54610"/>
                    <a:pt x="227618" y="39370"/>
                    <a:pt x="220950" y="38481"/>
                  </a:cubicBezTo>
                  <a:cubicBezTo>
                    <a:pt x="214283" y="37592"/>
                    <a:pt x="198725" y="49022"/>
                    <a:pt x="186660" y="52197"/>
                  </a:cubicBezTo>
                  <a:cubicBezTo>
                    <a:pt x="174595" y="55372"/>
                    <a:pt x="155545" y="59119"/>
                    <a:pt x="148560" y="57531"/>
                  </a:cubicBezTo>
                  <a:cubicBezTo>
                    <a:pt x="141575" y="55944"/>
                    <a:pt x="155672" y="43879"/>
                    <a:pt x="144750" y="42672"/>
                  </a:cubicBezTo>
                  <a:cubicBezTo>
                    <a:pt x="133828" y="41466"/>
                    <a:pt x="94585" y="52134"/>
                    <a:pt x="83028" y="50292"/>
                  </a:cubicBezTo>
                  <a:cubicBezTo>
                    <a:pt x="71471" y="48451"/>
                    <a:pt x="80742" y="32893"/>
                    <a:pt x="75408" y="31623"/>
                  </a:cubicBezTo>
                  <a:cubicBezTo>
                    <a:pt x="70074" y="30353"/>
                    <a:pt x="54517" y="43053"/>
                    <a:pt x="51024" y="42672"/>
                  </a:cubicBezTo>
                  <a:cubicBezTo>
                    <a:pt x="47532" y="42291"/>
                    <a:pt x="58708" y="30607"/>
                    <a:pt x="54453" y="29337"/>
                  </a:cubicBezTo>
                  <a:cubicBezTo>
                    <a:pt x="50199" y="28067"/>
                    <a:pt x="34514" y="36005"/>
                    <a:pt x="25497" y="35052"/>
                  </a:cubicBezTo>
                  <a:cubicBezTo>
                    <a:pt x="16480" y="34100"/>
                    <a:pt x="2637" y="29464"/>
                    <a:pt x="351" y="23622"/>
                  </a:cubicBezTo>
                  <a:cubicBezTo>
                    <a:pt x="-1935" y="17780"/>
                    <a:pt x="9876" y="3937"/>
                    <a:pt x="11781" y="0"/>
                  </a:cubicBezTo>
                </a:path>
              </a:pathLst>
            </a:custGeom>
            <a:noFill/>
            <a:ln cap="flat" cmpd="sng" w="9525">
              <a:solidFill>
                <a:srgbClr val="666666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66" name="Google Shape;166;p20"/>
            <p:cNvSpPr txBox="1"/>
            <p:nvPr/>
          </p:nvSpPr>
          <p:spPr>
            <a:xfrm>
              <a:off x="3052189" y="3576600"/>
              <a:ext cx="3228000" cy="7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/>
                <a:t>Bacterial/archeal</a:t>
              </a:r>
              <a:endParaRPr b="1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/>
                <a:t>chromosome</a:t>
              </a:r>
              <a:endParaRPr b="1"/>
            </a:p>
          </p:txBody>
        </p:sp>
        <p:sp>
          <p:nvSpPr>
            <p:cNvPr id="167" name="Google Shape;167;p20"/>
            <p:cNvSpPr/>
            <p:nvPr/>
          </p:nvSpPr>
          <p:spPr>
            <a:xfrm>
              <a:off x="4755677" y="2868214"/>
              <a:ext cx="249031" cy="432589"/>
            </a:xfrm>
            <a:prstGeom prst="flowChartDecision">
              <a:avLst/>
            </a:prstGeom>
            <a:solidFill>
              <a:srgbClr val="000000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8" name="Google Shape;168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80275" y="0"/>
            <a:ext cx="2063724" cy="7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 txBox="1"/>
          <p:nvPr>
            <p:ph type="title"/>
          </p:nvPr>
        </p:nvSpPr>
        <p:spPr>
          <a:xfrm>
            <a:off x="112050" y="8590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/>
              <a:t>Acronyms</a:t>
            </a:r>
            <a:r>
              <a:rPr b="1" lang="en" sz="4500"/>
              <a:t> on </a:t>
            </a:r>
            <a:r>
              <a:rPr b="1" lang="en" sz="4500"/>
              <a:t>acronyms</a:t>
            </a:r>
            <a:endParaRPr sz="45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1"/>
          <p:cNvPicPr preferRelativeResize="0"/>
          <p:nvPr/>
        </p:nvPicPr>
        <p:blipFill rotWithShape="1">
          <a:blip r:embed="rId3">
            <a:alphaModFix/>
          </a:blip>
          <a:srcRect b="3222" l="67905" r="0" t="0"/>
          <a:stretch/>
        </p:blipFill>
        <p:spPr>
          <a:xfrm>
            <a:off x="6209325" y="0"/>
            <a:ext cx="2934675" cy="497757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1"/>
          <p:cNvSpPr txBox="1"/>
          <p:nvPr>
            <p:ph type="title"/>
          </p:nvPr>
        </p:nvSpPr>
        <p:spPr>
          <a:xfrm>
            <a:off x="235500" y="2164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434343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/>
              <a:t>L</a:t>
            </a:r>
            <a:r>
              <a:rPr b="1" lang="en" sz="4500"/>
              <a:t>et’s </a:t>
            </a:r>
            <a:r>
              <a:rPr b="1" lang="en" sz="4500">
                <a:solidFill>
                  <a:srgbClr val="008000"/>
                </a:solidFill>
              </a:rPr>
              <a:t>wonder</a:t>
            </a:r>
            <a:r>
              <a:rPr b="1" lang="en" sz="4500"/>
              <a:t> a little… shall we?</a:t>
            </a:r>
            <a:endParaRPr b="1" sz="4500"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176" name="Google Shape;176;p21"/>
          <p:cNvPicPr preferRelativeResize="0"/>
          <p:nvPr/>
        </p:nvPicPr>
        <p:blipFill rotWithShape="1">
          <a:blip r:embed="rId4">
            <a:alphaModFix/>
          </a:blip>
          <a:srcRect b="77325" l="6699" r="10388" t="1417"/>
          <a:stretch/>
        </p:blipFill>
        <p:spPr>
          <a:xfrm>
            <a:off x="4308394" y="1362525"/>
            <a:ext cx="4523900" cy="2877676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7" name="Google Shape;177;p21"/>
          <p:cNvSpPr txBox="1"/>
          <p:nvPr/>
        </p:nvSpPr>
        <p:spPr>
          <a:xfrm>
            <a:off x="311700" y="1362525"/>
            <a:ext cx="3723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>
                <a:solidFill>
                  <a:schemeClr val="dk2"/>
                </a:solidFill>
                <a:latin typeface="Catamaran"/>
                <a:ea typeface="Catamaran"/>
                <a:cs typeface="Catamaran"/>
                <a:sym typeface="Catamaran"/>
              </a:rPr>
              <a:t>Before we even begin, what interactions do you see?  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4312442" y="1407525"/>
            <a:ext cx="1639800" cy="868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1"/>
          <p:cNvSpPr txBox="1"/>
          <p:nvPr/>
        </p:nvSpPr>
        <p:spPr>
          <a:xfrm>
            <a:off x="12710" y="3039675"/>
            <a:ext cx="4259700" cy="15135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3000000" dist="19050">
              <a:srgbClr val="000000">
                <a:alpha val="75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Who is touching who?</a:t>
            </a:r>
            <a:endParaRPr sz="39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900">
                <a:solidFill>
                  <a:srgbClr val="CC0000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What do you notice?</a:t>
            </a:r>
            <a:endParaRPr sz="3900">
              <a:solidFill>
                <a:srgbClr val="CC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pic>
        <p:nvPicPr>
          <p:cNvPr id="180" name="Google Shape;18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4934" y="21323"/>
            <a:ext cx="2000767" cy="70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1"/>
          <p:cNvPicPr preferRelativeResize="0"/>
          <p:nvPr/>
        </p:nvPicPr>
        <p:blipFill rotWithShape="1">
          <a:blip r:embed="rId3">
            <a:alphaModFix/>
          </a:blip>
          <a:srcRect b="4425" l="99139" r="0" t="0"/>
          <a:stretch/>
        </p:blipFill>
        <p:spPr>
          <a:xfrm>
            <a:off x="9065350" y="228600"/>
            <a:ext cx="78650" cy="491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J Science Convention: CRISPR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