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60" r:id="rId5"/>
  </p:sldMasterIdLst>
  <p:notesMasterIdLst>
    <p:notesMasterId r:id="rId39"/>
  </p:notesMasterIdLst>
  <p:sldIdLst>
    <p:sldId id="258" r:id="rId6"/>
    <p:sldId id="261" r:id="rId7"/>
    <p:sldId id="267" r:id="rId8"/>
    <p:sldId id="325" r:id="rId9"/>
    <p:sldId id="294" r:id="rId10"/>
    <p:sldId id="295" r:id="rId11"/>
    <p:sldId id="293" r:id="rId12"/>
    <p:sldId id="298" r:id="rId13"/>
    <p:sldId id="299" r:id="rId14"/>
    <p:sldId id="288" r:id="rId15"/>
    <p:sldId id="265" r:id="rId16"/>
    <p:sldId id="300" r:id="rId17"/>
    <p:sldId id="301" r:id="rId18"/>
    <p:sldId id="302" r:id="rId19"/>
    <p:sldId id="296" r:id="rId20"/>
    <p:sldId id="297" r:id="rId21"/>
    <p:sldId id="303" r:id="rId22"/>
    <p:sldId id="314" r:id="rId23"/>
    <p:sldId id="304" r:id="rId24"/>
    <p:sldId id="305" r:id="rId25"/>
    <p:sldId id="306" r:id="rId26"/>
    <p:sldId id="307" r:id="rId27"/>
    <p:sldId id="308" r:id="rId28"/>
    <p:sldId id="310" r:id="rId29"/>
    <p:sldId id="309" r:id="rId30"/>
    <p:sldId id="311" r:id="rId31"/>
    <p:sldId id="322" r:id="rId32"/>
    <p:sldId id="323" r:id="rId33"/>
    <p:sldId id="324" r:id="rId34"/>
    <p:sldId id="292" r:id="rId35"/>
    <p:sldId id="321" r:id="rId36"/>
    <p:sldId id="270" r:id="rId37"/>
    <p:sldId id="271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A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EC045B0-7589-4491-8CF3-E26F079A611C}" v="19" dt="2022-11-03T15:16:26.4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03" autoAdjust="0"/>
    <p:restoredTop sz="94660"/>
  </p:normalViewPr>
  <p:slideViewPr>
    <p:cSldViewPr snapToGrid="0">
      <p:cViewPr varScale="1">
        <p:scale>
          <a:sx n="86" d="100"/>
          <a:sy n="86" d="100"/>
        </p:scale>
        <p:origin x="45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ableStyles" Target="tableStyle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A7E96E-58CF-4E0E-92A1-8DE27C57A71F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916263-F4AD-4FDF-883C-15B909C82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045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:notes"/>
          <p:cNvSpPr txBox="1">
            <a:spLocks noGrp="1"/>
          </p:cNvSpPr>
          <p:nvPr>
            <p:ph type="body" idx="1"/>
          </p:nvPr>
        </p:nvSpPr>
        <p:spPr>
          <a:xfrm>
            <a:off x="716603" y="4489372"/>
            <a:ext cx="5732929" cy="4253098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r>
              <a:rPr lang="en-US"/>
              <a:t>Teacher: Be sure to point out the NCC backbone of an Amino Acid. This sequence repeats itself inside the protein, creating an N terminus and a C terminus in all protein sequences.</a:t>
            </a:r>
          </a:p>
        </p:txBody>
      </p:sp>
      <p:sp>
        <p:nvSpPr>
          <p:cNvPr id="94" name="Google Shape;9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1800" y="708025"/>
            <a:ext cx="6302375" cy="35448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479072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:notes"/>
          <p:cNvSpPr txBox="1">
            <a:spLocks noGrp="1"/>
          </p:cNvSpPr>
          <p:nvPr>
            <p:ph type="body" idx="1"/>
          </p:nvPr>
        </p:nvSpPr>
        <p:spPr>
          <a:xfrm>
            <a:off x="716603" y="4489372"/>
            <a:ext cx="5732929" cy="4253098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r>
              <a:rPr lang="en-US"/>
              <a:t>Teacher: Be sure to point out the NCC backbone of an Amino Acid. This sequence repeats itself inside the protein, creating an N terminus and a C terminus in all protein sequences.</a:t>
            </a:r>
          </a:p>
        </p:txBody>
      </p:sp>
      <p:sp>
        <p:nvSpPr>
          <p:cNvPr id="94" name="Google Shape;9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1800" y="708025"/>
            <a:ext cx="6302375" cy="35448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889467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1800" y="708025"/>
            <a:ext cx="6302375" cy="35448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Teacher Note: The images here still contain the NCC backbone. The kits your students have only contain the R groups. </a:t>
            </a:r>
          </a:p>
          <a:p>
            <a:r>
              <a:rPr lang="en-US"/>
              <a:t>R groups in the kits do not have hydrogen molecules attached, with the exception of Glycine (r group is a Hydrogen)</a:t>
            </a:r>
          </a:p>
          <a:p>
            <a:r>
              <a:rPr lang="en-US"/>
              <a:t>Facilitate discussion in each group, but don’t give them too much guidance. This is designed for them to begin to identify patterns.</a:t>
            </a:r>
          </a:p>
          <a:p>
            <a:pPr marL="161766"/>
            <a:endParaRPr lang="en-US"/>
          </a:p>
          <a:p>
            <a:pPr marL="161766"/>
            <a:r>
              <a:rPr lang="en-US"/>
              <a:t>Students: Explore -&gt; Justify (potential CER (Claim, Evidence, Reasoning Paragraph) opportunity – formative assessment)</a:t>
            </a:r>
          </a:p>
        </p:txBody>
      </p:sp>
    </p:spTree>
    <p:extLst>
      <p:ext uri="{BB962C8B-B14F-4D97-AF65-F5344CB8AC3E}">
        <p14:creationId xmlns:p14="http://schemas.microsoft.com/office/powerpoint/2010/main" val="13541779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1800" y="708025"/>
            <a:ext cx="6302375" cy="35448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Give them time, but stay firm in your timeframes. Students should be actively sorting and discussing the sidechains.</a:t>
            </a:r>
          </a:p>
        </p:txBody>
      </p:sp>
    </p:spTree>
    <p:extLst>
      <p:ext uri="{BB962C8B-B14F-4D97-AF65-F5344CB8AC3E}">
        <p14:creationId xmlns:p14="http://schemas.microsoft.com/office/powerpoint/2010/main" val="2424717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9:notes"/>
          <p:cNvSpPr txBox="1">
            <a:spLocks noGrp="1"/>
          </p:cNvSpPr>
          <p:nvPr>
            <p:ph type="body" idx="1"/>
          </p:nvPr>
        </p:nvSpPr>
        <p:spPr>
          <a:xfrm>
            <a:off x="716603" y="4489372"/>
            <a:ext cx="5732929" cy="4253098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endParaRPr lang="en-US"/>
          </a:p>
        </p:txBody>
      </p:sp>
      <p:sp>
        <p:nvSpPr>
          <p:cNvPr id="114" name="Google Shape;11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1800" y="708025"/>
            <a:ext cx="6302375" cy="35448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AE00DD-BDB1-D6C2-5910-43864181AC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49C91DEC-30E2-5E7A-A00F-65A9E7FB14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34986" y="2766382"/>
            <a:ext cx="4671589" cy="4671589"/>
          </a:xfrm>
          <a:custGeom>
            <a:avLst/>
            <a:gdLst>
              <a:gd name="connsiteX0" fmla="*/ 1079611 w 2159222"/>
              <a:gd name="connsiteY0" fmla="*/ 0 h 2159222"/>
              <a:gd name="connsiteX1" fmla="*/ 2159222 w 2159222"/>
              <a:gd name="connsiteY1" fmla="*/ 1079611 h 2159222"/>
              <a:gd name="connsiteX2" fmla="*/ 1079611 w 2159222"/>
              <a:gd name="connsiteY2" fmla="*/ 2159222 h 2159222"/>
              <a:gd name="connsiteX3" fmla="*/ 0 w 2159222"/>
              <a:gd name="connsiteY3" fmla="*/ 1079611 h 2159222"/>
              <a:gd name="connsiteX4" fmla="*/ 1079611 w 2159222"/>
              <a:gd name="connsiteY4" fmla="*/ 0 h 215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9222" h="2159222">
                <a:moveTo>
                  <a:pt x="1079611" y="0"/>
                </a:moveTo>
                <a:cubicBezTo>
                  <a:pt x="1675864" y="0"/>
                  <a:pt x="2159222" y="483358"/>
                  <a:pt x="2159222" y="1079611"/>
                </a:cubicBezTo>
                <a:cubicBezTo>
                  <a:pt x="2159222" y="1675864"/>
                  <a:pt x="1675864" y="2159222"/>
                  <a:pt x="1079611" y="2159222"/>
                </a:cubicBezTo>
                <a:cubicBezTo>
                  <a:pt x="483358" y="2159222"/>
                  <a:pt x="0" y="1675864"/>
                  <a:pt x="0" y="1079611"/>
                </a:cubicBezTo>
                <a:cubicBezTo>
                  <a:pt x="0" y="483358"/>
                  <a:pt x="483358" y="0"/>
                  <a:pt x="10796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Presenter Name</a:t>
            </a:r>
          </a:p>
          <a:p>
            <a:r>
              <a:rPr lang="en-US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1067526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R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3596F11-EC42-2CE9-5974-D8F9DE3F07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861" y="231303"/>
            <a:ext cx="9144000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7312FE3-9E04-D58F-E86C-B56DF4AFD0D2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CFF3BD9-09F0-8C62-B2FD-834BBF606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963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33397553-FF5B-C983-EC79-B6EC1E0831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178" y="251489"/>
            <a:ext cx="10694743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DAE18C4-97B6-C248-6B2B-06D6F98760A4}"/>
              </a:ext>
            </a:extLst>
          </p:cNvPr>
          <p:cNvSpPr/>
          <p:nvPr userDrawn="1"/>
        </p:nvSpPr>
        <p:spPr>
          <a:xfrm>
            <a:off x="140135" y="6406711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5FFB179-1841-4BAB-5BCE-2110D77D2C4B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3023C19-CA0B-AF2F-3F84-478DECF83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23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R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3D4175-2385-5E92-99E5-F59074A2D6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3" y="289589"/>
            <a:ext cx="10193081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D668D91-A0C3-B3EC-1FFC-E4AEA958B883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AFC46D5-5A8C-1C48-84F4-49BAE3B46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993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2490D1-4C27-6FE3-3F95-DB43821A04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4" y="294463"/>
            <a:ext cx="1020016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EFCD39D-2488-81CA-AF47-325AF318F4D4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1F1B122-9A7B-2A18-8069-B087AD8F6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5545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LOSING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0119E2-379E-B0D9-4B5B-4884FA053A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96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1D20970-B06C-CB7C-B5E4-325A1AE2F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920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LOSING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86948D-E6E2-1B8B-88E8-F89072AFFF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9073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LOSING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A9AC15-481A-1578-DFB0-A3EF9E3F45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784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FC2753-7F7E-9E4C-89AC-6CEF112263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909758" cy="6167887"/>
          </a:xfrm>
          <a:solidFill>
            <a:schemeClr val="accent1"/>
          </a:solidFill>
        </p:spPr>
      </p:sp>
    </p:spTree>
    <p:extLst>
      <p:ext uri="{BB962C8B-B14F-4D97-AF65-F5344CB8AC3E}">
        <p14:creationId xmlns:p14="http://schemas.microsoft.com/office/powerpoint/2010/main" val="25729026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5A18984-2D9F-6D4A-B6D5-61B428FD7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4281" y="408257"/>
            <a:ext cx="5005477" cy="179985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EAD32983-45CD-AA47-902B-33191028717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904281" y="2578987"/>
            <a:ext cx="5005477" cy="3429000"/>
          </a:xfrm>
          <a:solidFill>
            <a:schemeClr val="accent3"/>
          </a:solidFill>
        </p:spPr>
        <p:txBody>
          <a:bodyPr anchor="ctr" anchorCtr="1">
            <a:normAutofit/>
          </a:bodyPr>
          <a:lstStyle>
            <a:lvl1pPr algn="ctr">
              <a:lnSpc>
                <a:spcPct val="100000"/>
              </a:lnSpc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299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0B73CF-782B-EF60-DA7A-E9AA53243A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Presenter Name</a:t>
            </a:r>
          </a:p>
          <a:p>
            <a:r>
              <a:rPr lang="en-US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8193236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504629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B4033-194C-5C44-B68A-11A24FB96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107DF24-BED4-2147-B810-A66B81186F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4500" y="2514600"/>
            <a:ext cx="9525000" cy="33909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Write here subtitle</a:t>
            </a:r>
          </a:p>
          <a:p>
            <a:pPr lvl="1"/>
            <a:r>
              <a:rPr lang="en-US"/>
              <a:t>Write here subtitle</a:t>
            </a:r>
          </a:p>
          <a:p>
            <a:pPr lvl="1"/>
            <a:r>
              <a:rPr lang="en-US"/>
              <a:t>Write here subtitle</a:t>
            </a:r>
          </a:p>
          <a:p>
            <a:pPr lvl="2"/>
            <a:r>
              <a:rPr lang="en-US"/>
              <a:t>Write here text</a:t>
            </a:r>
          </a:p>
          <a:p>
            <a:pPr lvl="3"/>
            <a:r>
              <a:rPr lang="en-US"/>
              <a:t>Write here text</a:t>
            </a:r>
          </a:p>
          <a:p>
            <a:pPr lvl="4"/>
            <a:r>
              <a:rPr lang="en-US"/>
              <a:t>Write here text </a:t>
            </a:r>
          </a:p>
        </p:txBody>
      </p:sp>
    </p:spTree>
    <p:extLst>
      <p:ext uri="{BB962C8B-B14F-4D97-AF65-F5344CB8AC3E}">
        <p14:creationId xmlns:p14="http://schemas.microsoft.com/office/powerpoint/2010/main" val="10300393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" name="Google Shape;16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847376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9AFDA-2EA8-9A2D-E7E2-8BED6BADD3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8AE697-535B-3D52-A9DD-D8250E889A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ADCC36-1A3D-760B-C464-DE4C252C4A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297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Slide T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12E5CA2-85FB-49B9-0F23-98B6B48CE4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465EBD53-193C-8F61-E6EC-BA1C9585562E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CBEA24D-8461-64AF-2F32-F18E94AAB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32CBAD5-D1DA-250A-2BDC-C9FE9FAF7E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C31658C-BE78-7FCB-E00B-0022751C4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371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DY Slide TO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B4823B-2FAD-BB55-76D4-1DF005DD6E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5A21BE16-264C-B224-811C-53A8505CCEC5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C56810D-83DF-9D1D-932B-93A8F158A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4EC622C-17E2-1A63-CF71-151CE3E1D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1625E78-B76D-15E8-59DF-6FE91463AD9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068288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T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AB9259D-9AA1-2E87-268F-5298E2EBF7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6FD4549C-34F6-3101-2D38-3AF562ACFCEC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7C71DAD0-AD13-B6CF-20C8-F302DDBF5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30FE041-698D-F83E-9A25-1A7094405F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95F9685-8226-80D6-C904-B872A9903A4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258703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LEF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2E24200-E47C-A2A7-912E-081DE66C02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44C720-92FF-FF22-349E-F2C9E2BAD3C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5A31E16-B593-7AD0-DD4D-9F3D9398D901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C27D92A8-FF7D-10C1-F97A-9AAB1BEC1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735A0D6-20E2-C0B7-A636-C07BE1286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2" y="414134"/>
            <a:ext cx="917856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455259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DY Slide LEF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277B460D-59E5-074A-CBEE-BD52703221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BAEADAE7-8630-2F1B-1CA9-17A17B33ACA8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E7C33C61-773B-FEEA-3EE9-3D1D4519A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8EC773-C705-09FE-2361-5AF4A61612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F06BDEE-2C2B-0742-9F8F-C74243126B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618356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LEF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9D2737E-393C-5979-E58B-C6FDBDE6D3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969E654D-3090-5B27-9D5D-D324B0CA08F0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A59B2EF-3146-B1B7-04F0-05E554A7C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E05A7BE-1519-556E-10A8-1B21D7BAD2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C96E5B6-4F39-F4BD-F538-844B7723B2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3714491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LEF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DEC43C6-B4D4-707D-C9E5-909DDBFF31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97CE5AC-126F-3C71-2407-089DBD0075B7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A285B17-EA56-9B2D-0AC6-DED377261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14E1916-334D-665A-8A89-DE899C0DD1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F4C427D-8F25-72F0-030D-DB03A6EEFA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993496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510888-4297-1910-8156-9CA85FC71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2778BE-F07B-8154-8932-0DF057C39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A2B17-F35A-F628-1545-5791704B63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B703D-F99D-B73B-AE82-F7B4021152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0FBBA-C9EB-F392-F642-A3DFB6E2B1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349F3-CB17-4C05-B28E-3C9067437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25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0" r:id="rId2"/>
    <p:sldLayoutId id="2147483673" r:id="rId3"/>
    <p:sldLayoutId id="2147483674" r:id="rId4"/>
    <p:sldLayoutId id="2147483682" r:id="rId5"/>
    <p:sldLayoutId id="2147483675" r:id="rId6"/>
    <p:sldLayoutId id="2147483676" r:id="rId7"/>
    <p:sldLayoutId id="2147483683" r:id="rId8"/>
    <p:sldLayoutId id="2147483684" r:id="rId9"/>
    <p:sldLayoutId id="2147483677" r:id="rId10"/>
    <p:sldLayoutId id="2147483679" r:id="rId11"/>
    <p:sldLayoutId id="2147483678" r:id="rId12"/>
    <p:sldLayoutId id="2147483680" r:id="rId13"/>
    <p:sldLayoutId id="2147483681" r:id="rId14"/>
    <p:sldLayoutId id="2147483687" r:id="rId15"/>
    <p:sldLayoutId id="2147483688" r:id="rId16"/>
    <p:sldLayoutId id="2147483689" r:id="rId17"/>
    <p:sldLayoutId id="2147483692" r:id="rId18"/>
    <p:sldLayoutId id="2147483693" r:id="rId19"/>
    <p:sldLayoutId id="2147483694" r:id="rId20"/>
    <p:sldLayoutId id="2147483695" r:id="rId21"/>
    <p:sldLayoutId id="2147483696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FDCC11-3170-C12E-E0FB-DF446CD026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86875" y="1798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63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m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3dmoleculardesigns.com/3DMD-Files/Student-Modeling-Packs/Digital-Activities/SideChainDigitalActivity-Student.pptx" TargetMode="Externa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0.xml"/><Relationship Id="rId1" Type="http://schemas.openxmlformats.org/officeDocument/2006/relationships/video" Target="https://www.youtube.com/embed/PWVYSEXUKS4?feature=oembed" TargetMode="External"/><Relationship Id="rId4" Type="http://schemas.openxmlformats.org/officeDocument/2006/relationships/image" Target="../media/image4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cid:9a09cde1-d28a-45bf-ae99-9a1df058cffa@prod.exchangelabs.com" TargetMode="External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_rmt_/4062190929/" TargetMode="External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creativecommons.org/licenses/by/3.0/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cbi.nlm.nih.gov/pmc/articles/PMC1085913" TargetMode="Externa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tmp"/><Relationship Id="rId3" Type="http://schemas.openxmlformats.org/officeDocument/2006/relationships/image" Target="../media/image64.png"/><Relationship Id="rId7" Type="http://schemas.openxmlformats.org/officeDocument/2006/relationships/image" Target="../media/image65.tmp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8.png"/><Relationship Id="rId5" Type="http://schemas.openxmlformats.org/officeDocument/2006/relationships/hyperlink" Target="3dmoleculardesigns.com" TargetMode="External"/><Relationship Id="rId4" Type="http://schemas.openxmlformats.org/officeDocument/2006/relationships/hyperlink" Target="survey%20link" TargetMode="Externa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13" Type="http://schemas.openxmlformats.org/officeDocument/2006/relationships/image" Target="../media/image35.jpeg"/><Relationship Id="rId18" Type="http://schemas.openxmlformats.org/officeDocument/2006/relationships/image" Target="../media/image40.jpeg"/><Relationship Id="rId3" Type="http://schemas.openxmlformats.org/officeDocument/2006/relationships/image" Target="../media/image25.jpeg"/><Relationship Id="rId21" Type="http://schemas.openxmlformats.org/officeDocument/2006/relationships/image" Target="../media/image43.jpeg"/><Relationship Id="rId7" Type="http://schemas.openxmlformats.org/officeDocument/2006/relationships/image" Target="../media/image29.jpeg"/><Relationship Id="rId12" Type="http://schemas.openxmlformats.org/officeDocument/2006/relationships/image" Target="../media/image34.jpeg"/><Relationship Id="rId17" Type="http://schemas.openxmlformats.org/officeDocument/2006/relationships/image" Target="../media/image39.jpe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8.jpeg"/><Relationship Id="rId20" Type="http://schemas.openxmlformats.org/officeDocument/2006/relationships/image" Target="../media/image42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8.jpeg"/><Relationship Id="rId11" Type="http://schemas.openxmlformats.org/officeDocument/2006/relationships/image" Target="../media/image33.jpeg"/><Relationship Id="rId5" Type="http://schemas.openxmlformats.org/officeDocument/2006/relationships/image" Target="../media/image27.jpeg"/><Relationship Id="rId15" Type="http://schemas.openxmlformats.org/officeDocument/2006/relationships/image" Target="../media/image37.jpeg"/><Relationship Id="rId10" Type="http://schemas.openxmlformats.org/officeDocument/2006/relationships/image" Target="../media/image32.jpeg"/><Relationship Id="rId19" Type="http://schemas.openxmlformats.org/officeDocument/2006/relationships/image" Target="../media/image41.jpeg"/><Relationship Id="rId4" Type="http://schemas.openxmlformats.org/officeDocument/2006/relationships/image" Target="../media/image26.jpeg"/><Relationship Id="rId9" Type="http://schemas.openxmlformats.org/officeDocument/2006/relationships/image" Target="../media/image31.jpeg"/><Relationship Id="rId14" Type="http://schemas.openxmlformats.org/officeDocument/2006/relationships/image" Target="../media/image36.jpeg"/><Relationship Id="rId22" Type="http://schemas.openxmlformats.org/officeDocument/2006/relationships/image" Target="../media/image4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5EE25516-5167-7045-83DC-FCE4ACD32829}"/>
              </a:ext>
            </a:extLst>
          </p:cNvPr>
          <p:cNvSpPr txBox="1">
            <a:spLocks/>
          </p:cNvSpPr>
          <p:nvPr/>
        </p:nvSpPr>
        <p:spPr>
          <a:xfrm>
            <a:off x="4299511" y="1151660"/>
            <a:ext cx="7323615" cy="193113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318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000" b="1" i="0" kern="1200" spc="-100" baseline="0">
                <a:solidFill>
                  <a:schemeClr val="tx2"/>
                </a:solidFill>
                <a:latin typeface="+mj-lt"/>
                <a:ea typeface="Montserrat" charset="0"/>
                <a:cs typeface="Montserrat" charset="0"/>
              </a:defRPr>
            </a:lvl1pPr>
          </a:lstStyle>
          <a:p>
            <a:pPr algn="ctr"/>
            <a:r>
              <a:rPr lang="en-US" sz="4800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Uncooking the Egg</a:t>
            </a:r>
          </a:p>
          <a:p>
            <a:pPr algn="ctr"/>
            <a:r>
              <a:rPr 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Modeling protein folding and denaturation</a:t>
            </a:r>
            <a:endParaRPr lang="en-US" sz="2000" dirty="0">
              <a:solidFill>
                <a:schemeClr val="accent6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9" name="Picture 8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77E81B04-106A-C82A-DDE4-BA3E90B9FA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862" y="3120960"/>
            <a:ext cx="2344097" cy="27245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45D2047-C3DB-420E-5246-472D3E7887FA}"/>
              </a:ext>
            </a:extLst>
          </p:cNvPr>
          <p:cNvSpPr txBox="1"/>
          <p:nvPr/>
        </p:nvSpPr>
        <p:spPr>
          <a:xfrm>
            <a:off x="4415885" y="3506869"/>
            <a:ext cx="4996543" cy="235704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b="1" dirty="0"/>
              <a:t>Mark Arnholt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b="1" dirty="0"/>
              <a:t>Science Educator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b="1" dirty="0"/>
              <a:t>SMART Team Coordinator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b="1" dirty="0"/>
              <a:t>3D Molecular Designs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b="1" dirty="0"/>
              <a:t>Milwaukee, WI</a:t>
            </a:r>
          </a:p>
        </p:txBody>
      </p:sp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20D59195-2861-DEA9-3497-2447B344B4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0254" y="4344077"/>
            <a:ext cx="3926653" cy="161579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195867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9B3634-31C1-4BBA-5169-4AC8CDF21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686" y="106745"/>
            <a:ext cx="7785463" cy="5953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0A7102F-C4B7-9A6A-5399-91B2CDF4C9ED}"/>
              </a:ext>
            </a:extLst>
          </p:cNvPr>
          <p:cNvSpPr txBox="1"/>
          <p:nvPr/>
        </p:nvSpPr>
        <p:spPr>
          <a:xfrm>
            <a:off x="8667055" y="1592590"/>
            <a:ext cx="301113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u="sng">
                <a:hlinkClick r:id="rId3"/>
              </a:rPr>
              <a:t>Open your bag and sort your amino acids on the property circle</a:t>
            </a:r>
            <a:endParaRPr lang="en-US" sz="2400" b="1" u="sng"/>
          </a:p>
          <a:p>
            <a:endParaRPr lang="en-US" sz="2400" b="1" u="sng"/>
          </a:p>
        </p:txBody>
      </p:sp>
      <p:pic>
        <p:nvPicPr>
          <p:cNvPr id="2" name="Google Shape;331;p50">
            <a:extLst>
              <a:ext uri="{FF2B5EF4-FFF2-40B4-BE49-F238E27FC236}">
                <a16:creationId xmlns:a16="http://schemas.microsoft.com/office/drawing/2014/main" id="{89918139-A05D-366D-BCA4-8DFD86CD189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67055" y="3325470"/>
            <a:ext cx="2556860" cy="2734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332;p50">
            <a:extLst>
              <a:ext uri="{FF2B5EF4-FFF2-40B4-BE49-F238E27FC236}">
                <a16:creationId xmlns:a16="http://schemas.microsoft.com/office/drawing/2014/main" id="{B941F295-C0A7-7DFF-4F24-43E336F8532E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667055" y="348343"/>
            <a:ext cx="1361994" cy="117071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90D0843-479A-5F3A-2441-23838C7A6B03}"/>
              </a:ext>
            </a:extLst>
          </p:cNvPr>
          <p:cNvSpPr/>
          <p:nvPr/>
        </p:nvSpPr>
        <p:spPr>
          <a:xfrm>
            <a:off x="511780" y="98437"/>
            <a:ext cx="1882773" cy="542085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pic>
        <p:nvPicPr>
          <p:cNvPr id="7" name="Picture 6" descr="Logo">
            <a:extLst>
              <a:ext uri="{FF2B5EF4-FFF2-40B4-BE49-F238E27FC236}">
                <a16:creationId xmlns:a16="http://schemas.microsoft.com/office/drawing/2014/main" id="{47D6EA5A-45FE-0A41-DB8F-8C086A1AC082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80" y="106745"/>
            <a:ext cx="1781173" cy="533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444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 Media 3" title="4 MINUTE TIMER ⏲️">
            <a:hlinkClick r:id="" action="ppaction://media"/>
            <a:extLst>
              <a:ext uri="{FF2B5EF4-FFF2-40B4-BE49-F238E27FC236}">
                <a16:creationId xmlns:a16="http://schemas.microsoft.com/office/drawing/2014/main" id="{302980B7-349D-5E78-785B-1D3F7F30771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606499" y="572704"/>
            <a:ext cx="8765309" cy="49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643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9C40D62-4AAF-38D7-4E7F-F455EE39F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pic>
        <p:nvPicPr>
          <p:cNvPr id="3" name="Google Shape;371;p53">
            <a:extLst>
              <a:ext uri="{FF2B5EF4-FFF2-40B4-BE49-F238E27FC236}">
                <a16:creationId xmlns:a16="http://schemas.microsoft.com/office/drawing/2014/main" id="{3D902A2E-C710-DD21-AF3B-2E5DD290922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42299" y="958302"/>
            <a:ext cx="8478610" cy="485772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AutoShape 4">
            <a:extLst>
              <a:ext uri="{FF2B5EF4-FFF2-40B4-BE49-F238E27FC236}">
                <a16:creationId xmlns:a16="http://schemas.microsoft.com/office/drawing/2014/main" id="{2C15E7AB-40F8-00F9-BBDE-39664C25A7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 descr="Logo">
            <a:extLst>
              <a:ext uri="{FF2B5EF4-FFF2-40B4-BE49-F238E27FC236}">
                <a16:creationId xmlns:a16="http://schemas.microsoft.com/office/drawing/2014/main" id="{53F44AA9-0216-80DD-7803-D7E2DF3D95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5816030"/>
            <a:ext cx="2962521" cy="108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21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9B9097E-2466-E892-0699-B607E70BB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E11293-210D-F79E-E5F7-EFF9B116CFEB}"/>
              </a:ext>
            </a:extLst>
          </p:cNvPr>
          <p:cNvSpPr txBox="1"/>
          <p:nvPr/>
        </p:nvSpPr>
        <p:spPr>
          <a:xfrm>
            <a:off x="3250391" y="2837628"/>
            <a:ext cx="610470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333"/>
              </a:spcBef>
              <a:buClr>
                <a:srgbClr val="F1C232"/>
              </a:buClr>
              <a:buSzPts val="4000"/>
            </a:pPr>
            <a:r>
              <a:rPr lang="en-US" sz="3200" b="1" dirty="0">
                <a:solidFill>
                  <a:srgbClr val="F1C232"/>
                </a:solidFill>
                <a:latin typeface="Calibri"/>
                <a:ea typeface="Calibri"/>
                <a:cs typeface="Calibri"/>
                <a:sym typeface="Calibri"/>
              </a:rPr>
              <a:t>6 Hydrophobic sidechains		</a:t>
            </a:r>
          </a:p>
          <a:p>
            <a:pPr>
              <a:lnSpc>
                <a:spcPct val="90000"/>
              </a:lnSpc>
              <a:buClr>
                <a:srgbClr val="FF0000"/>
              </a:buClr>
              <a:buSzPts val="4000"/>
            </a:pPr>
            <a:r>
              <a:rPr lang="en-US" sz="3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 Acidic sidechains</a:t>
            </a:r>
            <a:endParaRPr lang="en-US" sz="320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90000"/>
              </a:lnSpc>
              <a:buClr>
                <a:schemeClr val="dk1"/>
              </a:buClr>
              <a:buSzPts val="4000"/>
            </a:pPr>
            <a:r>
              <a:rPr lang="en-US" sz="3200" b="1" dirty="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2 Basic sidechains</a:t>
            </a:r>
            <a:r>
              <a:rPr lang="en-US"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</a:t>
            </a:r>
          </a:p>
          <a:p>
            <a:pPr>
              <a:lnSpc>
                <a:spcPct val="90000"/>
              </a:lnSpc>
              <a:buClr>
                <a:schemeClr val="accent6"/>
              </a:buClr>
              <a:buSzPts val="4000"/>
            </a:pPr>
            <a:r>
              <a:rPr lang="en-US" sz="32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2 Cysteine sidechains</a:t>
            </a:r>
            <a:endParaRPr lang="en-US" sz="3200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90000"/>
              </a:lnSpc>
              <a:buClr>
                <a:schemeClr val="dk1"/>
              </a:buClr>
              <a:buSzPts val="4000"/>
            </a:pPr>
            <a:r>
              <a:rPr lang="en-US"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Polar sidechains (white)</a:t>
            </a:r>
            <a:endParaRPr lang="en-US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FB5AAE-6D7E-00B9-D188-9E8A6A2DC78D}"/>
              </a:ext>
            </a:extLst>
          </p:cNvPr>
          <p:cNvSpPr txBox="1"/>
          <p:nvPr/>
        </p:nvSpPr>
        <p:spPr>
          <a:xfrm>
            <a:off x="1072326" y="279427"/>
            <a:ext cx="6400800" cy="2069788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3200" b="1" dirty="0"/>
              <a:t>Let’s build a random protein!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3200" b="1" dirty="0"/>
              <a:t>Begin by choosing your favorite Amino Acids</a:t>
            </a:r>
          </a:p>
        </p:txBody>
      </p:sp>
    </p:spTree>
    <p:extLst>
      <p:ext uri="{BB962C8B-B14F-4D97-AF65-F5344CB8AC3E}">
        <p14:creationId xmlns:p14="http://schemas.microsoft.com/office/powerpoint/2010/main" val="28078360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42B9A52-DC6A-CA23-8780-4AFD8B161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47D2E61-3DB1-D489-4A02-A65A29C3DEF8}"/>
              </a:ext>
            </a:extLst>
          </p:cNvPr>
          <p:cNvGrpSpPr/>
          <p:nvPr/>
        </p:nvGrpSpPr>
        <p:grpSpPr>
          <a:xfrm>
            <a:off x="1619794" y="2629721"/>
            <a:ext cx="8839204" cy="2667299"/>
            <a:chOff x="2364377" y="2472967"/>
            <a:chExt cx="8839204" cy="2667299"/>
          </a:xfrm>
        </p:grpSpPr>
        <p:pic>
          <p:nvPicPr>
            <p:cNvPr id="3" name="Google Shape;390;p56">
              <a:extLst>
                <a:ext uri="{FF2B5EF4-FFF2-40B4-BE49-F238E27FC236}">
                  <a16:creationId xmlns:a16="http://schemas.microsoft.com/office/drawing/2014/main" id="{C16726EF-0416-659C-C647-D5EB5907AA86}"/>
                </a:ext>
              </a:extLst>
            </p:cNvPr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2364377" y="2472967"/>
              <a:ext cx="8839204" cy="26672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B3A1721C-3EE6-869F-4597-85219505DC09}"/>
                </a:ext>
              </a:extLst>
            </p:cNvPr>
            <p:cNvSpPr/>
            <p:nvPr/>
          </p:nvSpPr>
          <p:spPr>
            <a:xfrm>
              <a:off x="2525486" y="3657600"/>
              <a:ext cx="992777" cy="705394"/>
            </a:xfrm>
            <a:prstGeom prst="ellipse">
              <a:avLst/>
            </a:prstGeom>
            <a:noFill/>
            <a:ln>
              <a:solidFill>
                <a:schemeClr val="accent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>
              <a:noAutofit/>
            </a:bodyPr>
            <a:lstStyle/>
            <a:p>
              <a:pPr algn="ctr">
                <a:spcBef>
                  <a:spcPts val="1000"/>
                </a:spcBef>
              </a:pPr>
              <a:endParaRPr lang="en-US" sz="1400" b="1">
                <a:solidFill>
                  <a:schemeClr val="tx1"/>
                </a:solidFill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AF004742-B5AE-BE5C-94EC-BF10547ACDEC}"/>
              </a:ext>
            </a:extLst>
          </p:cNvPr>
          <p:cNvSpPr txBox="1"/>
          <p:nvPr/>
        </p:nvSpPr>
        <p:spPr>
          <a:xfrm>
            <a:off x="1619794" y="1018903"/>
            <a:ext cx="7759337" cy="146308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400" b="1"/>
              <a:t>Step 2: Starting at the blue end of your tuber, use the clips to add your selected amino acids to get your primary structure.</a:t>
            </a:r>
          </a:p>
        </p:txBody>
      </p:sp>
    </p:spTree>
    <p:extLst>
      <p:ext uri="{BB962C8B-B14F-4D97-AF65-F5344CB8AC3E}">
        <p14:creationId xmlns:p14="http://schemas.microsoft.com/office/powerpoint/2010/main" val="12177028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7B0721-E0C4-86CF-5107-C8546EF55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pic>
        <p:nvPicPr>
          <p:cNvPr id="3" name="Google Shape;307;p47">
            <a:extLst>
              <a:ext uri="{FF2B5EF4-FFF2-40B4-BE49-F238E27FC236}">
                <a16:creationId xmlns:a16="http://schemas.microsoft.com/office/drawing/2014/main" id="{53D904B3-7FCC-0FC8-C977-C74DEF5A3C6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37062" y="2030307"/>
            <a:ext cx="8991599" cy="279738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0F987A9-1F65-5D1C-0BC2-0BD59927E76E}"/>
              </a:ext>
            </a:extLst>
          </p:cNvPr>
          <p:cNvSpPr txBox="1"/>
          <p:nvPr/>
        </p:nvSpPr>
        <p:spPr>
          <a:xfrm>
            <a:off x="1436914" y="774503"/>
            <a:ext cx="7898675" cy="982952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400" b="1"/>
              <a:t>Why did we start at the blue end? What pattern do you notice?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6DF939-F4ED-D035-17DE-95BEA2B4346D}"/>
              </a:ext>
            </a:extLst>
          </p:cNvPr>
          <p:cNvSpPr/>
          <p:nvPr/>
        </p:nvSpPr>
        <p:spPr>
          <a:xfrm>
            <a:off x="2798618" y="3915641"/>
            <a:ext cx="914399" cy="9143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9247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7B0721-E0C4-86CF-5107-C8546EF55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pic>
        <p:nvPicPr>
          <p:cNvPr id="3" name="Google Shape;307;p47">
            <a:extLst>
              <a:ext uri="{FF2B5EF4-FFF2-40B4-BE49-F238E27FC236}">
                <a16:creationId xmlns:a16="http://schemas.microsoft.com/office/drawing/2014/main" id="{53D904B3-7FCC-0FC8-C977-C74DEF5A3C6D}"/>
              </a:ext>
            </a:extLst>
          </p:cNvPr>
          <p:cNvPicPr preferRelativeResize="0"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37062" y="2030307"/>
            <a:ext cx="8991599" cy="279738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77DA7B4C-1375-89FA-A749-792EF21E222B}"/>
              </a:ext>
            </a:extLst>
          </p:cNvPr>
          <p:cNvSpPr/>
          <p:nvPr/>
        </p:nvSpPr>
        <p:spPr>
          <a:xfrm>
            <a:off x="2277292" y="2747554"/>
            <a:ext cx="1706880" cy="853440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FCBFDD5-4F06-9562-D833-EC635F494A87}"/>
              </a:ext>
            </a:extLst>
          </p:cNvPr>
          <p:cNvSpPr/>
          <p:nvPr/>
        </p:nvSpPr>
        <p:spPr>
          <a:xfrm>
            <a:off x="4158343" y="2747554"/>
            <a:ext cx="1706880" cy="853440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017F7E3-095D-947B-571D-8E853B1E8570}"/>
              </a:ext>
            </a:extLst>
          </p:cNvPr>
          <p:cNvSpPr/>
          <p:nvPr/>
        </p:nvSpPr>
        <p:spPr>
          <a:xfrm>
            <a:off x="8207828" y="2747554"/>
            <a:ext cx="1706880" cy="853440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EFE5D9D-1187-2EF7-C239-F4E0203251F1}"/>
              </a:ext>
            </a:extLst>
          </p:cNvPr>
          <p:cNvSpPr/>
          <p:nvPr/>
        </p:nvSpPr>
        <p:spPr>
          <a:xfrm>
            <a:off x="6193973" y="2747554"/>
            <a:ext cx="1706880" cy="853440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9D01DB-B6B5-F7A2-8129-9782E19BCA70}"/>
              </a:ext>
            </a:extLst>
          </p:cNvPr>
          <p:cNvSpPr txBox="1"/>
          <p:nvPr/>
        </p:nvSpPr>
        <p:spPr>
          <a:xfrm>
            <a:off x="1776549" y="1149531"/>
            <a:ext cx="9309462" cy="982952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400" b="1"/>
              <a:t>N-C-C-N-C-C-N-C-C-N-C-C … This is our protein backbone- and the PRIMARY structure of a protein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8679491-99D8-A548-A307-633F271A28AC}"/>
              </a:ext>
            </a:extLst>
          </p:cNvPr>
          <p:cNvSpPr/>
          <p:nvPr/>
        </p:nvSpPr>
        <p:spPr>
          <a:xfrm>
            <a:off x="2812567" y="3932259"/>
            <a:ext cx="819807" cy="62431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5826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>
            <a:extLst>
              <a:ext uri="{FF2B5EF4-FFF2-40B4-BE49-F238E27FC236}">
                <a16:creationId xmlns:a16="http://schemas.microsoft.com/office/drawing/2014/main" id="{DDFC1F55-7B0E-6B3F-2709-BAB37A13BA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447" y="347373"/>
            <a:ext cx="3802745" cy="5070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7B3532-8B16-66D0-9697-B72FCA598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1756A0-86DB-6A3C-DA8E-AD72ABF00378}"/>
              </a:ext>
            </a:extLst>
          </p:cNvPr>
          <p:cNvSpPr txBox="1"/>
          <p:nvPr/>
        </p:nvSpPr>
        <p:spPr>
          <a:xfrm>
            <a:off x="8439245" y="1160903"/>
            <a:ext cx="3404027" cy="4817015"/>
          </a:xfrm>
          <a:prstGeom prst="rect">
            <a:avLst/>
          </a:prstGeom>
          <a:noFill/>
        </p:spPr>
        <p:txBody>
          <a:bodyPr wrap="square" lIns="0" tIns="36000" rIns="216000" bIns="36000" rtlCol="0" anchor="t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Secondary Structures –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endParaRPr lang="en-US" sz="2000" b="1"/>
          </a:p>
          <a:p>
            <a:pPr marL="457200" indent="-457200">
              <a:lnSpc>
                <a:spcPct val="130000"/>
              </a:lnSpc>
              <a:spcBef>
                <a:spcPts val="1000"/>
              </a:spcBef>
              <a:buAutoNum type="arabicParenR"/>
            </a:pPr>
            <a:r>
              <a:rPr lang="en-US" sz="2000" b="1"/>
              <a:t>Alpha Helixes form because of hydrogen bonding between components of the protein backbone. The helix is usually right-handed.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*Add a helix to your </a:t>
            </a:r>
            <a:r>
              <a:rPr lang="en-US" sz="2000" b="1" err="1"/>
              <a:t>toober</a:t>
            </a:r>
            <a:endParaRPr lang="en-US" sz="2000" b="1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BB2DF57-A88A-9259-C9E2-365A0FED49CD}"/>
              </a:ext>
            </a:extLst>
          </p:cNvPr>
          <p:cNvCxnSpPr>
            <a:cxnSpLocks/>
          </p:cNvCxnSpPr>
          <p:nvPr/>
        </p:nvCxnSpPr>
        <p:spPr>
          <a:xfrm>
            <a:off x="2919234" y="1459775"/>
            <a:ext cx="1075167" cy="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A5F3C45-832D-4165-473D-D78DBCD0D596}"/>
              </a:ext>
            </a:extLst>
          </p:cNvPr>
          <p:cNvCxnSpPr>
            <a:cxnSpLocks/>
          </p:cNvCxnSpPr>
          <p:nvPr/>
        </p:nvCxnSpPr>
        <p:spPr>
          <a:xfrm>
            <a:off x="2919234" y="1459775"/>
            <a:ext cx="0" cy="3267891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3F44692-2CAC-9F75-29F7-3BD86F710565}"/>
              </a:ext>
            </a:extLst>
          </p:cNvPr>
          <p:cNvCxnSpPr>
            <a:cxnSpLocks/>
          </p:cNvCxnSpPr>
          <p:nvPr/>
        </p:nvCxnSpPr>
        <p:spPr>
          <a:xfrm>
            <a:off x="2919234" y="4727666"/>
            <a:ext cx="1824104" cy="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7DCE846-55E3-5D8A-F64D-399F439FAC84}"/>
              </a:ext>
            </a:extLst>
          </p:cNvPr>
          <p:cNvSpPr txBox="1"/>
          <p:nvPr/>
        </p:nvSpPr>
        <p:spPr>
          <a:xfrm>
            <a:off x="1453062" y="2720733"/>
            <a:ext cx="1680754" cy="731923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/>
              <a:t>3.6 Amino Acids 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/>
              <a:t>per turn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0D0B6C0F-090F-F746-1F3D-235C7C3BC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30F90BE4-BD91-4461-EC56-03F2CB6EAB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4615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5696CE7-52A7-3276-D5AD-3D22D42223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365" y="609214"/>
            <a:ext cx="6797004" cy="509775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7B3532-8B16-66D0-9697-B72FCA598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1756A0-86DB-6A3C-DA8E-AD72ABF00378}"/>
              </a:ext>
            </a:extLst>
          </p:cNvPr>
          <p:cNvSpPr txBox="1"/>
          <p:nvPr/>
        </p:nvSpPr>
        <p:spPr>
          <a:xfrm>
            <a:off x="8439245" y="1160903"/>
            <a:ext cx="3404027" cy="4817015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Secondary Structures –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endParaRPr lang="en-US" sz="2000" b="1"/>
          </a:p>
          <a:p>
            <a:pPr marL="457200" indent="-457200">
              <a:lnSpc>
                <a:spcPct val="130000"/>
              </a:lnSpc>
              <a:spcBef>
                <a:spcPts val="1000"/>
              </a:spcBef>
              <a:buAutoNum type="arabicParenR"/>
            </a:pPr>
            <a:r>
              <a:rPr lang="en-US" sz="2000" b="1"/>
              <a:t>Alpha Helixes form as a result of hydrogen bonding between components of the protein backbone. The helix is usually right-handed.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*Add a helix to your </a:t>
            </a:r>
            <a:r>
              <a:rPr lang="en-US" sz="2000" b="1" err="1"/>
              <a:t>toober</a:t>
            </a:r>
            <a:endParaRPr lang="en-US" sz="2000" b="1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BB2DF57-A88A-9259-C9E2-365A0FED49CD}"/>
              </a:ext>
            </a:extLst>
          </p:cNvPr>
          <p:cNvCxnSpPr>
            <a:cxnSpLocks/>
          </p:cNvCxnSpPr>
          <p:nvPr/>
        </p:nvCxnSpPr>
        <p:spPr>
          <a:xfrm>
            <a:off x="4943527" y="2418319"/>
            <a:ext cx="1075167" cy="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A5F3C45-832D-4165-473D-D78DBCD0D596}"/>
              </a:ext>
            </a:extLst>
          </p:cNvPr>
          <p:cNvCxnSpPr>
            <a:cxnSpLocks/>
          </p:cNvCxnSpPr>
          <p:nvPr/>
        </p:nvCxnSpPr>
        <p:spPr>
          <a:xfrm>
            <a:off x="4943527" y="2418319"/>
            <a:ext cx="675304" cy="988204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3F44692-2CAC-9F75-29F7-3BD86F710565}"/>
              </a:ext>
            </a:extLst>
          </p:cNvPr>
          <p:cNvCxnSpPr>
            <a:cxnSpLocks/>
          </p:cNvCxnSpPr>
          <p:nvPr/>
        </p:nvCxnSpPr>
        <p:spPr>
          <a:xfrm>
            <a:off x="5618831" y="3406523"/>
            <a:ext cx="637997" cy="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7DCE846-55E3-5D8A-F64D-399F439FAC84}"/>
              </a:ext>
            </a:extLst>
          </p:cNvPr>
          <p:cNvSpPr txBox="1"/>
          <p:nvPr/>
        </p:nvSpPr>
        <p:spPr>
          <a:xfrm>
            <a:off x="3809471" y="2697077"/>
            <a:ext cx="1680754" cy="731923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/>
              <a:t>3.6 Amino Acids 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/>
              <a:t>per turn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0D0B6C0F-090F-F746-1F3D-235C7C3BC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30F90BE4-BD91-4461-EC56-03F2CB6EAB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1501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B6E687-FE8C-A240-F1C9-8E6385770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pic>
        <p:nvPicPr>
          <p:cNvPr id="4" name="Picture 3" descr="A close-up of water drops&#10;&#10;Description automatically generated with low confidence">
            <a:extLst>
              <a:ext uri="{FF2B5EF4-FFF2-40B4-BE49-F238E27FC236}">
                <a16:creationId xmlns:a16="http://schemas.microsoft.com/office/drawing/2014/main" id="{7EC091A8-636A-6A37-C16F-DF1A389342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4" y="217713"/>
            <a:ext cx="7866743" cy="590005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2852A2D-5123-7EC1-7D17-4476AF5FF5B5}"/>
              </a:ext>
            </a:extLst>
          </p:cNvPr>
          <p:cNvSpPr txBox="1"/>
          <p:nvPr/>
        </p:nvSpPr>
        <p:spPr>
          <a:xfrm>
            <a:off x="8456023" y="1898468"/>
            <a:ext cx="3335383" cy="3616687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Secondary Structure 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2) Beta Sheets are also formed as a result of hydrogen bonding in the backbone of a protein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endParaRPr lang="en-US" sz="2000" b="1"/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* Add 1 sheet to your </a:t>
            </a:r>
            <a:r>
              <a:rPr lang="en-US" sz="2000" b="1" err="1"/>
              <a:t>toober</a:t>
            </a:r>
            <a:endParaRPr lang="en-US" sz="2000" b="1"/>
          </a:p>
        </p:txBody>
      </p:sp>
    </p:spTree>
    <p:extLst>
      <p:ext uri="{BB962C8B-B14F-4D97-AF65-F5344CB8AC3E}">
        <p14:creationId xmlns:p14="http://schemas.microsoft.com/office/powerpoint/2010/main" val="406919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picture containing food, plate, egg, breakfast&#10;&#10;Description automatically generated">
            <a:extLst>
              <a:ext uri="{FF2B5EF4-FFF2-40B4-BE49-F238E27FC236}">
                <a16:creationId xmlns:a16="http://schemas.microsoft.com/office/drawing/2014/main" id="{D0FA7670-B18C-A52E-28E6-F809C38C5E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191" y="1123177"/>
            <a:ext cx="9421115" cy="5383494"/>
          </a:xfr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62DFC477-44AF-B844-837E-20E2A204C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Uncooking the Egg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8D333E9-FC47-9D4C-A432-B52C3F836E76}"/>
              </a:ext>
            </a:extLst>
          </p:cNvPr>
          <p:cNvGrpSpPr/>
          <p:nvPr/>
        </p:nvGrpSpPr>
        <p:grpSpPr>
          <a:xfrm>
            <a:off x="9782294" y="3677105"/>
            <a:ext cx="3015965" cy="846578"/>
            <a:chOff x="8018082" y="3465295"/>
            <a:chExt cx="3015965" cy="84657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BC62472-1177-5846-A3F9-291C15446B67}"/>
                </a:ext>
              </a:extLst>
            </p:cNvPr>
            <p:cNvSpPr txBox="1"/>
            <p:nvPr/>
          </p:nvSpPr>
          <p:spPr>
            <a:xfrm>
              <a:off x="8840481" y="3465295"/>
              <a:ext cx="2193566" cy="84657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1000"/>
                </a:spcBef>
              </a:pPr>
              <a:r>
                <a:rPr lang="en-US" sz="1400" dirty="0">
                  <a:latin typeface="+mj-lt"/>
                </a:rPr>
                <a:t>Protein folding and denaturation</a:t>
              </a:r>
              <a:endParaRPr lang="en-US" sz="1400" b="0" dirty="0">
                <a:latin typeface="+mj-lt"/>
              </a:endParaRPr>
            </a:p>
            <a:p>
              <a:pPr>
                <a:lnSpc>
                  <a:spcPct val="120000"/>
                </a:lnSpc>
                <a:spcBef>
                  <a:spcPts val="1000"/>
                </a:spcBef>
                <a:buClr>
                  <a:schemeClr val="accent1"/>
                </a:buClr>
              </a:pPr>
              <a:endParaRPr lang="en-US" sz="12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FFF099A8-925F-4F46-B62F-69760B5A65A7}"/>
                </a:ext>
              </a:extLst>
            </p:cNvPr>
            <p:cNvCxnSpPr>
              <a:cxnSpLocks/>
            </p:cNvCxnSpPr>
            <p:nvPr/>
          </p:nvCxnSpPr>
          <p:spPr>
            <a:xfrm>
              <a:off x="8018082" y="3620367"/>
              <a:ext cx="746197" cy="0"/>
            </a:xfrm>
            <a:prstGeom prst="line">
              <a:avLst/>
            </a:prstGeom>
            <a:ln>
              <a:solidFill>
                <a:schemeClr val="accent3"/>
              </a:solidFill>
              <a:headEnd type="oval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43466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 p14:presetBounceEnd="70000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414A859-72EC-4F75-C5E4-57363EAA4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20</a:t>
            </a:fld>
            <a:endParaRPr lang="en-US"/>
          </a:p>
        </p:txBody>
      </p:sp>
      <p:pic>
        <p:nvPicPr>
          <p:cNvPr id="4" name="Picture 3" descr="A picture containing indoor, blue, toothbrush, white&#10;&#10;Description automatically generated">
            <a:extLst>
              <a:ext uri="{FF2B5EF4-FFF2-40B4-BE49-F238E27FC236}">
                <a16:creationId xmlns:a16="http://schemas.microsoft.com/office/drawing/2014/main" id="{6E996F65-3F1A-A20E-EE01-4B70D4F5AC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6" y="121920"/>
            <a:ext cx="8104778" cy="607858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F15CE44-7BCE-A425-7685-050B0764C4C4}"/>
              </a:ext>
            </a:extLst>
          </p:cNvPr>
          <p:cNvSpPr txBox="1"/>
          <p:nvPr/>
        </p:nvSpPr>
        <p:spPr>
          <a:xfrm>
            <a:off x="8682446" y="1220547"/>
            <a:ext cx="3152503" cy="5217125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/>
              <a:t>Tertiary structure</a:t>
            </a:r>
          </a:p>
          <a:p>
            <a:pPr marL="342900" indent="-342900">
              <a:lnSpc>
                <a:spcPct val="130000"/>
              </a:lnSpc>
              <a:spcBef>
                <a:spcPts val="1000"/>
              </a:spcBef>
              <a:buAutoNum type="arabicParenR"/>
            </a:pPr>
            <a:r>
              <a:rPr lang="en-US" sz="2000" b="1" dirty="0"/>
              <a:t>Cystines will form a disulfide bond, adding stability to the protein structure- 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/>
              <a:t>*Fold your </a:t>
            </a:r>
            <a:r>
              <a:rPr lang="en-US" sz="2000" b="1" dirty="0" err="1"/>
              <a:t>toober</a:t>
            </a:r>
            <a:r>
              <a:rPr lang="en-US" sz="2000" b="1" dirty="0"/>
              <a:t> so that the </a:t>
            </a:r>
            <a:r>
              <a:rPr lang="en-US" sz="2000" b="1" dirty="0" err="1"/>
              <a:t>Cys</a:t>
            </a:r>
            <a:r>
              <a:rPr lang="en-US" sz="2000" b="1" dirty="0"/>
              <a:t> – </a:t>
            </a:r>
            <a:r>
              <a:rPr lang="en-US" sz="2000" b="1" dirty="0" err="1"/>
              <a:t>Cys</a:t>
            </a:r>
            <a:r>
              <a:rPr lang="en-US" sz="2000" b="1" dirty="0"/>
              <a:t> can interact.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/>
              <a:t>Note* - The more disulfide bonds a protein has, the more stable it becomes</a:t>
            </a:r>
          </a:p>
        </p:txBody>
      </p:sp>
    </p:spTree>
    <p:extLst>
      <p:ext uri="{BB962C8B-B14F-4D97-AF65-F5344CB8AC3E}">
        <p14:creationId xmlns:p14="http://schemas.microsoft.com/office/powerpoint/2010/main" val="41722017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CEDF1AA-7B38-113E-02A4-266DEEDD8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21</a:t>
            </a:fld>
            <a:endParaRPr lang="en-US"/>
          </a:p>
        </p:txBody>
      </p:sp>
      <p:pic>
        <p:nvPicPr>
          <p:cNvPr id="4" name="Picture 3" descr="A picture containing indoor, blue, accessory&#10;&#10;Description automatically generated">
            <a:extLst>
              <a:ext uri="{FF2B5EF4-FFF2-40B4-BE49-F238E27FC236}">
                <a16:creationId xmlns:a16="http://schemas.microsoft.com/office/drawing/2014/main" id="{1801B460-4336-40F3-4D2B-93158DD167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7" y="104502"/>
            <a:ext cx="8075748" cy="605681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97C324B-C130-9CB4-A696-70948B10A258}"/>
              </a:ext>
            </a:extLst>
          </p:cNvPr>
          <p:cNvSpPr txBox="1"/>
          <p:nvPr/>
        </p:nvSpPr>
        <p:spPr>
          <a:xfrm>
            <a:off x="8482149" y="1550126"/>
            <a:ext cx="3466011" cy="2688227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Tertiary Structure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2) Acids and bases will form a salt bridge between them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* Fold your </a:t>
            </a:r>
            <a:r>
              <a:rPr lang="en-US" sz="2000" b="1" err="1"/>
              <a:t>toober</a:t>
            </a:r>
            <a:r>
              <a:rPr lang="en-US" sz="2000" b="1"/>
              <a:t> to create 2 salt bridges</a:t>
            </a:r>
          </a:p>
        </p:txBody>
      </p:sp>
    </p:spTree>
    <p:extLst>
      <p:ext uri="{BB962C8B-B14F-4D97-AF65-F5344CB8AC3E}">
        <p14:creationId xmlns:p14="http://schemas.microsoft.com/office/powerpoint/2010/main" val="38137193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783D13C-72BC-20DC-5AE2-0CE743BC9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pic>
        <p:nvPicPr>
          <p:cNvPr id="4" name="Picture 3" descr="A picture containing indoor, toothbrush, blue&#10;&#10;Description automatically generated">
            <a:extLst>
              <a:ext uri="{FF2B5EF4-FFF2-40B4-BE49-F238E27FC236}">
                <a16:creationId xmlns:a16="http://schemas.microsoft.com/office/drawing/2014/main" id="{633C40D1-0F58-96A3-3D97-5B2FD731F3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11" y="89172"/>
            <a:ext cx="8181641" cy="61362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A098175-89AD-A51F-0D59-957D9BB6F61F}"/>
              </a:ext>
            </a:extLst>
          </p:cNvPr>
          <p:cNvSpPr txBox="1"/>
          <p:nvPr/>
        </p:nvSpPr>
        <p:spPr>
          <a:xfrm>
            <a:off x="8610600" y="921678"/>
            <a:ext cx="3257006" cy="5217125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Tertiary Structure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3) Since most of your cells are made of water, the hydrophobic Amino Acids will try to “dive” to the center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endParaRPr lang="en-US" sz="2000" b="1"/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* Fold your </a:t>
            </a:r>
            <a:r>
              <a:rPr lang="en-US" sz="2000" b="1" err="1"/>
              <a:t>toober</a:t>
            </a:r>
            <a:r>
              <a:rPr lang="en-US" sz="2000" b="1"/>
              <a:t> so that the hydrophobic amino acids can interact with each other in the “middle”</a:t>
            </a:r>
          </a:p>
        </p:txBody>
      </p:sp>
    </p:spTree>
    <p:extLst>
      <p:ext uri="{BB962C8B-B14F-4D97-AF65-F5344CB8AC3E}">
        <p14:creationId xmlns:p14="http://schemas.microsoft.com/office/powerpoint/2010/main" val="27768041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0BFF67B-EF7D-60AB-138C-B5728404A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pic>
        <p:nvPicPr>
          <p:cNvPr id="4" name="Picture 3" descr="A close-up of a syringe&#10;&#10;Description automatically generated with low confidence">
            <a:extLst>
              <a:ext uri="{FF2B5EF4-FFF2-40B4-BE49-F238E27FC236}">
                <a16:creationId xmlns:a16="http://schemas.microsoft.com/office/drawing/2014/main" id="{D49F87E9-BF5A-F39C-4697-6E4B48A72B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10" y="71846"/>
            <a:ext cx="7724504" cy="57933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81FF24-074B-290C-CAED-D8B354001218}"/>
              </a:ext>
            </a:extLst>
          </p:cNvPr>
          <p:cNvSpPr txBox="1"/>
          <p:nvPr/>
        </p:nvSpPr>
        <p:spPr>
          <a:xfrm>
            <a:off x="8096795" y="1123406"/>
            <a:ext cx="3642360" cy="441690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Tertiary Structure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4) Hydrophilic Amino Acids will want to interact with the water inside the cell.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endParaRPr lang="en-US" sz="2000" b="1"/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* Spin the hydrophilic amino acids toward the “outside” of your protein so that it can interact with the environment around it.</a:t>
            </a:r>
          </a:p>
        </p:txBody>
      </p:sp>
    </p:spTree>
    <p:extLst>
      <p:ext uri="{BB962C8B-B14F-4D97-AF65-F5344CB8AC3E}">
        <p14:creationId xmlns:p14="http://schemas.microsoft.com/office/powerpoint/2010/main" val="328812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1FD6F30-5A98-3E76-975D-14E4314E5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BB0033-1824-08E6-80DF-15686C052506}"/>
              </a:ext>
            </a:extLst>
          </p:cNvPr>
          <p:cNvSpPr txBox="1"/>
          <p:nvPr/>
        </p:nvSpPr>
        <p:spPr>
          <a:xfrm>
            <a:off x="627017" y="1227909"/>
            <a:ext cx="10624457" cy="3329429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5400" b="1"/>
              <a:t>Hold up your protein!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5400" b="1"/>
              <a:t>Why is it different from the other groups?</a:t>
            </a:r>
          </a:p>
        </p:txBody>
      </p:sp>
    </p:spTree>
    <p:extLst>
      <p:ext uri="{BB962C8B-B14F-4D97-AF65-F5344CB8AC3E}">
        <p14:creationId xmlns:p14="http://schemas.microsoft.com/office/powerpoint/2010/main" val="30658348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B6B68CD-6464-5786-D040-FFEF72932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>
              <a:cs typeface="Arial"/>
            </a:endParaRPr>
          </a:p>
        </p:txBody>
      </p:sp>
      <p:pic>
        <p:nvPicPr>
          <p:cNvPr id="1028" name="Picture 4" descr="See the source image">
            <a:extLst>
              <a:ext uri="{FF2B5EF4-FFF2-40B4-BE49-F238E27FC236}">
                <a16:creationId xmlns:a16="http://schemas.microsoft.com/office/drawing/2014/main" id="{67D77704-DDF9-5D76-DA16-30D82D5699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347" y="888546"/>
            <a:ext cx="5207728" cy="485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EC077BF-EC81-5285-AB25-9E3BEE28EE2B}"/>
              </a:ext>
            </a:extLst>
          </p:cNvPr>
          <p:cNvSpPr txBox="1"/>
          <p:nvPr/>
        </p:nvSpPr>
        <p:spPr>
          <a:xfrm>
            <a:off x="7315200" y="1733006"/>
            <a:ext cx="3840480" cy="2159878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Quaternary Structure 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Different proteins interact with each other. Ex. Hemoglobin is comprised of 4 chains of amino acids </a:t>
            </a:r>
          </a:p>
        </p:txBody>
      </p:sp>
    </p:spTree>
    <p:extLst>
      <p:ext uri="{BB962C8B-B14F-4D97-AF65-F5344CB8AC3E}">
        <p14:creationId xmlns:p14="http://schemas.microsoft.com/office/powerpoint/2010/main" val="42862482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9A674-E8A8-CA85-D7AA-3589C8BE6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could you model this with students?</a:t>
            </a:r>
          </a:p>
        </p:txBody>
      </p:sp>
      <p:pic>
        <p:nvPicPr>
          <p:cNvPr id="10" name="Picture Placeholder 9" descr="A picture containing person&#10;&#10;Description automatically generated">
            <a:extLst>
              <a:ext uri="{FF2B5EF4-FFF2-40B4-BE49-F238E27FC236}">
                <a16:creationId xmlns:a16="http://schemas.microsoft.com/office/drawing/2014/main" id="{8653D916-CA8A-2E1F-88C0-F52D5EB6F1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950" y="1768475"/>
            <a:ext cx="6977062" cy="4651375"/>
          </a:xfrm>
        </p:spPr>
      </p:pic>
      <p:sp>
        <p:nvSpPr>
          <p:cNvPr id="8" name="AutoShape 2">
            <a:extLst>
              <a:ext uri="{FF2B5EF4-FFF2-40B4-BE49-F238E27FC236}">
                <a16:creationId xmlns:a16="http://schemas.microsoft.com/office/drawing/2014/main" id="{DF576DF5-1F7D-691F-D5ED-037870A74A4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4306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picture containing food, plate, indoor, sliced&#10;&#10;Description automatically generated">
            <a:extLst>
              <a:ext uri="{FF2B5EF4-FFF2-40B4-BE49-F238E27FC236}">
                <a16:creationId xmlns:a16="http://schemas.microsoft.com/office/drawing/2014/main" id="{E2B03881-1933-4DEA-8EBB-CC3F8B9EA7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752195" y="1231900"/>
            <a:ext cx="7109884" cy="5332413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EDFF55C-C0F9-1DF9-435F-5461BF9D0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Back to the Egg…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C08D43-469B-4FDE-B43B-60D2C4519BF7}"/>
              </a:ext>
            </a:extLst>
          </p:cNvPr>
          <p:cNvSpPr txBox="1"/>
          <p:nvPr/>
        </p:nvSpPr>
        <p:spPr>
          <a:xfrm>
            <a:off x="2752195" y="6626302"/>
            <a:ext cx="6241343" cy="211203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en-US" sz="900" dirty="0">
                <a:hlinkClick r:id="rId3" tooltip="https://www.flickr.com/photos/_rmt_/4062190929/"/>
              </a:rPr>
              <a:t>This Photo</a:t>
            </a:r>
            <a:r>
              <a:rPr lang="en-US" sz="900" dirty="0"/>
              <a:t> by Unknown Author is licensed under </a:t>
            </a:r>
            <a:r>
              <a:rPr lang="en-US" sz="900" dirty="0">
                <a:hlinkClick r:id="rId4" tooltip="https://creativecommons.org/licenses/by/3.0/"/>
              </a:rPr>
              <a:t>CC BY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2923254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178DD-7AFD-37C9-DB4E-4EEAFC30B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What’s actually happening?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C079BFAC-06C6-36D2-E27B-B16D366BCF8C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417323462"/>
              </p:ext>
            </p:extLst>
          </p:nvPr>
        </p:nvGraphicFramePr>
        <p:xfrm>
          <a:off x="571249" y="1127819"/>
          <a:ext cx="9513528" cy="48509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1176">
                  <a:extLst>
                    <a:ext uri="{9D8B030D-6E8A-4147-A177-3AD203B41FA5}">
                      <a16:colId xmlns:a16="http://schemas.microsoft.com/office/drawing/2014/main" val="3128473518"/>
                    </a:ext>
                  </a:extLst>
                </a:gridCol>
                <a:gridCol w="3171176">
                  <a:extLst>
                    <a:ext uri="{9D8B030D-6E8A-4147-A177-3AD203B41FA5}">
                      <a16:colId xmlns:a16="http://schemas.microsoft.com/office/drawing/2014/main" val="1787737570"/>
                    </a:ext>
                  </a:extLst>
                </a:gridCol>
                <a:gridCol w="3171176">
                  <a:extLst>
                    <a:ext uri="{9D8B030D-6E8A-4147-A177-3AD203B41FA5}">
                      <a16:colId xmlns:a16="http://schemas.microsoft.com/office/drawing/2014/main" val="3308256727"/>
                    </a:ext>
                  </a:extLst>
                </a:gridCol>
              </a:tblGrid>
              <a:tr h="704171">
                <a:tc>
                  <a:txBody>
                    <a:bodyPr/>
                    <a:lstStyle/>
                    <a:p>
                      <a:r>
                        <a:rPr lang="en-US" sz="2000"/>
                        <a:t>Boiling the egg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Urea – 8M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Centrifuge and dilution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0630864"/>
                  </a:ext>
                </a:extLst>
              </a:tr>
              <a:tr h="4146778">
                <a:tc>
                  <a:txBody>
                    <a:bodyPr/>
                    <a:lstStyle/>
                    <a:p>
                      <a:endParaRPr lang="en-US" sz="2000"/>
                    </a:p>
                    <a:p>
                      <a:r>
                        <a:rPr lang="en-US" sz="2000"/>
                        <a:t>Proteins denature, random movement causes primary structure entanglement, new tertiary bonds form</a:t>
                      </a:r>
                    </a:p>
                    <a:p>
                      <a:endParaRPr lang="en-US" sz="2000"/>
                    </a:p>
                    <a:p>
                      <a:endParaRPr lang="en-US" sz="2000"/>
                    </a:p>
                    <a:p>
                      <a:endParaRPr lang="en-US" sz="2000"/>
                    </a:p>
                    <a:p>
                      <a:endParaRPr lang="en-US" sz="2000"/>
                    </a:p>
                    <a:p>
                      <a:endParaRPr lang="en-US" sz="2000"/>
                    </a:p>
                    <a:p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  <a:p>
                      <a:r>
                        <a:rPr lang="en-US" sz="2000" dirty="0"/>
                        <a:t>Newly formed tertiary structures denatured, “Lubricates” protein strands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  <a:p>
                      <a:r>
                        <a:rPr lang="en-US" sz="2000" dirty="0"/>
                        <a:t>Centrifuge causes sheer forces that separate the strands, Dilution causes spontaneous refolding into natural shapes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43245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27548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66D02-CC4D-FD2D-E667-B29355169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The Principle of Microscopic Reversibility…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22230B-5262-91C4-120B-B76A9FBE0E52}"/>
              </a:ext>
            </a:extLst>
          </p:cNvPr>
          <p:cNvSpPr txBox="1"/>
          <p:nvPr/>
        </p:nvSpPr>
        <p:spPr>
          <a:xfrm>
            <a:off x="1080052" y="1286481"/>
            <a:ext cx="9495183" cy="3503579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8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“Corresponding to every individual process there is a reverse process, and in a state of equilibrium the average rate of every process is equal to the average rate of its reverse process.”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8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Lewis, G. N. (1925-03-01). </a:t>
            </a:r>
            <a:r>
              <a:rPr lang="en-US" sz="2800" b="0" i="0" u="sng" dirty="0">
                <a:solidFill>
                  <a:srgbClr val="3366BB"/>
                </a:solidFill>
                <a:effectLst/>
                <a:latin typeface="Arial" panose="020B0604020202020204" pitchFamily="34" charset="0"/>
                <a:hlinkClick r:id="rId2"/>
              </a:rPr>
              <a:t>"A New Principle of Equilibrium"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117985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4">
            <a:extLst>
              <a:ext uri="{FF2B5EF4-FFF2-40B4-BE49-F238E27FC236}">
                <a16:creationId xmlns:a16="http://schemas.microsoft.com/office/drawing/2014/main" id="{0F3934AC-14D4-6AE9-EA4F-C666AD6493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62272" y="3276600"/>
            <a:ext cx="1786128" cy="1786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66" name="Picture 18">
            <a:extLst>
              <a:ext uri="{FF2B5EF4-FFF2-40B4-BE49-F238E27FC236}">
                <a16:creationId xmlns:a16="http://schemas.microsoft.com/office/drawing/2014/main" id="{39BDE213-F834-96C6-DC4F-0D2A009D4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161" y="969373"/>
            <a:ext cx="9413387" cy="491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45489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Workshop NGSS Connections </a:t>
            </a:r>
            <a:endParaRPr/>
          </a:p>
        </p:txBody>
      </p:sp>
      <p:graphicFrame>
        <p:nvGraphicFramePr>
          <p:cNvPr id="117" name="Google Shape;117;p9"/>
          <p:cNvGraphicFramePr/>
          <p:nvPr/>
        </p:nvGraphicFramePr>
        <p:xfrm>
          <a:off x="617913" y="1677375"/>
          <a:ext cx="10956175" cy="3690626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3527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50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78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1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strike="noStrike" cap="none">
                          <a:solidFill>
                            <a:schemeClr val="lt1"/>
                          </a:solidFill>
                        </a:rPr>
                        <a:t>SEPs</a:t>
                      </a:r>
                      <a:endParaRPr sz="320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strike="noStrike" cap="none">
                          <a:solidFill>
                            <a:schemeClr val="lt1"/>
                          </a:solidFill>
                        </a:rPr>
                        <a:t>CCCs</a:t>
                      </a:r>
                      <a:endParaRPr sz="320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strike="noStrike" cap="none">
                          <a:solidFill>
                            <a:schemeClr val="lt1"/>
                          </a:solidFill>
                        </a:rPr>
                        <a:t>DCIs</a:t>
                      </a:r>
                      <a:endParaRPr sz="320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3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Developing and using models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</a:rPr>
                        <a:t>Structure and Function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HS-LS 1-3: Structure and function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3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</a:rPr>
                        <a:t>Constructing Explanations and Designing Solutions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</a:rPr>
                        <a:t>Patterns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Stability and change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3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Systems and models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3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/>
                        <a:t> 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Cause and Effect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4BDC5-54DF-9009-A91C-FD8145271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400" dirty="0"/>
              <a:t>Kit used in this presentation:</a:t>
            </a:r>
            <a:br>
              <a:rPr lang="en-US" dirty="0"/>
            </a:br>
            <a:r>
              <a:rPr lang="en-US" dirty="0"/>
              <a:t>Amino Acid Starter Kit</a:t>
            </a:r>
            <a:br>
              <a:rPr lang="en-US" dirty="0"/>
            </a:br>
            <a:r>
              <a:rPr lang="en-US" dirty="0"/>
              <a:t>Amino Acid Building Block Models</a:t>
            </a:r>
          </a:p>
        </p:txBody>
      </p:sp>
      <p:pic>
        <p:nvPicPr>
          <p:cNvPr id="9" name="Picture Placeholder 8" descr="Diagram">
            <a:extLst>
              <a:ext uri="{FF2B5EF4-FFF2-40B4-BE49-F238E27FC236}">
                <a16:creationId xmlns:a16="http://schemas.microsoft.com/office/drawing/2014/main" id="{177D8FE2-63FC-C5E7-1DC2-C4A338040E0E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98" b="6298"/>
          <a:stretch>
            <a:fillRect/>
          </a:stretch>
        </p:blipFill>
        <p:spPr>
          <a:xfrm>
            <a:off x="389861" y="1978096"/>
            <a:ext cx="3532188" cy="2419350"/>
          </a:xfrm>
        </p:spPr>
      </p:pic>
      <p:pic>
        <p:nvPicPr>
          <p:cNvPr id="13" name="Picture 12" descr="A picture containing text">
            <a:extLst>
              <a:ext uri="{FF2B5EF4-FFF2-40B4-BE49-F238E27FC236}">
                <a16:creationId xmlns:a16="http://schemas.microsoft.com/office/drawing/2014/main" id="{4004283C-872C-0499-7FDB-1BD52337C0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8678" y="1978096"/>
            <a:ext cx="2644255" cy="218785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D68F300-6A54-FED8-7ED1-D4C8FF1D171A}"/>
              </a:ext>
            </a:extLst>
          </p:cNvPr>
          <p:cNvSpPr txBox="1"/>
          <p:nvPr/>
        </p:nvSpPr>
        <p:spPr>
          <a:xfrm>
            <a:off x="7488678" y="4476206"/>
            <a:ext cx="4259185" cy="1011999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/>
              <a:t>Complete this short </a:t>
            </a:r>
            <a:r>
              <a:rPr lang="en-US" sz="1400" b="1">
                <a:hlinkClick r:id="rId4"/>
              </a:rPr>
              <a:t>survey</a:t>
            </a:r>
            <a:r>
              <a:rPr lang="en-US" sz="1400" b="1"/>
              <a:t> to receive a 20% off coupon for your order!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>
                <a:hlinkClick r:id="rId5"/>
              </a:rPr>
              <a:t>3dmoleculardesigns.com</a:t>
            </a:r>
            <a:endParaRPr lang="en-US" sz="1400" b="1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4FBA451-63A1-EBF6-BCE5-2B4C41E39D5F}"/>
              </a:ext>
            </a:extLst>
          </p:cNvPr>
          <p:cNvSpPr/>
          <p:nvPr/>
        </p:nvSpPr>
        <p:spPr>
          <a:xfrm>
            <a:off x="444137" y="4643909"/>
            <a:ext cx="3221930" cy="1147291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pic>
        <p:nvPicPr>
          <p:cNvPr id="4" name="Picture 3" descr="Logo">
            <a:extLst>
              <a:ext uri="{FF2B5EF4-FFF2-40B4-BE49-F238E27FC236}">
                <a16:creationId xmlns:a16="http://schemas.microsoft.com/office/drawing/2014/main" id="{FB0C430B-BE0D-6689-4C5C-328A3FC1E178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37" y="4643909"/>
            <a:ext cx="3048065" cy="1129708"/>
          </a:xfrm>
          <a:prstGeom prst="rect">
            <a:avLst/>
          </a:prstGeom>
        </p:spPr>
      </p:pic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22A269E8-85C0-38B9-1F1B-4D4A3B7B03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188" y="1978096"/>
            <a:ext cx="3288542" cy="1799851"/>
          </a:xfrm>
          <a:prstGeom prst="rect">
            <a:avLst/>
          </a:prstGeom>
        </p:spPr>
      </p:pic>
      <p:pic>
        <p:nvPicPr>
          <p:cNvPr id="8" name="Picture 7" descr="Chart, bubble chart&#10;&#10;Description automatically generated">
            <a:extLst>
              <a:ext uri="{FF2B5EF4-FFF2-40B4-BE49-F238E27FC236}">
                <a16:creationId xmlns:a16="http://schemas.microsoft.com/office/drawing/2014/main" id="{A7560C54-D6F3-0653-42CE-11160AD21B1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188" y="3763454"/>
            <a:ext cx="3221930" cy="1724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2498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49606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8999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4">
            <a:extLst>
              <a:ext uri="{FF2B5EF4-FFF2-40B4-BE49-F238E27FC236}">
                <a16:creationId xmlns:a16="http://schemas.microsoft.com/office/drawing/2014/main" id="{0F3934AC-14D4-6AE9-EA4F-C666AD6493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62272" y="3276600"/>
            <a:ext cx="1786128" cy="1786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66" name="Picture 18">
            <a:extLst>
              <a:ext uri="{FF2B5EF4-FFF2-40B4-BE49-F238E27FC236}">
                <a16:creationId xmlns:a16="http://schemas.microsoft.com/office/drawing/2014/main" id="{39BDE213-F834-96C6-DC4F-0D2A009D4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161" y="969373"/>
            <a:ext cx="9413387" cy="491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lowchart: Connector 1">
            <a:extLst>
              <a:ext uri="{FF2B5EF4-FFF2-40B4-BE49-F238E27FC236}">
                <a16:creationId xmlns:a16="http://schemas.microsoft.com/office/drawing/2014/main" id="{E3904051-20C6-6041-86FD-3BDF988016C4}"/>
              </a:ext>
            </a:extLst>
          </p:cNvPr>
          <p:cNvSpPr/>
          <p:nvPr/>
        </p:nvSpPr>
        <p:spPr>
          <a:xfrm>
            <a:off x="1143452" y="1934317"/>
            <a:ext cx="3507971" cy="3657600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lowchart: Connector 2">
            <a:extLst>
              <a:ext uri="{FF2B5EF4-FFF2-40B4-BE49-F238E27FC236}">
                <a16:creationId xmlns:a16="http://schemas.microsoft.com/office/drawing/2014/main" id="{ADC9A5E3-7B42-897D-88FD-78997CCD5254}"/>
              </a:ext>
            </a:extLst>
          </p:cNvPr>
          <p:cNvSpPr/>
          <p:nvPr/>
        </p:nvSpPr>
        <p:spPr>
          <a:xfrm>
            <a:off x="6620416" y="1934317"/>
            <a:ext cx="4552137" cy="4201143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0306E1FD-A066-19E4-7A21-B9166AD07209}"/>
              </a:ext>
            </a:extLst>
          </p:cNvPr>
          <p:cNvSpPr/>
          <p:nvPr/>
        </p:nvSpPr>
        <p:spPr>
          <a:xfrm>
            <a:off x="4462272" y="2876204"/>
            <a:ext cx="1786128" cy="1878676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3D4C4436-9F58-F9C8-EE24-767E5DF2BD58}"/>
              </a:ext>
            </a:extLst>
          </p:cNvPr>
          <p:cNvSpPr/>
          <p:nvPr/>
        </p:nvSpPr>
        <p:spPr>
          <a:xfrm>
            <a:off x="4462272" y="4734432"/>
            <a:ext cx="1786128" cy="1878676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415476-69A7-46DA-CB7C-901148D2FE44}"/>
              </a:ext>
            </a:extLst>
          </p:cNvPr>
          <p:cNvSpPr txBox="1"/>
          <p:nvPr/>
        </p:nvSpPr>
        <p:spPr>
          <a:xfrm>
            <a:off x="1211580" y="3578451"/>
            <a:ext cx="14983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Amine group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4DABA0-BF96-7D2C-DBB9-02CE652A3B35}"/>
              </a:ext>
            </a:extLst>
          </p:cNvPr>
          <p:cNvSpPr txBox="1"/>
          <p:nvPr/>
        </p:nvSpPr>
        <p:spPr>
          <a:xfrm>
            <a:off x="4877493" y="2845101"/>
            <a:ext cx="10661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α</a:t>
            </a:r>
            <a:r>
              <a:rPr lang="en-US" dirty="0"/>
              <a:t> carbon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4437E4-2A10-6707-5FA3-6A784B2B61E3}"/>
              </a:ext>
            </a:extLst>
          </p:cNvPr>
          <p:cNvSpPr txBox="1"/>
          <p:nvPr/>
        </p:nvSpPr>
        <p:spPr>
          <a:xfrm>
            <a:off x="8217393" y="3671276"/>
            <a:ext cx="16801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Carboxyl group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881E76-E688-5867-99F4-7790C6EDB7A2}"/>
              </a:ext>
            </a:extLst>
          </p:cNvPr>
          <p:cNvSpPr txBox="1"/>
          <p:nvPr/>
        </p:nvSpPr>
        <p:spPr>
          <a:xfrm>
            <a:off x="4951164" y="5685862"/>
            <a:ext cx="10506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 group</a:t>
            </a:r>
          </a:p>
        </p:txBody>
      </p:sp>
    </p:spTree>
    <p:extLst>
      <p:ext uri="{BB962C8B-B14F-4D97-AF65-F5344CB8AC3E}">
        <p14:creationId xmlns:p14="http://schemas.microsoft.com/office/powerpoint/2010/main" val="1757124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27303C0-08BD-0F04-EADD-ACB484577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Moly Mods – Amino Acid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848C92-5C70-F3EF-FEF4-35430ADEB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pic>
        <p:nvPicPr>
          <p:cNvPr id="3" name="Google Shape;266;p41">
            <a:extLst>
              <a:ext uri="{FF2B5EF4-FFF2-40B4-BE49-F238E27FC236}">
                <a16:creationId xmlns:a16="http://schemas.microsoft.com/office/drawing/2014/main" id="{A4713AAF-BA38-470E-C1A8-6A192D016768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26574" y="1474146"/>
            <a:ext cx="6329944" cy="45335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05123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299088B-0189-4323-1F2D-194C3155C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pic>
        <p:nvPicPr>
          <p:cNvPr id="3" name="Google Shape;276;p42">
            <a:extLst>
              <a:ext uri="{FF2B5EF4-FFF2-40B4-BE49-F238E27FC236}">
                <a16:creationId xmlns:a16="http://schemas.microsoft.com/office/drawing/2014/main" id="{F3613339-3DDB-B974-02E3-B5325D5F5E8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93169" y="2984840"/>
            <a:ext cx="1879784" cy="151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76;p42">
            <a:extLst>
              <a:ext uri="{FF2B5EF4-FFF2-40B4-BE49-F238E27FC236}">
                <a16:creationId xmlns:a16="http://schemas.microsoft.com/office/drawing/2014/main" id="{407BC17F-A47F-59C3-7E29-DB7C75250CB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532460" y="2984840"/>
            <a:ext cx="1879784" cy="151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72;p42">
            <a:extLst>
              <a:ext uri="{FF2B5EF4-FFF2-40B4-BE49-F238E27FC236}">
                <a16:creationId xmlns:a16="http://schemas.microsoft.com/office/drawing/2014/main" id="{D22B7FF8-FBC5-0E1E-201F-09C82FAF809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481509">
            <a:off x="7575154" y="2574261"/>
            <a:ext cx="3555699" cy="215692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67859BC-0A82-D271-68CB-C1D7BB01AB72}"/>
              </a:ext>
            </a:extLst>
          </p:cNvPr>
          <p:cNvSpPr txBox="1"/>
          <p:nvPr/>
        </p:nvSpPr>
        <p:spPr>
          <a:xfrm>
            <a:off x="2656711" y="3293749"/>
            <a:ext cx="487414" cy="717944"/>
          </a:xfrm>
          <a:prstGeom prst="rect">
            <a:avLst/>
          </a:prstGeom>
          <a:noFill/>
        </p:spPr>
        <p:txBody>
          <a:bodyPr wrap="non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3600" b="1" dirty="0"/>
              <a:t>+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CAA3F136-3169-9613-2D8D-432BA80B0FC9}"/>
              </a:ext>
            </a:extLst>
          </p:cNvPr>
          <p:cNvSpPr/>
          <p:nvPr/>
        </p:nvSpPr>
        <p:spPr>
          <a:xfrm>
            <a:off x="6071008" y="3419510"/>
            <a:ext cx="1001486" cy="592183"/>
          </a:xfrm>
          <a:prstGeom prst="rightArrow">
            <a:avLst/>
          </a:prstGeom>
          <a:solidFill>
            <a:schemeClr val="tx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80C6EA-0BD5-B476-FFB0-3CCDD56B12A7}"/>
              </a:ext>
            </a:extLst>
          </p:cNvPr>
          <p:cNvSpPr txBox="1"/>
          <p:nvPr/>
        </p:nvSpPr>
        <p:spPr>
          <a:xfrm>
            <a:off x="1201783" y="1227909"/>
            <a:ext cx="6714308" cy="1134725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800" b="1" dirty="0"/>
              <a:t>How do amino acids form proteins? (or in this case, a dipeptide?)</a:t>
            </a:r>
          </a:p>
        </p:txBody>
      </p:sp>
    </p:spTree>
    <p:extLst>
      <p:ext uri="{BB962C8B-B14F-4D97-AF65-F5344CB8AC3E}">
        <p14:creationId xmlns:p14="http://schemas.microsoft.com/office/powerpoint/2010/main" val="3294577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B53289D-E0BF-A255-87F7-9C106FB44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pic>
        <p:nvPicPr>
          <p:cNvPr id="3" name="Google Shape;290;p44">
            <a:extLst>
              <a:ext uri="{FF2B5EF4-FFF2-40B4-BE49-F238E27FC236}">
                <a16:creationId xmlns:a16="http://schemas.microsoft.com/office/drawing/2014/main" id="{0F8A1770-976C-F8DA-CD99-EAB98086448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91539" y="431117"/>
            <a:ext cx="6344987" cy="487671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43A485B0-E702-6FA0-C1BB-0D24C02EF0C1}"/>
              </a:ext>
            </a:extLst>
          </p:cNvPr>
          <p:cNvSpPr/>
          <p:nvPr/>
        </p:nvSpPr>
        <p:spPr>
          <a:xfrm>
            <a:off x="3505199" y="4071257"/>
            <a:ext cx="2024743" cy="1310640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F86C60-2299-EBA2-60C6-AA353F80CEA7}"/>
              </a:ext>
            </a:extLst>
          </p:cNvPr>
          <p:cNvSpPr txBox="1"/>
          <p:nvPr/>
        </p:nvSpPr>
        <p:spPr>
          <a:xfrm>
            <a:off x="7898674" y="2177143"/>
            <a:ext cx="3692435" cy="32360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 dirty="0"/>
              <a:t>Dehydration Synthesis!</a:t>
            </a:r>
          </a:p>
        </p:txBody>
      </p:sp>
    </p:spTree>
    <p:extLst>
      <p:ext uri="{BB962C8B-B14F-4D97-AF65-F5344CB8AC3E}">
        <p14:creationId xmlns:p14="http://schemas.microsoft.com/office/powerpoint/2010/main" val="245984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848C92-5C70-F3EF-FEF4-35430ADEB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pic>
        <p:nvPicPr>
          <p:cNvPr id="3" name="Google Shape;266;p41">
            <a:extLst>
              <a:ext uri="{FF2B5EF4-FFF2-40B4-BE49-F238E27FC236}">
                <a16:creationId xmlns:a16="http://schemas.microsoft.com/office/drawing/2014/main" id="{A4713AAF-BA38-470E-C1A8-6A192D016768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30062" y="1169630"/>
            <a:ext cx="5765158" cy="41409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7C066905-144B-1D59-5C6F-C18C66CE0911}"/>
              </a:ext>
            </a:extLst>
          </p:cNvPr>
          <p:cNvSpPr/>
          <p:nvPr/>
        </p:nvSpPr>
        <p:spPr>
          <a:xfrm>
            <a:off x="2651758" y="856205"/>
            <a:ext cx="2024743" cy="1225144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1F0B7E-EEC8-BAE8-0FEB-C486E0B8E725}"/>
              </a:ext>
            </a:extLst>
          </p:cNvPr>
          <p:cNvSpPr txBox="1"/>
          <p:nvPr/>
        </p:nvSpPr>
        <p:spPr>
          <a:xfrm>
            <a:off x="255826" y="688255"/>
            <a:ext cx="2777520" cy="587588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800" b="1" dirty="0"/>
              <a:t>What is this?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1C8ED0C-5553-6613-397C-11996E2B2F45}"/>
              </a:ext>
            </a:extLst>
          </p:cNvPr>
          <p:cNvCxnSpPr>
            <a:endCxn id="4" idx="2"/>
          </p:cNvCxnSpPr>
          <p:nvPr/>
        </p:nvCxnSpPr>
        <p:spPr>
          <a:xfrm>
            <a:off x="1746819" y="1275843"/>
            <a:ext cx="904939" cy="1929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8886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Picture 82" descr="A close-up of a toy&#10;&#10;Description automatically generated with low confidence">
            <a:extLst>
              <a:ext uri="{FF2B5EF4-FFF2-40B4-BE49-F238E27FC236}">
                <a16:creationId xmlns:a16="http://schemas.microsoft.com/office/drawing/2014/main" id="{F786F45F-FCCD-4F92-6346-86A23A4272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8781" y="574571"/>
            <a:ext cx="1307751" cy="1100666"/>
          </a:xfrm>
          <a:prstGeom prst="rect">
            <a:avLst/>
          </a:prstGeom>
        </p:spPr>
      </p:pic>
      <p:pic>
        <p:nvPicPr>
          <p:cNvPr id="85" name="Picture 84" descr="Chart, bubble chart&#10;&#10;Description automatically generated">
            <a:extLst>
              <a:ext uri="{FF2B5EF4-FFF2-40B4-BE49-F238E27FC236}">
                <a16:creationId xmlns:a16="http://schemas.microsoft.com/office/drawing/2014/main" id="{38189E27-5497-9861-086F-901FD3D9D5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564" y="1558461"/>
            <a:ext cx="2004087" cy="2110139"/>
          </a:xfrm>
          <a:prstGeom prst="rect">
            <a:avLst/>
          </a:prstGeom>
        </p:spPr>
      </p:pic>
      <p:pic>
        <p:nvPicPr>
          <p:cNvPr id="87" name="Picture 86" descr="Chart, bubble chart&#10;&#10;Description automatically generated">
            <a:extLst>
              <a:ext uri="{FF2B5EF4-FFF2-40B4-BE49-F238E27FC236}">
                <a16:creationId xmlns:a16="http://schemas.microsoft.com/office/drawing/2014/main" id="{55377233-12A9-0731-0C1C-10F9F23D6D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839" y="3599007"/>
            <a:ext cx="1561988" cy="1644645"/>
          </a:xfrm>
          <a:prstGeom prst="rect">
            <a:avLst/>
          </a:prstGeom>
        </p:spPr>
      </p:pic>
      <p:pic>
        <p:nvPicPr>
          <p:cNvPr id="92" name="Picture 91" descr="Chart, bubble chart&#10;&#10;Description automatically generated">
            <a:extLst>
              <a:ext uri="{FF2B5EF4-FFF2-40B4-BE49-F238E27FC236}">
                <a16:creationId xmlns:a16="http://schemas.microsoft.com/office/drawing/2014/main" id="{6D052DEE-9470-5298-04E8-FC2BD72C4D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9062" y="3432368"/>
            <a:ext cx="1542738" cy="1624375"/>
          </a:xfrm>
          <a:prstGeom prst="rect">
            <a:avLst/>
          </a:prstGeom>
        </p:spPr>
      </p:pic>
      <p:pic>
        <p:nvPicPr>
          <p:cNvPr id="94" name="Picture 93" descr="A close-up of a toy&#10;&#10;Description automatically generated with low confidence">
            <a:extLst>
              <a:ext uri="{FF2B5EF4-FFF2-40B4-BE49-F238E27FC236}">
                <a16:creationId xmlns:a16="http://schemas.microsoft.com/office/drawing/2014/main" id="{131501F2-58BD-54ED-2078-80C5E0EDF4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48781" y="5012954"/>
            <a:ext cx="1542738" cy="1624377"/>
          </a:xfrm>
          <a:prstGeom prst="rect">
            <a:avLst/>
          </a:prstGeom>
        </p:spPr>
      </p:pic>
      <p:pic>
        <p:nvPicPr>
          <p:cNvPr id="96" name="Picture 95" descr="Chart, bubble chart&#10;&#10;Description automatically generated">
            <a:extLst>
              <a:ext uri="{FF2B5EF4-FFF2-40B4-BE49-F238E27FC236}">
                <a16:creationId xmlns:a16="http://schemas.microsoft.com/office/drawing/2014/main" id="{419985E6-6811-9475-ACFF-E6C3C4D26A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52171" y="674002"/>
            <a:ext cx="1854599" cy="1952738"/>
          </a:xfrm>
          <a:prstGeom prst="rect">
            <a:avLst/>
          </a:prstGeom>
        </p:spPr>
      </p:pic>
      <p:pic>
        <p:nvPicPr>
          <p:cNvPr id="98" name="Picture 97" descr="Chart, bubble chart&#10;&#10;Description automatically generated">
            <a:extLst>
              <a:ext uri="{FF2B5EF4-FFF2-40B4-BE49-F238E27FC236}">
                <a16:creationId xmlns:a16="http://schemas.microsoft.com/office/drawing/2014/main" id="{A8BB1B82-44C8-EDDB-7E20-B6695C80E2F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07640" y="2804660"/>
            <a:ext cx="1325256" cy="1395385"/>
          </a:xfrm>
          <a:prstGeom prst="rect">
            <a:avLst/>
          </a:prstGeom>
        </p:spPr>
      </p:pic>
      <p:pic>
        <p:nvPicPr>
          <p:cNvPr id="100" name="Picture 99" descr="Chart, bubble chart&#10;&#10;Description automatically generated">
            <a:extLst>
              <a:ext uri="{FF2B5EF4-FFF2-40B4-BE49-F238E27FC236}">
                <a16:creationId xmlns:a16="http://schemas.microsoft.com/office/drawing/2014/main" id="{9FAE0636-33A9-28F5-7D7F-E63EC5C2F13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16835" y="4105028"/>
            <a:ext cx="1917955" cy="2019448"/>
          </a:xfrm>
          <a:prstGeom prst="rect">
            <a:avLst/>
          </a:prstGeom>
        </p:spPr>
      </p:pic>
      <p:pic>
        <p:nvPicPr>
          <p:cNvPr id="102" name="Picture 101" descr="Chart, bubble chart&#10;&#10;Description automatically generated">
            <a:extLst>
              <a:ext uri="{FF2B5EF4-FFF2-40B4-BE49-F238E27FC236}">
                <a16:creationId xmlns:a16="http://schemas.microsoft.com/office/drawing/2014/main" id="{12465A46-81C1-677C-2E11-74AFFB8D8DC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80111" y="574571"/>
            <a:ext cx="1854597" cy="1952738"/>
          </a:xfrm>
          <a:prstGeom prst="rect">
            <a:avLst/>
          </a:prstGeom>
        </p:spPr>
      </p:pic>
      <p:pic>
        <p:nvPicPr>
          <p:cNvPr id="104" name="Picture 103" descr="Chart, bubble chart&#10;&#10;Description automatically generated">
            <a:extLst>
              <a:ext uri="{FF2B5EF4-FFF2-40B4-BE49-F238E27FC236}">
                <a16:creationId xmlns:a16="http://schemas.microsoft.com/office/drawing/2014/main" id="{6CC22A50-B874-5B41-A11F-9522977CECC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93402" y="2392902"/>
            <a:ext cx="1316071" cy="1741713"/>
          </a:xfrm>
          <a:prstGeom prst="rect">
            <a:avLst/>
          </a:prstGeom>
        </p:spPr>
      </p:pic>
      <p:pic>
        <p:nvPicPr>
          <p:cNvPr id="106" name="Picture 105" descr="Chart, bubble chart&#10;&#10;Description automatically generated">
            <a:extLst>
              <a:ext uri="{FF2B5EF4-FFF2-40B4-BE49-F238E27FC236}">
                <a16:creationId xmlns:a16="http://schemas.microsoft.com/office/drawing/2014/main" id="{9A210700-FBDC-3D09-82C9-E61FFDCCFB4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flipH="1">
            <a:off x="5067881" y="4176826"/>
            <a:ext cx="1525931" cy="2019448"/>
          </a:xfrm>
          <a:prstGeom prst="rect">
            <a:avLst/>
          </a:prstGeom>
        </p:spPr>
      </p:pic>
      <p:pic>
        <p:nvPicPr>
          <p:cNvPr id="108" name="Picture 107" descr="Chart, bubble chart&#10;&#10;Description automatically generated">
            <a:extLst>
              <a:ext uri="{FF2B5EF4-FFF2-40B4-BE49-F238E27FC236}">
                <a16:creationId xmlns:a16="http://schemas.microsoft.com/office/drawing/2014/main" id="{3152D844-C46F-A274-9F36-9A8E8B9ADFC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81748" y="608045"/>
            <a:ext cx="1475524" cy="1952738"/>
          </a:xfrm>
          <a:prstGeom prst="rect">
            <a:avLst/>
          </a:prstGeom>
        </p:spPr>
      </p:pic>
      <p:pic>
        <p:nvPicPr>
          <p:cNvPr id="112" name="Picture 111" descr="Chart, bubble chart&#10;&#10;Description automatically generated">
            <a:extLst>
              <a:ext uri="{FF2B5EF4-FFF2-40B4-BE49-F238E27FC236}">
                <a16:creationId xmlns:a16="http://schemas.microsoft.com/office/drawing/2014/main" id="{94734201-8D9A-ED79-5217-7026983FEC6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700225" y="2392902"/>
            <a:ext cx="1700176" cy="2250047"/>
          </a:xfrm>
          <a:prstGeom prst="rect">
            <a:avLst/>
          </a:prstGeom>
        </p:spPr>
      </p:pic>
      <p:pic>
        <p:nvPicPr>
          <p:cNvPr id="114" name="Picture 113" descr="Chart, bubble chart&#10;&#10;Description automatically generated">
            <a:extLst>
              <a:ext uri="{FF2B5EF4-FFF2-40B4-BE49-F238E27FC236}">
                <a16:creationId xmlns:a16="http://schemas.microsoft.com/office/drawing/2014/main" id="{8C3CCD96-0297-8359-0A46-27751B9214E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722031" y="4392779"/>
            <a:ext cx="1265075" cy="1674225"/>
          </a:xfrm>
          <a:prstGeom prst="rect">
            <a:avLst/>
          </a:prstGeom>
        </p:spPr>
      </p:pic>
      <p:pic>
        <p:nvPicPr>
          <p:cNvPr id="116" name="Picture 115" descr="Chart, bubble chart&#10;&#10;Description automatically generated">
            <a:extLst>
              <a:ext uri="{FF2B5EF4-FFF2-40B4-BE49-F238E27FC236}">
                <a16:creationId xmlns:a16="http://schemas.microsoft.com/office/drawing/2014/main" id="{FC40E361-3781-C2DB-05DC-077F89ACD70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083770" y="1492006"/>
            <a:ext cx="1097813" cy="1452869"/>
          </a:xfrm>
          <a:prstGeom prst="rect">
            <a:avLst/>
          </a:prstGeom>
        </p:spPr>
      </p:pic>
      <p:pic>
        <p:nvPicPr>
          <p:cNvPr id="120" name="Picture 119" descr="Chart, bubble chart&#10;&#10;Description automatically generated">
            <a:extLst>
              <a:ext uri="{FF2B5EF4-FFF2-40B4-BE49-F238E27FC236}">
                <a16:creationId xmlns:a16="http://schemas.microsoft.com/office/drawing/2014/main" id="{BB665B18-4217-8DCE-64A7-2DF627EF5D4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697446" y="4176826"/>
            <a:ext cx="1245773" cy="1648681"/>
          </a:xfrm>
          <a:prstGeom prst="rect">
            <a:avLst/>
          </a:prstGeom>
        </p:spPr>
      </p:pic>
      <p:pic>
        <p:nvPicPr>
          <p:cNvPr id="122" name="Picture 121" descr="Chart, bubble chart&#10;&#10;Description automatically generated">
            <a:extLst>
              <a:ext uri="{FF2B5EF4-FFF2-40B4-BE49-F238E27FC236}">
                <a16:creationId xmlns:a16="http://schemas.microsoft.com/office/drawing/2014/main" id="{2F132F23-BEC1-659F-FC7D-9D4050AC86F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228336" y="3202446"/>
            <a:ext cx="1649012" cy="2182335"/>
          </a:xfrm>
          <a:prstGeom prst="rect">
            <a:avLst/>
          </a:prstGeom>
        </p:spPr>
      </p:pic>
      <p:pic>
        <p:nvPicPr>
          <p:cNvPr id="124" name="Picture 123" descr="Chart, bubble chart&#10;&#10;Description automatically generated">
            <a:extLst>
              <a:ext uri="{FF2B5EF4-FFF2-40B4-BE49-F238E27FC236}">
                <a16:creationId xmlns:a16="http://schemas.microsoft.com/office/drawing/2014/main" id="{58E8327A-EE94-CB69-7641-80C57914129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315327" y="682523"/>
            <a:ext cx="1477585" cy="1955465"/>
          </a:xfrm>
          <a:prstGeom prst="rect">
            <a:avLst/>
          </a:prstGeom>
        </p:spPr>
      </p:pic>
      <p:pic>
        <p:nvPicPr>
          <p:cNvPr id="126" name="Picture 125" descr="Chart, bubble chart&#10;&#10;Description automatically generated">
            <a:extLst>
              <a:ext uri="{FF2B5EF4-FFF2-40B4-BE49-F238E27FC236}">
                <a16:creationId xmlns:a16="http://schemas.microsoft.com/office/drawing/2014/main" id="{500D6ED1-B57B-7E00-DAE8-74F21F1DE05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763533" y="2693160"/>
            <a:ext cx="1245775" cy="164868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027518F-67C9-1B04-4E81-ACF6F3290280}"/>
              </a:ext>
            </a:extLst>
          </p:cNvPr>
          <p:cNvSpPr txBox="1"/>
          <p:nvPr/>
        </p:nvSpPr>
        <p:spPr>
          <a:xfrm>
            <a:off x="238808" y="92577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u="sng" dirty="0"/>
              <a:t>Here are all 20 common Amino Acids with their unique R-groups</a:t>
            </a:r>
          </a:p>
        </p:txBody>
      </p:sp>
      <p:pic>
        <p:nvPicPr>
          <p:cNvPr id="90" name="Picture 89" descr="Chart, bubble chart&#10;&#10;Description automatically generated">
            <a:extLst>
              <a:ext uri="{FF2B5EF4-FFF2-40B4-BE49-F238E27FC236}">
                <a16:creationId xmlns:a16="http://schemas.microsoft.com/office/drawing/2014/main" id="{7D8A111C-185D-FD77-3734-68F537A997A5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33827" y="1492006"/>
            <a:ext cx="1633485" cy="171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736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93288F0A-068E-40D7-B4F8-15AB39E4A283}" vid="{5E80E0DD-D864-4982-B4BD-DD655C27828F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93288F0A-068E-40D7-B4F8-15AB39E4A283}" vid="{E8471C4C-3E8C-46B6-8453-1BB87D69F46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964E229AE904C840342B739320C07" ma:contentTypeVersion="21" ma:contentTypeDescription="Create a new document." ma:contentTypeScope="" ma:versionID="50f1bd06b1c5b782c82d5bae311ccf5b">
  <xsd:schema xmlns:xsd="http://www.w3.org/2001/XMLSchema" xmlns:xs="http://www.w3.org/2001/XMLSchema" xmlns:p="http://schemas.microsoft.com/office/2006/metadata/properties" xmlns:ns1="http://schemas.microsoft.com/sharepoint/v3" xmlns:ns2="256d1f37-a5bf-40ea-9e3b-df9e783b5a8c" xmlns:ns3="fccfdd5f-3cf6-48f3-9c58-398738ebd059" targetNamespace="http://schemas.microsoft.com/office/2006/metadata/properties" ma:root="true" ma:fieldsID="3a2c19bcc5f9f103c0bc11c7ae6a0506" ns1:_="" ns2:_="" ns3:_="">
    <xsd:import namespace="http://schemas.microsoft.com/sharepoint/v3"/>
    <xsd:import namespace="256d1f37-a5bf-40ea-9e3b-df9e783b5a8c"/>
    <xsd:import namespace="fccfdd5f-3cf6-48f3-9c58-398738ebd05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1:_ip_UnifiedCompliancePolicyProperties" minOccurs="0"/>
                <xsd:element ref="ns1:_ip_UnifiedCompliancePolicyUIAction" minOccurs="0"/>
                <xsd:element ref="ns3:SubmittedtoNSTA" minOccurs="0"/>
                <xsd:element ref="ns3:Comments" minOccurs="0"/>
                <xsd:element ref="ns3:lcf76f155ced4ddcb4097134ff3c332f" minOccurs="0"/>
                <xsd:element ref="ns2:TaxCatchAll" minOccurs="0"/>
                <xsd:element ref="ns3:MediaLengthInSeconds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70c86df9-d0e8-46f0-93a5-6d2a22d58cc4}" ma:internalName="TaxCatchAll" ma:showField="CatchAllData" ma:web="256d1f37-a5bf-40ea-9e3b-df9e783b5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fdd5f-3cf6-48f3-9c58-398738ebd0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SubmittedtoNSTA" ma:index="20" nillable="true" ma:displayName="Submitted to NSTA" ma:default="0" ma:format="Dropdown" ma:internalName="SubmittedtoNSTA">
      <xsd:simpleType>
        <xsd:restriction base="dms:Boolean"/>
      </xsd:simpleType>
    </xsd:element>
    <xsd:element name="Comments" ma:index="21" nillable="true" ma:displayName="Comments" ma:format="Dropdown" ma:internalName="Comments">
      <xsd:simpleType>
        <xsd:restriction base="dms:Text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0f08751-b953-413e-9b34-2297f674b6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56d1f37-a5bf-40ea-9e3b-df9e783b5a8c" xsi:nil="true"/>
    <lcf76f155ced4ddcb4097134ff3c332f xmlns="fccfdd5f-3cf6-48f3-9c58-398738ebd059">
      <Terms xmlns="http://schemas.microsoft.com/office/infopath/2007/PartnerControls"/>
    </lcf76f155ced4ddcb4097134ff3c332f>
    <_ip_UnifiedCompliancePolicyUIAction xmlns="http://schemas.microsoft.com/sharepoint/v3" xsi:nil="true"/>
    <Comments xmlns="fccfdd5f-3cf6-48f3-9c58-398738ebd059" xsi:nil="true"/>
    <SubmittedtoNSTA xmlns="fccfdd5f-3cf6-48f3-9c58-398738ebd059">false</SubmittedtoNSTA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35FC4780-1529-47DA-B3C1-1310D83A213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56d1f37-a5bf-40ea-9e3b-df9e783b5a8c"/>
    <ds:schemaRef ds:uri="fccfdd5f-3cf6-48f3-9c58-398738ebd0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1E16ABB-C338-49FE-BEFB-AD5EFBB9D15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937C8D3-1BFD-40B6-BC92-A17C86FCEACF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7f421b6-124f-4701-bd7b-c31d2b908c90"/>
    <ds:schemaRef ds:uri="256d1f37-a5bf-40ea-9e3b-df9e783b5a8c"/>
    <ds:schemaRef ds:uri="cfebaabb-06ba-495d-9116-624c50a03998"/>
    <ds:schemaRef ds:uri="fccfdd5f-3cf6-48f3-9c58-398738ebd05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3DMD Presentation template 2022</Template>
  <TotalTime>8939</TotalTime>
  <Words>863</Words>
  <Application>Microsoft Office PowerPoint</Application>
  <PresentationFormat>Widescreen</PresentationFormat>
  <Paragraphs>111</Paragraphs>
  <Slides>33</Slides>
  <Notes>5</Notes>
  <HiddenSlides>0</HiddenSlides>
  <MMClips>1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35" baseType="lpstr">
      <vt:lpstr>Office Theme</vt:lpstr>
      <vt:lpstr>Custom Design</vt:lpstr>
      <vt:lpstr>PowerPoint Presentation</vt:lpstr>
      <vt:lpstr>Uncooking the Egg</vt:lpstr>
      <vt:lpstr>PowerPoint Presentation</vt:lpstr>
      <vt:lpstr>PowerPoint Presentation</vt:lpstr>
      <vt:lpstr>Moly Mods – Amino Acid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could you model this with students?</vt:lpstr>
      <vt:lpstr>Back to the Egg…</vt:lpstr>
      <vt:lpstr>What’s actually happening?</vt:lpstr>
      <vt:lpstr>The Principle of Microscopic Reversibility…</vt:lpstr>
      <vt:lpstr>Workshop NGSS Connections </vt:lpstr>
      <vt:lpstr>Kit used in this presentation: Amino Acid Starter Kit Amino Acid Building Block Models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Arnholt</dc:creator>
  <cp:lastModifiedBy>Mark Hoelzer</cp:lastModifiedBy>
  <cp:revision>4</cp:revision>
  <dcterms:created xsi:type="dcterms:W3CDTF">2022-10-18T15:22:57Z</dcterms:created>
  <dcterms:modified xsi:type="dcterms:W3CDTF">2022-11-10T17:13:06Z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0x01010087B964E229AE904C840342B739320C07</vt:lpwstr>
  </property>
  <property fmtid="{D5CDD505-2E9C-101B-9397-08002B2CF9AE}" pid="3" name="MediaServiceImageTags">
    <vt:lpwstr/>
  </property>
</Properties>
</file>