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41"/>
  </p:notesMasterIdLst>
  <p:sldIdLst>
    <p:sldId id="258" r:id="rId6"/>
    <p:sldId id="261" r:id="rId7"/>
    <p:sldId id="267" r:id="rId8"/>
    <p:sldId id="325" r:id="rId9"/>
    <p:sldId id="294" r:id="rId10"/>
    <p:sldId id="295" r:id="rId11"/>
    <p:sldId id="293" r:id="rId12"/>
    <p:sldId id="298" r:id="rId13"/>
    <p:sldId id="299" r:id="rId14"/>
    <p:sldId id="288" r:id="rId15"/>
    <p:sldId id="265" r:id="rId16"/>
    <p:sldId id="300" r:id="rId17"/>
    <p:sldId id="453" r:id="rId18"/>
    <p:sldId id="301" r:id="rId19"/>
    <p:sldId id="302" r:id="rId20"/>
    <p:sldId id="296" r:id="rId21"/>
    <p:sldId id="297" r:id="rId22"/>
    <p:sldId id="303" r:id="rId23"/>
    <p:sldId id="314" r:id="rId24"/>
    <p:sldId id="304" r:id="rId25"/>
    <p:sldId id="305" r:id="rId26"/>
    <p:sldId id="306" r:id="rId27"/>
    <p:sldId id="307" r:id="rId28"/>
    <p:sldId id="308" r:id="rId29"/>
    <p:sldId id="310" r:id="rId30"/>
    <p:sldId id="309" r:id="rId31"/>
    <p:sldId id="311" r:id="rId32"/>
    <p:sldId id="322" r:id="rId33"/>
    <p:sldId id="323" r:id="rId34"/>
    <p:sldId id="324" r:id="rId35"/>
    <p:sldId id="321" r:id="rId36"/>
    <p:sldId id="326" r:id="rId37"/>
    <p:sldId id="452" r:id="rId38"/>
    <p:sldId id="292" r:id="rId39"/>
    <p:sldId id="27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1A8B2A-50A5-40B0-8805-6FE19E99FA2A}" v="23" dt="2023-10-23T15:57:26.7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9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microsoft.com/office/2015/10/relationships/revisionInfo" Target="revisionInfo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r>
              <a:rPr lang="en-US"/>
              <a:t>Teacher: Be sure to point out the NCC backbone of an Amino Acid. This sequence repeats itself inside the protein, creating an N terminus and a C terminus in all protein sequences.</a:t>
            </a:r>
          </a:p>
        </p:txBody>
      </p:sp>
      <p:sp>
        <p:nvSpPr>
          <p:cNvPr id="94" name="Google Shape;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7907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r>
              <a:rPr lang="en-US"/>
              <a:t>Teacher: Be sure to point out the NCC backbone of an Amino Acid. This sequence repeats itself inside the protein, creating an N terminus and a C terminus in all protein sequences.</a:t>
            </a:r>
          </a:p>
        </p:txBody>
      </p:sp>
      <p:sp>
        <p:nvSpPr>
          <p:cNvPr id="94" name="Google Shape;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8946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1800" y="708025"/>
            <a:ext cx="6302375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Teacher Note: The images here still contain the NCC backbone. The kits your students have only contain the R groups. </a:t>
            </a:r>
          </a:p>
          <a:p>
            <a:r>
              <a:rPr lang="en-US"/>
              <a:t>R groups in the kits do not have hydrogen molecules attached, with the exception of Glycine (r group is a Hydrogen)</a:t>
            </a:r>
          </a:p>
          <a:p>
            <a:r>
              <a:rPr lang="en-US"/>
              <a:t>Facilitate discussion in each group, but don’t give them too much guidance. This is designed for them to begin to identify patterns.</a:t>
            </a:r>
          </a:p>
          <a:p>
            <a:pPr marL="161766"/>
            <a:endParaRPr lang="en-US"/>
          </a:p>
          <a:p>
            <a:pPr marL="161766"/>
            <a:r>
              <a:rPr lang="en-US"/>
              <a:t>Students: Explore -&gt; Justify (potential CER (Claim, Evidence, Reasoning Paragraph) opportunity – formative assessment)</a:t>
            </a:r>
          </a:p>
        </p:txBody>
      </p:sp>
    </p:spTree>
    <p:extLst>
      <p:ext uri="{BB962C8B-B14F-4D97-AF65-F5344CB8AC3E}">
        <p14:creationId xmlns:p14="http://schemas.microsoft.com/office/powerpoint/2010/main" val="1354177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1800" y="708025"/>
            <a:ext cx="6302375" cy="35448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Give them time, but stay firm in your timeframes. Students should be actively sorting and discussing the sidechains.</a:t>
            </a:r>
          </a:p>
        </p:txBody>
      </p:sp>
    </p:spTree>
    <p:extLst>
      <p:ext uri="{BB962C8B-B14F-4D97-AF65-F5344CB8AC3E}">
        <p14:creationId xmlns:p14="http://schemas.microsoft.com/office/powerpoint/2010/main" val="242471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:notes"/>
          <p:cNvSpPr txBox="1">
            <a:spLocks noGrp="1"/>
          </p:cNvSpPr>
          <p:nvPr>
            <p:ph type="body" idx="1"/>
          </p:nvPr>
        </p:nvSpPr>
        <p:spPr>
          <a:xfrm>
            <a:off x="716603" y="4489372"/>
            <a:ext cx="5732929" cy="4253098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endParaRPr lang="en-US"/>
          </a:p>
        </p:txBody>
      </p:sp>
      <p:sp>
        <p:nvSpPr>
          <p:cNvPr id="114" name="Google Shape;1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708025"/>
            <a:ext cx="6302375" cy="35448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application&#10;&#10;Description automatically generated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map&#10;&#10;Description automatically generated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FC2753-7F7E-9E4C-89AC-6CEF112263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909758" cy="6167887"/>
          </a:xfrm>
          <a:solidFill>
            <a:schemeClr val="accent1"/>
          </a:solidFill>
        </p:spPr>
      </p:sp>
    </p:spTree>
    <p:extLst>
      <p:ext uri="{BB962C8B-B14F-4D97-AF65-F5344CB8AC3E}">
        <p14:creationId xmlns:p14="http://schemas.microsoft.com/office/powerpoint/2010/main" val="25729026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5A18984-2D9F-6D4A-B6D5-61B428FD7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4281" y="408257"/>
            <a:ext cx="5005477" cy="179985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EAD32983-45CD-AA47-902B-3319102871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904281" y="2578987"/>
            <a:ext cx="5005477" cy="3429000"/>
          </a:xfrm>
          <a:solidFill>
            <a:schemeClr val="accent3"/>
          </a:solidFill>
        </p:spPr>
        <p:txBody>
          <a:bodyPr anchor="ctr" anchorCtr="1">
            <a:normAutofit/>
          </a:bodyPr>
          <a:lstStyle>
            <a:lvl1pPr algn="ctr">
              <a:lnSpc>
                <a:spcPct val="100000"/>
              </a:lnSpc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9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04629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B4033-194C-5C44-B68A-11A24FB96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07DF24-BED4-2147-B810-A66B81186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0" y="2514600"/>
            <a:ext cx="9525000" cy="33909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Write here subtitle</a:t>
            </a:r>
          </a:p>
          <a:p>
            <a:pPr lvl="1"/>
            <a:r>
              <a:rPr lang="en-US"/>
              <a:t>Write here subtitle</a:t>
            </a:r>
          </a:p>
          <a:p>
            <a:pPr lvl="1"/>
            <a:r>
              <a:rPr lang="en-US"/>
              <a:t>Write here subtitle</a:t>
            </a:r>
          </a:p>
          <a:p>
            <a:pPr lvl="2"/>
            <a:r>
              <a:rPr lang="en-US"/>
              <a:t>Write here text</a:t>
            </a:r>
          </a:p>
          <a:p>
            <a:pPr lvl="3"/>
            <a:r>
              <a:rPr lang="en-US"/>
              <a:t>Write here text</a:t>
            </a:r>
          </a:p>
          <a:p>
            <a:pPr lvl="4"/>
            <a:r>
              <a:rPr lang="en-US"/>
              <a:t>Write here text </a:t>
            </a:r>
          </a:p>
        </p:txBody>
      </p:sp>
    </p:spTree>
    <p:extLst>
      <p:ext uri="{BB962C8B-B14F-4D97-AF65-F5344CB8AC3E}">
        <p14:creationId xmlns:p14="http://schemas.microsoft.com/office/powerpoint/2010/main" val="10300393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47376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8F877-D42C-95A4-A41B-0D51B7F58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739EB8-A5E9-FE54-418D-79DBBB47E8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F3F7C-DAF5-D7C3-1193-B412BDDF7B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2" r:id="rId18"/>
    <p:sldLayoutId id="2147483693" r:id="rId19"/>
    <p:sldLayoutId id="2147483694" r:id="rId20"/>
    <p:sldLayoutId id="2147483695" r:id="rId21"/>
    <p:sldLayoutId id="2147483696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3dmoleculardesigns.com/3DMD-Files/Student-Modeling-Packs/Digital-Activities/SideChainDigitalActivity-Student.pptx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PWVYSEXUKS4?feature=oembed" TargetMode="External"/><Relationship Id="rId4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cid:9a09cde1-d28a-45bf-ae99-9a1df058cffa@prod.exchangelabs.com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_rmt_/4062190929/" TargetMode="External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creativecommons.org/licenses/by/3.0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mc/articles/PMC1085913" TargetMode="Externa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3dmoleculardesigns.com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5.jpeg"/><Relationship Id="rId5" Type="http://schemas.openxmlformats.org/officeDocument/2006/relationships/image" Target="../media/image64.tmp"/><Relationship Id="rId4" Type="http://schemas.openxmlformats.org/officeDocument/2006/relationships/image" Target="../media/image63.tm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tm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18" Type="http://schemas.openxmlformats.org/officeDocument/2006/relationships/image" Target="../media/image40.jpeg"/><Relationship Id="rId3" Type="http://schemas.openxmlformats.org/officeDocument/2006/relationships/image" Target="../media/image25.jpeg"/><Relationship Id="rId21" Type="http://schemas.openxmlformats.org/officeDocument/2006/relationships/image" Target="../media/image43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17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8.jpeg"/><Relationship Id="rId20" Type="http://schemas.openxmlformats.org/officeDocument/2006/relationships/image" Target="../media/image42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5" Type="http://schemas.openxmlformats.org/officeDocument/2006/relationships/image" Target="../media/image37.jpeg"/><Relationship Id="rId10" Type="http://schemas.openxmlformats.org/officeDocument/2006/relationships/image" Target="../media/image32.jpeg"/><Relationship Id="rId19" Type="http://schemas.openxmlformats.org/officeDocument/2006/relationships/image" Target="../media/image41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Relationship Id="rId14" Type="http://schemas.openxmlformats.org/officeDocument/2006/relationships/image" Target="../media/image36.jpeg"/><Relationship Id="rId22" Type="http://schemas.openxmlformats.org/officeDocument/2006/relationships/image" Target="../media/image4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5EE25516-5167-7045-83DC-FCE4ACD32829}"/>
              </a:ext>
            </a:extLst>
          </p:cNvPr>
          <p:cNvSpPr txBox="1">
            <a:spLocks/>
          </p:cNvSpPr>
          <p:nvPr/>
        </p:nvSpPr>
        <p:spPr>
          <a:xfrm>
            <a:off x="4357803" y="1343792"/>
            <a:ext cx="4996542" cy="12498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b="1" i="0" kern="1200" spc="-100" baseline="0">
                <a:solidFill>
                  <a:schemeClr val="tx2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r>
              <a:rPr lang="en-US" sz="4800" dirty="0">
                <a:solidFill>
                  <a:schemeClr val="accent6">
                    <a:lumMod val="50000"/>
                  </a:schemeClr>
                </a:solidFill>
              </a:rPr>
              <a:t>Uncooking the Egg</a:t>
            </a:r>
          </a:p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effectLst/>
                <a:latin typeface="Proxima Nova Rg"/>
                <a:ea typeface="Times New Roman" panose="02020603050405020304" pitchFamily="18" charset="0"/>
                <a:cs typeface="Calibri" panose="020F0502020204030204" pitchFamily="34" charset="0"/>
              </a:rPr>
              <a:t>Modeling protein folding and denaturation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5D2047-C3DB-420E-5246-472D3E7887FA}"/>
              </a:ext>
            </a:extLst>
          </p:cNvPr>
          <p:cNvSpPr txBox="1"/>
          <p:nvPr/>
        </p:nvSpPr>
        <p:spPr>
          <a:xfrm>
            <a:off x="4745730" y="3581774"/>
            <a:ext cx="4996543" cy="23570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Mark Arnholt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Science Educator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SMART Team Coordinator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3D Molecular Designs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b="1" dirty="0"/>
              <a:t>Milwaukee, WI</a:t>
            </a:r>
          </a:p>
        </p:txBody>
      </p:sp>
      <p:pic>
        <p:nvPicPr>
          <p:cNvPr id="4" name="Picture 3" descr="A person holding up a model of dna&#10;&#10;Description automatically generated">
            <a:extLst>
              <a:ext uri="{FF2B5EF4-FFF2-40B4-BE49-F238E27FC236}">
                <a16:creationId xmlns:a16="http://schemas.microsoft.com/office/drawing/2014/main" id="{F583EA1C-6722-5541-C13E-9499A4423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90" y="2757054"/>
            <a:ext cx="3498273" cy="3498273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55CC518E-D4FE-D980-D69B-24A3083B2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574" y="3426925"/>
            <a:ext cx="4087397" cy="1674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867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9B3634-31C1-4BBA-5169-4AC8CDF21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6" y="106745"/>
            <a:ext cx="7785463" cy="5953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A7102F-C4B7-9A6A-5399-91B2CDF4C9ED}"/>
              </a:ext>
            </a:extLst>
          </p:cNvPr>
          <p:cNvSpPr txBox="1"/>
          <p:nvPr/>
        </p:nvSpPr>
        <p:spPr>
          <a:xfrm>
            <a:off x="8667055" y="1592590"/>
            <a:ext cx="30111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u="sng">
                <a:hlinkClick r:id="rId3"/>
              </a:rPr>
              <a:t>Open your bag and sort your amino acids on the property circle</a:t>
            </a:r>
            <a:endParaRPr lang="en-US" sz="2400" b="1" u="sng"/>
          </a:p>
          <a:p>
            <a:endParaRPr lang="en-US" sz="2400" b="1" u="sng"/>
          </a:p>
        </p:txBody>
      </p:sp>
      <p:pic>
        <p:nvPicPr>
          <p:cNvPr id="2" name="Google Shape;331;p50">
            <a:extLst>
              <a:ext uri="{FF2B5EF4-FFF2-40B4-BE49-F238E27FC236}">
                <a16:creationId xmlns:a16="http://schemas.microsoft.com/office/drawing/2014/main" id="{89918139-A05D-366D-BCA4-8DFD86CD189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67055" y="3325470"/>
            <a:ext cx="2556860" cy="273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32;p50">
            <a:extLst>
              <a:ext uri="{FF2B5EF4-FFF2-40B4-BE49-F238E27FC236}">
                <a16:creationId xmlns:a16="http://schemas.microsoft.com/office/drawing/2014/main" id="{B941F295-C0A7-7DFF-4F24-43E336F8532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67055" y="748145"/>
            <a:ext cx="968781" cy="7709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0D0843-479A-5F3A-2441-23838C7A6B03}"/>
              </a:ext>
            </a:extLst>
          </p:cNvPr>
          <p:cNvSpPr/>
          <p:nvPr/>
        </p:nvSpPr>
        <p:spPr>
          <a:xfrm>
            <a:off x="511780" y="98437"/>
            <a:ext cx="1882773" cy="542085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pic>
        <p:nvPicPr>
          <p:cNvPr id="7" name="Picture 6" descr="Logo">
            <a:extLst>
              <a:ext uri="{FF2B5EF4-FFF2-40B4-BE49-F238E27FC236}">
                <a16:creationId xmlns:a16="http://schemas.microsoft.com/office/drawing/2014/main" id="{47D6EA5A-45FE-0A41-DB8F-8C086A1AC08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80" y="98437"/>
            <a:ext cx="1781173" cy="53377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F4FF0B8-CFE1-2B0D-051A-E7DC36ABDCDC}"/>
              </a:ext>
            </a:extLst>
          </p:cNvPr>
          <p:cNvSpPr/>
          <p:nvPr/>
        </p:nvSpPr>
        <p:spPr>
          <a:xfrm>
            <a:off x="7128164" y="106745"/>
            <a:ext cx="1353985" cy="5254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444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4 MINUTE TIMER ⏲️">
            <a:hlinkClick r:id="" action="ppaction://media"/>
            <a:extLst>
              <a:ext uri="{FF2B5EF4-FFF2-40B4-BE49-F238E27FC236}">
                <a16:creationId xmlns:a16="http://schemas.microsoft.com/office/drawing/2014/main" id="{302980B7-349D-5E78-785B-1D3F7F30771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04371" y="875076"/>
            <a:ext cx="9916029" cy="560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64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C40D62-4AAF-38D7-4E7F-F455EE39F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71;p53">
            <a:extLst>
              <a:ext uri="{FF2B5EF4-FFF2-40B4-BE49-F238E27FC236}">
                <a16:creationId xmlns:a16="http://schemas.microsoft.com/office/drawing/2014/main" id="{3D902A2E-C710-DD21-AF3B-2E5DD290922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39281" y="882102"/>
            <a:ext cx="10361228" cy="57061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4">
            <a:extLst>
              <a:ext uri="{FF2B5EF4-FFF2-40B4-BE49-F238E27FC236}">
                <a16:creationId xmlns:a16="http://schemas.microsoft.com/office/drawing/2014/main" id="{2C15E7AB-40F8-00F9-BBDE-39664C25A7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1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E7CA19-03BD-D667-AAE6-8C625F46D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8BDFF-377A-D92F-A1E1-78B5B6E97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Look closer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608AEB-BD4F-B526-1FE3-EFEEB3294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What trends do you see?</a:t>
            </a:r>
          </a:p>
          <a:p>
            <a:endParaRPr lang="en-US" sz="3600" dirty="0"/>
          </a:p>
          <a:p>
            <a:r>
              <a:rPr lang="en-US" sz="3600" dirty="0"/>
              <a:t>What elements are associated with different properties?</a:t>
            </a:r>
          </a:p>
          <a:p>
            <a:endParaRPr lang="en-US" dirty="0"/>
          </a:p>
          <a:p>
            <a:r>
              <a:rPr lang="en-US" dirty="0"/>
              <a:t>Turn and talk!</a:t>
            </a:r>
          </a:p>
          <a:p>
            <a:endParaRPr lang="en-US" dirty="0"/>
          </a:p>
          <a:p>
            <a:r>
              <a:rPr lang="en-US" dirty="0"/>
              <a:t>Be prepared to share!</a:t>
            </a:r>
          </a:p>
        </p:txBody>
      </p:sp>
    </p:spTree>
    <p:extLst>
      <p:ext uri="{BB962C8B-B14F-4D97-AF65-F5344CB8AC3E}">
        <p14:creationId xmlns:p14="http://schemas.microsoft.com/office/powerpoint/2010/main" val="397002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B9097E-2466-E892-0699-B607E70BB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11293-210D-F79E-E5F7-EFF9B116CFEB}"/>
              </a:ext>
            </a:extLst>
          </p:cNvPr>
          <p:cNvSpPr txBox="1"/>
          <p:nvPr/>
        </p:nvSpPr>
        <p:spPr>
          <a:xfrm>
            <a:off x="3250391" y="2837628"/>
            <a:ext cx="61047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333"/>
              </a:spcBef>
              <a:buClr>
                <a:srgbClr val="F1C232"/>
              </a:buClr>
              <a:buSzPts val="4000"/>
            </a:pPr>
            <a:r>
              <a:rPr lang="en-US" sz="3200" b="1" dirty="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6 Hydrophobic sidechains		</a:t>
            </a:r>
          </a:p>
          <a:p>
            <a:pPr>
              <a:lnSpc>
                <a:spcPct val="90000"/>
              </a:lnSpc>
              <a:buClr>
                <a:srgbClr val="FF0000"/>
              </a:buClr>
              <a:buSzPts val="4000"/>
            </a:pPr>
            <a:r>
              <a:rPr lang="en-US" sz="32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 Acidic sidechains</a:t>
            </a:r>
            <a:endParaRPr lang="en-US" sz="32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n-US" sz="3200" b="1" dirty="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2 Basic sidechains</a:t>
            </a: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</a:t>
            </a:r>
          </a:p>
          <a:p>
            <a:pPr>
              <a:lnSpc>
                <a:spcPct val="90000"/>
              </a:lnSpc>
              <a:buClr>
                <a:schemeClr val="accent6"/>
              </a:buClr>
              <a:buSzPts val="4000"/>
            </a:pPr>
            <a:r>
              <a:rPr lang="en-US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2 Cysteine sidechains</a:t>
            </a:r>
            <a:endParaRPr lang="en-US" sz="32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buClr>
                <a:schemeClr val="dk1"/>
              </a:buClr>
              <a:buSzPts val="4000"/>
            </a:pP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Polar sidechains (white)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FB5AAE-6D7E-00B9-D188-9E8A6A2DC78D}"/>
              </a:ext>
            </a:extLst>
          </p:cNvPr>
          <p:cNvSpPr txBox="1"/>
          <p:nvPr/>
        </p:nvSpPr>
        <p:spPr>
          <a:xfrm>
            <a:off x="1072326" y="279427"/>
            <a:ext cx="6400800" cy="206978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200" b="1" dirty="0"/>
              <a:t>Let’s build a random protein!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200" b="1" dirty="0"/>
              <a:t>Begin by choosing your favorite Amino Acids</a:t>
            </a:r>
          </a:p>
        </p:txBody>
      </p:sp>
    </p:spTree>
    <p:extLst>
      <p:ext uri="{BB962C8B-B14F-4D97-AF65-F5344CB8AC3E}">
        <p14:creationId xmlns:p14="http://schemas.microsoft.com/office/powerpoint/2010/main" val="2807836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2B9A52-DC6A-CA23-8780-4AFD8B161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47D2E61-3DB1-D489-4A02-A65A29C3DEF8}"/>
              </a:ext>
            </a:extLst>
          </p:cNvPr>
          <p:cNvGrpSpPr/>
          <p:nvPr/>
        </p:nvGrpSpPr>
        <p:grpSpPr>
          <a:xfrm>
            <a:off x="1619794" y="2629721"/>
            <a:ext cx="8839204" cy="2667299"/>
            <a:chOff x="2364377" y="2472967"/>
            <a:chExt cx="8839204" cy="2667299"/>
          </a:xfrm>
        </p:grpSpPr>
        <p:pic>
          <p:nvPicPr>
            <p:cNvPr id="3" name="Google Shape;390;p56">
              <a:extLst>
                <a:ext uri="{FF2B5EF4-FFF2-40B4-BE49-F238E27FC236}">
                  <a16:creationId xmlns:a16="http://schemas.microsoft.com/office/drawing/2014/main" id="{C16726EF-0416-659C-C647-D5EB5907AA86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364377" y="2472967"/>
              <a:ext cx="8839204" cy="2667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3A1721C-3EE6-869F-4597-85219505DC09}"/>
                </a:ext>
              </a:extLst>
            </p:cNvPr>
            <p:cNvSpPr/>
            <p:nvPr/>
          </p:nvSpPr>
          <p:spPr>
            <a:xfrm>
              <a:off x="2525486" y="3657600"/>
              <a:ext cx="992777" cy="705394"/>
            </a:xfrm>
            <a:prstGeom prst="ellipse">
              <a:avLst/>
            </a:prstGeom>
            <a:noFill/>
            <a:ln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en-US" sz="1400" b="1">
                <a:solidFill>
                  <a:schemeClr val="tx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F004742-B5AE-BE5C-94EC-BF10547ACDEC}"/>
              </a:ext>
            </a:extLst>
          </p:cNvPr>
          <p:cNvSpPr txBox="1"/>
          <p:nvPr/>
        </p:nvSpPr>
        <p:spPr>
          <a:xfrm>
            <a:off x="1619794" y="1018903"/>
            <a:ext cx="7759337" cy="1463084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/>
              <a:t>Step 2: Starting at the blue end of your tuber, use the clips to add your selected amino acids to get your primary structure.</a:t>
            </a:r>
          </a:p>
        </p:txBody>
      </p:sp>
    </p:spTree>
    <p:extLst>
      <p:ext uri="{BB962C8B-B14F-4D97-AF65-F5344CB8AC3E}">
        <p14:creationId xmlns:p14="http://schemas.microsoft.com/office/powerpoint/2010/main" val="1217702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7B0721-E0C4-86CF-5107-C8546EF55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07;p47">
            <a:extLst>
              <a:ext uri="{FF2B5EF4-FFF2-40B4-BE49-F238E27FC236}">
                <a16:creationId xmlns:a16="http://schemas.microsoft.com/office/drawing/2014/main" id="{53D904B3-7FCC-0FC8-C977-C74DEF5A3C6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7062" y="2030307"/>
            <a:ext cx="8991599" cy="27973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F987A9-1F65-5D1C-0BC2-0BD59927E76E}"/>
              </a:ext>
            </a:extLst>
          </p:cNvPr>
          <p:cNvSpPr txBox="1"/>
          <p:nvPr/>
        </p:nvSpPr>
        <p:spPr>
          <a:xfrm>
            <a:off x="1436914" y="774503"/>
            <a:ext cx="7898675" cy="98295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 dirty="0"/>
              <a:t>Why did we start at the blue end? What pattern do you notice?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6DF939-F4ED-D035-17DE-95BEA2B434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98618" y="3915641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93D7C4-D768-ED4E-5C8F-9E1CCD822B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98618" y="3581400"/>
            <a:ext cx="284018" cy="4641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379647-3EBE-9495-9487-CCA0A05BF4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55817" y="3683577"/>
            <a:ext cx="284018" cy="4641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4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7B0721-E0C4-86CF-5107-C8546EF55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307;p47">
            <a:extLst>
              <a:ext uri="{FF2B5EF4-FFF2-40B4-BE49-F238E27FC236}">
                <a16:creationId xmlns:a16="http://schemas.microsoft.com/office/drawing/2014/main" id="{53D904B3-7FCC-0FC8-C977-C74DEF5A3C6D}"/>
              </a:ext>
            </a:extLst>
          </p:cNvPr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7062" y="2030307"/>
            <a:ext cx="8991599" cy="27973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7DA7B4C-1375-89FA-A749-792EF21E22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77292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FCBFDD5-4F06-9562-D833-EC635F494A8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58343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017F7E3-095D-947B-571D-8E853B1E8570}"/>
              </a:ext>
            </a:extLst>
          </p:cNvPr>
          <p:cNvSpPr/>
          <p:nvPr/>
        </p:nvSpPr>
        <p:spPr>
          <a:xfrm>
            <a:off x="8207828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EFE5D9D-1187-2EF7-C239-F4E0203251F1}"/>
              </a:ext>
            </a:extLst>
          </p:cNvPr>
          <p:cNvSpPr/>
          <p:nvPr/>
        </p:nvSpPr>
        <p:spPr>
          <a:xfrm>
            <a:off x="6193973" y="2747554"/>
            <a:ext cx="1706880" cy="8534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9D01DB-B6B5-F7A2-8129-9782E19BCA70}"/>
              </a:ext>
            </a:extLst>
          </p:cNvPr>
          <p:cNvSpPr txBox="1"/>
          <p:nvPr/>
        </p:nvSpPr>
        <p:spPr>
          <a:xfrm>
            <a:off x="1776549" y="1149531"/>
            <a:ext cx="9309462" cy="98295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400" b="1"/>
              <a:t>N-C-C-N-C-C-N-C-C-N-C-C … This is our protein backbone- and the PRIMARY structure of a protein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679491-99D8-A548-A307-633F271A28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12567" y="3932259"/>
            <a:ext cx="819807" cy="624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90A09C-6C1A-A9B4-1279-99659C033EEC}"/>
              </a:ext>
            </a:extLst>
          </p:cNvPr>
          <p:cNvSpPr>
            <a:spLocks/>
          </p:cNvSpPr>
          <p:nvPr/>
        </p:nvSpPr>
        <p:spPr>
          <a:xfrm>
            <a:off x="886691" y="4322618"/>
            <a:ext cx="650371" cy="5749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9F7007-D93F-7329-F35E-BD7E5C5339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90455" y="3715580"/>
            <a:ext cx="392585" cy="378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582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>
            <a:extLst>
              <a:ext uri="{FF2B5EF4-FFF2-40B4-BE49-F238E27FC236}">
                <a16:creationId xmlns:a16="http://schemas.microsoft.com/office/drawing/2014/main" id="{DDFC1F55-7B0E-6B3F-2709-BAB37A13B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447" y="347373"/>
            <a:ext cx="3802745" cy="507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7B3532-8B16-66D0-9697-B72FCA59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756A0-86DB-6A3C-DA8E-AD72ABF00378}"/>
              </a:ext>
            </a:extLst>
          </p:cNvPr>
          <p:cNvSpPr txBox="1"/>
          <p:nvPr/>
        </p:nvSpPr>
        <p:spPr>
          <a:xfrm>
            <a:off x="8439245" y="1160903"/>
            <a:ext cx="3404027" cy="4817015"/>
          </a:xfrm>
          <a:prstGeom prst="rect">
            <a:avLst/>
          </a:prstGeom>
          <a:noFill/>
        </p:spPr>
        <p:txBody>
          <a:bodyPr wrap="square" lIns="0" tIns="36000" rIns="216000" bIns="36000" rtlCol="0" anchor="t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Structures –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 marL="457200" indent="-4572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/>
              <a:t>Alpha Helixes form because of hydrogen bonding between components of the protein backbone. The helix is usually right-handed.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*Add a helix to your </a:t>
            </a:r>
            <a:r>
              <a:rPr lang="en-US" sz="2000" b="1" err="1"/>
              <a:t>toober</a:t>
            </a:r>
            <a:endParaRPr lang="en-US" sz="2000" b="1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B2DF57-A88A-9259-C9E2-365A0FED49CD}"/>
              </a:ext>
            </a:extLst>
          </p:cNvPr>
          <p:cNvCxnSpPr>
            <a:cxnSpLocks/>
          </p:cNvCxnSpPr>
          <p:nvPr/>
        </p:nvCxnSpPr>
        <p:spPr>
          <a:xfrm>
            <a:off x="2919234" y="1459775"/>
            <a:ext cx="1075167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5F3C45-832D-4165-473D-D78DBCD0D596}"/>
              </a:ext>
            </a:extLst>
          </p:cNvPr>
          <p:cNvCxnSpPr>
            <a:cxnSpLocks/>
          </p:cNvCxnSpPr>
          <p:nvPr/>
        </p:nvCxnSpPr>
        <p:spPr>
          <a:xfrm>
            <a:off x="2919234" y="1459775"/>
            <a:ext cx="0" cy="3267891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F44692-2CAC-9F75-29F7-3BD86F710565}"/>
              </a:ext>
            </a:extLst>
          </p:cNvPr>
          <p:cNvCxnSpPr>
            <a:cxnSpLocks/>
          </p:cNvCxnSpPr>
          <p:nvPr/>
        </p:nvCxnSpPr>
        <p:spPr>
          <a:xfrm>
            <a:off x="2919234" y="4727666"/>
            <a:ext cx="1824104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DCE846-55E3-5D8A-F64D-399F439FAC84}"/>
              </a:ext>
            </a:extLst>
          </p:cNvPr>
          <p:cNvSpPr txBox="1"/>
          <p:nvPr/>
        </p:nvSpPr>
        <p:spPr>
          <a:xfrm>
            <a:off x="1453062" y="2720733"/>
            <a:ext cx="1680754" cy="73192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/>
              <a:t>3.6 Amino Acids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/>
              <a:t>per turn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D0B6C0F-090F-F746-1F3D-235C7C3BC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0F90BE4-BD91-4461-EC56-03F2CB6EA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61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696CE7-52A7-3276-D5AD-3D22D4222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31" y="600810"/>
            <a:ext cx="6797004" cy="509775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7B3532-8B16-66D0-9697-B72FCA598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1756A0-86DB-6A3C-DA8E-AD72ABF00378}"/>
              </a:ext>
            </a:extLst>
          </p:cNvPr>
          <p:cNvSpPr txBox="1"/>
          <p:nvPr/>
        </p:nvSpPr>
        <p:spPr>
          <a:xfrm>
            <a:off x="8439245" y="1160903"/>
            <a:ext cx="3404027" cy="481701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Structures –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 marL="457200" indent="-4572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/>
              <a:t>Alpha Helixes form as a result of hydrogen bonding between components of the protein backbone. The helix is usually right-handed.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*Add a helix to your </a:t>
            </a:r>
            <a:r>
              <a:rPr lang="en-US" sz="2000" b="1" err="1"/>
              <a:t>toober</a:t>
            </a:r>
            <a:endParaRPr lang="en-US" sz="2000" b="1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B2DF57-A88A-9259-C9E2-365A0FED49CD}"/>
              </a:ext>
            </a:extLst>
          </p:cNvPr>
          <p:cNvCxnSpPr>
            <a:cxnSpLocks/>
          </p:cNvCxnSpPr>
          <p:nvPr/>
        </p:nvCxnSpPr>
        <p:spPr>
          <a:xfrm>
            <a:off x="3655191" y="2239058"/>
            <a:ext cx="771336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5F3C45-832D-4165-473D-D78DBCD0D596}"/>
              </a:ext>
            </a:extLst>
          </p:cNvPr>
          <p:cNvCxnSpPr>
            <a:cxnSpLocks/>
          </p:cNvCxnSpPr>
          <p:nvPr/>
        </p:nvCxnSpPr>
        <p:spPr>
          <a:xfrm>
            <a:off x="3655191" y="2257129"/>
            <a:ext cx="1213085" cy="140628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F44692-2CAC-9F75-29F7-3BD86F710565}"/>
              </a:ext>
            </a:extLst>
          </p:cNvPr>
          <p:cNvCxnSpPr>
            <a:cxnSpLocks/>
          </p:cNvCxnSpPr>
          <p:nvPr/>
        </p:nvCxnSpPr>
        <p:spPr>
          <a:xfrm>
            <a:off x="4868276" y="3663409"/>
            <a:ext cx="964488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DCE846-55E3-5D8A-F64D-399F439FAC84}"/>
              </a:ext>
            </a:extLst>
          </p:cNvPr>
          <p:cNvSpPr txBox="1"/>
          <p:nvPr/>
        </p:nvSpPr>
        <p:spPr>
          <a:xfrm>
            <a:off x="2950489" y="2783725"/>
            <a:ext cx="1680754" cy="73192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3.6 Amino Acids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per turn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D0B6C0F-090F-F746-1F3D-235C7C3BC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30F90BE4-BD91-4461-EC56-03F2CB6EA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50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food, plate, egg, breakfast&#10;&#10;Description automatically generated">
            <a:extLst>
              <a:ext uri="{FF2B5EF4-FFF2-40B4-BE49-F238E27FC236}">
                <a16:creationId xmlns:a16="http://schemas.microsoft.com/office/drawing/2014/main" id="{D0FA7670-B18C-A52E-28E6-F809C38C5E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91" y="1123177"/>
            <a:ext cx="9421115" cy="5383494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2DFC477-44AF-B844-837E-20E2A204C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Uncooking the Egg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8D333E9-FC47-9D4C-A432-B52C3F836E76}"/>
              </a:ext>
            </a:extLst>
          </p:cNvPr>
          <p:cNvGrpSpPr/>
          <p:nvPr/>
        </p:nvGrpSpPr>
        <p:grpSpPr>
          <a:xfrm>
            <a:off x="9782294" y="3677105"/>
            <a:ext cx="3015965" cy="846578"/>
            <a:chOff x="8018082" y="3465295"/>
            <a:chExt cx="3015965" cy="84657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BC62472-1177-5846-A3F9-291C15446B67}"/>
                </a:ext>
              </a:extLst>
            </p:cNvPr>
            <p:cNvSpPr txBox="1"/>
            <p:nvPr/>
          </p:nvSpPr>
          <p:spPr>
            <a:xfrm>
              <a:off x="8840481" y="3465295"/>
              <a:ext cx="2193566" cy="8465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1000"/>
                </a:spcBef>
              </a:pPr>
              <a:r>
                <a:rPr lang="en-US" sz="1400" dirty="0">
                  <a:latin typeface="+mj-lt"/>
                </a:rPr>
                <a:t>Protein folding and denaturation</a:t>
              </a:r>
              <a:endParaRPr lang="en-US" sz="1400" b="0" dirty="0">
                <a:latin typeface="+mj-lt"/>
              </a:endParaRPr>
            </a:p>
            <a:p>
              <a:pPr>
                <a:lnSpc>
                  <a:spcPct val="120000"/>
                </a:lnSpc>
                <a:spcBef>
                  <a:spcPts val="1000"/>
                </a:spcBef>
                <a:buClr>
                  <a:schemeClr val="accent1"/>
                </a:buClr>
              </a:pPr>
              <a:endParaRPr lang="en-US" sz="12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FF099A8-925F-4F46-B62F-69760B5A65A7}"/>
                </a:ext>
              </a:extLst>
            </p:cNvPr>
            <p:cNvCxnSpPr>
              <a:cxnSpLocks/>
            </p:cNvCxnSpPr>
            <p:nvPr/>
          </p:nvCxnSpPr>
          <p:spPr>
            <a:xfrm>
              <a:off x="8018082" y="3620367"/>
              <a:ext cx="746197" cy="0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346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70000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B6E687-FE8C-A240-F1C9-8E6385770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close-up of water drops&#10;&#10;Description automatically generated with low confidence">
            <a:extLst>
              <a:ext uri="{FF2B5EF4-FFF2-40B4-BE49-F238E27FC236}">
                <a16:creationId xmlns:a16="http://schemas.microsoft.com/office/drawing/2014/main" id="{7EC091A8-636A-6A37-C16F-DF1A38934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" y="217713"/>
            <a:ext cx="7866743" cy="59000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852A2D-5123-7EC1-7D17-4476AF5FF5B5}"/>
              </a:ext>
            </a:extLst>
          </p:cNvPr>
          <p:cNvSpPr txBox="1"/>
          <p:nvPr/>
        </p:nvSpPr>
        <p:spPr>
          <a:xfrm>
            <a:off x="8456023" y="1898468"/>
            <a:ext cx="3335383" cy="361668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Secondary Structure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2) Beta Sheets are also formed as a result of hydrogen bonding in the backbone of a protein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Add 1 sheet to your </a:t>
            </a:r>
            <a:r>
              <a:rPr lang="en-US" sz="2000" b="1" err="1"/>
              <a:t>toober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406919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14A859-72EC-4F75-C5E4-57363EAA4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21</a:t>
            </a:fld>
            <a:endParaRPr lang="en-US"/>
          </a:p>
        </p:txBody>
      </p:sp>
      <p:pic>
        <p:nvPicPr>
          <p:cNvPr id="4" name="Picture 3" descr="A picture containing indoor, blue, toothbrush, white&#10;&#10;Description automatically generated">
            <a:extLst>
              <a:ext uri="{FF2B5EF4-FFF2-40B4-BE49-F238E27FC236}">
                <a16:creationId xmlns:a16="http://schemas.microsoft.com/office/drawing/2014/main" id="{6E996F65-3F1A-A20E-EE01-4B70D4F5A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6" y="121920"/>
            <a:ext cx="8104778" cy="60785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15CE44-7BCE-A425-7685-050B0764C4C4}"/>
              </a:ext>
            </a:extLst>
          </p:cNvPr>
          <p:cNvSpPr txBox="1"/>
          <p:nvPr/>
        </p:nvSpPr>
        <p:spPr>
          <a:xfrm>
            <a:off x="8682446" y="1220547"/>
            <a:ext cx="3152503" cy="442620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Tertiary structure</a:t>
            </a:r>
          </a:p>
          <a:p>
            <a:pPr marL="342900" indent="-342900">
              <a:lnSpc>
                <a:spcPct val="130000"/>
              </a:lnSpc>
              <a:spcBef>
                <a:spcPts val="1000"/>
              </a:spcBef>
              <a:buAutoNum type="arabicParenR"/>
            </a:pPr>
            <a:r>
              <a:rPr lang="en-US" sz="2000" b="1" dirty="0"/>
              <a:t>Cysteines will form a disulfide bond, adding stability to the protein structure-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*Fold your </a:t>
            </a:r>
            <a:r>
              <a:rPr lang="en-US" sz="2000" b="1" dirty="0" err="1"/>
              <a:t>toober</a:t>
            </a:r>
            <a:r>
              <a:rPr lang="en-US" sz="2000" b="1" dirty="0"/>
              <a:t> so that the </a:t>
            </a:r>
            <a:r>
              <a:rPr lang="en-US" sz="2000" b="1" dirty="0" err="1"/>
              <a:t>Cys</a:t>
            </a:r>
            <a:r>
              <a:rPr lang="en-US" sz="2000" b="1" dirty="0"/>
              <a:t> – </a:t>
            </a:r>
            <a:r>
              <a:rPr lang="en-US" sz="2000" b="1" dirty="0" err="1"/>
              <a:t>Cys</a:t>
            </a:r>
            <a:r>
              <a:rPr lang="en-US" sz="2000" b="1" dirty="0"/>
              <a:t> can interact.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Note* - The more disulfide bonds a protein has, the more stable it becomes</a:t>
            </a:r>
          </a:p>
        </p:txBody>
      </p:sp>
    </p:spTree>
    <p:extLst>
      <p:ext uri="{BB962C8B-B14F-4D97-AF65-F5344CB8AC3E}">
        <p14:creationId xmlns:p14="http://schemas.microsoft.com/office/powerpoint/2010/main" val="4172201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EDF1AA-7B38-113E-02A4-266DEEDD8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22</a:t>
            </a:fld>
            <a:endParaRPr lang="en-US"/>
          </a:p>
        </p:txBody>
      </p:sp>
      <p:pic>
        <p:nvPicPr>
          <p:cNvPr id="4" name="Picture 3" descr="A picture containing indoor, blue, accessory&#10;&#10;Description automatically generated">
            <a:extLst>
              <a:ext uri="{FF2B5EF4-FFF2-40B4-BE49-F238E27FC236}">
                <a16:creationId xmlns:a16="http://schemas.microsoft.com/office/drawing/2014/main" id="{1801B460-4336-40F3-4D2B-93158DD16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" y="104502"/>
            <a:ext cx="8075748" cy="60568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7C324B-C130-9CB4-A696-70948B10A258}"/>
              </a:ext>
            </a:extLst>
          </p:cNvPr>
          <p:cNvSpPr txBox="1"/>
          <p:nvPr/>
        </p:nvSpPr>
        <p:spPr>
          <a:xfrm>
            <a:off x="8299269" y="1541814"/>
            <a:ext cx="3466011" cy="268822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2) Acids and bases will form a salt bridge between them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* Fold your toober to create 2 salt bridges</a:t>
            </a:r>
          </a:p>
        </p:txBody>
      </p:sp>
    </p:spTree>
    <p:extLst>
      <p:ext uri="{BB962C8B-B14F-4D97-AF65-F5344CB8AC3E}">
        <p14:creationId xmlns:p14="http://schemas.microsoft.com/office/powerpoint/2010/main" val="3813719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3D13C-72BC-20DC-5AE2-0CE743BC9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picture containing indoor, toothbrush, blue&#10;&#10;Description automatically generated">
            <a:extLst>
              <a:ext uri="{FF2B5EF4-FFF2-40B4-BE49-F238E27FC236}">
                <a16:creationId xmlns:a16="http://schemas.microsoft.com/office/drawing/2014/main" id="{633C40D1-0F58-96A3-3D97-5B2FD731F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1" y="89172"/>
            <a:ext cx="8181641" cy="6136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098175-89AD-A51F-0D59-957D9BB6F61F}"/>
              </a:ext>
            </a:extLst>
          </p:cNvPr>
          <p:cNvSpPr txBox="1"/>
          <p:nvPr/>
        </p:nvSpPr>
        <p:spPr>
          <a:xfrm>
            <a:off x="8610600" y="921678"/>
            <a:ext cx="3257006" cy="521712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3) Since most of your cells are made of water, the hydrophobic Amino Acids will try to “dive” to the center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Fold your </a:t>
            </a:r>
            <a:r>
              <a:rPr lang="en-US" sz="2000" b="1" err="1"/>
              <a:t>toober</a:t>
            </a:r>
            <a:r>
              <a:rPr lang="en-US" sz="2000" b="1"/>
              <a:t> so that the hydrophobic amino acids can interact with each other in the “middle”</a:t>
            </a:r>
          </a:p>
        </p:txBody>
      </p:sp>
    </p:spTree>
    <p:extLst>
      <p:ext uri="{BB962C8B-B14F-4D97-AF65-F5344CB8AC3E}">
        <p14:creationId xmlns:p14="http://schemas.microsoft.com/office/powerpoint/2010/main" val="27768041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BFF67B-EF7D-60AB-138C-B5728404A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4" name="Picture 3" descr="A close-up of a syringe&#10;&#10;Description automatically generated with low confidence">
            <a:extLst>
              <a:ext uri="{FF2B5EF4-FFF2-40B4-BE49-F238E27FC236}">
                <a16:creationId xmlns:a16="http://schemas.microsoft.com/office/drawing/2014/main" id="{D49F87E9-BF5A-F39C-4697-6E4B48A72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10" y="71846"/>
            <a:ext cx="7724504" cy="57933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81FF24-074B-290C-CAED-D8B354001218}"/>
              </a:ext>
            </a:extLst>
          </p:cNvPr>
          <p:cNvSpPr txBox="1"/>
          <p:nvPr/>
        </p:nvSpPr>
        <p:spPr>
          <a:xfrm>
            <a:off x="8096795" y="1123406"/>
            <a:ext cx="3642360" cy="441690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Tertiary Structure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4) Hydrophilic Amino Acids will want to interact with the water inside the cell.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US" sz="2000" b="1"/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/>
              <a:t>* Spin the hydrophilic amino acids toward the “outside” of your protein so that it can interact with the environment around it.</a:t>
            </a:r>
          </a:p>
        </p:txBody>
      </p:sp>
    </p:spTree>
    <p:extLst>
      <p:ext uri="{BB962C8B-B14F-4D97-AF65-F5344CB8AC3E}">
        <p14:creationId xmlns:p14="http://schemas.microsoft.com/office/powerpoint/2010/main" val="32881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FD6F30-5A98-3E76-975D-14E4314E5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BB0033-1824-08E6-80DF-15686C052506}"/>
              </a:ext>
            </a:extLst>
          </p:cNvPr>
          <p:cNvSpPr txBox="1"/>
          <p:nvPr/>
        </p:nvSpPr>
        <p:spPr>
          <a:xfrm>
            <a:off x="627017" y="1227909"/>
            <a:ext cx="10624457" cy="332942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5400" b="1"/>
              <a:t>Hold up your protein!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5400" b="1"/>
              <a:t>Why is it different from the other groups?</a:t>
            </a:r>
          </a:p>
        </p:txBody>
      </p:sp>
    </p:spTree>
    <p:extLst>
      <p:ext uri="{BB962C8B-B14F-4D97-AF65-F5344CB8AC3E}">
        <p14:creationId xmlns:p14="http://schemas.microsoft.com/office/powerpoint/2010/main" val="3065834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416CC28-99A0-1490-A5CC-4558182C2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766" y="337705"/>
            <a:ext cx="6554241" cy="655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6B68CD-6464-5786-D040-FFEF72932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C077BF-EC81-5285-AB25-9E3BEE28EE2B}"/>
              </a:ext>
            </a:extLst>
          </p:cNvPr>
          <p:cNvSpPr txBox="1"/>
          <p:nvPr/>
        </p:nvSpPr>
        <p:spPr>
          <a:xfrm>
            <a:off x="1399308" y="337705"/>
            <a:ext cx="7716981" cy="1368955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Quaternary Structure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000" b="1" dirty="0"/>
              <a:t>Different proteins interact with each other. Ex. Insulin is comprised of 2 chains of amino acids </a:t>
            </a:r>
          </a:p>
        </p:txBody>
      </p:sp>
    </p:spTree>
    <p:extLst>
      <p:ext uri="{BB962C8B-B14F-4D97-AF65-F5344CB8AC3E}">
        <p14:creationId xmlns:p14="http://schemas.microsoft.com/office/powerpoint/2010/main" val="42862482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9A674-E8A8-CA85-D7AA-3589C8BE6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How could you model this with students?</a:t>
            </a: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DF576DF5-1F7D-691F-D5ED-037870A74A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190BF71-2FAB-3299-DCAB-4633479A2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673" y="1502876"/>
            <a:ext cx="6809509" cy="4873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430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food, plate, indoor, sliced&#10;&#10;Description automatically generated">
            <a:extLst>
              <a:ext uri="{FF2B5EF4-FFF2-40B4-BE49-F238E27FC236}">
                <a16:creationId xmlns:a16="http://schemas.microsoft.com/office/drawing/2014/main" id="{E2B03881-1933-4DEA-8EBB-CC3F8B9EA7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752195" y="1231900"/>
            <a:ext cx="7109884" cy="5332413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DFF55C-C0F9-1DF9-435F-5461BF9D0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 to the Egg…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C08D43-469B-4FDE-B43B-60D2C4519BF7}"/>
              </a:ext>
            </a:extLst>
          </p:cNvPr>
          <p:cNvSpPr txBox="1"/>
          <p:nvPr/>
        </p:nvSpPr>
        <p:spPr>
          <a:xfrm>
            <a:off x="2752195" y="6626302"/>
            <a:ext cx="6241343" cy="21120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r>
              <a:rPr lang="en-US" sz="900" dirty="0">
                <a:hlinkClick r:id="rId3" tooltip="https://www.flickr.com/photos/_rmt_/4062190929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/3.0/"/>
              </a:rPr>
              <a:t>CC BY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292325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178DD-7AFD-37C9-DB4E-4EEAFC30B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actually happening?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079BFAC-06C6-36D2-E27B-B16D366BCF8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11131486"/>
              </p:ext>
            </p:extLst>
          </p:nvPr>
        </p:nvGraphicFramePr>
        <p:xfrm>
          <a:off x="571249" y="1127819"/>
          <a:ext cx="9513528" cy="4850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1176">
                  <a:extLst>
                    <a:ext uri="{9D8B030D-6E8A-4147-A177-3AD203B41FA5}">
                      <a16:colId xmlns:a16="http://schemas.microsoft.com/office/drawing/2014/main" val="3128473518"/>
                    </a:ext>
                  </a:extLst>
                </a:gridCol>
                <a:gridCol w="3171176">
                  <a:extLst>
                    <a:ext uri="{9D8B030D-6E8A-4147-A177-3AD203B41FA5}">
                      <a16:colId xmlns:a16="http://schemas.microsoft.com/office/drawing/2014/main" val="1787737570"/>
                    </a:ext>
                  </a:extLst>
                </a:gridCol>
                <a:gridCol w="3171176">
                  <a:extLst>
                    <a:ext uri="{9D8B030D-6E8A-4147-A177-3AD203B41FA5}">
                      <a16:colId xmlns:a16="http://schemas.microsoft.com/office/drawing/2014/main" val="3308256727"/>
                    </a:ext>
                  </a:extLst>
                </a:gridCol>
              </a:tblGrid>
              <a:tr h="704171">
                <a:tc>
                  <a:txBody>
                    <a:bodyPr/>
                    <a:lstStyle/>
                    <a:p>
                      <a:r>
                        <a:rPr lang="en-US" sz="2000"/>
                        <a:t>Boiling the egg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Urea – 8M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Centrifuge and dilution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0630864"/>
                  </a:ext>
                </a:extLst>
              </a:tr>
              <a:tr h="4146778">
                <a:tc>
                  <a:txBody>
                    <a:bodyPr/>
                    <a:lstStyle/>
                    <a:p>
                      <a:endParaRPr lang="en-US" sz="2000"/>
                    </a:p>
                    <a:p>
                      <a:r>
                        <a:rPr lang="en-US" sz="2000"/>
                        <a:t>Proteins denature, random movement causes primary structure entanglement, new tertiary bonds form</a:t>
                      </a:r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r>
                        <a:rPr lang="en-US" sz="2000" dirty="0"/>
                        <a:t>Newly formed tertiary structures denatured, “lubricates” protein strands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r>
                        <a:rPr lang="en-US" sz="2000" dirty="0"/>
                        <a:t>Centrifuge causes sheer forces that separate the strands, Dilution causes spontaneous refolding into natural shapes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324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2754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4">
            <a:extLst>
              <a:ext uri="{FF2B5EF4-FFF2-40B4-BE49-F238E27FC236}">
                <a16:creationId xmlns:a16="http://schemas.microsoft.com/office/drawing/2014/main" id="{0F3934AC-14D4-6AE9-EA4F-C666AD6493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62272" y="3276600"/>
            <a:ext cx="1786128" cy="17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6" name="Picture 18">
            <a:extLst>
              <a:ext uri="{FF2B5EF4-FFF2-40B4-BE49-F238E27FC236}">
                <a16:creationId xmlns:a16="http://schemas.microsoft.com/office/drawing/2014/main" id="{39BDE213-F834-96C6-DC4F-0D2A009D4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61" y="969373"/>
            <a:ext cx="9413387" cy="491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5489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66D02-CC4D-FD2D-E667-B29355169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The Principle of Microscopic Reversibility…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22230B-5262-91C4-120B-B76A9FBE0E52}"/>
              </a:ext>
            </a:extLst>
          </p:cNvPr>
          <p:cNvSpPr txBox="1"/>
          <p:nvPr/>
        </p:nvSpPr>
        <p:spPr>
          <a:xfrm>
            <a:off x="1080052" y="1286481"/>
            <a:ext cx="9495183" cy="350357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“Corresponding to every individual process there is a reverse process, and in a state of equilibrium the average rate of every process is equal to the average rate of its reverse process.”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Lewis, G. N. (1925-03-01). </a:t>
            </a:r>
            <a:r>
              <a:rPr lang="en-US" sz="2800" b="0" i="0" u="sng" dirty="0">
                <a:solidFill>
                  <a:srgbClr val="3366BB"/>
                </a:solidFill>
                <a:effectLst/>
                <a:latin typeface="Arial" panose="020B0604020202020204" pitchFamily="34" charset="0"/>
                <a:hlinkClick r:id="rId2"/>
              </a:rPr>
              <a:t>"A New Principle of Equilibrium"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17985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4BDC5-54DF-9009-A91C-FD8145271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/>
              <a:t>Kit used in this presentation:</a:t>
            </a:r>
            <a:br>
              <a:rPr lang="en-US" dirty="0"/>
            </a:br>
            <a:r>
              <a:rPr lang="en-US" dirty="0"/>
              <a:t>Amino Acid Starter Kit</a:t>
            </a:r>
            <a:br>
              <a:rPr lang="en-US" dirty="0"/>
            </a:br>
            <a:r>
              <a:rPr lang="en-US" dirty="0"/>
              <a:t>Amino Acid Building Block Models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68F300-6A54-FED8-7ED1-D4C8FF1D171A}"/>
              </a:ext>
            </a:extLst>
          </p:cNvPr>
          <p:cNvSpPr txBox="1"/>
          <p:nvPr/>
        </p:nvSpPr>
        <p:spPr>
          <a:xfrm>
            <a:off x="3616056" y="6230855"/>
            <a:ext cx="4259185" cy="33014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>
                <a:hlinkClick r:id="rId2"/>
              </a:rPr>
              <a:t>3dmoleculardesigns.com</a:t>
            </a:r>
            <a:endParaRPr lang="en-US" sz="1400" b="1" dirty="0"/>
          </a:p>
        </p:txBody>
      </p:sp>
      <p:pic>
        <p:nvPicPr>
          <p:cNvPr id="4" name="Picture 3" descr="Logo">
            <a:extLst>
              <a:ext uri="{FF2B5EF4-FFF2-40B4-BE49-F238E27FC236}">
                <a16:creationId xmlns:a16="http://schemas.microsoft.com/office/drawing/2014/main" id="{FB0C430B-BE0D-6689-4C5C-328A3FC1E17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39" y="5534618"/>
            <a:ext cx="3048065" cy="1129708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22A269E8-85C0-38B9-1F1B-4D4A3B7B03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010" y="1745340"/>
            <a:ext cx="3288542" cy="1799851"/>
          </a:xfrm>
          <a:prstGeom prst="rect">
            <a:avLst/>
          </a:prstGeom>
        </p:spPr>
      </p:pic>
      <p:pic>
        <p:nvPicPr>
          <p:cNvPr id="8" name="Picture 7" descr="Chart, bubble chart&#10;&#10;Description automatically generated">
            <a:extLst>
              <a:ext uri="{FF2B5EF4-FFF2-40B4-BE49-F238E27FC236}">
                <a16:creationId xmlns:a16="http://schemas.microsoft.com/office/drawing/2014/main" id="{A7560C54-D6F3-0653-42CE-11160AD21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010" y="3536641"/>
            <a:ext cx="3221930" cy="1724751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3E81BE40-149F-B115-D734-1E6AFBB5B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82" y="1349447"/>
            <a:ext cx="5877100" cy="391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249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F723CD0E-A757-0AC1-B184-B1E5C1B445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3" t="2989" r="1647" b="5353"/>
          <a:stretch/>
        </p:blipFill>
        <p:spPr>
          <a:xfrm>
            <a:off x="166254" y="775877"/>
            <a:ext cx="6359237" cy="40247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4E9230-38DE-C192-B4EE-3DA25BF31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Lending Library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2309C0-1590-218B-028A-379F8CFE7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D9282D73-C0B0-CB85-61DD-F2016875D9DE}"/>
              </a:ext>
            </a:extLst>
          </p:cNvPr>
          <p:cNvSpPr/>
          <p:nvPr/>
        </p:nvSpPr>
        <p:spPr>
          <a:xfrm>
            <a:off x="3439390" y="1701986"/>
            <a:ext cx="200891" cy="42256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A31C65AD-D4BC-523B-12EB-80C60363C4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" t="4748" r="3931" b="2821"/>
          <a:stretch/>
        </p:blipFill>
        <p:spPr>
          <a:xfrm>
            <a:off x="5028002" y="2715953"/>
            <a:ext cx="6390742" cy="4024745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606C0FA-21AF-A0D2-412D-040205460C60}"/>
              </a:ext>
            </a:extLst>
          </p:cNvPr>
          <p:cNvSpPr/>
          <p:nvPr/>
        </p:nvSpPr>
        <p:spPr>
          <a:xfrm>
            <a:off x="5548745" y="4876800"/>
            <a:ext cx="1052946" cy="519545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1804D3B3-6378-8F40-7A15-C5B7FF6416B2}"/>
              </a:ext>
            </a:extLst>
          </p:cNvPr>
          <p:cNvSpPr/>
          <p:nvPr/>
        </p:nvSpPr>
        <p:spPr>
          <a:xfrm>
            <a:off x="5995554" y="4305762"/>
            <a:ext cx="200891" cy="42256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3BF450C-C4BF-4329-28F8-8D5C466A9A0E}"/>
              </a:ext>
            </a:extLst>
          </p:cNvPr>
          <p:cNvSpPr/>
          <p:nvPr/>
        </p:nvSpPr>
        <p:spPr>
          <a:xfrm>
            <a:off x="3041072" y="2185554"/>
            <a:ext cx="997528" cy="461126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29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852FB-4C72-911B-8357-B042D01BA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 this QR code and fill out our survey!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1EAF33-92FD-EDB8-C2F8-936725ACD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984C88-1C79-B4DE-394E-70FEAA598A30}"/>
              </a:ext>
            </a:extLst>
          </p:cNvPr>
          <p:cNvSpPr txBox="1"/>
          <p:nvPr/>
        </p:nvSpPr>
        <p:spPr>
          <a:xfrm>
            <a:off x="6416634" y="1010945"/>
            <a:ext cx="3775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Show me your DNA molecule image and I’ll give you a model with AR enhancement as a thank-you gift!</a:t>
            </a:r>
            <a:endParaRPr lang="en-US" sz="28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812BD8-5AE6-2BFD-D4F6-8EAF820B9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29502"/>
            <a:ext cx="5159828" cy="386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34645FD-054D-D33B-9754-41A916100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05" y="1096107"/>
            <a:ext cx="5438775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8152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Workshop NGSS Connections </a:t>
            </a:r>
            <a:endParaRPr/>
          </a:p>
        </p:txBody>
      </p:sp>
      <p:graphicFrame>
        <p:nvGraphicFramePr>
          <p:cNvPr id="117" name="Google Shape;117;p9"/>
          <p:cNvGraphicFramePr/>
          <p:nvPr/>
        </p:nvGraphicFramePr>
        <p:xfrm>
          <a:off x="617913" y="1677375"/>
          <a:ext cx="10956175" cy="3690626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3527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0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1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SEPs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CCCs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 u="none" strike="noStrike" cap="none">
                          <a:solidFill>
                            <a:schemeClr val="lt1"/>
                          </a:solidFill>
                        </a:rPr>
                        <a:t>DCIs</a:t>
                      </a:r>
                      <a:endParaRPr sz="320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Developing and using models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Structure and Function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HS-LS 1-3: Structure and function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Constructing Explanations and Designing Solutions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</a:rPr>
                        <a:t>Patterns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Stability and change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Systems and models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3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/>
                        <a:t> 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Cause and Effect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FF99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999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4">
            <a:extLst>
              <a:ext uri="{FF2B5EF4-FFF2-40B4-BE49-F238E27FC236}">
                <a16:creationId xmlns:a16="http://schemas.microsoft.com/office/drawing/2014/main" id="{0F3934AC-14D4-6AE9-EA4F-C666AD6493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62272" y="3276600"/>
            <a:ext cx="1786128" cy="178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66" name="Picture 18">
            <a:extLst>
              <a:ext uri="{FF2B5EF4-FFF2-40B4-BE49-F238E27FC236}">
                <a16:creationId xmlns:a16="http://schemas.microsoft.com/office/drawing/2014/main" id="{39BDE213-F834-96C6-DC4F-0D2A009D4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61" y="969373"/>
            <a:ext cx="9413387" cy="491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E3904051-20C6-6041-86FD-3BDF988016C4}"/>
              </a:ext>
            </a:extLst>
          </p:cNvPr>
          <p:cNvSpPr/>
          <p:nvPr/>
        </p:nvSpPr>
        <p:spPr>
          <a:xfrm>
            <a:off x="1143452" y="1934317"/>
            <a:ext cx="3507971" cy="3657600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ADC9A5E3-7B42-897D-88FD-78997CCD5254}"/>
              </a:ext>
            </a:extLst>
          </p:cNvPr>
          <p:cNvSpPr/>
          <p:nvPr/>
        </p:nvSpPr>
        <p:spPr>
          <a:xfrm>
            <a:off x="6620416" y="1934317"/>
            <a:ext cx="4552137" cy="4201143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0306E1FD-A066-19E4-7A21-B9166AD07209}"/>
              </a:ext>
            </a:extLst>
          </p:cNvPr>
          <p:cNvSpPr/>
          <p:nvPr/>
        </p:nvSpPr>
        <p:spPr>
          <a:xfrm>
            <a:off x="4462272" y="2876204"/>
            <a:ext cx="1786128" cy="1878676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3D4C4436-9F58-F9C8-EE24-767E5DF2BD58}"/>
              </a:ext>
            </a:extLst>
          </p:cNvPr>
          <p:cNvSpPr/>
          <p:nvPr/>
        </p:nvSpPr>
        <p:spPr>
          <a:xfrm>
            <a:off x="4462272" y="4734432"/>
            <a:ext cx="1786128" cy="1878676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415476-69A7-46DA-CB7C-901148D2FE44}"/>
              </a:ext>
            </a:extLst>
          </p:cNvPr>
          <p:cNvSpPr txBox="1"/>
          <p:nvPr/>
        </p:nvSpPr>
        <p:spPr>
          <a:xfrm>
            <a:off x="1211580" y="3578451"/>
            <a:ext cx="14983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Amine group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DABA0-BF96-7D2C-DBB9-02CE652A3B35}"/>
              </a:ext>
            </a:extLst>
          </p:cNvPr>
          <p:cNvSpPr txBox="1"/>
          <p:nvPr/>
        </p:nvSpPr>
        <p:spPr>
          <a:xfrm>
            <a:off x="4877493" y="2845101"/>
            <a:ext cx="1066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α</a:t>
            </a:r>
            <a:r>
              <a:rPr lang="en-US" dirty="0"/>
              <a:t> carbon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4437E4-2A10-6707-5FA3-6A784B2B61E3}"/>
              </a:ext>
            </a:extLst>
          </p:cNvPr>
          <p:cNvSpPr txBox="1"/>
          <p:nvPr/>
        </p:nvSpPr>
        <p:spPr>
          <a:xfrm>
            <a:off x="8217393" y="3671276"/>
            <a:ext cx="1680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Carboxyl group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881E76-E688-5867-99F4-7790C6EDB7A2}"/>
              </a:ext>
            </a:extLst>
          </p:cNvPr>
          <p:cNvSpPr txBox="1"/>
          <p:nvPr/>
        </p:nvSpPr>
        <p:spPr>
          <a:xfrm>
            <a:off x="4951164" y="5685862"/>
            <a:ext cx="1050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 group</a:t>
            </a:r>
          </a:p>
        </p:txBody>
      </p:sp>
    </p:spTree>
    <p:extLst>
      <p:ext uri="{BB962C8B-B14F-4D97-AF65-F5344CB8AC3E}">
        <p14:creationId xmlns:p14="http://schemas.microsoft.com/office/powerpoint/2010/main" val="1757124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7303C0-08BD-0F04-EADD-ACB484577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Moly Mods – Amino Acid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848C92-5C70-F3EF-FEF4-35430ADE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66;p41">
            <a:extLst>
              <a:ext uri="{FF2B5EF4-FFF2-40B4-BE49-F238E27FC236}">
                <a16:creationId xmlns:a16="http://schemas.microsoft.com/office/drawing/2014/main" id="{A4713AAF-BA38-470E-C1A8-6A192D01676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26574" y="1474146"/>
            <a:ext cx="6329944" cy="4533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5123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99088B-0189-4323-1F2D-194C3155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76;p42">
            <a:extLst>
              <a:ext uri="{FF2B5EF4-FFF2-40B4-BE49-F238E27FC236}">
                <a16:creationId xmlns:a16="http://schemas.microsoft.com/office/drawing/2014/main" id="{F3613339-3DDB-B974-02E3-B5325D5F5E8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3169" y="2984840"/>
            <a:ext cx="1879784" cy="15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76;p42">
            <a:extLst>
              <a:ext uri="{FF2B5EF4-FFF2-40B4-BE49-F238E27FC236}">
                <a16:creationId xmlns:a16="http://schemas.microsoft.com/office/drawing/2014/main" id="{407BC17F-A47F-59C3-7E29-DB7C75250CB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32460" y="2984840"/>
            <a:ext cx="1879784" cy="151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72;p42">
            <a:extLst>
              <a:ext uri="{FF2B5EF4-FFF2-40B4-BE49-F238E27FC236}">
                <a16:creationId xmlns:a16="http://schemas.microsoft.com/office/drawing/2014/main" id="{D22B7FF8-FBC5-0E1E-201F-09C82FAF809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81509">
            <a:off x="7575154" y="2574261"/>
            <a:ext cx="3555699" cy="21569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7859BC-0A82-D271-68CB-C1D7BB01AB72}"/>
              </a:ext>
            </a:extLst>
          </p:cNvPr>
          <p:cNvSpPr txBox="1"/>
          <p:nvPr/>
        </p:nvSpPr>
        <p:spPr>
          <a:xfrm>
            <a:off x="2656711" y="3293749"/>
            <a:ext cx="487414" cy="717944"/>
          </a:xfrm>
          <a:prstGeom prst="rect">
            <a:avLst/>
          </a:prstGeom>
          <a:noFill/>
        </p:spPr>
        <p:txBody>
          <a:bodyPr wrap="non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3600" b="1" dirty="0"/>
              <a:t>+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CAA3F136-3169-9613-2D8D-432BA80B0FC9}"/>
              </a:ext>
            </a:extLst>
          </p:cNvPr>
          <p:cNvSpPr/>
          <p:nvPr/>
        </p:nvSpPr>
        <p:spPr>
          <a:xfrm>
            <a:off x="6071008" y="3419510"/>
            <a:ext cx="1001486" cy="592183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80C6EA-0BD5-B476-FFB0-3CCDD56B12A7}"/>
              </a:ext>
            </a:extLst>
          </p:cNvPr>
          <p:cNvSpPr txBox="1"/>
          <p:nvPr/>
        </p:nvSpPr>
        <p:spPr>
          <a:xfrm>
            <a:off x="1201783" y="1227909"/>
            <a:ext cx="6714308" cy="1275981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1" dirty="0"/>
              <a:t>How do amino acids form proteins? 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1" dirty="0"/>
              <a:t>(or in this case, a dipeptide?)</a:t>
            </a:r>
          </a:p>
        </p:txBody>
      </p:sp>
    </p:spTree>
    <p:extLst>
      <p:ext uri="{BB962C8B-B14F-4D97-AF65-F5344CB8AC3E}">
        <p14:creationId xmlns:p14="http://schemas.microsoft.com/office/powerpoint/2010/main" val="3294577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53289D-E0BF-A255-87F7-9C106FB44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Google Shape;290;p44">
            <a:extLst>
              <a:ext uri="{FF2B5EF4-FFF2-40B4-BE49-F238E27FC236}">
                <a16:creationId xmlns:a16="http://schemas.microsoft.com/office/drawing/2014/main" id="{0F8A1770-976C-F8DA-CD99-EAB98086448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1539" y="431117"/>
            <a:ext cx="6344987" cy="48767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3A485B0-E702-6FA0-C1BB-0D24C02EF0C1}"/>
              </a:ext>
            </a:extLst>
          </p:cNvPr>
          <p:cNvSpPr/>
          <p:nvPr/>
        </p:nvSpPr>
        <p:spPr>
          <a:xfrm>
            <a:off x="3505199" y="4071257"/>
            <a:ext cx="2024743" cy="1310640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F86C60-2299-EBA2-60C6-AA353F80CEA7}"/>
              </a:ext>
            </a:extLst>
          </p:cNvPr>
          <p:cNvSpPr txBox="1"/>
          <p:nvPr/>
        </p:nvSpPr>
        <p:spPr>
          <a:xfrm>
            <a:off x="7898674" y="2177143"/>
            <a:ext cx="3692435" cy="32360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1400" b="1" dirty="0"/>
              <a:t>Dehydration Synthesis!</a:t>
            </a:r>
          </a:p>
        </p:txBody>
      </p:sp>
    </p:spTree>
    <p:extLst>
      <p:ext uri="{BB962C8B-B14F-4D97-AF65-F5344CB8AC3E}">
        <p14:creationId xmlns:p14="http://schemas.microsoft.com/office/powerpoint/2010/main" val="245984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848C92-5C70-F3EF-FEF4-35430ADE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  <p:pic>
        <p:nvPicPr>
          <p:cNvPr id="3" name="Google Shape;266;p41">
            <a:extLst>
              <a:ext uri="{FF2B5EF4-FFF2-40B4-BE49-F238E27FC236}">
                <a16:creationId xmlns:a16="http://schemas.microsoft.com/office/drawing/2014/main" id="{A4713AAF-BA38-470E-C1A8-6A192D01676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130062" y="1169630"/>
            <a:ext cx="5765158" cy="41409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C066905-144B-1D59-5C6F-C18C66CE0911}"/>
              </a:ext>
            </a:extLst>
          </p:cNvPr>
          <p:cNvSpPr/>
          <p:nvPr/>
        </p:nvSpPr>
        <p:spPr>
          <a:xfrm>
            <a:off x="2651758" y="856205"/>
            <a:ext cx="2024743" cy="1225144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1F0B7E-EEC8-BAE8-0FEB-C486E0B8E725}"/>
              </a:ext>
            </a:extLst>
          </p:cNvPr>
          <p:cNvSpPr txBox="1"/>
          <p:nvPr/>
        </p:nvSpPr>
        <p:spPr>
          <a:xfrm>
            <a:off x="255826" y="688255"/>
            <a:ext cx="2777520" cy="587588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US" sz="2800" b="1" dirty="0"/>
              <a:t>What is this?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1C8ED0C-5553-6613-397C-11996E2B2F45}"/>
              </a:ext>
            </a:extLst>
          </p:cNvPr>
          <p:cNvCxnSpPr>
            <a:endCxn id="4" idx="2"/>
          </p:cNvCxnSpPr>
          <p:nvPr/>
        </p:nvCxnSpPr>
        <p:spPr>
          <a:xfrm>
            <a:off x="1746819" y="1275843"/>
            <a:ext cx="904939" cy="192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886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82" descr="A close-up of a toy&#10;&#10;Description automatically generated with low confidence">
            <a:extLst>
              <a:ext uri="{FF2B5EF4-FFF2-40B4-BE49-F238E27FC236}">
                <a16:creationId xmlns:a16="http://schemas.microsoft.com/office/drawing/2014/main" id="{F786F45F-FCCD-4F92-6346-86A23A427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781" y="574571"/>
            <a:ext cx="1307751" cy="1100666"/>
          </a:xfrm>
          <a:prstGeom prst="rect">
            <a:avLst/>
          </a:prstGeom>
        </p:spPr>
      </p:pic>
      <p:pic>
        <p:nvPicPr>
          <p:cNvPr id="85" name="Picture 84" descr="Chart, bubble chart&#10;&#10;Description automatically generated">
            <a:extLst>
              <a:ext uri="{FF2B5EF4-FFF2-40B4-BE49-F238E27FC236}">
                <a16:creationId xmlns:a16="http://schemas.microsoft.com/office/drawing/2014/main" id="{38189E27-5497-9861-086F-901FD3D9D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64" y="1558461"/>
            <a:ext cx="2004087" cy="2110139"/>
          </a:xfrm>
          <a:prstGeom prst="rect">
            <a:avLst/>
          </a:prstGeom>
        </p:spPr>
      </p:pic>
      <p:pic>
        <p:nvPicPr>
          <p:cNvPr id="87" name="Picture 86" descr="Chart, bubble chart&#10;&#10;Description automatically generated">
            <a:extLst>
              <a:ext uri="{FF2B5EF4-FFF2-40B4-BE49-F238E27FC236}">
                <a16:creationId xmlns:a16="http://schemas.microsoft.com/office/drawing/2014/main" id="{55377233-12A9-0731-0C1C-10F9F23D6D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839" y="3599007"/>
            <a:ext cx="1561988" cy="1644645"/>
          </a:xfrm>
          <a:prstGeom prst="rect">
            <a:avLst/>
          </a:prstGeom>
        </p:spPr>
      </p:pic>
      <p:pic>
        <p:nvPicPr>
          <p:cNvPr id="92" name="Picture 91" descr="Chart, bubble chart&#10;&#10;Description automatically generated">
            <a:extLst>
              <a:ext uri="{FF2B5EF4-FFF2-40B4-BE49-F238E27FC236}">
                <a16:creationId xmlns:a16="http://schemas.microsoft.com/office/drawing/2014/main" id="{6D052DEE-9470-5298-04E8-FC2BD72C4D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9062" y="3432368"/>
            <a:ext cx="1542738" cy="1624375"/>
          </a:xfrm>
          <a:prstGeom prst="rect">
            <a:avLst/>
          </a:prstGeom>
        </p:spPr>
      </p:pic>
      <p:pic>
        <p:nvPicPr>
          <p:cNvPr id="94" name="Picture 93" descr="A close-up of a toy&#10;&#10;Description automatically generated with low confidence">
            <a:extLst>
              <a:ext uri="{FF2B5EF4-FFF2-40B4-BE49-F238E27FC236}">
                <a16:creationId xmlns:a16="http://schemas.microsoft.com/office/drawing/2014/main" id="{131501F2-58BD-54ED-2078-80C5E0EDF4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8781" y="5012954"/>
            <a:ext cx="1542738" cy="1624377"/>
          </a:xfrm>
          <a:prstGeom prst="rect">
            <a:avLst/>
          </a:prstGeom>
        </p:spPr>
      </p:pic>
      <p:pic>
        <p:nvPicPr>
          <p:cNvPr id="96" name="Picture 95" descr="Chart, bubble chart&#10;&#10;Description automatically generated">
            <a:extLst>
              <a:ext uri="{FF2B5EF4-FFF2-40B4-BE49-F238E27FC236}">
                <a16:creationId xmlns:a16="http://schemas.microsoft.com/office/drawing/2014/main" id="{419985E6-6811-9475-ACFF-E6C3C4D26A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2171" y="674002"/>
            <a:ext cx="1854599" cy="1952738"/>
          </a:xfrm>
          <a:prstGeom prst="rect">
            <a:avLst/>
          </a:prstGeom>
        </p:spPr>
      </p:pic>
      <p:pic>
        <p:nvPicPr>
          <p:cNvPr id="98" name="Picture 97" descr="Chart, bubble chart&#10;&#10;Description automatically generated">
            <a:extLst>
              <a:ext uri="{FF2B5EF4-FFF2-40B4-BE49-F238E27FC236}">
                <a16:creationId xmlns:a16="http://schemas.microsoft.com/office/drawing/2014/main" id="{A8BB1B82-44C8-EDDB-7E20-B6695C80E2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7640" y="2804660"/>
            <a:ext cx="1325256" cy="1395385"/>
          </a:xfrm>
          <a:prstGeom prst="rect">
            <a:avLst/>
          </a:prstGeom>
        </p:spPr>
      </p:pic>
      <p:pic>
        <p:nvPicPr>
          <p:cNvPr id="100" name="Picture 99" descr="Chart, bubble chart&#10;&#10;Description automatically generated">
            <a:extLst>
              <a:ext uri="{FF2B5EF4-FFF2-40B4-BE49-F238E27FC236}">
                <a16:creationId xmlns:a16="http://schemas.microsoft.com/office/drawing/2014/main" id="{9FAE0636-33A9-28F5-7D7F-E63EC5C2F1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6835" y="4105028"/>
            <a:ext cx="1917955" cy="2019448"/>
          </a:xfrm>
          <a:prstGeom prst="rect">
            <a:avLst/>
          </a:prstGeom>
        </p:spPr>
      </p:pic>
      <p:pic>
        <p:nvPicPr>
          <p:cNvPr id="102" name="Picture 101" descr="Chart, bubble chart&#10;&#10;Description automatically generated">
            <a:extLst>
              <a:ext uri="{FF2B5EF4-FFF2-40B4-BE49-F238E27FC236}">
                <a16:creationId xmlns:a16="http://schemas.microsoft.com/office/drawing/2014/main" id="{12465A46-81C1-677C-2E11-74AFFB8D8D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0111" y="574571"/>
            <a:ext cx="1854597" cy="1952738"/>
          </a:xfrm>
          <a:prstGeom prst="rect">
            <a:avLst/>
          </a:prstGeom>
        </p:spPr>
      </p:pic>
      <p:pic>
        <p:nvPicPr>
          <p:cNvPr id="104" name="Picture 103" descr="Chart, bubble chart&#10;&#10;Description automatically generated">
            <a:extLst>
              <a:ext uri="{FF2B5EF4-FFF2-40B4-BE49-F238E27FC236}">
                <a16:creationId xmlns:a16="http://schemas.microsoft.com/office/drawing/2014/main" id="{6CC22A50-B874-5B41-A11F-9522977CEC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93402" y="2392902"/>
            <a:ext cx="1316071" cy="1741713"/>
          </a:xfrm>
          <a:prstGeom prst="rect">
            <a:avLst/>
          </a:prstGeom>
        </p:spPr>
      </p:pic>
      <p:pic>
        <p:nvPicPr>
          <p:cNvPr id="106" name="Picture 105" descr="Chart, bubble chart&#10;&#10;Description automatically generated">
            <a:extLst>
              <a:ext uri="{FF2B5EF4-FFF2-40B4-BE49-F238E27FC236}">
                <a16:creationId xmlns:a16="http://schemas.microsoft.com/office/drawing/2014/main" id="{9A210700-FBDC-3D09-82C9-E61FFDCCFB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5067881" y="4176826"/>
            <a:ext cx="1525931" cy="2019448"/>
          </a:xfrm>
          <a:prstGeom prst="rect">
            <a:avLst/>
          </a:prstGeom>
        </p:spPr>
      </p:pic>
      <p:pic>
        <p:nvPicPr>
          <p:cNvPr id="108" name="Picture 107" descr="Chart, bubble chart&#10;&#10;Description automatically generated">
            <a:extLst>
              <a:ext uri="{FF2B5EF4-FFF2-40B4-BE49-F238E27FC236}">
                <a16:creationId xmlns:a16="http://schemas.microsoft.com/office/drawing/2014/main" id="{3152D844-C46F-A274-9F36-9A8E8B9ADF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81748" y="608045"/>
            <a:ext cx="1475524" cy="1952738"/>
          </a:xfrm>
          <a:prstGeom prst="rect">
            <a:avLst/>
          </a:prstGeom>
        </p:spPr>
      </p:pic>
      <p:pic>
        <p:nvPicPr>
          <p:cNvPr id="112" name="Picture 111" descr="Chart, bubble chart&#10;&#10;Description automatically generated">
            <a:extLst>
              <a:ext uri="{FF2B5EF4-FFF2-40B4-BE49-F238E27FC236}">
                <a16:creationId xmlns:a16="http://schemas.microsoft.com/office/drawing/2014/main" id="{94734201-8D9A-ED79-5217-7026983FEC6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00225" y="2392902"/>
            <a:ext cx="1700176" cy="2250047"/>
          </a:xfrm>
          <a:prstGeom prst="rect">
            <a:avLst/>
          </a:prstGeom>
        </p:spPr>
      </p:pic>
      <p:pic>
        <p:nvPicPr>
          <p:cNvPr id="114" name="Picture 113" descr="Chart, bubble chart&#10;&#10;Description automatically generated">
            <a:extLst>
              <a:ext uri="{FF2B5EF4-FFF2-40B4-BE49-F238E27FC236}">
                <a16:creationId xmlns:a16="http://schemas.microsoft.com/office/drawing/2014/main" id="{8C3CCD96-0297-8359-0A46-27751B9214E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22031" y="4392779"/>
            <a:ext cx="1265075" cy="1674225"/>
          </a:xfrm>
          <a:prstGeom prst="rect">
            <a:avLst/>
          </a:prstGeom>
        </p:spPr>
      </p:pic>
      <p:pic>
        <p:nvPicPr>
          <p:cNvPr id="116" name="Picture 115" descr="Chart, bubble chart&#10;&#10;Description automatically generated">
            <a:extLst>
              <a:ext uri="{FF2B5EF4-FFF2-40B4-BE49-F238E27FC236}">
                <a16:creationId xmlns:a16="http://schemas.microsoft.com/office/drawing/2014/main" id="{FC40E361-3781-C2DB-05DC-077F89ACD70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83770" y="1492006"/>
            <a:ext cx="1097813" cy="1452869"/>
          </a:xfrm>
          <a:prstGeom prst="rect">
            <a:avLst/>
          </a:prstGeom>
        </p:spPr>
      </p:pic>
      <p:pic>
        <p:nvPicPr>
          <p:cNvPr id="120" name="Picture 119" descr="Chart, bubble chart&#10;&#10;Description automatically generated">
            <a:extLst>
              <a:ext uri="{FF2B5EF4-FFF2-40B4-BE49-F238E27FC236}">
                <a16:creationId xmlns:a16="http://schemas.microsoft.com/office/drawing/2014/main" id="{BB665B18-4217-8DCE-64A7-2DF627EF5D4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97446" y="4176826"/>
            <a:ext cx="1245773" cy="1648681"/>
          </a:xfrm>
          <a:prstGeom prst="rect">
            <a:avLst/>
          </a:prstGeom>
        </p:spPr>
      </p:pic>
      <p:pic>
        <p:nvPicPr>
          <p:cNvPr id="122" name="Picture 121" descr="Chart, bubble chart&#10;&#10;Description automatically generated">
            <a:extLst>
              <a:ext uri="{FF2B5EF4-FFF2-40B4-BE49-F238E27FC236}">
                <a16:creationId xmlns:a16="http://schemas.microsoft.com/office/drawing/2014/main" id="{2F132F23-BEC1-659F-FC7D-9D4050AC86F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28336" y="3202446"/>
            <a:ext cx="1649012" cy="2182335"/>
          </a:xfrm>
          <a:prstGeom prst="rect">
            <a:avLst/>
          </a:prstGeom>
        </p:spPr>
      </p:pic>
      <p:pic>
        <p:nvPicPr>
          <p:cNvPr id="124" name="Picture 123" descr="Chart, bubble chart&#10;&#10;Description automatically generated">
            <a:extLst>
              <a:ext uri="{FF2B5EF4-FFF2-40B4-BE49-F238E27FC236}">
                <a16:creationId xmlns:a16="http://schemas.microsoft.com/office/drawing/2014/main" id="{58E8327A-EE94-CB69-7641-80C57914129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15327" y="682523"/>
            <a:ext cx="1477585" cy="1955465"/>
          </a:xfrm>
          <a:prstGeom prst="rect">
            <a:avLst/>
          </a:prstGeom>
        </p:spPr>
      </p:pic>
      <p:pic>
        <p:nvPicPr>
          <p:cNvPr id="126" name="Picture 125" descr="Chart, bubble chart&#10;&#10;Description automatically generated">
            <a:extLst>
              <a:ext uri="{FF2B5EF4-FFF2-40B4-BE49-F238E27FC236}">
                <a16:creationId xmlns:a16="http://schemas.microsoft.com/office/drawing/2014/main" id="{500D6ED1-B57B-7E00-DAE8-74F21F1DE05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63533" y="2693160"/>
            <a:ext cx="1245775" cy="16486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27518F-67C9-1B04-4E81-ACF6F3290280}"/>
              </a:ext>
            </a:extLst>
          </p:cNvPr>
          <p:cNvSpPr txBox="1"/>
          <p:nvPr/>
        </p:nvSpPr>
        <p:spPr>
          <a:xfrm>
            <a:off x="238808" y="92577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u="sng" dirty="0"/>
              <a:t>Here are all 20 common Amino Acids with their unique R-groups</a:t>
            </a:r>
          </a:p>
        </p:txBody>
      </p:sp>
      <p:pic>
        <p:nvPicPr>
          <p:cNvPr id="90" name="Picture 89" descr="Chart, bubble chart&#10;&#10;Description automatically generated">
            <a:extLst>
              <a:ext uri="{FF2B5EF4-FFF2-40B4-BE49-F238E27FC236}">
                <a16:creationId xmlns:a16="http://schemas.microsoft.com/office/drawing/2014/main" id="{7D8A111C-185D-FD77-3734-68F537A997A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33827" y="1492006"/>
            <a:ext cx="1633485" cy="17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36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5E80E0DD-D864-4982-B4BD-DD655C27828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93288F0A-068E-40D7-B4F8-15AB39E4A283}" vid="{E8471C4C-3E8C-46B6-8453-1BB87D69F46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2" ma:contentTypeDescription="Create a new document." ma:contentTypeScope="" ma:versionID="44280871fb994f3a554cc9eec7dcc6d5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25565f6d3f0c9e410e3795a4391a019b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609C0A-0340-405D-A145-8B98400F62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37C8D3-1BFD-40B6-BC92-A17C86FCEAC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7f421b6-124f-4701-bd7b-c31d2b908c90"/>
    <ds:schemaRef ds:uri="256d1f37-a5bf-40ea-9e3b-df9e783b5a8c"/>
    <ds:schemaRef ds:uri="cfebaabb-06ba-495d-9116-624c50a03998"/>
    <ds:schemaRef ds:uri="68b5b436-c221-4126-930b-0387bddd4008"/>
    <ds:schemaRef ds:uri="fccfdd5f-3cf6-48f3-9c58-398738ebd059"/>
  </ds:schemaRefs>
</ds:datastoreItem>
</file>

<file path=customXml/itemProps3.xml><?xml version="1.0" encoding="utf-8"?>
<ds:datastoreItem xmlns:ds="http://schemas.openxmlformats.org/officeDocument/2006/customXml" ds:itemID="{91E16ABB-C338-49FE-BEFB-AD5EFBB9D15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 Presentation template 2022</Template>
  <TotalTime>17034</TotalTime>
  <Words>908</Words>
  <Application>Microsoft Office PowerPoint</Application>
  <PresentationFormat>Widescreen</PresentationFormat>
  <Paragraphs>125</Paragraphs>
  <Slides>35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Office Theme</vt:lpstr>
      <vt:lpstr>Custom Design</vt:lpstr>
      <vt:lpstr>PowerPoint Presentation</vt:lpstr>
      <vt:lpstr>Uncooking the Egg</vt:lpstr>
      <vt:lpstr>PowerPoint Presentation</vt:lpstr>
      <vt:lpstr>PowerPoint Presentation</vt:lpstr>
      <vt:lpstr>Moly Mods – Amino Acid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 closer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could you model this with students?</vt:lpstr>
      <vt:lpstr>Back to the Egg…</vt:lpstr>
      <vt:lpstr>What’s actually happening?</vt:lpstr>
      <vt:lpstr>The Principle of Microscopic Reversibility…</vt:lpstr>
      <vt:lpstr>Kit used in this presentation: Amino Acid Starter Kit Amino Acid Building Block Models</vt:lpstr>
      <vt:lpstr>Lending Library</vt:lpstr>
      <vt:lpstr>Scan this QR code and fill out our survey!</vt:lpstr>
      <vt:lpstr>Workshop NGSS Connections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Arnholt</dc:creator>
  <cp:lastModifiedBy>Mark Arnholt</cp:lastModifiedBy>
  <cp:revision>4</cp:revision>
  <dcterms:created xsi:type="dcterms:W3CDTF">2022-10-18T15:22:57Z</dcterms:created>
  <dcterms:modified xsi:type="dcterms:W3CDTF">2023-10-30T21:08:08Z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0x01010007F30016848ECA4D8C32F5EEF57AB254</vt:lpwstr>
  </property>
  <property fmtid="{D5CDD505-2E9C-101B-9397-08002B2CF9AE}" pid="3" name="MediaServiceImageTags">
    <vt:lpwstr/>
  </property>
</Properties>
</file>