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1"/>
  </p:notesMasterIdLst>
  <p:sldIdLst>
    <p:sldId id="258" r:id="rId6"/>
    <p:sldId id="261" r:id="rId7"/>
    <p:sldId id="267" r:id="rId8"/>
    <p:sldId id="325" r:id="rId9"/>
    <p:sldId id="294" r:id="rId10"/>
    <p:sldId id="295" r:id="rId11"/>
    <p:sldId id="293" r:id="rId12"/>
    <p:sldId id="298" r:id="rId13"/>
    <p:sldId id="299" r:id="rId14"/>
    <p:sldId id="288" r:id="rId15"/>
    <p:sldId id="300" r:id="rId16"/>
    <p:sldId id="453" r:id="rId17"/>
    <p:sldId id="301" r:id="rId18"/>
    <p:sldId id="302" r:id="rId19"/>
    <p:sldId id="296" r:id="rId20"/>
    <p:sldId id="297" r:id="rId21"/>
    <p:sldId id="303" r:id="rId22"/>
    <p:sldId id="314" r:id="rId23"/>
    <p:sldId id="304" r:id="rId24"/>
    <p:sldId id="454" r:id="rId25"/>
    <p:sldId id="305" r:id="rId26"/>
    <p:sldId id="306" r:id="rId27"/>
    <p:sldId id="307" r:id="rId28"/>
    <p:sldId id="308" r:id="rId29"/>
    <p:sldId id="310" r:id="rId30"/>
    <p:sldId id="309" r:id="rId31"/>
    <p:sldId id="311" r:id="rId32"/>
    <p:sldId id="322" r:id="rId33"/>
    <p:sldId id="323" r:id="rId34"/>
    <p:sldId id="324" r:id="rId35"/>
    <p:sldId id="321" r:id="rId36"/>
    <p:sldId id="326" r:id="rId37"/>
    <p:sldId id="452" r:id="rId38"/>
    <p:sldId id="292" r:id="rId39"/>
    <p:sldId id="27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5BC205-919D-45D8-86FC-676EF3F20D9F}" v="5" dt="2024-10-29T17:38:46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Arnholt" userId="b7de0cc5-3486-4cd8-905c-b5e2c5e5ddca" providerId="ADAL" clId="{765BC205-919D-45D8-86FC-676EF3F20D9F}"/>
    <pc:docChg chg="custSel addSld delSld modSld">
      <pc:chgData name="Mark Arnholt" userId="b7de0cc5-3486-4cd8-905c-b5e2c5e5ddca" providerId="ADAL" clId="{765BC205-919D-45D8-86FC-676EF3F20D9F}" dt="2024-10-29T19:27:16.355" v="22" actId="1582"/>
      <pc:docMkLst>
        <pc:docMk/>
      </pc:docMkLst>
      <pc:sldChg chg="addSp delSp modSp mod">
        <pc:chgData name="Mark Arnholt" userId="b7de0cc5-3486-4cd8-905c-b5e2c5e5ddca" providerId="ADAL" clId="{765BC205-919D-45D8-86FC-676EF3F20D9F}" dt="2024-10-29T17:39:47.365" v="11" actId="207"/>
        <pc:sldMkLst>
          <pc:docMk/>
          <pc:sldMk cId="4195867928" sldId="258"/>
        </pc:sldMkLst>
        <pc:spChg chg="mod">
          <ac:chgData name="Mark Arnholt" userId="b7de0cc5-3486-4cd8-905c-b5e2c5e5ddca" providerId="ADAL" clId="{765BC205-919D-45D8-86FC-676EF3F20D9F}" dt="2024-10-29T17:39:47.365" v="11" actId="207"/>
          <ac:spMkLst>
            <pc:docMk/>
            <pc:sldMk cId="4195867928" sldId="258"/>
            <ac:spMk id="5" creationId="{5EE25516-5167-7045-83DC-FCE4ACD32829}"/>
          </ac:spMkLst>
        </pc:spChg>
        <pc:picChg chg="mod">
          <ac:chgData name="Mark Arnholt" userId="b7de0cc5-3486-4cd8-905c-b5e2c5e5ddca" providerId="ADAL" clId="{765BC205-919D-45D8-86FC-676EF3F20D9F}" dt="2024-10-29T17:38:26.308" v="5" actId="1076"/>
          <ac:picMkLst>
            <pc:docMk/>
            <pc:sldMk cId="4195867928" sldId="258"/>
            <ac:picMk id="2" creationId="{55D1E38F-F91D-1F9E-B197-1DA79EBB12EA}"/>
          </ac:picMkLst>
        </pc:picChg>
        <pc:picChg chg="del">
          <ac:chgData name="Mark Arnholt" userId="b7de0cc5-3486-4cd8-905c-b5e2c5e5ddca" providerId="ADAL" clId="{765BC205-919D-45D8-86FC-676EF3F20D9F}" dt="2024-10-29T15:04:57.700" v="1" actId="478"/>
          <ac:picMkLst>
            <pc:docMk/>
            <pc:sldMk cId="4195867928" sldId="258"/>
            <ac:picMk id="3" creationId="{3029DAB3-8C1E-A906-A76D-EF7D554E336F}"/>
          </ac:picMkLst>
        </pc:picChg>
        <pc:picChg chg="add mod">
          <ac:chgData name="Mark Arnholt" userId="b7de0cc5-3486-4cd8-905c-b5e2c5e5ddca" providerId="ADAL" clId="{765BC205-919D-45D8-86FC-676EF3F20D9F}" dt="2024-10-29T17:38:37.795" v="9" actId="1076"/>
          <ac:picMkLst>
            <pc:docMk/>
            <pc:sldMk cId="4195867928" sldId="258"/>
            <ac:picMk id="4" creationId="{191DD8C5-2973-E697-A6FE-6E69A614723D}"/>
          </ac:picMkLst>
        </pc:picChg>
        <pc:picChg chg="del">
          <ac:chgData name="Mark Arnholt" userId="b7de0cc5-3486-4cd8-905c-b5e2c5e5ddca" providerId="ADAL" clId="{765BC205-919D-45D8-86FC-676EF3F20D9F}" dt="2024-10-29T15:04:56.982" v="0" actId="478"/>
          <ac:picMkLst>
            <pc:docMk/>
            <pc:sldMk cId="4195867928" sldId="258"/>
            <ac:picMk id="6" creationId="{9F1A7290-8E11-0A79-450A-1C7DF939DF69}"/>
          </ac:picMkLst>
        </pc:picChg>
        <pc:picChg chg="mod">
          <ac:chgData name="Mark Arnholt" userId="b7de0cc5-3486-4cd8-905c-b5e2c5e5ddca" providerId="ADAL" clId="{765BC205-919D-45D8-86FC-676EF3F20D9F}" dt="2024-10-29T17:38:46.767" v="10" actId="1076"/>
          <ac:picMkLst>
            <pc:docMk/>
            <pc:sldMk cId="4195867928" sldId="258"/>
            <ac:picMk id="1026" creationId="{1188B984-4A95-2EC7-2A6C-CE5086864F53}"/>
          </ac:picMkLst>
        </pc:picChg>
      </pc:sldChg>
      <pc:sldChg chg="modSp mod">
        <pc:chgData name="Mark Arnholt" userId="b7de0cc5-3486-4cd8-905c-b5e2c5e5ddca" providerId="ADAL" clId="{765BC205-919D-45D8-86FC-676EF3F20D9F}" dt="2024-10-29T19:26:46.205" v="18" actId="1076"/>
        <pc:sldMkLst>
          <pc:docMk/>
          <pc:sldMk cId="245984393" sldId="293"/>
        </pc:sldMkLst>
        <pc:spChg chg="mod">
          <ac:chgData name="Mark Arnholt" userId="b7de0cc5-3486-4cd8-905c-b5e2c5e5ddca" providerId="ADAL" clId="{765BC205-919D-45D8-86FC-676EF3F20D9F}" dt="2024-10-29T19:26:46.205" v="18" actId="1076"/>
          <ac:spMkLst>
            <pc:docMk/>
            <pc:sldMk cId="245984393" sldId="293"/>
            <ac:spMk id="4" creationId="{43A485B0-E702-6FA0-C1BB-0D24C02EF0C1}"/>
          </ac:spMkLst>
        </pc:spChg>
        <pc:spChg chg="mod">
          <ac:chgData name="Mark Arnholt" userId="b7de0cc5-3486-4cd8-905c-b5e2c5e5ddca" providerId="ADAL" clId="{765BC205-919D-45D8-86FC-676EF3F20D9F}" dt="2024-10-29T19:25:53.359" v="13" actId="1076"/>
          <ac:spMkLst>
            <pc:docMk/>
            <pc:sldMk cId="245984393" sldId="293"/>
            <ac:spMk id="5" creationId="{E5F86C60-2299-EBA2-60C6-AA353F80CEA7}"/>
          </ac:spMkLst>
        </pc:spChg>
      </pc:sldChg>
      <pc:sldChg chg="modSp mod">
        <pc:chgData name="Mark Arnholt" userId="b7de0cc5-3486-4cd8-905c-b5e2c5e5ddca" providerId="ADAL" clId="{765BC205-919D-45D8-86FC-676EF3F20D9F}" dt="2024-10-29T19:27:16.355" v="22" actId="1582"/>
        <pc:sldMkLst>
          <pc:docMk/>
          <pc:sldMk cId="1358886018" sldId="298"/>
        </pc:sldMkLst>
        <pc:spChg chg="mod">
          <ac:chgData name="Mark Arnholt" userId="b7de0cc5-3486-4cd8-905c-b5e2c5e5ddca" providerId="ADAL" clId="{765BC205-919D-45D8-86FC-676EF3F20D9F}" dt="2024-10-29T19:27:04.254" v="20" actId="1582"/>
          <ac:spMkLst>
            <pc:docMk/>
            <pc:sldMk cId="1358886018" sldId="298"/>
            <ac:spMk id="4" creationId="{7C066905-144B-1D59-5C6F-C18C66CE0911}"/>
          </ac:spMkLst>
        </pc:spChg>
        <pc:cxnChg chg="mod">
          <ac:chgData name="Mark Arnholt" userId="b7de0cc5-3486-4cd8-905c-b5e2c5e5ddca" providerId="ADAL" clId="{765BC205-919D-45D8-86FC-676EF3F20D9F}" dt="2024-10-29T19:27:16.355" v="22" actId="1582"/>
          <ac:cxnSpMkLst>
            <pc:docMk/>
            <pc:sldMk cId="1358886018" sldId="298"/>
            <ac:cxnSpMk id="7" creationId="{E1C8ED0C-5553-6613-397C-11996E2B2F45}"/>
          </ac:cxnSpMkLst>
        </pc:cxnChg>
      </pc:sldChg>
      <pc:sldChg chg="delSp add del mod">
        <pc:chgData name="Mark Arnholt" userId="b7de0cc5-3486-4cd8-905c-b5e2c5e5ddca" providerId="ADAL" clId="{765BC205-919D-45D8-86FC-676EF3F20D9F}" dt="2024-10-29T17:34:45.977" v="4"/>
        <pc:sldMkLst>
          <pc:docMk/>
          <pc:sldMk cId="1863815274" sldId="452"/>
        </pc:sldMkLst>
        <pc:picChg chg="del">
          <ac:chgData name="Mark Arnholt" userId="b7de0cc5-3486-4cd8-905c-b5e2c5e5ddca" providerId="ADAL" clId="{765BC205-919D-45D8-86FC-676EF3F20D9F}" dt="2024-10-29T15:05:05.294" v="2" actId="478"/>
          <ac:picMkLst>
            <pc:docMk/>
            <pc:sldMk cId="1863815274" sldId="452"/>
            <ac:picMk id="7" creationId="{74BF2384-55BA-56DE-393D-A25D3EA559E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790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8946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Teacher Note: The images here still contain the NCC backbone. The kits your students have only contain the R groups. </a:t>
            </a:r>
          </a:p>
          <a:p>
            <a:r>
              <a:rPr lang="en-US"/>
              <a:t>R groups in the kits do not have hydrogen molecules attached, with the exception of Glycine (r group is a Hydrogen)</a:t>
            </a:r>
          </a:p>
          <a:p>
            <a:r>
              <a:rPr lang="en-US"/>
              <a:t>Facilitate discussion in each group, but don’t give them too much guidance. This is designed for them to begin to identify patterns.</a:t>
            </a:r>
          </a:p>
          <a:p>
            <a:pPr marL="161766"/>
            <a:endParaRPr lang="en-US"/>
          </a:p>
          <a:p>
            <a:pPr marL="161766"/>
            <a:r>
              <a:rPr lang="en-US"/>
              <a:t>Students: Explore -&gt; Justify (potential CER (Claim, Evidence, Reasoning Paragraph) opportunity – formative assessment)</a:t>
            </a:r>
          </a:p>
        </p:txBody>
      </p:sp>
    </p:spTree>
    <p:extLst>
      <p:ext uri="{BB962C8B-B14F-4D97-AF65-F5344CB8AC3E}">
        <p14:creationId xmlns:p14="http://schemas.microsoft.com/office/powerpoint/2010/main" val="1354177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endParaRPr lang="en-US"/>
          </a:p>
        </p:txBody>
      </p:sp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FC2753-7F7E-9E4C-89AC-6CEF112263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09758" cy="6167887"/>
          </a:xfrm>
          <a:solidFill>
            <a:schemeClr val="accent1"/>
          </a:solidFill>
        </p:spPr>
      </p:sp>
    </p:spTree>
    <p:extLst>
      <p:ext uri="{BB962C8B-B14F-4D97-AF65-F5344CB8AC3E}">
        <p14:creationId xmlns:p14="http://schemas.microsoft.com/office/powerpoint/2010/main" val="2572902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5A18984-2D9F-6D4A-B6D5-61B428FD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281" y="408257"/>
            <a:ext cx="5005477" cy="17998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AD32983-45CD-AA47-902B-3319102871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04281" y="2578987"/>
            <a:ext cx="5005477" cy="3429000"/>
          </a:xfrm>
          <a:solidFill>
            <a:schemeClr val="accent3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9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0462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B4033-194C-5C44-B68A-11A24FB9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07DF24-BED4-2147-B810-A66B81186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0" y="2514600"/>
            <a:ext cx="9525000" cy="33909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2"/>
            <a:r>
              <a:rPr lang="en-US"/>
              <a:t>Write here text</a:t>
            </a:r>
          </a:p>
          <a:p>
            <a:pPr lvl="3"/>
            <a:r>
              <a:rPr lang="en-US"/>
              <a:t>Write here text</a:t>
            </a:r>
          </a:p>
          <a:p>
            <a:pPr lvl="4"/>
            <a:r>
              <a:rPr lang="en-US"/>
              <a:t>Write here text </a:t>
            </a:r>
          </a:p>
        </p:txBody>
      </p:sp>
    </p:spTree>
    <p:extLst>
      <p:ext uri="{BB962C8B-B14F-4D97-AF65-F5344CB8AC3E}">
        <p14:creationId xmlns:p14="http://schemas.microsoft.com/office/powerpoint/2010/main" val="1030039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4737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F877-D42C-95A4-A41B-0D51B7F58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39EB8-A5E9-FE54-418D-79DBBB47E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F3F7C-DAF5-D7C3-1193-B412BDDF7B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3DMD-Files/Student-Modeling-Packs/Digital-Activities/SideChainDigitalActivity-Student.pptx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cid:9a09cde1-d28a-45bf-ae99-9a1df058cffa@prod.exchangelabs.com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_rmt_/4062190929/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/3.0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1085913" TargetMode="Externa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3dmoleculardesigns.com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6.jpeg"/><Relationship Id="rId5" Type="http://schemas.openxmlformats.org/officeDocument/2006/relationships/image" Target="../media/image65.tmp"/><Relationship Id="rId4" Type="http://schemas.openxmlformats.org/officeDocument/2006/relationships/image" Target="../media/image64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tm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18" Type="http://schemas.openxmlformats.org/officeDocument/2006/relationships/image" Target="../media/image41.jpeg"/><Relationship Id="rId3" Type="http://schemas.openxmlformats.org/officeDocument/2006/relationships/image" Target="../media/image26.jpeg"/><Relationship Id="rId21" Type="http://schemas.openxmlformats.org/officeDocument/2006/relationships/image" Target="../media/image44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jpeg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19" Type="http://schemas.openxmlformats.org/officeDocument/2006/relationships/image" Target="../media/image42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Relationship Id="rId22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5EE25516-5167-7045-83DC-FCE4ACD32829}"/>
              </a:ext>
            </a:extLst>
          </p:cNvPr>
          <p:cNvSpPr txBox="1">
            <a:spLocks/>
          </p:cNvSpPr>
          <p:nvPr/>
        </p:nvSpPr>
        <p:spPr>
          <a:xfrm>
            <a:off x="4357803" y="1343792"/>
            <a:ext cx="4996542" cy="12498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</a:rPr>
              <a:t>Uncooking the Egg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Proxima Nova Rg"/>
                <a:ea typeface="Times New Roman" panose="02020603050405020304" pitchFamily="18" charset="0"/>
                <a:cs typeface="Calibri" panose="020F0502020204030204" pitchFamily="34" charset="0"/>
              </a:rPr>
              <a:t>Modeling protein folding and denaturation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5D2047-C3DB-420E-5246-472D3E7887FA}"/>
              </a:ext>
            </a:extLst>
          </p:cNvPr>
          <p:cNvSpPr txBox="1"/>
          <p:nvPr/>
        </p:nvSpPr>
        <p:spPr>
          <a:xfrm>
            <a:off x="230714" y="4281363"/>
            <a:ext cx="7143590" cy="23570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Mark Arnholt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Science Educator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SMART Team Coordinator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3D Molecular Designs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Milwaukee, WI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88B984-4A95-2EC7-2A6C-CE5086864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176" y="3309031"/>
            <a:ext cx="1977416" cy="158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55D1E38F-F91D-1F9E-B197-1DA79EBB1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845" y="2699431"/>
            <a:ext cx="6039437" cy="259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1DD8C5-2973-E697-A6FE-6E69A61472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658" y="5396144"/>
            <a:ext cx="4939292" cy="98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67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9B3634-31C1-4BBA-5169-4AC8CDF21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106745"/>
            <a:ext cx="7785463" cy="595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A7102F-C4B7-9A6A-5399-91B2CDF4C9ED}"/>
              </a:ext>
            </a:extLst>
          </p:cNvPr>
          <p:cNvSpPr txBox="1"/>
          <p:nvPr/>
        </p:nvSpPr>
        <p:spPr>
          <a:xfrm>
            <a:off x="8667055" y="1592590"/>
            <a:ext cx="30111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>
                <a:hlinkClick r:id="rId3"/>
              </a:rPr>
              <a:t>Open your bag and sort your amino acids on the property circle</a:t>
            </a:r>
            <a:endParaRPr lang="en-US" sz="2400" b="1" u="sng"/>
          </a:p>
          <a:p>
            <a:endParaRPr lang="en-US" sz="2400" b="1" u="sng"/>
          </a:p>
        </p:txBody>
      </p:sp>
      <p:pic>
        <p:nvPicPr>
          <p:cNvPr id="2" name="Google Shape;331;p50">
            <a:extLst>
              <a:ext uri="{FF2B5EF4-FFF2-40B4-BE49-F238E27FC236}">
                <a16:creationId xmlns:a16="http://schemas.microsoft.com/office/drawing/2014/main" id="{89918139-A05D-366D-BCA4-8DFD86CD189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7055" y="3325470"/>
            <a:ext cx="2556860" cy="273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32;p50">
            <a:extLst>
              <a:ext uri="{FF2B5EF4-FFF2-40B4-BE49-F238E27FC236}">
                <a16:creationId xmlns:a16="http://schemas.microsoft.com/office/drawing/2014/main" id="{B941F295-C0A7-7DFF-4F24-43E336F8532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67055" y="748145"/>
            <a:ext cx="968781" cy="7709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0D0843-479A-5F3A-2441-23838C7A6B03}"/>
              </a:ext>
            </a:extLst>
          </p:cNvPr>
          <p:cNvSpPr/>
          <p:nvPr/>
        </p:nvSpPr>
        <p:spPr>
          <a:xfrm>
            <a:off x="511780" y="98437"/>
            <a:ext cx="1882773" cy="542085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47D6EA5A-45FE-0A41-DB8F-8C086A1AC08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80" y="98437"/>
            <a:ext cx="1781173" cy="5337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4FF0B8-CFE1-2B0D-051A-E7DC36ABDCDC}"/>
              </a:ext>
            </a:extLst>
          </p:cNvPr>
          <p:cNvSpPr/>
          <p:nvPr/>
        </p:nvSpPr>
        <p:spPr>
          <a:xfrm>
            <a:off x="7128164" y="106745"/>
            <a:ext cx="1353985" cy="5254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4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C40D62-4AAF-38D7-4E7F-F455EE39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71;p53">
            <a:extLst>
              <a:ext uri="{FF2B5EF4-FFF2-40B4-BE49-F238E27FC236}">
                <a16:creationId xmlns:a16="http://schemas.microsoft.com/office/drawing/2014/main" id="{3D902A2E-C710-DD21-AF3B-2E5DD290922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9281" y="882102"/>
            <a:ext cx="10361228" cy="57061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4">
            <a:extLst>
              <a:ext uri="{FF2B5EF4-FFF2-40B4-BE49-F238E27FC236}">
                <a16:creationId xmlns:a16="http://schemas.microsoft.com/office/drawing/2014/main" id="{2C15E7AB-40F8-00F9-BBDE-39664C25A7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1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E7CA19-03BD-D667-AAE6-8C625F46D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8BDFF-377A-D92F-A1E1-78B5B6E9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Look closer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08AEB-BD4F-B526-1FE3-EFEEB3294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What trends do you see?</a:t>
            </a:r>
          </a:p>
          <a:p>
            <a:endParaRPr lang="en-US" sz="3600" dirty="0"/>
          </a:p>
          <a:p>
            <a:r>
              <a:rPr lang="en-US" sz="3600" dirty="0"/>
              <a:t>What elements are associated with different properties?</a:t>
            </a:r>
          </a:p>
          <a:p>
            <a:endParaRPr lang="en-US" dirty="0"/>
          </a:p>
          <a:p>
            <a:r>
              <a:rPr lang="en-US" dirty="0"/>
              <a:t>Turn and talk!</a:t>
            </a:r>
          </a:p>
          <a:p>
            <a:endParaRPr lang="en-US" dirty="0"/>
          </a:p>
          <a:p>
            <a:r>
              <a:rPr lang="en-US" dirty="0"/>
              <a:t>Be prepared to share!</a:t>
            </a:r>
          </a:p>
        </p:txBody>
      </p:sp>
    </p:spTree>
    <p:extLst>
      <p:ext uri="{BB962C8B-B14F-4D97-AF65-F5344CB8AC3E}">
        <p14:creationId xmlns:p14="http://schemas.microsoft.com/office/powerpoint/2010/main" val="397002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B9097E-2466-E892-0699-B607E70BB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11293-210D-F79E-E5F7-EFF9B116CFEB}"/>
              </a:ext>
            </a:extLst>
          </p:cNvPr>
          <p:cNvSpPr txBox="1"/>
          <p:nvPr/>
        </p:nvSpPr>
        <p:spPr>
          <a:xfrm>
            <a:off x="3250391" y="2837628"/>
            <a:ext cx="61047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333"/>
              </a:spcBef>
              <a:buClr>
                <a:srgbClr val="F1C232"/>
              </a:buClr>
              <a:buSzPts val="4000"/>
            </a:pPr>
            <a:r>
              <a:rPr lang="en-US" sz="3200" b="1" dirty="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6 Hydrophobic sidechains		</a:t>
            </a:r>
          </a:p>
          <a:p>
            <a:pPr>
              <a:lnSpc>
                <a:spcPct val="90000"/>
              </a:lnSpc>
              <a:buClr>
                <a:srgbClr val="FF0000"/>
              </a:buClr>
              <a:buSzPts val="4000"/>
            </a:pPr>
            <a:r>
              <a:rPr lang="en-US" sz="3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Acidic sidechains</a:t>
            </a:r>
            <a:endParaRPr lang="en-US" sz="3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2 Basic sidechains</a:t>
            </a: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</a:t>
            </a:r>
          </a:p>
          <a:p>
            <a:pPr>
              <a:lnSpc>
                <a:spcPct val="90000"/>
              </a:lnSpc>
              <a:buClr>
                <a:schemeClr val="accent6"/>
              </a:buClr>
              <a:buSzPts val="4000"/>
            </a:pPr>
            <a:r>
              <a:rPr lang="en-US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 Cysteine sidechains</a:t>
            </a:r>
            <a:endParaRPr lang="en-US" sz="32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Polar sidechains (white)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B5AAE-6D7E-00B9-D188-9E8A6A2DC78D}"/>
              </a:ext>
            </a:extLst>
          </p:cNvPr>
          <p:cNvSpPr txBox="1"/>
          <p:nvPr/>
        </p:nvSpPr>
        <p:spPr>
          <a:xfrm>
            <a:off x="1072326" y="279427"/>
            <a:ext cx="6400800" cy="20697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Let’s build a random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Begin by choosing your favorite Amino Acids</a:t>
            </a:r>
          </a:p>
        </p:txBody>
      </p:sp>
    </p:spTree>
    <p:extLst>
      <p:ext uri="{BB962C8B-B14F-4D97-AF65-F5344CB8AC3E}">
        <p14:creationId xmlns:p14="http://schemas.microsoft.com/office/powerpoint/2010/main" val="2807836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2B9A52-DC6A-CA23-8780-4AFD8B16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7D2E61-3DB1-D489-4A02-A65A29C3DEF8}"/>
              </a:ext>
            </a:extLst>
          </p:cNvPr>
          <p:cNvGrpSpPr/>
          <p:nvPr/>
        </p:nvGrpSpPr>
        <p:grpSpPr>
          <a:xfrm>
            <a:off x="1619794" y="2629721"/>
            <a:ext cx="8839204" cy="2667299"/>
            <a:chOff x="2364377" y="2472967"/>
            <a:chExt cx="8839204" cy="2667299"/>
          </a:xfrm>
        </p:grpSpPr>
        <p:pic>
          <p:nvPicPr>
            <p:cNvPr id="3" name="Google Shape;390;p56">
              <a:extLst>
                <a:ext uri="{FF2B5EF4-FFF2-40B4-BE49-F238E27FC236}">
                  <a16:creationId xmlns:a16="http://schemas.microsoft.com/office/drawing/2014/main" id="{C16726EF-0416-659C-C647-D5EB5907AA8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364377" y="2472967"/>
              <a:ext cx="8839204" cy="2667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A1721C-3EE6-869F-4597-85219505DC09}"/>
                </a:ext>
              </a:extLst>
            </p:cNvPr>
            <p:cNvSpPr/>
            <p:nvPr/>
          </p:nvSpPr>
          <p:spPr>
            <a:xfrm>
              <a:off x="2525486" y="3657600"/>
              <a:ext cx="992777" cy="705394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F004742-B5AE-BE5C-94EC-BF10547ACDEC}"/>
              </a:ext>
            </a:extLst>
          </p:cNvPr>
          <p:cNvSpPr txBox="1"/>
          <p:nvPr/>
        </p:nvSpPr>
        <p:spPr>
          <a:xfrm>
            <a:off x="1619794" y="1018903"/>
            <a:ext cx="7759337" cy="146308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Step 2: Starting at the blue end of your tuber, use the clips to add your selected amino acids to get your primary structure.</a:t>
            </a:r>
          </a:p>
        </p:txBody>
      </p:sp>
    </p:spTree>
    <p:extLst>
      <p:ext uri="{BB962C8B-B14F-4D97-AF65-F5344CB8AC3E}">
        <p14:creationId xmlns:p14="http://schemas.microsoft.com/office/powerpoint/2010/main" val="1217702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F987A9-1F65-5D1C-0BC2-0BD59927E76E}"/>
              </a:ext>
            </a:extLst>
          </p:cNvPr>
          <p:cNvSpPr txBox="1"/>
          <p:nvPr/>
        </p:nvSpPr>
        <p:spPr>
          <a:xfrm>
            <a:off x="1436914" y="774503"/>
            <a:ext cx="7898675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 dirty="0"/>
              <a:t>Why did we start at the blue end? What pattern do you notice?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6DF939-F4ED-D035-17DE-95BEA2B434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915641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93D7C4-D768-ED4E-5C8F-9E1CCD822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581400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79647-3EBE-9495-9487-CCA0A05BF4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55817" y="3683577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4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7DA7B4C-1375-89FA-A749-792EF21E22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77292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CBFDD5-4F06-9562-D833-EC635F494A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5834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017F7E3-095D-947B-571D-8E853B1E8570}"/>
              </a:ext>
            </a:extLst>
          </p:cNvPr>
          <p:cNvSpPr/>
          <p:nvPr/>
        </p:nvSpPr>
        <p:spPr>
          <a:xfrm>
            <a:off x="8207828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E5D9D-1187-2EF7-C239-F4E0203251F1}"/>
              </a:ext>
            </a:extLst>
          </p:cNvPr>
          <p:cNvSpPr/>
          <p:nvPr/>
        </p:nvSpPr>
        <p:spPr>
          <a:xfrm>
            <a:off x="619397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01DB-B6B5-F7A2-8129-9782E19BCA70}"/>
              </a:ext>
            </a:extLst>
          </p:cNvPr>
          <p:cNvSpPr txBox="1"/>
          <p:nvPr/>
        </p:nvSpPr>
        <p:spPr>
          <a:xfrm>
            <a:off x="1776549" y="1149531"/>
            <a:ext cx="9309462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N-C-C-N-C-C-N-C-C-N-C-C … This is our protein backbone- and the PRIMARY structure of a protein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679491-99D8-A548-A307-633F271A28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12567" y="3932259"/>
            <a:ext cx="819807" cy="624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90A09C-6C1A-A9B4-1279-99659C033EEC}"/>
              </a:ext>
            </a:extLst>
          </p:cNvPr>
          <p:cNvSpPr>
            <a:spLocks/>
          </p:cNvSpPr>
          <p:nvPr/>
        </p:nvSpPr>
        <p:spPr>
          <a:xfrm>
            <a:off x="886691" y="4322618"/>
            <a:ext cx="650371" cy="574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9F7007-D93F-7329-F35E-BD7E5C533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90455" y="3715580"/>
            <a:ext cx="392585" cy="378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5AC54B-E121-94D0-7A45-D6F7A5E4E33C}"/>
              </a:ext>
            </a:extLst>
          </p:cNvPr>
          <p:cNvSpPr/>
          <p:nvPr/>
        </p:nvSpPr>
        <p:spPr>
          <a:xfrm>
            <a:off x="2812567" y="3664527"/>
            <a:ext cx="263142" cy="2677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82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DDFC1F55-7B0E-6B3F-2709-BAB37A13B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447" y="347373"/>
            <a:ext cx="3802745" cy="507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because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107516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0" cy="32678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2919234" y="4727666"/>
            <a:ext cx="1824104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1453062" y="2720733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61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696CE7-52A7-3276-D5AD-3D22D4222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31" y="600810"/>
            <a:ext cx="6797004" cy="509775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as a result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3655191" y="2239058"/>
            <a:ext cx="771336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3655191" y="2257129"/>
            <a:ext cx="1213085" cy="14062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4868276" y="3663409"/>
            <a:ext cx="964488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2950489" y="2783725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50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B6E687-FE8C-A240-F1C9-8E638577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water drops&#10;&#10;Description automatically generated with low confidence">
            <a:extLst>
              <a:ext uri="{FF2B5EF4-FFF2-40B4-BE49-F238E27FC236}">
                <a16:creationId xmlns:a16="http://schemas.microsoft.com/office/drawing/2014/main" id="{7EC091A8-636A-6A37-C16F-DF1A38934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" y="217713"/>
            <a:ext cx="7866743" cy="59000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852A2D-5123-7EC1-7D17-4476AF5FF5B5}"/>
              </a:ext>
            </a:extLst>
          </p:cNvPr>
          <p:cNvSpPr txBox="1"/>
          <p:nvPr/>
        </p:nvSpPr>
        <p:spPr>
          <a:xfrm>
            <a:off x="8456023" y="1898468"/>
            <a:ext cx="3335383" cy="361668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2) Beta Sheets are also formed as a result of hydrogen bonding in the backbone of a protein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Add 1 sheet to your </a:t>
            </a:r>
            <a:r>
              <a:rPr lang="en-US" sz="2000" b="1" err="1"/>
              <a:t>toober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40691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egg, breakfast&#10;&#10;Description automatically generated">
            <a:extLst>
              <a:ext uri="{FF2B5EF4-FFF2-40B4-BE49-F238E27FC236}">
                <a16:creationId xmlns:a16="http://schemas.microsoft.com/office/drawing/2014/main" id="{D0FA7670-B18C-A52E-28E6-F809C38C5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91" y="1123177"/>
            <a:ext cx="9421115" cy="5383494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2DFC477-44AF-B844-837E-20E2A204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Uncooking the Egg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D333E9-FC47-9D4C-A432-B52C3F836E76}"/>
              </a:ext>
            </a:extLst>
          </p:cNvPr>
          <p:cNvGrpSpPr/>
          <p:nvPr/>
        </p:nvGrpSpPr>
        <p:grpSpPr>
          <a:xfrm>
            <a:off x="9782294" y="3677105"/>
            <a:ext cx="3015965" cy="846578"/>
            <a:chOff x="8018082" y="3465295"/>
            <a:chExt cx="3015965" cy="84657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C62472-1177-5846-A3F9-291C15446B67}"/>
                </a:ext>
              </a:extLst>
            </p:cNvPr>
            <p:cNvSpPr txBox="1"/>
            <p:nvPr/>
          </p:nvSpPr>
          <p:spPr>
            <a:xfrm>
              <a:off x="8840481" y="3465295"/>
              <a:ext cx="2193566" cy="8465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000"/>
                </a:spcBef>
              </a:pPr>
              <a:r>
                <a:rPr lang="en-US" sz="1400" dirty="0">
                  <a:latin typeface="+mj-lt"/>
                </a:rPr>
                <a:t>Protein folding and denaturation</a:t>
              </a:r>
              <a:endParaRPr lang="en-US" sz="1400" b="0" dirty="0">
                <a:latin typeface="+mj-lt"/>
              </a:endParaRPr>
            </a:p>
            <a:p>
              <a: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</a:pPr>
              <a:endParaRPr lang="en-US" sz="12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F099A8-925F-4F46-B62F-69760B5A65A7}"/>
                </a:ext>
              </a:extLst>
            </p:cNvPr>
            <p:cNvCxnSpPr>
              <a:cxnSpLocks/>
            </p:cNvCxnSpPr>
            <p:nvPr/>
          </p:nvCxnSpPr>
          <p:spPr>
            <a:xfrm>
              <a:off x="8018082" y="3620367"/>
              <a:ext cx="746197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346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0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9535-2E22-2899-035B-B60B5EBF0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Discover the rules of Tertiary structure!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E06C1C-5E5A-A48F-E3A6-58CE65E8B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166BFC-42EB-7F34-1ADC-97B68046666F}"/>
              </a:ext>
            </a:extLst>
          </p:cNvPr>
          <p:cNvSpPr txBox="1"/>
          <p:nvPr/>
        </p:nvSpPr>
        <p:spPr>
          <a:xfrm>
            <a:off x="7586133" y="2674034"/>
            <a:ext cx="3285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Access Code:</a:t>
            </a:r>
          </a:p>
          <a:p>
            <a:r>
              <a:rPr lang="en-US" sz="3600" dirty="0"/>
              <a:t>SUMMER24</a:t>
            </a:r>
          </a:p>
        </p:txBody>
      </p:sp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DD7ECA44-3ED2-BF03-B079-0DCE1EC16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67" y="775877"/>
            <a:ext cx="5960533" cy="59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72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14A859-72EC-4F75-C5E4-57363EAA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 descr="A picture containing indoor, blue, toothbrush, white&#10;&#10;Description automatically generated">
            <a:extLst>
              <a:ext uri="{FF2B5EF4-FFF2-40B4-BE49-F238E27FC236}">
                <a16:creationId xmlns:a16="http://schemas.microsoft.com/office/drawing/2014/main" id="{6E996F65-3F1A-A20E-EE01-4B70D4F5A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121920"/>
            <a:ext cx="8104778" cy="60785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15CE44-7BCE-A425-7685-050B0764C4C4}"/>
              </a:ext>
            </a:extLst>
          </p:cNvPr>
          <p:cNvSpPr txBox="1"/>
          <p:nvPr/>
        </p:nvSpPr>
        <p:spPr>
          <a:xfrm>
            <a:off x="8682446" y="1220547"/>
            <a:ext cx="3152503" cy="4426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 marL="342900" indent="-3429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 dirty="0"/>
              <a:t>Cysteines will form a disulfide bond, adding stability to the protein structure-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*Fold your </a:t>
            </a:r>
            <a:r>
              <a:rPr lang="en-US" sz="2000" b="1" dirty="0" err="1"/>
              <a:t>toober</a:t>
            </a:r>
            <a:r>
              <a:rPr lang="en-US" sz="2000" b="1" dirty="0"/>
              <a:t> so that the </a:t>
            </a:r>
            <a:r>
              <a:rPr lang="en-US" sz="2000" b="1" dirty="0" err="1"/>
              <a:t>Cys</a:t>
            </a:r>
            <a:r>
              <a:rPr lang="en-US" sz="2000" b="1" dirty="0"/>
              <a:t> – </a:t>
            </a:r>
            <a:r>
              <a:rPr lang="en-US" sz="2000" b="1" dirty="0" err="1"/>
              <a:t>Cys</a:t>
            </a:r>
            <a:r>
              <a:rPr lang="en-US" sz="2000" b="1" dirty="0"/>
              <a:t> can interact.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Note* - The more disulfide bonds a protein has, the more stable it becomes</a:t>
            </a:r>
          </a:p>
        </p:txBody>
      </p:sp>
    </p:spTree>
    <p:extLst>
      <p:ext uri="{BB962C8B-B14F-4D97-AF65-F5344CB8AC3E}">
        <p14:creationId xmlns:p14="http://schemas.microsoft.com/office/powerpoint/2010/main" val="4172201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EDF1AA-7B38-113E-02A4-266DEEDD8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p:pic>
        <p:nvPicPr>
          <p:cNvPr id="4" name="Picture 3" descr="A picture containing indoor, blue, accessory&#10;&#10;Description automatically generated">
            <a:extLst>
              <a:ext uri="{FF2B5EF4-FFF2-40B4-BE49-F238E27FC236}">
                <a16:creationId xmlns:a16="http://schemas.microsoft.com/office/drawing/2014/main" id="{1801B460-4336-40F3-4D2B-93158DD16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1" y="242562"/>
            <a:ext cx="8075748" cy="6056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7C324B-C130-9CB4-A696-70948B10A258}"/>
              </a:ext>
            </a:extLst>
          </p:cNvPr>
          <p:cNvSpPr txBox="1"/>
          <p:nvPr/>
        </p:nvSpPr>
        <p:spPr>
          <a:xfrm>
            <a:off x="8642170" y="1613252"/>
            <a:ext cx="2944994" cy="269752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2) Acids and bases will form a salt bridge between them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 Fold your toober to create 2 salt bridges</a:t>
            </a:r>
          </a:p>
        </p:txBody>
      </p:sp>
    </p:spTree>
    <p:extLst>
      <p:ext uri="{BB962C8B-B14F-4D97-AF65-F5344CB8AC3E}">
        <p14:creationId xmlns:p14="http://schemas.microsoft.com/office/powerpoint/2010/main" val="3813719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3D13C-72BC-20DC-5AE2-0CE743BC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picture containing indoor, toothbrush, blue&#10;&#10;Description automatically generated">
            <a:extLst>
              <a:ext uri="{FF2B5EF4-FFF2-40B4-BE49-F238E27FC236}">
                <a16:creationId xmlns:a16="http://schemas.microsoft.com/office/drawing/2014/main" id="{633C40D1-0F58-96A3-3D97-5B2FD731F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6" y="360884"/>
            <a:ext cx="8181641" cy="6136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98175-89AD-A51F-0D59-957D9BB6F61F}"/>
              </a:ext>
            </a:extLst>
          </p:cNvPr>
          <p:cNvSpPr txBox="1"/>
          <p:nvPr/>
        </p:nvSpPr>
        <p:spPr>
          <a:xfrm>
            <a:off x="8610600" y="921678"/>
            <a:ext cx="3257006" cy="52171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3) Since most of your cells are made of water, the hydrophobic Amino Acids will try to “dive” to the center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Fold your </a:t>
            </a:r>
            <a:r>
              <a:rPr lang="en-US" sz="2000" b="1" err="1"/>
              <a:t>toober</a:t>
            </a:r>
            <a:r>
              <a:rPr lang="en-US" sz="2000" b="1"/>
              <a:t> so that the hydrophobic amino acids can interact with each other in the “middle”</a:t>
            </a:r>
          </a:p>
        </p:txBody>
      </p:sp>
    </p:spTree>
    <p:extLst>
      <p:ext uri="{BB962C8B-B14F-4D97-AF65-F5344CB8AC3E}">
        <p14:creationId xmlns:p14="http://schemas.microsoft.com/office/powerpoint/2010/main" val="2776804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BFF67B-EF7D-60AB-138C-B5728404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a syringe&#10;&#10;Description automatically generated with low confidence">
            <a:extLst>
              <a:ext uri="{FF2B5EF4-FFF2-40B4-BE49-F238E27FC236}">
                <a16:creationId xmlns:a16="http://schemas.microsoft.com/office/drawing/2014/main" id="{D49F87E9-BF5A-F39C-4697-6E4B48A72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54" y="505995"/>
            <a:ext cx="7724504" cy="5793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81FF24-074B-290C-CAED-D8B354001218}"/>
              </a:ext>
            </a:extLst>
          </p:cNvPr>
          <p:cNvSpPr txBox="1"/>
          <p:nvPr/>
        </p:nvSpPr>
        <p:spPr>
          <a:xfrm>
            <a:off x="8096795" y="1123406"/>
            <a:ext cx="3642360" cy="44169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4) Hydrophilic Amino Acids will want to interact with the water inside the cell.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Spin the hydrophilic amino acids toward the “outside” of your protein so that it can interact with the environment around it.</a:t>
            </a:r>
          </a:p>
        </p:txBody>
      </p:sp>
    </p:spTree>
    <p:extLst>
      <p:ext uri="{BB962C8B-B14F-4D97-AF65-F5344CB8AC3E}">
        <p14:creationId xmlns:p14="http://schemas.microsoft.com/office/powerpoint/2010/main" val="32881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FD6F30-5A98-3E76-975D-14E4314E5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B0033-1824-08E6-80DF-15686C052506}"/>
              </a:ext>
            </a:extLst>
          </p:cNvPr>
          <p:cNvSpPr txBox="1"/>
          <p:nvPr/>
        </p:nvSpPr>
        <p:spPr>
          <a:xfrm>
            <a:off x="627017" y="1227909"/>
            <a:ext cx="10624457" cy="332942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Hold up your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Why is it different from the other groups?</a:t>
            </a:r>
          </a:p>
        </p:txBody>
      </p:sp>
    </p:spTree>
    <p:extLst>
      <p:ext uri="{BB962C8B-B14F-4D97-AF65-F5344CB8AC3E}">
        <p14:creationId xmlns:p14="http://schemas.microsoft.com/office/powerpoint/2010/main" val="3065834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416CC28-99A0-1490-A5CC-4558182C2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766" y="337705"/>
            <a:ext cx="6554241" cy="655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6B68CD-6464-5786-D040-FFEF7293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C077BF-EC81-5285-AB25-9E3BEE28EE2B}"/>
              </a:ext>
            </a:extLst>
          </p:cNvPr>
          <p:cNvSpPr txBox="1"/>
          <p:nvPr/>
        </p:nvSpPr>
        <p:spPr>
          <a:xfrm>
            <a:off x="1399308" y="337705"/>
            <a:ext cx="7716981" cy="136895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Quaternary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Different proteins interact with each other. Ex. Insulin is comprised of 2 chains of amino acids </a:t>
            </a:r>
          </a:p>
        </p:txBody>
      </p:sp>
    </p:spTree>
    <p:extLst>
      <p:ext uri="{BB962C8B-B14F-4D97-AF65-F5344CB8AC3E}">
        <p14:creationId xmlns:p14="http://schemas.microsoft.com/office/powerpoint/2010/main" val="4286248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A674-E8A8-CA85-D7AA-3589C8BE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could you model this with students?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DF576DF5-1F7D-691F-D5ED-037870A74A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0BF71-2FAB-3299-DCAB-4633479A2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673" y="1502876"/>
            <a:ext cx="6809509" cy="48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430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indoor, sliced&#10;&#10;Description automatically generated">
            <a:extLst>
              <a:ext uri="{FF2B5EF4-FFF2-40B4-BE49-F238E27FC236}">
                <a16:creationId xmlns:a16="http://schemas.microsoft.com/office/drawing/2014/main" id="{E2B03881-1933-4DEA-8EBB-CC3F8B9EA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52195" y="1231900"/>
            <a:ext cx="7109884" cy="53324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DFF55C-C0F9-1DF9-435F-5461BF9D0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to the Egg…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C08D43-469B-4FDE-B43B-60D2C4519BF7}"/>
              </a:ext>
            </a:extLst>
          </p:cNvPr>
          <p:cNvSpPr txBox="1"/>
          <p:nvPr/>
        </p:nvSpPr>
        <p:spPr>
          <a:xfrm>
            <a:off x="2752195" y="6626302"/>
            <a:ext cx="6241343" cy="211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en-US" sz="900" dirty="0">
                <a:hlinkClick r:id="rId3" tooltip="https://www.flickr.com/photos/_rmt_/4062190929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92325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178DD-7AFD-37C9-DB4E-4EEAFC30B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actually happening?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079BFAC-06C6-36D2-E27B-B16D366BCF8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73444725"/>
              </p:ext>
            </p:extLst>
          </p:nvPr>
        </p:nvGraphicFramePr>
        <p:xfrm>
          <a:off x="571249" y="1127819"/>
          <a:ext cx="9513528" cy="485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176">
                  <a:extLst>
                    <a:ext uri="{9D8B030D-6E8A-4147-A177-3AD203B41FA5}">
                      <a16:colId xmlns:a16="http://schemas.microsoft.com/office/drawing/2014/main" val="3128473518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1787737570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3308256727"/>
                    </a:ext>
                  </a:extLst>
                </a:gridCol>
              </a:tblGrid>
              <a:tr h="704171">
                <a:tc>
                  <a:txBody>
                    <a:bodyPr/>
                    <a:lstStyle/>
                    <a:p>
                      <a:r>
                        <a:rPr lang="en-US" sz="2000"/>
                        <a:t>Boiling the 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Urea – 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Centrifuge and dilution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630864"/>
                  </a:ext>
                </a:extLst>
              </a:tr>
              <a:tr h="4146778"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Proteins denature, random movement cause primary structure entanglement, and new tertiary bonds (both hydrogen bonding and salt bridges) form</a:t>
                      </a:r>
                    </a:p>
                    <a:p>
                      <a:endParaRPr lang="en-US" sz="2000" dirty="0"/>
                    </a:p>
                    <a:p>
                      <a:endParaRPr lang="en-US" sz="2000" dirty="0"/>
                    </a:p>
                    <a:p>
                      <a:endParaRPr lang="en-US" sz="2000" dirty="0"/>
                    </a:p>
                    <a:p>
                      <a:endParaRPr lang="en-US" sz="2000" dirty="0"/>
                    </a:p>
                    <a:p>
                      <a:endParaRPr lang="en-US" sz="2000" dirty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Newly formed tertiary structures denatured, breaking hydrogen and salt bridges,  “lubricates” protein strands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Centrifuge causes sheer forces that separate the strands. Dilution causes spontaneous refolding into natural shapes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324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754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548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66D02-CC4D-FD2D-E667-B29355169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Principle of Microscopic Reversibility…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22230B-5262-91C4-120B-B76A9FBE0E52}"/>
              </a:ext>
            </a:extLst>
          </p:cNvPr>
          <p:cNvSpPr txBox="1"/>
          <p:nvPr/>
        </p:nvSpPr>
        <p:spPr>
          <a:xfrm>
            <a:off x="1080052" y="1286481"/>
            <a:ext cx="9495183" cy="350357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“Corresponding to every individual process there is a reverse process, and in a state of equilibrium the average rate of every process is equal to the average rate of its reverse process.”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Lewis, G. N. (1925-03-01). </a:t>
            </a:r>
            <a:r>
              <a:rPr lang="en-US" sz="2800" b="0" i="0" u="sng" dirty="0">
                <a:solidFill>
                  <a:srgbClr val="3366BB"/>
                </a:solidFill>
                <a:effectLst/>
                <a:latin typeface="Arial" panose="020B0604020202020204" pitchFamily="34" charset="0"/>
                <a:hlinkClick r:id="rId2"/>
              </a:rPr>
              <a:t>"A New Principle of Equilibrium"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17985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4BDC5-54DF-9009-A91C-FD814527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Kit used in this presentation:</a:t>
            </a:r>
            <a:br>
              <a:rPr lang="en-US" dirty="0"/>
            </a:br>
            <a:r>
              <a:rPr lang="en-US" dirty="0"/>
              <a:t>Amino Acid Starter Kit</a:t>
            </a:r>
            <a:br>
              <a:rPr lang="en-US" dirty="0"/>
            </a:br>
            <a:r>
              <a:rPr lang="en-US" dirty="0"/>
              <a:t>Amino Acid Building Block Models</a:t>
            </a:r>
            <a:br>
              <a:rPr lang="en-US" dirty="0"/>
            </a:br>
            <a:r>
              <a:rPr lang="en-US" dirty="0"/>
              <a:t>Digital Modeling Hub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68F300-6A54-FED8-7ED1-D4C8FF1D171A}"/>
              </a:ext>
            </a:extLst>
          </p:cNvPr>
          <p:cNvSpPr txBox="1"/>
          <p:nvPr/>
        </p:nvSpPr>
        <p:spPr>
          <a:xfrm>
            <a:off x="3616056" y="6230855"/>
            <a:ext cx="4259185" cy="330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hlinkClick r:id="rId2"/>
              </a:rPr>
              <a:t>3dmoleculardesigns.com</a:t>
            </a:r>
            <a:endParaRPr lang="en-US" sz="1400" b="1" dirty="0"/>
          </a:p>
        </p:txBody>
      </p:sp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FB0C430B-BE0D-6689-4C5C-328A3FC1E17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9" y="5534618"/>
            <a:ext cx="3048065" cy="1129708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2A269E8-85C0-38B9-1F1B-4D4A3B7B0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010" y="1745340"/>
            <a:ext cx="3288542" cy="1799851"/>
          </a:xfrm>
          <a:prstGeom prst="rect">
            <a:avLst/>
          </a:prstGeom>
        </p:spPr>
      </p:pic>
      <p:pic>
        <p:nvPicPr>
          <p:cNvPr id="8" name="Picture 7" descr="Chart, bubble chart&#10;&#10;Description automatically generated">
            <a:extLst>
              <a:ext uri="{FF2B5EF4-FFF2-40B4-BE49-F238E27FC236}">
                <a16:creationId xmlns:a16="http://schemas.microsoft.com/office/drawing/2014/main" id="{A7560C54-D6F3-0653-42CE-11160AD21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010" y="3536641"/>
            <a:ext cx="3221930" cy="172475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E81BE40-149F-B115-D734-1E6AFBB5B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0" y="1834178"/>
            <a:ext cx="5877100" cy="39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249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F723CD0E-A757-0AC1-B184-B1E5C1B44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3" t="2989" r="1647" b="5353"/>
          <a:stretch/>
        </p:blipFill>
        <p:spPr>
          <a:xfrm>
            <a:off x="166254" y="775877"/>
            <a:ext cx="6359237" cy="40247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4E9230-38DE-C192-B4EE-3DA25BF3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Library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309C0-1590-218B-028A-379F8CFE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9282D73-C0B0-CB85-61DD-F2016875D9DE}"/>
              </a:ext>
            </a:extLst>
          </p:cNvPr>
          <p:cNvSpPr/>
          <p:nvPr/>
        </p:nvSpPr>
        <p:spPr>
          <a:xfrm>
            <a:off x="3439390" y="1701986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A31C65AD-D4BC-523B-12EB-80C60363C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4748" r="3931" b="2821"/>
          <a:stretch/>
        </p:blipFill>
        <p:spPr>
          <a:xfrm>
            <a:off x="5028002" y="2715953"/>
            <a:ext cx="6390742" cy="402474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606C0FA-21AF-A0D2-412D-040205460C60}"/>
              </a:ext>
            </a:extLst>
          </p:cNvPr>
          <p:cNvSpPr/>
          <p:nvPr/>
        </p:nvSpPr>
        <p:spPr>
          <a:xfrm>
            <a:off x="5548745" y="4876800"/>
            <a:ext cx="1052946" cy="5195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804D3B3-6378-8F40-7A15-C5B7FF6416B2}"/>
              </a:ext>
            </a:extLst>
          </p:cNvPr>
          <p:cNvSpPr/>
          <p:nvPr/>
        </p:nvSpPr>
        <p:spPr>
          <a:xfrm>
            <a:off x="5995554" y="4305762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3BF450C-C4BF-4329-28F8-8D5C466A9A0E}"/>
              </a:ext>
            </a:extLst>
          </p:cNvPr>
          <p:cNvSpPr/>
          <p:nvPr/>
        </p:nvSpPr>
        <p:spPr>
          <a:xfrm>
            <a:off x="3041072" y="2185554"/>
            <a:ext cx="997528" cy="46112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29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our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9A3E37D-B780-0AD5-8099-B4E56EAF6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171275"/>
            <a:ext cx="5128098" cy="51280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8CF7DA-A000-B9A5-C053-F8B83EA05B9F}"/>
              </a:ext>
            </a:extLst>
          </p:cNvPr>
          <p:cNvSpPr txBox="1"/>
          <p:nvPr/>
        </p:nvSpPr>
        <p:spPr>
          <a:xfrm>
            <a:off x="6416634" y="1010945"/>
            <a:ext cx="3775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 me your Ribosome image and I’ll give you a model with AR enhancement as a thank-you gift!</a:t>
            </a:r>
            <a:endParaRPr lang="en-US" sz="2800" dirty="0"/>
          </a:p>
        </p:txBody>
      </p:sp>
      <p:pic>
        <p:nvPicPr>
          <p:cNvPr id="7" name="Picture 6" descr="A small plastic flower with a qr code&#10;&#10;Description automatically generated">
            <a:extLst>
              <a:ext uri="{FF2B5EF4-FFF2-40B4-BE49-F238E27FC236}">
                <a16:creationId xmlns:a16="http://schemas.microsoft.com/office/drawing/2014/main" id="{958384FA-28EF-ED8D-4C3F-B35FA6A4D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645" y="2097628"/>
            <a:ext cx="4384307" cy="438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15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Workshop NGSS Connections </a:t>
            </a:r>
            <a:endParaRPr/>
          </a:p>
        </p:txBody>
      </p:sp>
      <p:graphicFrame>
        <p:nvGraphicFramePr>
          <p:cNvPr id="117" name="Google Shape;117;p9"/>
          <p:cNvGraphicFramePr/>
          <p:nvPr/>
        </p:nvGraphicFramePr>
        <p:xfrm>
          <a:off x="617913" y="1677375"/>
          <a:ext cx="10956175" cy="3690626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352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SEPs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CCCs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DCIs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 1-3: 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Constructing Explanations and Designing Solutions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Patterns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Stability and change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Systems and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/>
                        <a:t> 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E3904051-20C6-6041-86FD-3BDF988016C4}"/>
              </a:ext>
            </a:extLst>
          </p:cNvPr>
          <p:cNvSpPr/>
          <p:nvPr/>
        </p:nvSpPr>
        <p:spPr>
          <a:xfrm>
            <a:off x="1143452" y="1934317"/>
            <a:ext cx="3507971" cy="365760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ADC9A5E3-7B42-897D-88FD-78997CCD5254}"/>
              </a:ext>
            </a:extLst>
          </p:cNvPr>
          <p:cNvSpPr/>
          <p:nvPr/>
        </p:nvSpPr>
        <p:spPr>
          <a:xfrm>
            <a:off x="6620416" y="1934317"/>
            <a:ext cx="4552137" cy="4201143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306E1FD-A066-19E4-7A21-B9166AD07209}"/>
              </a:ext>
            </a:extLst>
          </p:cNvPr>
          <p:cNvSpPr/>
          <p:nvPr/>
        </p:nvSpPr>
        <p:spPr>
          <a:xfrm>
            <a:off x="4462272" y="2876204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D4C4436-9F58-F9C8-EE24-767E5DF2BD58}"/>
              </a:ext>
            </a:extLst>
          </p:cNvPr>
          <p:cNvSpPr/>
          <p:nvPr/>
        </p:nvSpPr>
        <p:spPr>
          <a:xfrm>
            <a:off x="4462272" y="4734432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15476-69A7-46DA-CB7C-901148D2FE44}"/>
              </a:ext>
            </a:extLst>
          </p:cNvPr>
          <p:cNvSpPr txBox="1"/>
          <p:nvPr/>
        </p:nvSpPr>
        <p:spPr>
          <a:xfrm>
            <a:off x="1211580" y="3578451"/>
            <a:ext cx="14983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Amine group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DABA0-BF96-7D2C-DBB9-02CE652A3B35}"/>
              </a:ext>
            </a:extLst>
          </p:cNvPr>
          <p:cNvSpPr txBox="1"/>
          <p:nvPr/>
        </p:nvSpPr>
        <p:spPr>
          <a:xfrm>
            <a:off x="4877493" y="2845101"/>
            <a:ext cx="1066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</a:t>
            </a:r>
            <a:r>
              <a:rPr lang="en-US" dirty="0"/>
              <a:t> carbon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4437E4-2A10-6707-5FA3-6A784B2B61E3}"/>
              </a:ext>
            </a:extLst>
          </p:cNvPr>
          <p:cNvSpPr txBox="1"/>
          <p:nvPr/>
        </p:nvSpPr>
        <p:spPr>
          <a:xfrm>
            <a:off x="8217393" y="3671276"/>
            <a:ext cx="1680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Carboxyl group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881E76-E688-5867-99F4-7790C6EDB7A2}"/>
              </a:ext>
            </a:extLst>
          </p:cNvPr>
          <p:cNvSpPr txBox="1"/>
          <p:nvPr/>
        </p:nvSpPr>
        <p:spPr>
          <a:xfrm>
            <a:off x="4951164" y="5685862"/>
            <a:ext cx="1050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 group</a:t>
            </a:r>
          </a:p>
        </p:txBody>
      </p:sp>
    </p:spTree>
    <p:extLst>
      <p:ext uri="{BB962C8B-B14F-4D97-AF65-F5344CB8AC3E}">
        <p14:creationId xmlns:p14="http://schemas.microsoft.com/office/powerpoint/2010/main" val="1757124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7303C0-08BD-0F04-EADD-ACB484577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Moly Mods – Amino Acid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26574" y="1474146"/>
            <a:ext cx="6329944" cy="4533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512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99088B-0189-4323-1F2D-194C3155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76;p42">
            <a:extLst>
              <a:ext uri="{FF2B5EF4-FFF2-40B4-BE49-F238E27FC236}">
                <a16:creationId xmlns:a16="http://schemas.microsoft.com/office/drawing/2014/main" id="{F3613339-3DDB-B974-02E3-B5325D5F5E8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3169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76;p42">
            <a:extLst>
              <a:ext uri="{FF2B5EF4-FFF2-40B4-BE49-F238E27FC236}">
                <a16:creationId xmlns:a16="http://schemas.microsoft.com/office/drawing/2014/main" id="{407BC17F-A47F-59C3-7E29-DB7C75250C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32460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72;p42">
            <a:extLst>
              <a:ext uri="{FF2B5EF4-FFF2-40B4-BE49-F238E27FC236}">
                <a16:creationId xmlns:a16="http://schemas.microsoft.com/office/drawing/2014/main" id="{D22B7FF8-FBC5-0E1E-201F-09C82FAF80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81509">
            <a:off x="7575154" y="2574261"/>
            <a:ext cx="3555699" cy="21569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7859BC-0A82-D271-68CB-C1D7BB01AB72}"/>
              </a:ext>
            </a:extLst>
          </p:cNvPr>
          <p:cNvSpPr txBox="1"/>
          <p:nvPr/>
        </p:nvSpPr>
        <p:spPr>
          <a:xfrm>
            <a:off x="2656711" y="3293749"/>
            <a:ext cx="487414" cy="717944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600" b="1" dirty="0"/>
              <a:t>+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AA3F136-3169-9613-2D8D-432BA80B0FC9}"/>
              </a:ext>
            </a:extLst>
          </p:cNvPr>
          <p:cNvSpPr/>
          <p:nvPr/>
        </p:nvSpPr>
        <p:spPr>
          <a:xfrm>
            <a:off x="6071008" y="3419510"/>
            <a:ext cx="1001486" cy="592183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0C6EA-0BD5-B476-FFB0-3CCDD56B12A7}"/>
              </a:ext>
            </a:extLst>
          </p:cNvPr>
          <p:cNvSpPr txBox="1"/>
          <p:nvPr/>
        </p:nvSpPr>
        <p:spPr>
          <a:xfrm>
            <a:off x="1201783" y="1227909"/>
            <a:ext cx="6714308" cy="1275981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How do amino acids form proteins?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(or in this case, a dipeptide?)</a:t>
            </a:r>
          </a:p>
        </p:txBody>
      </p:sp>
    </p:spTree>
    <p:extLst>
      <p:ext uri="{BB962C8B-B14F-4D97-AF65-F5344CB8AC3E}">
        <p14:creationId xmlns:p14="http://schemas.microsoft.com/office/powerpoint/2010/main" val="329457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53289D-E0BF-A255-87F7-9C106FB4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90;p44">
            <a:extLst>
              <a:ext uri="{FF2B5EF4-FFF2-40B4-BE49-F238E27FC236}">
                <a16:creationId xmlns:a16="http://schemas.microsoft.com/office/drawing/2014/main" id="{0F8A1770-976C-F8DA-CD99-EAB9808644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1539" y="431117"/>
            <a:ext cx="6344987" cy="48767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3A485B0-E702-6FA0-C1BB-0D24C02EF0C1}"/>
              </a:ext>
            </a:extLst>
          </p:cNvPr>
          <p:cNvSpPr/>
          <p:nvPr/>
        </p:nvSpPr>
        <p:spPr>
          <a:xfrm>
            <a:off x="3589141" y="4136044"/>
            <a:ext cx="2024743" cy="1310640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86C60-2299-EBA2-60C6-AA353F80CEA7}"/>
              </a:ext>
            </a:extLst>
          </p:cNvPr>
          <p:cNvSpPr txBox="1"/>
          <p:nvPr/>
        </p:nvSpPr>
        <p:spPr>
          <a:xfrm>
            <a:off x="7678541" y="2142003"/>
            <a:ext cx="3692435" cy="1454941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600" b="1" dirty="0"/>
              <a:t>Dehydration Synthesis!</a:t>
            </a:r>
          </a:p>
        </p:txBody>
      </p:sp>
    </p:spTree>
    <p:extLst>
      <p:ext uri="{BB962C8B-B14F-4D97-AF65-F5344CB8AC3E}">
        <p14:creationId xmlns:p14="http://schemas.microsoft.com/office/powerpoint/2010/main" val="24598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30062" y="1169630"/>
            <a:ext cx="5765158" cy="41409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C066905-144B-1D59-5C6F-C18C66CE0911}"/>
              </a:ext>
            </a:extLst>
          </p:cNvPr>
          <p:cNvSpPr/>
          <p:nvPr/>
        </p:nvSpPr>
        <p:spPr>
          <a:xfrm>
            <a:off x="2651758" y="856205"/>
            <a:ext cx="2024743" cy="1225144"/>
          </a:xfrm>
          <a:prstGeom prst="ellipse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F0B7E-EEC8-BAE8-0FEB-C486E0B8E725}"/>
              </a:ext>
            </a:extLst>
          </p:cNvPr>
          <p:cNvSpPr txBox="1"/>
          <p:nvPr/>
        </p:nvSpPr>
        <p:spPr>
          <a:xfrm>
            <a:off x="255826" y="688255"/>
            <a:ext cx="2777520" cy="5875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What is this?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C8ED0C-5553-6613-397C-11996E2B2F45}"/>
              </a:ext>
            </a:extLst>
          </p:cNvPr>
          <p:cNvCxnSpPr>
            <a:endCxn id="4" idx="2"/>
          </p:cNvCxnSpPr>
          <p:nvPr/>
        </p:nvCxnSpPr>
        <p:spPr>
          <a:xfrm>
            <a:off x="1746819" y="1275843"/>
            <a:ext cx="904939" cy="192934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88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F786F45F-FCCD-4F92-6346-86A23A427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781" y="574571"/>
            <a:ext cx="1307751" cy="1100666"/>
          </a:xfrm>
          <a:prstGeom prst="rect">
            <a:avLst/>
          </a:prstGeom>
        </p:spPr>
      </p:pic>
      <p:pic>
        <p:nvPicPr>
          <p:cNvPr id="85" name="Picture 84" descr="Chart, bubble chart&#10;&#10;Description automatically generated">
            <a:extLst>
              <a:ext uri="{FF2B5EF4-FFF2-40B4-BE49-F238E27FC236}">
                <a16:creationId xmlns:a16="http://schemas.microsoft.com/office/drawing/2014/main" id="{38189E27-5497-9861-086F-901FD3D9D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64" y="1558461"/>
            <a:ext cx="2004087" cy="2110139"/>
          </a:xfrm>
          <a:prstGeom prst="rect">
            <a:avLst/>
          </a:prstGeom>
        </p:spPr>
      </p:pic>
      <p:pic>
        <p:nvPicPr>
          <p:cNvPr id="87" name="Picture 86" descr="Chart, bubble chart&#10;&#10;Description automatically generated">
            <a:extLst>
              <a:ext uri="{FF2B5EF4-FFF2-40B4-BE49-F238E27FC236}">
                <a16:creationId xmlns:a16="http://schemas.microsoft.com/office/drawing/2014/main" id="{55377233-12A9-0731-0C1C-10F9F23D6D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39" y="3599007"/>
            <a:ext cx="1561988" cy="1644645"/>
          </a:xfrm>
          <a:prstGeom prst="rect">
            <a:avLst/>
          </a:prstGeom>
        </p:spPr>
      </p:pic>
      <p:pic>
        <p:nvPicPr>
          <p:cNvPr id="92" name="Picture 91" descr="Chart, bubble chart&#10;&#10;Description automatically generated">
            <a:extLst>
              <a:ext uri="{FF2B5EF4-FFF2-40B4-BE49-F238E27FC236}">
                <a16:creationId xmlns:a16="http://schemas.microsoft.com/office/drawing/2014/main" id="{6D052DEE-9470-5298-04E8-FC2BD72C4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062" y="3432368"/>
            <a:ext cx="1542738" cy="1624375"/>
          </a:xfrm>
          <a:prstGeom prst="rect">
            <a:avLst/>
          </a:prstGeom>
        </p:spPr>
      </p:pic>
      <p:pic>
        <p:nvPicPr>
          <p:cNvPr id="94" name="Picture 93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131501F2-58BD-54ED-2078-80C5E0EDF4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781" y="5012954"/>
            <a:ext cx="1542738" cy="1624377"/>
          </a:xfrm>
          <a:prstGeom prst="rect">
            <a:avLst/>
          </a:prstGeom>
        </p:spPr>
      </p:pic>
      <p:pic>
        <p:nvPicPr>
          <p:cNvPr id="96" name="Picture 95" descr="Chart, bubble chart&#10;&#10;Description automatically generated">
            <a:extLst>
              <a:ext uri="{FF2B5EF4-FFF2-40B4-BE49-F238E27FC236}">
                <a16:creationId xmlns:a16="http://schemas.microsoft.com/office/drawing/2014/main" id="{419985E6-6811-9475-ACFF-E6C3C4D26A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171" y="674002"/>
            <a:ext cx="1854599" cy="1952738"/>
          </a:xfrm>
          <a:prstGeom prst="rect">
            <a:avLst/>
          </a:prstGeom>
        </p:spPr>
      </p:pic>
      <p:pic>
        <p:nvPicPr>
          <p:cNvPr id="98" name="Picture 97" descr="Chart, bubble chart&#10;&#10;Description automatically generated">
            <a:extLst>
              <a:ext uri="{FF2B5EF4-FFF2-40B4-BE49-F238E27FC236}">
                <a16:creationId xmlns:a16="http://schemas.microsoft.com/office/drawing/2014/main" id="{A8BB1B82-44C8-EDDB-7E20-B6695C80E2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7640" y="2804660"/>
            <a:ext cx="1325256" cy="1395385"/>
          </a:xfrm>
          <a:prstGeom prst="rect">
            <a:avLst/>
          </a:prstGeom>
        </p:spPr>
      </p:pic>
      <p:pic>
        <p:nvPicPr>
          <p:cNvPr id="100" name="Picture 99" descr="Chart, bubble chart&#10;&#10;Description automatically generated">
            <a:extLst>
              <a:ext uri="{FF2B5EF4-FFF2-40B4-BE49-F238E27FC236}">
                <a16:creationId xmlns:a16="http://schemas.microsoft.com/office/drawing/2014/main" id="{9FAE0636-33A9-28F5-7D7F-E63EC5C2F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6835" y="4105028"/>
            <a:ext cx="1917955" cy="2019448"/>
          </a:xfrm>
          <a:prstGeom prst="rect">
            <a:avLst/>
          </a:prstGeom>
        </p:spPr>
      </p:pic>
      <p:pic>
        <p:nvPicPr>
          <p:cNvPr id="102" name="Picture 101" descr="Chart, bubble chart&#10;&#10;Description automatically generated">
            <a:extLst>
              <a:ext uri="{FF2B5EF4-FFF2-40B4-BE49-F238E27FC236}">
                <a16:creationId xmlns:a16="http://schemas.microsoft.com/office/drawing/2014/main" id="{12465A46-81C1-677C-2E11-74AFFB8D8D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0111" y="574571"/>
            <a:ext cx="1854597" cy="1952738"/>
          </a:xfrm>
          <a:prstGeom prst="rect">
            <a:avLst/>
          </a:prstGeom>
        </p:spPr>
      </p:pic>
      <p:pic>
        <p:nvPicPr>
          <p:cNvPr id="104" name="Picture 103" descr="Chart, bubble chart&#10;&#10;Description automatically generated">
            <a:extLst>
              <a:ext uri="{FF2B5EF4-FFF2-40B4-BE49-F238E27FC236}">
                <a16:creationId xmlns:a16="http://schemas.microsoft.com/office/drawing/2014/main" id="{6CC22A50-B874-5B41-A11F-9522977CEC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3402" y="2392902"/>
            <a:ext cx="1316071" cy="1741713"/>
          </a:xfrm>
          <a:prstGeom prst="rect">
            <a:avLst/>
          </a:prstGeom>
        </p:spPr>
      </p:pic>
      <p:pic>
        <p:nvPicPr>
          <p:cNvPr id="106" name="Picture 105" descr="Chart, bubble chart&#10;&#10;Description automatically generated">
            <a:extLst>
              <a:ext uri="{FF2B5EF4-FFF2-40B4-BE49-F238E27FC236}">
                <a16:creationId xmlns:a16="http://schemas.microsoft.com/office/drawing/2014/main" id="{9A210700-FBDC-3D09-82C9-E61FFDCCFB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5067881" y="4176826"/>
            <a:ext cx="1525931" cy="2019448"/>
          </a:xfrm>
          <a:prstGeom prst="rect">
            <a:avLst/>
          </a:prstGeom>
        </p:spPr>
      </p:pic>
      <p:pic>
        <p:nvPicPr>
          <p:cNvPr id="108" name="Picture 107" descr="Chart, bubble chart&#10;&#10;Description automatically generated">
            <a:extLst>
              <a:ext uri="{FF2B5EF4-FFF2-40B4-BE49-F238E27FC236}">
                <a16:creationId xmlns:a16="http://schemas.microsoft.com/office/drawing/2014/main" id="{3152D844-C46F-A274-9F36-9A8E8B9ADF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1748" y="608045"/>
            <a:ext cx="1475524" cy="1952738"/>
          </a:xfrm>
          <a:prstGeom prst="rect">
            <a:avLst/>
          </a:prstGeom>
        </p:spPr>
      </p:pic>
      <p:pic>
        <p:nvPicPr>
          <p:cNvPr id="112" name="Picture 111" descr="Chart, bubble chart&#10;&#10;Description automatically generated">
            <a:extLst>
              <a:ext uri="{FF2B5EF4-FFF2-40B4-BE49-F238E27FC236}">
                <a16:creationId xmlns:a16="http://schemas.microsoft.com/office/drawing/2014/main" id="{94734201-8D9A-ED79-5217-7026983FEC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0225" y="2392902"/>
            <a:ext cx="1700176" cy="2250047"/>
          </a:xfrm>
          <a:prstGeom prst="rect">
            <a:avLst/>
          </a:prstGeom>
        </p:spPr>
      </p:pic>
      <p:pic>
        <p:nvPicPr>
          <p:cNvPr id="114" name="Picture 113" descr="Chart, bubble chart&#10;&#10;Description automatically generated">
            <a:extLst>
              <a:ext uri="{FF2B5EF4-FFF2-40B4-BE49-F238E27FC236}">
                <a16:creationId xmlns:a16="http://schemas.microsoft.com/office/drawing/2014/main" id="{8C3CCD96-0297-8359-0A46-27751B9214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2031" y="4392779"/>
            <a:ext cx="1265075" cy="1674225"/>
          </a:xfrm>
          <a:prstGeom prst="rect">
            <a:avLst/>
          </a:prstGeom>
        </p:spPr>
      </p:pic>
      <p:pic>
        <p:nvPicPr>
          <p:cNvPr id="116" name="Picture 115" descr="Chart, bubble chart&#10;&#10;Description automatically generated">
            <a:extLst>
              <a:ext uri="{FF2B5EF4-FFF2-40B4-BE49-F238E27FC236}">
                <a16:creationId xmlns:a16="http://schemas.microsoft.com/office/drawing/2014/main" id="{FC40E361-3781-C2DB-05DC-077F89ACD7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83770" y="1492006"/>
            <a:ext cx="1097813" cy="1452869"/>
          </a:xfrm>
          <a:prstGeom prst="rect">
            <a:avLst/>
          </a:prstGeom>
        </p:spPr>
      </p:pic>
      <p:pic>
        <p:nvPicPr>
          <p:cNvPr id="120" name="Picture 119" descr="Chart, bubble chart&#10;&#10;Description automatically generated">
            <a:extLst>
              <a:ext uri="{FF2B5EF4-FFF2-40B4-BE49-F238E27FC236}">
                <a16:creationId xmlns:a16="http://schemas.microsoft.com/office/drawing/2014/main" id="{BB665B18-4217-8DCE-64A7-2DF627EF5D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97446" y="4176826"/>
            <a:ext cx="1245773" cy="1648681"/>
          </a:xfrm>
          <a:prstGeom prst="rect">
            <a:avLst/>
          </a:prstGeom>
        </p:spPr>
      </p:pic>
      <p:pic>
        <p:nvPicPr>
          <p:cNvPr id="122" name="Picture 121" descr="Chart, bubble chart&#10;&#10;Description automatically generated">
            <a:extLst>
              <a:ext uri="{FF2B5EF4-FFF2-40B4-BE49-F238E27FC236}">
                <a16:creationId xmlns:a16="http://schemas.microsoft.com/office/drawing/2014/main" id="{2F132F23-BEC1-659F-FC7D-9D4050AC86F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8336" y="3202446"/>
            <a:ext cx="1649012" cy="2182335"/>
          </a:xfrm>
          <a:prstGeom prst="rect">
            <a:avLst/>
          </a:prstGeom>
        </p:spPr>
      </p:pic>
      <p:pic>
        <p:nvPicPr>
          <p:cNvPr id="124" name="Picture 123" descr="Chart, bubble chart&#10;&#10;Description automatically generated">
            <a:extLst>
              <a:ext uri="{FF2B5EF4-FFF2-40B4-BE49-F238E27FC236}">
                <a16:creationId xmlns:a16="http://schemas.microsoft.com/office/drawing/2014/main" id="{58E8327A-EE94-CB69-7641-80C5791412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15327" y="682523"/>
            <a:ext cx="1477585" cy="1955465"/>
          </a:xfrm>
          <a:prstGeom prst="rect">
            <a:avLst/>
          </a:prstGeom>
        </p:spPr>
      </p:pic>
      <p:pic>
        <p:nvPicPr>
          <p:cNvPr id="126" name="Picture 125" descr="Chart, bubble chart&#10;&#10;Description automatically generated">
            <a:extLst>
              <a:ext uri="{FF2B5EF4-FFF2-40B4-BE49-F238E27FC236}">
                <a16:creationId xmlns:a16="http://schemas.microsoft.com/office/drawing/2014/main" id="{500D6ED1-B57B-7E00-DAE8-74F21F1DE05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63533" y="2693160"/>
            <a:ext cx="1245775" cy="16486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27518F-67C9-1B04-4E81-ACF6F3290280}"/>
              </a:ext>
            </a:extLst>
          </p:cNvPr>
          <p:cNvSpPr txBox="1"/>
          <p:nvPr/>
        </p:nvSpPr>
        <p:spPr>
          <a:xfrm>
            <a:off x="238808" y="925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u="sng" dirty="0"/>
              <a:t>Here are all 20 common Amino Acids with their unique R-groups</a:t>
            </a:r>
          </a:p>
        </p:txBody>
      </p:sp>
      <p:pic>
        <p:nvPicPr>
          <p:cNvPr id="90" name="Picture 89" descr="Chart, bubble chart&#10;&#10;Description automatically generated">
            <a:extLst>
              <a:ext uri="{FF2B5EF4-FFF2-40B4-BE49-F238E27FC236}">
                <a16:creationId xmlns:a16="http://schemas.microsoft.com/office/drawing/2014/main" id="{7D8A111C-185D-FD77-3734-68F537A997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33827" y="1492006"/>
            <a:ext cx="1633485" cy="17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36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68b5b436-c221-4126-930b-0387bddd4008"/>
  </ds:schemaRefs>
</ds:datastoreItem>
</file>

<file path=customXml/itemProps2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297907-F803-4842-B7C8-2741B5F0111C}"/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21390</TotalTime>
  <Words>917</Words>
  <Application>Microsoft Office PowerPoint</Application>
  <PresentationFormat>Widescreen</PresentationFormat>
  <Paragraphs>128</Paragraphs>
  <Slides>35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Proxima Nova Rg</vt:lpstr>
      <vt:lpstr>Verdana Pro</vt:lpstr>
      <vt:lpstr>Verdana Pro SemiBold</vt:lpstr>
      <vt:lpstr>Office Theme</vt:lpstr>
      <vt:lpstr>Custom Design</vt:lpstr>
      <vt:lpstr>PowerPoint Presentation</vt:lpstr>
      <vt:lpstr>Uncooking the Egg</vt:lpstr>
      <vt:lpstr>PowerPoint Presentation</vt:lpstr>
      <vt:lpstr>PowerPoint Presentation</vt:lpstr>
      <vt:lpstr>Moly Mods – Amino Acid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 closer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Discover the rules of Tertiary structure!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could you model this with students?</vt:lpstr>
      <vt:lpstr>Back to the Egg…</vt:lpstr>
      <vt:lpstr>What’s actually happening?</vt:lpstr>
      <vt:lpstr>The Principle of Microscopic Reversibility…</vt:lpstr>
      <vt:lpstr>Kit used in this presentation: Amino Acid Starter Kit Amino Acid Building Block Models Digital Modeling Hub</vt:lpstr>
      <vt:lpstr>Lending Library</vt:lpstr>
      <vt:lpstr>Scan this QR code and fill out our survey!</vt:lpstr>
      <vt:lpstr>Workshop NGSS Connections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Arnholt</dc:creator>
  <cp:lastModifiedBy>Mark Arnholt</cp:lastModifiedBy>
  <cp:revision>3</cp:revision>
  <dcterms:created xsi:type="dcterms:W3CDTF">2022-10-18T15:22:57Z</dcterms:created>
  <dcterms:modified xsi:type="dcterms:W3CDTF">2024-10-29T19:27:20Z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