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 id="2147483702" r:id="rId7"/>
  </p:sldMasterIdLst>
  <p:notesMasterIdLst>
    <p:notesMasterId r:id="rId78"/>
  </p:notesMasterIdLst>
  <p:sldIdLst>
    <p:sldId id="283" r:id="rId8"/>
    <p:sldId id="281" r:id="rId9"/>
    <p:sldId id="284" r:id="rId10"/>
    <p:sldId id="319" r:id="rId11"/>
    <p:sldId id="344" r:id="rId12"/>
    <p:sldId id="331" r:id="rId13"/>
    <p:sldId id="333" r:id="rId14"/>
    <p:sldId id="332" r:id="rId15"/>
    <p:sldId id="345" r:id="rId16"/>
    <p:sldId id="334" r:id="rId17"/>
    <p:sldId id="335" r:id="rId18"/>
    <p:sldId id="336" r:id="rId19"/>
    <p:sldId id="337" r:id="rId20"/>
    <p:sldId id="338" r:id="rId21"/>
    <p:sldId id="339" r:id="rId22"/>
    <p:sldId id="340" r:id="rId23"/>
    <p:sldId id="341" r:id="rId24"/>
    <p:sldId id="342" r:id="rId25"/>
    <p:sldId id="343" r:id="rId26"/>
    <p:sldId id="329" r:id="rId27"/>
    <p:sldId id="320" r:id="rId28"/>
    <p:sldId id="321" r:id="rId29"/>
    <p:sldId id="322" r:id="rId30"/>
    <p:sldId id="323" r:id="rId31"/>
    <p:sldId id="328" r:id="rId32"/>
    <p:sldId id="309" r:id="rId33"/>
    <p:sldId id="310" r:id="rId34"/>
    <p:sldId id="311" r:id="rId35"/>
    <p:sldId id="312" r:id="rId36"/>
    <p:sldId id="313" r:id="rId37"/>
    <p:sldId id="314" r:id="rId38"/>
    <p:sldId id="303" r:id="rId39"/>
    <p:sldId id="349" r:id="rId40"/>
    <p:sldId id="306" r:id="rId41"/>
    <p:sldId id="295" r:id="rId42"/>
    <p:sldId id="272" r:id="rId43"/>
    <p:sldId id="346" r:id="rId44"/>
    <p:sldId id="324" r:id="rId45"/>
    <p:sldId id="325" r:id="rId46"/>
    <p:sldId id="326" r:id="rId47"/>
    <p:sldId id="327" r:id="rId48"/>
    <p:sldId id="304" r:id="rId49"/>
    <p:sldId id="308" r:id="rId50"/>
    <p:sldId id="300" r:id="rId51"/>
    <p:sldId id="296" r:id="rId52"/>
    <p:sldId id="299" r:id="rId53"/>
    <p:sldId id="298" r:id="rId54"/>
    <p:sldId id="315" r:id="rId55"/>
    <p:sldId id="293" r:id="rId56"/>
    <p:sldId id="347" r:id="rId57"/>
    <p:sldId id="348" r:id="rId58"/>
    <p:sldId id="318" r:id="rId59"/>
    <p:sldId id="302" r:id="rId60"/>
    <p:sldId id="291" r:id="rId61"/>
    <p:sldId id="316" r:id="rId62"/>
    <p:sldId id="297" r:id="rId63"/>
    <p:sldId id="317" r:id="rId64"/>
    <p:sldId id="301" r:id="rId65"/>
    <p:sldId id="275" r:id="rId66"/>
    <p:sldId id="351" r:id="rId67"/>
    <p:sldId id="350" r:id="rId68"/>
    <p:sldId id="294" r:id="rId69"/>
    <p:sldId id="285" r:id="rId70"/>
    <p:sldId id="289" r:id="rId71"/>
    <p:sldId id="352" r:id="rId72"/>
    <p:sldId id="288" r:id="rId73"/>
    <p:sldId id="286" r:id="rId74"/>
    <p:sldId id="330" r:id="rId75"/>
    <p:sldId id="290" r:id="rId76"/>
    <p:sldId id="271"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27" autoAdjust="0"/>
    <p:restoredTop sz="66726" autoAdjust="0"/>
  </p:normalViewPr>
  <p:slideViewPr>
    <p:cSldViewPr snapToGrid="0">
      <p:cViewPr varScale="1">
        <p:scale>
          <a:sx n="74" d="100"/>
          <a:sy n="74" d="100"/>
        </p:scale>
        <p:origin x="1776"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4.xml"/><Relationship Id="rId82"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ature.com/articles/s41598-018-37367-z"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1037403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five phospholipid models:  phosphatidylcholine, phosphatidylserine, phosphatidylinositol, phosphatidylethanolamine, and sphingomyelin</a:t>
            </a:r>
          </a:p>
          <a:p>
            <a:r>
              <a:rPr lang="en-US" dirty="0"/>
              <a:t>Each table has a different phospholipid.  </a:t>
            </a: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80017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314729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rest of the presentation, we are going to focus on the Phospholipid and Membrane Transport Kit. </a:t>
            </a: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243910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1" i="0" u="none" strike="noStrike" dirty="0">
                <a:solidFill>
                  <a:srgbClr val="000000"/>
                </a:solidFill>
                <a:effectLst/>
                <a:latin typeface="Calibri" panose="020F0502020204030204" pitchFamily="34" charset="0"/>
              </a:rPr>
              <a:t>Using your </a:t>
            </a:r>
            <a:r>
              <a:rPr lang="en-US" sz="1800" b="1" i="0" u="none" strike="noStrike" dirty="0" err="1">
                <a:solidFill>
                  <a:srgbClr val="000000"/>
                </a:solidFill>
                <a:effectLst/>
                <a:latin typeface="Calibri" panose="020F0502020204030204" pitchFamily="34" charset="0"/>
              </a:rPr>
              <a:t>Molymod</a:t>
            </a:r>
            <a:r>
              <a:rPr lang="en-US" sz="1800" b="1" i="0" u="none" strike="noStrike" dirty="0">
                <a:solidFill>
                  <a:srgbClr val="000000"/>
                </a:solidFill>
                <a:effectLst/>
                <a:latin typeface="Calibri" panose="020F0502020204030204" pitchFamily="34" charset="0"/>
              </a:rPr>
              <a:t> phospholipid as a model, determine how a phospholipid is constructed from its monomers. </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Calibri" panose="020F0502020204030204" pitchFamily="34" charset="0"/>
              </a:rPr>
              <a:t>Just a note: We have oversimplified this reaction.  </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Calibri" panose="020F0502020204030204" pitchFamily="34" charset="0"/>
              </a:rPr>
              <a:t>The structures of polar lipids are based a condensation reaction of fatty acids with glycerol which only involves two of the -OH groups on the glycerol.  If you wanted to model it more accurately with students, begin with a phosphatidic acid and convert into a glycerophospholipid by esterifying a polar phosphate head group. (choline, ethanolamine, inositol, or  serine). Esterification involved the process of combining an organic acid with an alcohol (-OH)  to form an ester and water.  You could do this using the </a:t>
            </a:r>
            <a:r>
              <a:rPr lang="en-US" sz="1800" b="0" i="0" u="none" strike="noStrike" dirty="0" err="1">
                <a:solidFill>
                  <a:srgbClr val="000000"/>
                </a:solidFill>
                <a:effectLst/>
                <a:latin typeface="Calibri" panose="020F0502020204030204" pitchFamily="34" charset="0"/>
              </a:rPr>
              <a:t>Molymod</a:t>
            </a:r>
            <a:r>
              <a:rPr lang="en-US" sz="1800" b="0" i="0" u="none" strike="noStrike" dirty="0">
                <a:solidFill>
                  <a:srgbClr val="000000"/>
                </a:solidFill>
                <a:effectLst/>
                <a:latin typeface="Calibri" panose="020F0502020204030204" pitchFamily="34" charset="0"/>
              </a:rPr>
              <a:t> model. </a:t>
            </a:r>
            <a:endParaRPr lang="en-US" b="0" dirty="0">
              <a:effectLst/>
            </a:endParaRPr>
          </a:p>
          <a:p>
            <a:br>
              <a:rPr lang="en-US" dirty="0"/>
            </a:b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114850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75-minute presentation, we will be using the Phospholipid and Membrane Transport Kit to make sense of real-student data from the “</a:t>
            </a:r>
            <a:r>
              <a:rPr lang="en-US" dirty="0" err="1"/>
              <a:t>Eggperiment</a:t>
            </a:r>
            <a:r>
              <a:rPr lang="en-US" dirty="0"/>
              <a:t>”.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4200002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 Remember to work in 3D space, if possible. </a:t>
            </a:r>
            <a:endParaRPr lang="en-US" b="0" dirty="0">
              <a:effectLst/>
            </a:endParaRPr>
          </a:p>
          <a:p>
            <a:br>
              <a:rPr lang="en-US" dirty="0"/>
            </a:br>
            <a:r>
              <a:rPr lang="en-US" dirty="0"/>
              <a:t>In the first thought experiment, the phospholipids heads would be pointing down and the phospholipids tails would be pointing away from the water.  A </a:t>
            </a:r>
            <a:r>
              <a:rPr lang="en-US" dirty="0" err="1"/>
              <a:t>monofilm</a:t>
            </a:r>
            <a:r>
              <a:rPr lang="en-US" dirty="0"/>
              <a:t> would be formed. </a:t>
            </a:r>
          </a:p>
          <a:p>
            <a:endParaRPr lang="en-US" dirty="0"/>
          </a:p>
          <a:p>
            <a:r>
              <a:rPr lang="en-US" dirty="0"/>
              <a:t>In the second thought experiment, the phospholipid heads would be pointing outwards and the phospholipid tails would be pointing inside.  A micelle would be formed. </a:t>
            </a:r>
          </a:p>
          <a:p>
            <a:endParaRPr lang="en-US" dirty="0"/>
          </a:p>
          <a:p>
            <a:r>
              <a:rPr lang="en-US" dirty="0"/>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0" i="0" dirty="0">
                <a:solidFill>
                  <a:srgbClr val="212121"/>
                </a:solidFill>
                <a:effectLst/>
                <a:latin typeface="Cambria" panose="02040503050406030204" pitchFamily="18" charset="0"/>
              </a:rPr>
              <a:t>In 1971 and 1972, Singer and Nicolson presented their fluid mosaic model of cell membrane structure. The basics of the model have remained the same ever since: the membrane is a lipid bilayer with hydrophilic parts on the sides and hydrophobic parts in the interior; proteins can interact with the surface through transient polar contacts, but a lot of proteins are partially or totally embedded in the lipid bilayer where their hydrophobic parts also interact with the hydrophobic parts of lipids.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2041990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for the lab, let’s do some backwards design.</a:t>
            </a: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855643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3028873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research the major components of a raw egg.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300205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determine the percentage of components compared to the egg’s total components.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514120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Nutrition information for </a:t>
            </a:r>
          </a:p>
          <a:p>
            <a:r>
              <a:rPr lang="en-US" dirty="0"/>
              <a:t>Distilled water</a:t>
            </a:r>
          </a:p>
          <a:p>
            <a:r>
              <a:rPr lang="en-US" dirty="0"/>
              <a:t>Lemon-lime soda:  </a:t>
            </a:r>
            <a:r>
              <a:rPr lang="en-US" dirty="0">
                <a:hlinkClick r:id="rId3"/>
              </a:rPr>
              <a:t>Sprite Nutrition Facts - Eat This Much</a:t>
            </a:r>
            <a:endParaRPr lang="en-US" dirty="0"/>
          </a:p>
          <a:p>
            <a:r>
              <a:rPr lang="en-US" dirty="0"/>
              <a:t>Clear sports drink:  </a:t>
            </a:r>
            <a:r>
              <a:rPr lang="en-US" dirty="0">
                <a:hlinkClick r:id="rId4"/>
              </a:rPr>
              <a:t>Gatorade Nutrition Facts - Eat This Much</a:t>
            </a:r>
            <a:endParaRPr lang="en-US" dirty="0"/>
          </a:p>
          <a:p>
            <a:r>
              <a:rPr lang="en-US" dirty="0"/>
              <a:t>Apple juice:  </a:t>
            </a:r>
            <a:r>
              <a:rPr lang="en-US" dirty="0">
                <a:hlinkClick r:id="rId5"/>
              </a:rPr>
              <a:t>Apple juice Nutrition Facts - Eat This Much</a:t>
            </a:r>
            <a:endParaRPr lang="en-US" dirty="0"/>
          </a:p>
          <a:p>
            <a:r>
              <a:rPr lang="en-US" dirty="0"/>
              <a:t>Corn syrup:  </a:t>
            </a:r>
            <a:r>
              <a:rPr lang="en-US" dirty="0">
                <a:hlinkClick r:id="rId6"/>
              </a:rPr>
              <a:t>Corn syrups Nutrition Facts - Eat This Much</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3112780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Nutrition information for </a:t>
            </a:r>
          </a:p>
          <a:p>
            <a:r>
              <a:rPr lang="en-US" dirty="0"/>
              <a:t>Distilled water</a:t>
            </a:r>
          </a:p>
          <a:p>
            <a:r>
              <a:rPr lang="en-US" dirty="0"/>
              <a:t>Lemon-lime soda:  </a:t>
            </a:r>
            <a:r>
              <a:rPr lang="en-US" dirty="0">
                <a:hlinkClick r:id="rId3"/>
              </a:rPr>
              <a:t>Sprite Nutrition Facts - Eat This Much</a:t>
            </a:r>
            <a:endParaRPr lang="en-US" dirty="0"/>
          </a:p>
          <a:p>
            <a:r>
              <a:rPr lang="en-US" dirty="0"/>
              <a:t>Clear sports drink:  </a:t>
            </a:r>
            <a:r>
              <a:rPr lang="en-US" dirty="0">
                <a:hlinkClick r:id="rId4"/>
              </a:rPr>
              <a:t>Gatorade Nutrition Facts - Eat This Much</a:t>
            </a:r>
            <a:endParaRPr lang="en-US" dirty="0"/>
          </a:p>
          <a:p>
            <a:r>
              <a:rPr lang="en-US" dirty="0"/>
              <a:t>Apple juice:  </a:t>
            </a:r>
            <a:r>
              <a:rPr lang="en-US" dirty="0">
                <a:hlinkClick r:id="rId5"/>
              </a:rPr>
              <a:t>Apple juice Nutrition Facts - Eat This Much</a:t>
            </a:r>
            <a:endParaRPr lang="en-US" dirty="0"/>
          </a:p>
          <a:p>
            <a:r>
              <a:rPr lang="en-US" dirty="0"/>
              <a:t>Corn syrup:  </a:t>
            </a:r>
            <a:r>
              <a:rPr lang="en-US" dirty="0">
                <a:hlinkClick r:id="rId6"/>
              </a:rPr>
              <a:t>Corn syrups Nutrition Facts - Eat This Much</a:t>
            </a:r>
            <a:endParaRPr lang="en-US" dirty="0"/>
          </a:p>
          <a:p>
            <a:endParaRPr lang="en-US" dirty="0"/>
          </a:p>
          <a:p>
            <a:r>
              <a:rPr lang="en-US" dirty="0"/>
              <a:t>Percentage of water was determined by dividing the grams of water by the total grams of beverage and multiplying by 100%</a:t>
            </a:r>
          </a:p>
          <a:p>
            <a:endParaRPr lang="en-US" dirty="0"/>
          </a:p>
          <a:p>
            <a:r>
              <a:rPr lang="en-US" dirty="0"/>
              <a:t>The same method can be used to determine the percentage of solutes (sugar, sodium, and potassium). </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3489290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three days, students would determine the percentage of water, sugar, sodium, and potassium in their clear liquid.  They would construct a model to best explain what they think will happen to the overall mass of their egg. </a:t>
            </a:r>
          </a:p>
          <a:p>
            <a:endParaRPr lang="en-US" dirty="0"/>
          </a:p>
          <a:p>
            <a:r>
              <a:rPr lang="en-US" dirty="0"/>
              <a:t>Because the kit didn’t have 100 water molecules, we normalized our data.  In this case, the ratio of the molecules of water and solutes was equal but based on using a total of 10 molecules.  For example, 100% would equal 10 water molecules, while 81% would equal 8 water molecules.  </a:t>
            </a: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2436225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What labs do you use to teach about homeostasis and transport across a membrane?</a:t>
            </a: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would then share their predictions with the class.  We also build a class consensus model with our predictions.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2212906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1027458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could students modify the models to reflect the different types of gated channels?</a:t>
            </a:r>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16901556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1111"/>
                </a:solidFill>
                <a:effectLst/>
                <a:latin typeface="Roboto" panose="02000000000000000000" pitchFamily="2" charset="0"/>
              </a:rPr>
              <a:t>Many biochemical studies have suggested that GLUT1 functions by </a:t>
            </a:r>
            <a:r>
              <a:rPr lang="en-US" b="1" i="0" dirty="0">
                <a:solidFill>
                  <a:srgbClr val="111111"/>
                </a:solidFill>
                <a:effectLst/>
                <a:latin typeface="Roboto" panose="02000000000000000000" pitchFamily="2" charset="0"/>
              </a:rPr>
              <a:t>alternately exposing a binding site for glucose</a:t>
            </a:r>
            <a:r>
              <a:rPr lang="en-US" b="0" i="0" dirty="0">
                <a:solidFill>
                  <a:srgbClr val="111111"/>
                </a:solidFill>
                <a:effectLst/>
                <a:latin typeface="Roboto" panose="02000000000000000000" pitchFamily="2" charset="0"/>
              </a:rPr>
              <a:t>, first on one side of the membrane and then on the other side of the membrane.</a:t>
            </a:r>
          </a:p>
          <a:p>
            <a:endParaRPr lang="en-US" dirty="0">
              <a:hlinkClick r:id="rId3"/>
            </a:endParaRPr>
          </a:p>
          <a:p>
            <a:r>
              <a:rPr lang="en-US" dirty="0">
                <a:hlinkClick r:id="rId3"/>
              </a:rPr>
              <a:t>New insights into GluT1 mechanics during glucose transfer | Scientific Reports (nature.com)</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47</a:t>
            </a:fld>
            <a:endParaRPr lang="en-US"/>
          </a:p>
        </p:txBody>
      </p:sp>
    </p:spTree>
    <p:extLst>
      <p:ext uri="{BB962C8B-B14F-4D97-AF65-F5344CB8AC3E}">
        <p14:creationId xmlns:p14="http://schemas.microsoft.com/office/powerpoint/2010/main" val="31571414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This uses a carrier protein.  </a:t>
            </a:r>
          </a:p>
        </p:txBody>
      </p:sp>
      <p:sp>
        <p:nvSpPr>
          <p:cNvPr id="4" name="Slide Number Placeholder 3"/>
          <p:cNvSpPr>
            <a:spLocks noGrp="1"/>
          </p:cNvSpPr>
          <p:nvPr>
            <p:ph type="sldNum" sz="quarter" idx="5"/>
          </p:nvPr>
        </p:nvSpPr>
        <p:spPr/>
        <p:txBody>
          <a:bodyPr/>
          <a:lstStyle/>
          <a:p>
            <a:fld id="{A41D09FE-F307-4964-9705-B8CB856696E2}" type="slidenum">
              <a:rPr lang="en-US" smtClean="0"/>
              <a:t>48</a:t>
            </a:fld>
            <a:endParaRPr lang="en-US"/>
          </a:p>
        </p:txBody>
      </p:sp>
    </p:spTree>
    <p:extLst>
      <p:ext uri="{BB962C8B-B14F-4D97-AF65-F5344CB8AC3E}">
        <p14:creationId xmlns:p14="http://schemas.microsoft.com/office/powerpoint/2010/main" val="3474383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formula used for calculations:  </a:t>
            </a:r>
          </a:p>
          <a:p>
            <a:endParaRPr lang="en-US" dirty="0"/>
          </a:p>
          <a:p>
            <a:pPr marL="457200" lvl="1" indent="0">
              <a:buNone/>
            </a:pPr>
            <a:r>
              <a:rPr lang="en-US" dirty="0"/>
              <a:t>Ending mass – beginning mass = change in mass</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509526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formula used for calculations:  </a:t>
            </a:r>
          </a:p>
          <a:p>
            <a:endParaRPr lang="en-US" dirty="0"/>
          </a:p>
          <a:p>
            <a:pPr marL="457200" lvl="1" indent="0">
              <a:buNone/>
            </a:pPr>
            <a:r>
              <a:rPr lang="en-US" dirty="0"/>
              <a:t>Ending mass – beginning mass = change in mass</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50</a:t>
            </a:fld>
            <a:endParaRPr lang="en-US"/>
          </a:p>
        </p:txBody>
      </p:sp>
    </p:spTree>
    <p:extLst>
      <p:ext uri="{BB962C8B-B14F-4D97-AF65-F5344CB8AC3E}">
        <p14:creationId xmlns:p14="http://schemas.microsoft.com/office/powerpoint/2010/main" val="2637541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51</a:t>
            </a:fld>
            <a:endParaRPr lang="en-US"/>
          </a:p>
        </p:txBody>
      </p:sp>
    </p:spTree>
    <p:extLst>
      <p:ext uri="{BB962C8B-B14F-4D97-AF65-F5344CB8AC3E}">
        <p14:creationId xmlns:p14="http://schemas.microsoft.com/office/powerpoint/2010/main" val="2342824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cs typeface="Calibri"/>
              </a:rPr>
              <a:t>Although not used in this lab, it is important to note that in certain cells in the body, active transport is important to bring the levels of sodium and potassium ions back into balance. </a:t>
            </a:r>
          </a:p>
        </p:txBody>
      </p:sp>
      <p:sp>
        <p:nvSpPr>
          <p:cNvPr id="4" name="Slide Number Placeholder 3"/>
          <p:cNvSpPr>
            <a:spLocks noGrp="1"/>
          </p:cNvSpPr>
          <p:nvPr>
            <p:ph type="sldNum" sz="quarter" idx="5"/>
          </p:nvPr>
        </p:nvSpPr>
        <p:spPr/>
        <p:txBody>
          <a:bodyPr/>
          <a:lstStyle/>
          <a:p>
            <a:fld id="{A41D09FE-F307-4964-9705-B8CB856696E2}" type="slidenum">
              <a:rPr lang="en-US" smtClean="0"/>
              <a:t>52</a:t>
            </a:fld>
            <a:endParaRPr lang="en-US"/>
          </a:p>
        </p:txBody>
      </p:sp>
    </p:spTree>
    <p:extLst>
      <p:ext uri="{BB962C8B-B14F-4D97-AF65-F5344CB8AC3E}">
        <p14:creationId xmlns:p14="http://schemas.microsoft.com/office/powerpoint/2010/main" val="3149925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ATP is needed </a:t>
            </a:r>
          </a:p>
        </p:txBody>
      </p:sp>
      <p:sp>
        <p:nvSpPr>
          <p:cNvPr id="4" name="Slide Number Placeholder 3"/>
          <p:cNvSpPr>
            <a:spLocks noGrp="1"/>
          </p:cNvSpPr>
          <p:nvPr>
            <p:ph type="sldNum" sz="quarter" idx="5"/>
          </p:nvPr>
        </p:nvSpPr>
        <p:spPr/>
        <p:txBody>
          <a:bodyPr/>
          <a:lstStyle/>
          <a:p>
            <a:fld id="{8C916263-F4AD-4FDF-883C-15B909C8229B}" type="slidenum">
              <a:rPr lang="en-US" smtClean="0"/>
              <a:t>53</a:t>
            </a:fld>
            <a:endParaRPr lang="en-US"/>
          </a:p>
        </p:txBody>
      </p:sp>
    </p:spTree>
    <p:extLst>
      <p:ext uri="{BB962C8B-B14F-4D97-AF65-F5344CB8AC3E}">
        <p14:creationId xmlns:p14="http://schemas.microsoft.com/office/powerpoint/2010/main" val="2724360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Water Kit helps you review the properties of water with your students.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33417109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55</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the lab, students should realize that the membrane and the transport proteins work together to maintain homeostasis.  </a:t>
            </a:r>
          </a:p>
        </p:txBody>
      </p:sp>
      <p:sp>
        <p:nvSpPr>
          <p:cNvPr id="4" name="Slide Number Placeholder 3"/>
          <p:cNvSpPr>
            <a:spLocks noGrp="1"/>
          </p:cNvSpPr>
          <p:nvPr>
            <p:ph type="sldNum" sz="quarter" idx="5"/>
          </p:nvPr>
        </p:nvSpPr>
        <p:spPr/>
        <p:txBody>
          <a:bodyPr/>
          <a:lstStyle/>
          <a:p>
            <a:fld id="{8C916263-F4AD-4FDF-883C-15B909C8229B}" type="slidenum">
              <a:rPr lang="en-US" smtClean="0"/>
              <a:t>58</a:t>
            </a:fld>
            <a:endParaRPr lang="en-US"/>
          </a:p>
        </p:txBody>
      </p:sp>
    </p:spTree>
    <p:extLst>
      <p:ext uri="{BB962C8B-B14F-4D97-AF65-F5344CB8AC3E}">
        <p14:creationId xmlns:p14="http://schemas.microsoft.com/office/powerpoint/2010/main" val="3358541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Ruth says: 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63</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64</a:t>
            </a:fld>
            <a:endParaRPr lang="en-US"/>
          </a:p>
        </p:txBody>
      </p:sp>
    </p:spTree>
    <p:extLst>
      <p:ext uri="{BB962C8B-B14F-4D97-AF65-F5344CB8AC3E}">
        <p14:creationId xmlns:p14="http://schemas.microsoft.com/office/powerpoint/2010/main" val="3417482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67</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After students’ initial observations, I ask them to complete a </a:t>
            </a:r>
            <a:r>
              <a:rPr lang="en-US" dirty="0" err="1"/>
              <a:t>notice|wonder</a:t>
            </a:r>
            <a:r>
              <a:rPr lang="en-US" dirty="0"/>
              <a:t> chart.  Because this is one of the first modeling experiences they would have at the beginning of the year, use a </a:t>
            </a:r>
            <a:r>
              <a:rPr lang="en-US" dirty="0" err="1"/>
              <a:t>notice|wonder</a:t>
            </a:r>
            <a:r>
              <a:rPr lang="en-US" dirty="0"/>
              <a:t> chart as it is low risk and it encourages students to write what they observe without attaching any scientific vocabulary to it. </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has an uneven charge making it a polar molecule (dipole). In a molecule of water, there are two polar covalent bonds.  Each bond is between the central oxygen and one of the hydrogen atoms. The oxygen atom has a partially-negative charge, while the two hydrogen atoms have partially-positive charges. Because the central oxygen atom bonds with two other atoms and contains two lone pairs of electrons, the structure of water is bent and has a bond angle of </a:t>
            </a:r>
            <a:r>
              <a:rPr lang="en-US" b="0" i="0" dirty="0">
                <a:solidFill>
                  <a:srgbClr val="454545"/>
                </a:solidFill>
                <a:effectLst/>
                <a:latin typeface="Roboto" panose="02000000000000000000" pitchFamily="2" charset="0"/>
              </a:rPr>
              <a:t>104.5°.</a:t>
            </a:r>
            <a:endParaRPr lang="en-US" dirty="0"/>
          </a:p>
          <a:p>
            <a:endParaRPr lang="en-US" dirty="0"/>
          </a:p>
          <a:p>
            <a:r>
              <a:rPr lang="en-US" dirty="0"/>
              <a:t>With AP students you might want to compare the electronegativity of oxygen and hydrogen.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918320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the rock salt, students should model what they see with the NaCl lattice to determine how it might appear at the molecular level. </a:t>
            </a:r>
          </a:p>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17</a:t>
            </a:fld>
            <a:endParaRPr lang="en-US"/>
          </a:p>
        </p:txBody>
      </p:sp>
    </p:spTree>
    <p:extLst>
      <p:ext uri="{BB962C8B-B14F-4D97-AF65-F5344CB8AC3E}">
        <p14:creationId xmlns:p14="http://schemas.microsoft.com/office/powerpoint/2010/main" val="2832753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99"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3" r:id="rId1"/>
    <p:sldLayoutId id="214748370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0.png"/><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45.jpg"/><Relationship Id="rId4" Type="http://schemas.openxmlformats.org/officeDocument/2006/relationships/image" Target="../media/image44.jp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g"/></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59.jpe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image" Target="../media/image61.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www.bing.com/ck/a?!&amp;&amp;p=4680e406fea8450bJmltdHM9MTcxMDg5MjgwMCZpZ3VpZD0xOGY4N2RjNy00NmM5LTY3MzQtMzM5ZS02YzA1NDcxYTY2MDMmaW5zaWQ9NTUxNA&amp;ptn=3&amp;ver=2&amp;hsh=3&amp;fclid=18f87dc7-46c9-6734-339e-6c05471a6603&amp;psq=nutrition+informatino+in+whole+egg&amp;u=a1aHR0cHM6Ly9mZGMubmFsLnVzZGEuZ292L2luZGV4Lmh0bWw&amp;ntb=1"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0.xml"/><Relationship Id="rId1" Type="http://schemas.openxmlformats.org/officeDocument/2006/relationships/slideLayout" Target="../slideLayouts/slideLayout22.xml"/><Relationship Id="rId5" Type="http://schemas.openxmlformats.org/officeDocument/2006/relationships/image" Target="../media/image81.jpeg"/><Relationship Id="rId4" Type="http://schemas.openxmlformats.org/officeDocument/2006/relationships/image" Target="../media/image80.jpeg"/></Relationships>
</file>

<file path=ppt/slides/_rels/slide56.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2.xml"/><Relationship Id="rId5" Type="http://schemas.openxmlformats.org/officeDocument/2006/relationships/image" Target="../media/image85.jpeg"/><Relationship Id="rId4"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2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s3.amazonaws.com/nstacontent/PB271X3web.pdf?AWSAccessKeyId=AKIAIMRSQAV7P6X4QIKQ&amp;EPB271X3web.pdf" TargetMode="External"/><Relationship Id="rId2" Type="http://schemas.openxmlformats.org/officeDocument/2006/relationships/hyperlink" Target="https://www.ncbi.nlm.nih.gov/pmc/articles/PMC4304622/" TargetMode="Externa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89.png"/><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9.xml"/><Relationship Id="rId4" Type="http://schemas.openxmlformats.org/officeDocument/2006/relationships/image" Target="../media/image92.png"/></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9.xml"/><Relationship Id="rId4" Type="http://schemas.openxmlformats.org/officeDocument/2006/relationships/image" Target="../media/image95.jpeg"/></Relationships>
</file>

<file path=ppt/slides/_rels/slide6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95775" y="1266825"/>
            <a:ext cx="7772400" cy="2823500"/>
          </a:xfrm>
        </p:spPr>
        <p:txBody>
          <a:bodyPr>
            <a:normAutofit/>
          </a:bodyPr>
          <a:lstStyle/>
          <a:p>
            <a:r>
              <a:rPr lang="en-US" dirty="0"/>
              <a:t>Modeling Membrane Explorations: Real-World Connections with Wet Labs</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4544838" y="4407694"/>
            <a:ext cx="5097623" cy="1410478"/>
          </a:xfrm>
        </p:spPr>
        <p:txBody>
          <a:bodyPr/>
          <a:lstStyle/>
          <a:p>
            <a:pPr algn="ctr"/>
            <a:r>
              <a:rPr lang="en-US" dirty="0"/>
              <a:t>Ruth Hutson, MSSE</a:t>
            </a:r>
          </a:p>
          <a:p>
            <a:pPr algn="ctr"/>
            <a:endParaRPr lang="en-US" dirty="0"/>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2462" y="3825447"/>
            <a:ext cx="2085918" cy="2717887"/>
          </a:xfrm>
          <a:prstGeom prst="rect">
            <a:avLst/>
          </a:prstGeom>
          <a:ln>
            <a:noFill/>
          </a:ln>
          <a:effectLst>
            <a:softEdge rad="112500"/>
          </a:effectLst>
        </p:spPr>
      </p:pic>
      <p:pic>
        <p:nvPicPr>
          <p:cNvPr id="5" name="Picture 4" descr="A logo with a ring around it&#10;&#10;Description automatically generated">
            <a:extLst>
              <a:ext uri="{FF2B5EF4-FFF2-40B4-BE49-F238E27FC236}">
                <a16:creationId xmlns:a16="http://schemas.microsoft.com/office/drawing/2014/main" id="{79BA56A4-2074-AD8D-9323-349A47668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607" y="2792517"/>
            <a:ext cx="3740169" cy="4840663"/>
          </a:xfrm>
          <a:prstGeom prst="rect">
            <a:avLst/>
          </a:prstGeom>
        </p:spPr>
      </p:pic>
    </p:spTree>
    <p:custDataLst>
      <p:tags r:id="rId1"/>
    </p:custDataLst>
    <p:extLst>
      <p:ext uri="{BB962C8B-B14F-4D97-AF65-F5344CB8AC3E}">
        <p14:creationId xmlns:p14="http://schemas.microsoft.com/office/powerpoint/2010/main" val="4292248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6540" y="928150"/>
            <a:ext cx="5514975" cy="5491699"/>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many separate covalent bonds can you find?</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12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84905" y="921276"/>
            <a:ext cx="5506610" cy="549857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is the chemical formula of ethanol?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ethanol interact with water?</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57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50635" y="907526"/>
            <a:ext cx="5540880" cy="551232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Where do you find hydrogen bonding?</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825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8135" y="976278"/>
            <a:ext cx="5179984" cy="5443572"/>
          </a:xfrm>
        </p:spPr>
        <p:txBody>
          <a:bodyPr>
            <a:normAutofit lnSpcReduction="10000"/>
          </a:bodyPr>
          <a:lstStyle/>
          <a:p>
            <a:pPr marL="0" indent="0" algn="l" rtl="0" fontAlgn="base">
              <a:buNone/>
            </a:pPr>
            <a:r>
              <a:rPr lang="en-US" b="0" i="0" u="none" strike="noStrike" dirty="0">
                <a:solidFill>
                  <a:srgbClr val="00B050"/>
                </a:solidFill>
                <a:effectLst/>
                <a:latin typeface="Arial" panose="020B0604020202020204" pitchFamily="34" charset="0"/>
              </a:rPr>
              <a:t>How does sodium chloride interact with water?  </a:t>
            </a:r>
            <a:r>
              <a:rPr lang="en-US" b="0" i="0" dirty="0">
                <a:solidFill>
                  <a:srgbClr val="00B050"/>
                </a:solidFill>
                <a:effectLst/>
                <a:latin typeface="Arial" panose="020B0604020202020204" pitchFamily="34" charset="0"/>
              </a:rPr>
              <a:t>​</a:t>
            </a:r>
            <a:endParaRPr lang="en-US" dirty="0">
              <a:solidFill>
                <a:srgbClr val="00B050"/>
              </a:solidFill>
              <a:latin typeface="Segoe UI" panose="020B0502040204020203" pitchFamily="34" charset="0"/>
            </a:endParaRPr>
          </a:p>
          <a:p>
            <a:pPr marL="0" indent="0" algn="l" rtl="0" fontAlgn="base">
              <a:buNone/>
            </a:pPr>
            <a:endParaRPr lang="en-US" dirty="0">
              <a:solidFill>
                <a:srgbClr val="00B050"/>
              </a:solidFill>
              <a:latin typeface="Segoe UI" panose="020B0502040204020203" pitchFamily="34" charset="0"/>
            </a:endParaRPr>
          </a:p>
          <a:p>
            <a:pPr marL="0" indent="0" algn="l" rtl="0" fontAlgn="base">
              <a:buNone/>
            </a:pPr>
            <a:r>
              <a:rPr lang="en-US" b="0" i="0" u="none" strike="noStrike" dirty="0">
                <a:solidFill>
                  <a:srgbClr val="00B050"/>
                </a:solidFill>
                <a:effectLst/>
                <a:latin typeface="Arial" panose="020B0604020202020204" pitchFamily="34" charset="0"/>
              </a:rPr>
              <a:t>How do the sodium ion and the chloride ion interact with each other? </a:t>
            </a:r>
            <a:r>
              <a:rPr lang="en-US" b="0" i="0" u="none" strike="noStrike" dirty="0">
                <a:solidFill>
                  <a:srgbClr val="000000"/>
                </a:solidFill>
                <a:effectLst/>
                <a:latin typeface="Arial" panose="020B0604020202020204" pitchFamily="34" charset="0"/>
              </a:rPr>
              <a:t> </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u="none" strike="noStrike" dirty="0">
                <a:solidFill>
                  <a:srgbClr val="000000"/>
                </a:solidFill>
                <a:effectLst/>
                <a:latin typeface="Arial" panose="020B0604020202020204" pitchFamily="34" charset="0"/>
              </a:rPr>
              <a:t>Compare the three types of chemical bonds about which you have learned.  Rank them in order of strength of the bond.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endParaRPr lang="en-US" dirty="0"/>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2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8194" name="Picture 2">
            <a:extLst>
              <a:ext uri="{FF2B5EF4-FFF2-40B4-BE49-F238E27FC236}">
                <a16:creationId xmlns:a16="http://schemas.microsoft.com/office/drawing/2014/main" id="{68A52A2C-32F9-9AF7-4F5D-AF744CC5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83" y="941902"/>
            <a:ext cx="54864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20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p:spPr>
      </p:pic>
    </p:spTree>
    <p:extLst>
      <p:ext uri="{BB962C8B-B14F-4D97-AF65-F5344CB8AC3E}">
        <p14:creationId xmlns:p14="http://schemas.microsoft.com/office/powerpoint/2010/main" val="293872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Misconception Alert</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9" y="1768474"/>
            <a:ext cx="4311942" cy="4651375"/>
          </a:xfrm>
        </p:spPr>
        <p:txBody>
          <a:bodyPr/>
          <a:lstStyle/>
          <a:p>
            <a:r>
              <a:rPr lang="en-US" dirty="0"/>
              <a:t>Sodium chloride does not appear as a single molecule.  </a:t>
            </a:r>
          </a:p>
          <a:p>
            <a:pPr marL="0" indent="0">
              <a:buNone/>
            </a:pPr>
            <a:endParaRPr lang="en-US" dirty="0"/>
          </a:p>
          <a:p>
            <a:r>
              <a:rPr lang="en-US" dirty="0"/>
              <a:t>Sodium chloride presents itself as crystals in nature. </a:t>
            </a:r>
          </a:p>
        </p:txBody>
      </p:sp>
      <p:pic>
        <p:nvPicPr>
          <p:cNvPr id="5" name="Picture 4" descr="A white plate with a white substance on it&#10;&#10;Description automatically generated with low confidence">
            <a:extLst>
              <a:ext uri="{FF2B5EF4-FFF2-40B4-BE49-F238E27FC236}">
                <a16:creationId xmlns:a16="http://schemas.microsoft.com/office/drawing/2014/main" id="{735D6AA0-53C1-04F7-7114-9C7A15739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6" y="1768474"/>
            <a:ext cx="4030717" cy="4030717"/>
          </a:xfrm>
          <a:prstGeom prst="rect">
            <a:avLst/>
          </a:prstGeom>
        </p:spPr>
      </p:pic>
    </p:spTree>
    <p:extLst>
      <p:ext uri="{BB962C8B-B14F-4D97-AF65-F5344CB8AC3E}">
        <p14:creationId xmlns:p14="http://schemas.microsoft.com/office/powerpoint/2010/main" val="2781770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Tree>
    <p:extLst>
      <p:ext uri="{BB962C8B-B14F-4D97-AF65-F5344CB8AC3E}">
        <p14:creationId xmlns:p14="http://schemas.microsoft.com/office/powerpoint/2010/main" val="280349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dirty="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05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256032" y="958302"/>
            <a:ext cx="11935968" cy="544574"/>
          </a:xfrm>
        </p:spPr>
        <p:txBody>
          <a:bodyPr>
            <a:normAutofit fontScale="90000"/>
          </a:bodyPr>
          <a:lstStyle/>
          <a:p>
            <a:r>
              <a:rPr lang="en-US" dirty="0"/>
              <a:t>Modeling Solutions </a:t>
            </a:r>
            <a:br>
              <a:rPr lang="en-US" dirty="0"/>
            </a:br>
            <a:endParaRPr lang="en-US" dirty="0"/>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nvPr>
        </p:nvGraphicFramePr>
        <p:xfrm>
          <a:off x="256032" y="1502876"/>
          <a:ext cx="11481942" cy="4914573"/>
        </p:xfrm>
        <a:graphic>
          <a:graphicData uri="http://schemas.openxmlformats.org/drawingml/2006/table">
            <a:tbl>
              <a:tblPr firstRow="1" bandRow="1">
                <a:tableStyleId>{93296810-A885-4BE3-A3E7-6D5BEEA58F35}</a:tableStyleId>
              </a:tblPr>
              <a:tblGrid>
                <a:gridCol w="3827314">
                  <a:extLst>
                    <a:ext uri="{9D8B030D-6E8A-4147-A177-3AD203B41FA5}">
                      <a16:colId xmlns:a16="http://schemas.microsoft.com/office/drawing/2014/main" val="2625157645"/>
                    </a:ext>
                  </a:extLst>
                </a:gridCol>
                <a:gridCol w="3827314">
                  <a:extLst>
                    <a:ext uri="{9D8B030D-6E8A-4147-A177-3AD203B41FA5}">
                      <a16:colId xmlns:a16="http://schemas.microsoft.com/office/drawing/2014/main" val="2062838798"/>
                    </a:ext>
                  </a:extLst>
                </a:gridCol>
                <a:gridCol w="3827314">
                  <a:extLst>
                    <a:ext uri="{9D8B030D-6E8A-4147-A177-3AD203B41FA5}">
                      <a16:colId xmlns:a16="http://schemas.microsoft.com/office/drawing/2014/main" val="945241412"/>
                    </a:ext>
                  </a:extLst>
                </a:gridCol>
              </a:tblGrid>
              <a:tr h="390385">
                <a:tc>
                  <a:txBody>
                    <a:bodyPr/>
                    <a:lstStyle/>
                    <a:p>
                      <a:pPr algn="ctr"/>
                      <a:r>
                        <a:rPr lang="en-US" dirty="0"/>
                        <a:t>Unsaturated </a:t>
                      </a:r>
                    </a:p>
                  </a:txBody>
                  <a:tcPr/>
                </a:tc>
                <a:tc>
                  <a:txBody>
                    <a:bodyPr/>
                    <a:lstStyle/>
                    <a:p>
                      <a:pPr algn="ctr"/>
                      <a:r>
                        <a:rPr lang="en-US" dirty="0"/>
                        <a:t>Saturated </a:t>
                      </a:r>
                    </a:p>
                  </a:txBody>
                  <a:tcPr/>
                </a:tc>
                <a:tc>
                  <a:txBody>
                    <a:bodyPr/>
                    <a:lstStyle/>
                    <a:p>
                      <a:pPr algn="ctr"/>
                      <a:r>
                        <a:rPr lang="en-US" dirty="0"/>
                        <a:t>Supersaturated</a:t>
                      </a:r>
                    </a:p>
                  </a:txBody>
                  <a:tcPr/>
                </a:tc>
                <a:extLst>
                  <a:ext uri="{0D108BD9-81ED-4DB2-BD59-A6C34878D82A}">
                    <a16:rowId xmlns:a16="http://schemas.microsoft.com/office/drawing/2014/main" val="2068214020"/>
                  </a:ext>
                </a:extLst>
              </a:tr>
              <a:tr h="2695261">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dirty="0"/>
                        <a:t>A solution that contains less than the maximum amount of solute that is capable of being dissolved. </a:t>
                      </a:r>
                    </a:p>
                    <a:p>
                      <a:endParaRPr lang="en-US" dirty="0"/>
                    </a:p>
                    <a:p>
                      <a:endParaRPr lang="en-US" dirty="0"/>
                    </a:p>
                    <a:p>
                      <a:endParaRPr lang="en-US" dirty="0"/>
                    </a:p>
                  </a:txBody>
                  <a:tcPr/>
                </a:tc>
                <a:tc>
                  <a:txBody>
                    <a:bodyPr/>
                    <a:lstStyle/>
                    <a:p>
                      <a:r>
                        <a:rPr lang="en-US" dirty="0"/>
                        <a:t>A solution that contains the maximum amount of solute that is capable of dissolving. </a:t>
                      </a:r>
                    </a:p>
                  </a:txBody>
                  <a:tcPr/>
                </a:tc>
                <a:tc>
                  <a:txBody>
                    <a:bodyPr/>
                    <a:lstStyle/>
                    <a:p>
                      <a:r>
                        <a:rPr lang="en-US" dirty="0"/>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036" y="1981579"/>
            <a:ext cx="2518142" cy="2490272"/>
          </a:xfrm>
          <a:prstGeom prst="rect">
            <a:avLst/>
          </a:prstGeom>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382" y="1974958"/>
            <a:ext cx="2431037" cy="2490272"/>
          </a:xfrm>
          <a:prstGeom prst="rect">
            <a:avLst/>
          </a:prstGeom>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6623" y="1974958"/>
            <a:ext cx="2340064" cy="2496893"/>
          </a:xfrm>
          <a:prstGeom prst="rect">
            <a:avLst/>
          </a:prstGeom>
        </p:spPr>
      </p:pic>
    </p:spTree>
    <p:extLst>
      <p:ext uri="{BB962C8B-B14F-4D97-AF65-F5344CB8AC3E}">
        <p14:creationId xmlns:p14="http://schemas.microsoft.com/office/powerpoint/2010/main" val="3429685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olorful objects&#10;&#10;Description automatically generated with medium confidence">
            <a:extLst>
              <a:ext uri="{FF2B5EF4-FFF2-40B4-BE49-F238E27FC236}">
                <a16:creationId xmlns:a16="http://schemas.microsoft.com/office/drawing/2014/main" id="{30F993CC-C29A-685D-708B-451724AB7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453" y="1314270"/>
            <a:ext cx="5021511" cy="5021511"/>
          </a:xfrm>
          <a:prstGeom prst="rect">
            <a:avLst/>
          </a:prstGeom>
          <a:ln>
            <a:noFill/>
          </a:ln>
          <a:effectLst>
            <a:softEdge rad="112500"/>
          </a:effectLst>
        </p:spPr>
      </p:pic>
      <p:pic>
        <p:nvPicPr>
          <p:cNvPr id="2" name="Picture 2" descr="Phospholipid Modeling Set">
            <a:extLst>
              <a:ext uri="{FF2B5EF4-FFF2-40B4-BE49-F238E27FC236}">
                <a16:creationId xmlns:a16="http://schemas.microsoft.com/office/drawing/2014/main" id="{EEB43977-BC46-DAE4-B465-63DED9211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008" y="4524865"/>
            <a:ext cx="2672445" cy="1782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A group of plastic water kit&#10;&#10;Description automatically generated">
            <a:extLst>
              <a:ext uri="{FF2B5EF4-FFF2-40B4-BE49-F238E27FC236}">
                <a16:creationId xmlns:a16="http://schemas.microsoft.com/office/drawing/2014/main" id="{D4ABD1CF-2D5C-0AD4-8035-9204E985A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875" y="3825026"/>
            <a:ext cx="2673305" cy="26733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descr="A green and blue balls stacked together&#10;&#10;Description automatically generated">
            <a:extLst>
              <a:ext uri="{FF2B5EF4-FFF2-40B4-BE49-F238E27FC236}">
                <a16:creationId xmlns:a16="http://schemas.microsoft.com/office/drawing/2014/main" id="{3F8831E0-C15D-2424-72A1-8457E9E1B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7547" y="1560776"/>
            <a:ext cx="2736719" cy="2189375"/>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84674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05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656598" y="2285107"/>
            <a:ext cx="7497588" cy="3539430"/>
          </a:xfrm>
          <a:prstGeom prst="rect">
            <a:avLst/>
          </a:prstGeom>
          <a:noFill/>
        </p:spPr>
        <p:txBody>
          <a:bodyPr wrap="square" rtlCol="0">
            <a:spAutoFit/>
          </a:bodyPr>
          <a:lstStyle/>
          <a:p>
            <a:r>
              <a:rPr lang="en-US" sz="3200" dirty="0"/>
              <a:t>Examine the phospholipid at your table.</a:t>
            </a:r>
          </a:p>
          <a:p>
            <a:pPr marL="457200" indent="-457200">
              <a:buFont typeface="Arial" panose="020B0604020202020204" pitchFamily="34" charset="0"/>
              <a:buChar char="•"/>
            </a:pPr>
            <a:r>
              <a:rPr lang="en-US" sz="3200" dirty="0"/>
              <a:t>Describe the overall structure of your model</a:t>
            </a:r>
          </a:p>
          <a:p>
            <a:pPr marL="457200" indent="-457200">
              <a:buFont typeface="Arial" panose="020B0604020202020204" pitchFamily="34" charset="0"/>
              <a:buChar char="•"/>
            </a:pPr>
            <a:r>
              <a:rPr lang="en-US" sz="3200" dirty="0"/>
              <a:t>What atoms are present?  What colors represent these atoms?</a:t>
            </a:r>
          </a:p>
          <a:p>
            <a:pPr marL="457200" indent="-457200">
              <a:buFont typeface="Arial" panose="020B0604020202020204" pitchFamily="34" charset="0"/>
              <a:buChar char="•"/>
            </a:pPr>
            <a:r>
              <a:rPr lang="en-US" sz="3200" dirty="0"/>
              <a:t>What are two questions you have about your model?</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425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88627" y="1526013"/>
            <a:ext cx="11219792" cy="584775"/>
          </a:xfrm>
          <a:prstGeom prst="rect">
            <a:avLst/>
          </a:prstGeom>
          <a:noFill/>
        </p:spPr>
        <p:txBody>
          <a:bodyPr wrap="square" rtlCol="0">
            <a:spAutoFit/>
          </a:bodyPr>
          <a:lstStyle/>
          <a:p>
            <a:pPr algn="ctr"/>
            <a:r>
              <a:rPr lang="en-US" sz="3200" dirty="0"/>
              <a:t>Focus on Phospholipid Heads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722879"/>
            <a:ext cx="2149785" cy="1077218"/>
          </a:xfrm>
          <a:prstGeom prst="rect">
            <a:avLst/>
          </a:prstGeom>
          <a:noFill/>
        </p:spPr>
        <p:txBody>
          <a:bodyPr wrap="square" rtlCol="0">
            <a:spAutoFit/>
          </a:bodyPr>
          <a:lstStyle/>
          <a:p>
            <a:endParaRPr lang="en-US" sz="3200" dirty="0"/>
          </a:p>
          <a:p>
            <a:r>
              <a:rPr lang="en-US" sz="3200" dirty="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17" y="3155843"/>
            <a:ext cx="1854777"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0B893-FA42-D632-75ED-17D244C05B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830" y="2638284"/>
            <a:ext cx="1195073"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6EA4-9797-4843-5CC7-84EB039FF0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3130" y="2662458"/>
            <a:ext cx="1860752" cy="31369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D04023E-DC7C-C489-665E-7B018C128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1136" y="2680611"/>
            <a:ext cx="1883429" cy="317513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7143C58-6ECB-9D72-5ACE-91F684093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95170" y="2722382"/>
            <a:ext cx="1906299" cy="3238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68411C-0A45-D3A5-1125-867BB661C0DE}"/>
              </a:ext>
            </a:extLst>
          </p:cNvPr>
          <p:cNvSpPr txBox="1"/>
          <p:nvPr/>
        </p:nvSpPr>
        <p:spPr>
          <a:xfrm>
            <a:off x="132081" y="6394343"/>
            <a:ext cx="2149786" cy="369332"/>
          </a:xfrm>
          <a:prstGeom prst="rect">
            <a:avLst/>
          </a:prstGeom>
          <a:noFill/>
        </p:spPr>
        <p:txBody>
          <a:bodyPr wrap="square" rtlCol="0">
            <a:spAutoFit/>
          </a:bodyPr>
          <a:lstStyle/>
          <a:p>
            <a:r>
              <a:rPr lang="en-US" dirty="0"/>
              <a:t>Phosphatidylcholine</a:t>
            </a:r>
          </a:p>
        </p:txBody>
      </p:sp>
      <p:sp>
        <p:nvSpPr>
          <p:cNvPr id="5" name="TextBox 4">
            <a:extLst>
              <a:ext uri="{FF2B5EF4-FFF2-40B4-BE49-F238E27FC236}">
                <a16:creationId xmlns:a16="http://schemas.microsoft.com/office/drawing/2014/main" id="{B962A904-FE7C-3EF7-4A73-5CECACD9074F}"/>
              </a:ext>
            </a:extLst>
          </p:cNvPr>
          <p:cNvSpPr txBox="1"/>
          <p:nvPr/>
        </p:nvSpPr>
        <p:spPr>
          <a:xfrm>
            <a:off x="2532389" y="6247431"/>
            <a:ext cx="1760054" cy="369332"/>
          </a:xfrm>
          <a:prstGeom prst="rect">
            <a:avLst/>
          </a:prstGeom>
          <a:noFill/>
        </p:spPr>
        <p:txBody>
          <a:bodyPr wrap="square" rtlCol="0">
            <a:spAutoFit/>
          </a:bodyPr>
          <a:lstStyle/>
          <a:p>
            <a:r>
              <a:rPr lang="en-US" dirty="0"/>
              <a:t>Sphingomyelin</a:t>
            </a:r>
          </a:p>
        </p:txBody>
      </p:sp>
      <p:sp>
        <p:nvSpPr>
          <p:cNvPr id="6" name="TextBox 5">
            <a:extLst>
              <a:ext uri="{FF2B5EF4-FFF2-40B4-BE49-F238E27FC236}">
                <a16:creationId xmlns:a16="http://schemas.microsoft.com/office/drawing/2014/main" id="{CB643763-AFD3-E817-3259-937C6ED4DF9C}"/>
              </a:ext>
            </a:extLst>
          </p:cNvPr>
          <p:cNvSpPr txBox="1"/>
          <p:nvPr/>
        </p:nvSpPr>
        <p:spPr>
          <a:xfrm>
            <a:off x="4144363" y="6247431"/>
            <a:ext cx="2794603" cy="369332"/>
          </a:xfrm>
          <a:prstGeom prst="rect">
            <a:avLst/>
          </a:prstGeom>
          <a:noFill/>
        </p:spPr>
        <p:txBody>
          <a:bodyPr wrap="square" rtlCol="0">
            <a:spAutoFit/>
          </a:bodyPr>
          <a:lstStyle/>
          <a:p>
            <a:r>
              <a:rPr lang="en-US" dirty="0"/>
              <a:t>Phosphatidylethanolamine</a:t>
            </a:r>
          </a:p>
        </p:txBody>
      </p:sp>
      <p:sp>
        <p:nvSpPr>
          <p:cNvPr id="7" name="TextBox 6">
            <a:extLst>
              <a:ext uri="{FF2B5EF4-FFF2-40B4-BE49-F238E27FC236}">
                <a16:creationId xmlns:a16="http://schemas.microsoft.com/office/drawing/2014/main" id="{3114F4B4-FF60-AB90-6C5F-1DFA92B656F4}"/>
              </a:ext>
            </a:extLst>
          </p:cNvPr>
          <p:cNvSpPr txBox="1"/>
          <p:nvPr/>
        </p:nvSpPr>
        <p:spPr>
          <a:xfrm>
            <a:off x="6776299" y="5855740"/>
            <a:ext cx="2235622" cy="369332"/>
          </a:xfrm>
          <a:prstGeom prst="rect">
            <a:avLst/>
          </a:prstGeom>
          <a:noFill/>
        </p:spPr>
        <p:txBody>
          <a:bodyPr wrap="square" rtlCol="0">
            <a:spAutoFit/>
          </a:bodyPr>
          <a:lstStyle/>
          <a:p>
            <a:r>
              <a:rPr lang="en-US" dirty="0"/>
              <a:t>Phosphatidylserine</a:t>
            </a:r>
          </a:p>
        </p:txBody>
      </p:sp>
      <p:sp>
        <p:nvSpPr>
          <p:cNvPr id="9" name="TextBox 8">
            <a:extLst>
              <a:ext uri="{FF2B5EF4-FFF2-40B4-BE49-F238E27FC236}">
                <a16:creationId xmlns:a16="http://schemas.microsoft.com/office/drawing/2014/main" id="{CC845ED6-BA92-30D2-56CF-BC478E8780AF}"/>
              </a:ext>
            </a:extLst>
          </p:cNvPr>
          <p:cNvSpPr txBox="1"/>
          <p:nvPr/>
        </p:nvSpPr>
        <p:spPr>
          <a:xfrm>
            <a:off x="9164320" y="5878098"/>
            <a:ext cx="3027680" cy="369332"/>
          </a:xfrm>
          <a:prstGeom prst="rect">
            <a:avLst/>
          </a:prstGeom>
          <a:noFill/>
        </p:spPr>
        <p:txBody>
          <a:bodyPr wrap="square" rtlCol="0">
            <a:spAutoFit/>
          </a:bodyPr>
          <a:lstStyle/>
          <a:p>
            <a:r>
              <a:rPr lang="en-US" dirty="0"/>
              <a:t>Phosphatidylinositol</a:t>
            </a:r>
          </a:p>
        </p:txBody>
      </p:sp>
    </p:spTree>
    <p:extLst>
      <p:ext uri="{BB962C8B-B14F-4D97-AF65-F5344CB8AC3E}">
        <p14:creationId xmlns:p14="http://schemas.microsoft.com/office/powerpoint/2010/main" val="1699005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2942273-A9A9-664F-E595-45BA8F6E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340" y="1739900"/>
            <a:ext cx="2362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73F02246-778E-1F89-AE53-5EE0B2DCD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06738"/>
            <a:ext cx="3295650" cy="2371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1A5D33-AEB9-87DD-2F6E-517085593512}"/>
              </a:ext>
            </a:extLst>
          </p:cNvPr>
          <p:cNvSpPr txBox="1"/>
          <p:nvPr/>
        </p:nvSpPr>
        <p:spPr>
          <a:xfrm>
            <a:off x="6116320" y="2103120"/>
            <a:ext cx="5313680" cy="646331"/>
          </a:xfrm>
          <a:prstGeom prst="rect">
            <a:avLst/>
          </a:prstGeom>
          <a:noFill/>
        </p:spPr>
        <p:txBody>
          <a:bodyPr wrap="square" rtlCol="0">
            <a:spAutoFit/>
          </a:bodyPr>
          <a:lstStyle/>
          <a:p>
            <a:pPr marL="285750" indent="-285750">
              <a:buFont typeface="Arial" panose="020B0604020202020204" pitchFamily="34" charset="0"/>
              <a:buChar char="•"/>
            </a:pPr>
            <a:r>
              <a:rPr lang="en-US" dirty="0"/>
              <a:t>Hydrogen in the </a:t>
            </a:r>
            <a:r>
              <a:rPr lang="en-US" u="sng" dirty="0">
                <a:solidFill>
                  <a:srgbClr val="FF0000"/>
                </a:solidFill>
              </a:rPr>
              <a:t>cis </a:t>
            </a:r>
            <a:r>
              <a:rPr lang="en-US" dirty="0"/>
              <a:t>configuration</a:t>
            </a:r>
          </a:p>
          <a:p>
            <a:pPr marL="285750" indent="-285750">
              <a:buFont typeface="Arial" panose="020B0604020202020204" pitchFamily="34" charset="0"/>
              <a:buChar char="•"/>
            </a:pPr>
            <a:r>
              <a:rPr lang="en-US" dirty="0"/>
              <a:t>Produces a larger “kink” in the tail</a:t>
            </a:r>
          </a:p>
        </p:txBody>
      </p:sp>
      <p:sp>
        <p:nvSpPr>
          <p:cNvPr id="3" name="Rectangle 2">
            <a:extLst>
              <a:ext uri="{FF2B5EF4-FFF2-40B4-BE49-F238E27FC236}">
                <a16:creationId xmlns:a16="http://schemas.microsoft.com/office/drawing/2014/main" id="{C994C449-563B-0B66-2561-0134F4109623}"/>
              </a:ext>
            </a:extLst>
          </p:cNvPr>
          <p:cNvSpPr/>
          <p:nvPr/>
        </p:nvSpPr>
        <p:spPr>
          <a:xfrm>
            <a:off x="2072640" y="4470400"/>
            <a:ext cx="1645920" cy="10080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2CCABE-DD9C-9A44-8DC1-64557A6628FB}"/>
              </a:ext>
            </a:extLst>
          </p:cNvPr>
          <p:cNvSpPr/>
          <p:nvPr/>
        </p:nvSpPr>
        <p:spPr>
          <a:xfrm>
            <a:off x="2184400" y="4561840"/>
            <a:ext cx="873760" cy="9166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38CD77A-C6FB-5F45-9B1D-0729DBAD5EB6}"/>
              </a:ext>
            </a:extLst>
          </p:cNvPr>
          <p:cNvCxnSpPr/>
          <p:nvPr/>
        </p:nvCxnSpPr>
        <p:spPr>
          <a:xfrm flipV="1">
            <a:off x="3058160" y="3106738"/>
            <a:ext cx="3545840" cy="14551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68929A-87F7-EA1D-7759-940243E09741}"/>
              </a:ext>
            </a:extLst>
          </p:cNvPr>
          <p:cNvCxnSpPr/>
          <p:nvPr/>
        </p:nvCxnSpPr>
        <p:spPr>
          <a:xfrm flipV="1">
            <a:off x="3058160" y="5313680"/>
            <a:ext cx="6333490" cy="1647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1E4F53-49A8-F869-A33C-19D994769679}"/>
              </a:ext>
            </a:extLst>
          </p:cNvPr>
          <p:cNvSpPr txBox="1"/>
          <p:nvPr/>
        </p:nvSpPr>
        <p:spPr>
          <a:xfrm>
            <a:off x="665934" y="1195764"/>
            <a:ext cx="4784451" cy="584775"/>
          </a:xfrm>
          <a:prstGeom prst="rect">
            <a:avLst/>
          </a:prstGeom>
          <a:noFill/>
        </p:spPr>
        <p:txBody>
          <a:bodyPr wrap="none" rtlCol="0">
            <a:spAutoFit/>
          </a:bodyPr>
          <a:lstStyle/>
          <a:p>
            <a:pPr algn="ctr"/>
            <a:r>
              <a:rPr lang="en-US" sz="3200" dirty="0"/>
              <a:t>Focus</a:t>
            </a:r>
            <a:r>
              <a:rPr lang="en-US" sz="1800" dirty="0"/>
              <a:t> </a:t>
            </a:r>
            <a:r>
              <a:rPr lang="en-US" sz="3200" dirty="0"/>
              <a:t>on Phospholipid Tails</a:t>
            </a:r>
          </a:p>
        </p:txBody>
      </p:sp>
    </p:spTree>
    <p:extLst>
      <p:ext uri="{BB962C8B-B14F-4D97-AF65-F5344CB8AC3E}">
        <p14:creationId xmlns:p14="http://schemas.microsoft.com/office/powerpoint/2010/main" val="1733809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84775"/>
          </a:xfrm>
          <a:prstGeom prst="rect">
            <a:avLst/>
          </a:prstGeom>
          <a:noFill/>
        </p:spPr>
        <p:txBody>
          <a:bodyPr wrap="square" rtlCol="0">
            <a:spAutoFit/>
          </a:bodyPr>
          <a:lstStyle/>
          <a:p>
            <a:r>
              <a:rPr lang="en-US" sz="3200" dirty="0"/>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3693319"/>
          </a:xfrm>
          <a:prstGeom prst="rect">
            <a:avLst/>
          </a:prstGeom>
          <a:noFill/>
        </p:spPr>
        <p:txBody>
          <a:bodyPr wrap="square" rtlCol="0">
            <a:spAutoFit/>
          </a:bodyPr>
          <a:lstStyle/>
          <a:p>
            <a:r>
              <a:rPr lang="en-US" sz="2400" dirty="0"/>
              <a:t>Using multiple models help explain nuance in the phenomena we are trying to explain.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89324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colorful objects&#10;&#10;Description automatically generated with medium confidence">
            <a:extLst>
              <a:ext uri="{FF2B5EF4-FFF2-40B4-BE49-F238E27FC236}">
                <a16:creationId xmlns:a16="http://schemas.microsoft.com/office/drawing/2014/main" id="{01427AF1-7DF6-7DF4-8D85-FB82CCFD9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472" y="1090072"/>
            <a:ext cx="5271056" cy="5271056"/>
          </a:xfrm>
          <a:prstGeom prst="rect">
            <a:avLst/>
          </a:prstGeom>
          <a:ln>
            <a:noFill/>
          </a:ln>
          <a:effectLst>
            <a:softEdge rad="112500"/>
          </a:effectLst>
        </p:spPr>
      </p:pic>
    </p:spTree>
    <p:extLst>
      <p:ext uri="{BB962C8B-B14F-4D97-AF65-F5344CB8AC3E}">
        <p14:creationId xmlns:p14="http://schemas.microsoft.com/office/powerpoint/2010/main" val="3635340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544128"/>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9550" y="1747520"/>
            <a:ext cx="11791950" cy="584775"/>
          </a:xfrm>
          <a:prstGeom prst="rect">
            <a:avLst/>
          </a:prstGeom>
          <a:noFill/>
        </p:spPr>
        <p:txBody>
          <a:bodyPr wrap="square" rtlCol="0">
            <a:spAutoFit/>
          </a:bodyPr>
          <a:lstStyle/>
          <a:p>
            <a:pPr algn="ctr"/>
            <a:r>
              <a:rPr lang="en-US" sz="3200" dirty="0"/>
              <a:t>Constructing A Phospholipid</a:t>
            </a:r>
          </a:p>
        </p:txBody>
      </p:sp>
      <p:pic>
        <p:nvPicPr>
          <p:cNvPr id="4" name="Picture 3">
            <a:extLst>
              <a:ext uri="{FF2B5EF4-FFF2-40B4-BE49-F238E27FC236}">
                <a16:creationId xmlns:a16="http://schemas.microsoft.com/office/drawing/2014/main" id="{6E348009-328B-8D10-BFC9-DC961BCADF5F}"/>
              </a:ext>
            </a:extLst>
          </p:cNvPr>
          <p:cNvPicPr>
            <a:picLocks noChangeAspect="1"/>
          </p:cNvPicPr>
          <p:nvPr/>
        </p:nvPicPr>
        <p:blipFill>
          <a:blip r:embed="rId4"/>
          <a:stretch>
            <a:fillRect/>
          </a:stretch>
        </p:blipFill>
        <p:spPr>
          <a:xfrm rot="19672233">
            <a:off x="6891505" y="3351025"/>
            <a:ext cx="355000" cy="757332"/>
          </a:xfrm>
          <a:prstGeom prst="rect">
            <a:avLst/>
          </a:prstGeom>
        </p:spPr>
      </p:pic>
    </p:spTree>
    <p:extLst>
      <p:ext uri="{BB962C8B-B14F-4D97-AF65-F5344CB8AC3E}">
        <p14:creationId xmlns:p14="http://schemas.microsoft.com/office/powerpoint/2010/main" val="170184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9218" name="Picture 2">
            <a:extLst>
              <a:ext uri="{FF2B5EF4-FFF2-40B4-BE49-F238E27FC236}">
                <a16:creationId xmlns:a16="http://schemas.microsoft.com/office/drawing/2014/main" id="{544BA37F-3A1E-4EC5-7BEB-4B116F82B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140" y="2556718"/>
            <a:ext cx="3604578" cy="118125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A995BD0-E6E8-7CFC-ED4B-7B1DEA032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355" y="2468563"/>
            <a:ext cx="215265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DB0782A-FB6D-7EF4-7BD4-59663CC1E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1860" y="2468563"/>
            <a:ext cx="2667000"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DEF74-0777-4056-B2CA-6836FE62DBE6}"/>
              </a:ext>
            </a:extLst>
          </p:cNvPr>
          <p:cNvSpPr txBox="1"/>
          <p:nvPr/>
        </p:nvSpPr>
        <p:spPr>
          <a:xfrm>
            <a:off x="993140" y="4076700"/>
            <a:ext cx="3604578" cy="830997"/>
          </a:xfrm>
          <a:prstGeom prst="rect">
            <a:avLst/>
          </a:prstGeom>
          <a:noFill/>
        </p:spPr>
        <p:txBody>
          <a:bodyPr wrap="square" rtlCol="0">
            <a:spAutoFit/>
          </a:bodyPr>
          <a:lstStyle/>
          <a:p>
            <a:r>
              <a:rPr lang="en-US" sz="2400" dirty="0"/>
              <a:t>Remove a hydrogen from the glycerol backbone</a:t>
            </a:r>
            <a:r>
              <a:rPr lang="en-US" dirty="0"/>
              <a:t>. </a:t>
            </a:r>
          </a:p>
        </p:txBody>
      </p:sp>
      <p:sp>
        <p:nvSpPr>
          <p:cNvPr id="4" name="TextBox 3">
            <a:extLst>
              <a:ext uri="{FF2B5EF4-FFF2-40B4-BE49-F238E27FC236}">
                <a16:creationId xmlns:a16="http://schemas.microsoft.com/office/drawing/2014/main" id="{3B3D153E-4B4B-257E-B5EC-D7755E54DF0A}"/>
              </a:ext>
            </a:extLst>
          </p:cNvPr>
          <p:cNvSpPr txBox="1"/>
          <p:nvPr/>
        </p:nvSpPr>
        <p:spPr>
          <a:xfrm>
            <a:off x="6096000" y="3429000"/>
            <a:ext cx="2289760" cy="1938992"/>
          </a:xfrm>
          <a:prstGeom prst="rect">
            <a:avLst/>
          </a:prstGeom>
          <a:noFill/>
        </p:spPr>
        <p:txBody>
          <a:bodyPr wrap="square" rtlCol="0">
            <a:spAutoFit/>
          </a:bodyPr>
          <a:lstStyle/>
          <a:p>
            <a:r>
              <a:rPr lang="en-US" sz="2400" dirty="0"/>
              <a:t>Remove a hydroxyl </a:t>
            </a:r>
          </a:p>
          <a:p>
            <a:r>
              <a:rPr lang="en-US" sz="2400" dirty="0"/>
              <a:t>From the saturated</a:t>
            </a:r>
          </a:p>
          <a:p>
            <a:r>
              <a:rPr lang="en-US" sz="2400" dirty="0"/>
              <a:t>fatty acid. </a:t>
            </a:r>
          </a:p>
        </p:txBody>
      </p:sp>
      <p:sp>
        <p:nvSpPr>
          <p:cNvPr id="5" name="TextBox 4">
            <a:extLst>
              <a:ext uri="{FF2B5EF4-FFF2-40B4-BE49-F238E27FC236}">
                <a16:creationId xmlns:a16="http://schemas.microsoft.com/office/drawing/2014/main" id="{E914B1F0-CEF2-DBA2-4A85-F931F59667C4}"/>
              </a:ext>
            </a:extLst>
          </p:cNvPr>
          <p:cNvSpPr txBox="1"/>
          <p:nvPr/>
        </p:nvSpPr>
        <p:spPr>
          <a:xfrm>
            <a:off x="10058400" y="3924300"/>
            <a:ext cx="2162515" cy="1938992"/>
          </a:xfrm>
          <a:prstGeom prst="rect">
            <a:avLst/>
          </a:prstGeom>
          <a:noFill/>
        </p:spPr>
        <p:txBody>
          <a:bodyPr wrap="square" rtlCol="0">
            <a:spAutoFit/>
          </a:bodyPr>
          <a:lstStyle/>
          <a:p>
            <a:r>
              <a:rPr lang="en-US" sz="2400" dirty="0"/>
              <a:t>Join the glycerol and </a:t>
            </a:r>
          </a:p>
          <a:p>
            <a:r>
              <a:rPr lang="en-US" sz="2400" dirty="0"/>
              <a:t>saturated fatty acid </a:t>
            </a:r>
          </a:p>
          <a:p>
            <a:r>
              <a:rPr lang="en-US" sz="2400" dirty="0"/>
              <a:t>Together</a:t>
            </a:r>
            <a:r>
              <a:rPr lang="en-US" dirty="0"/>
              <a:t>. </a:t>
            </a:r>
          </a:p>
        </p:txBody>
      </p:sp>
    </p:spTree>
    <p:extLst>
      <p:ext uri="{BB962C8B-B14F-4D97-AF65-F5344CB8AC3E}">
        <p14:creationId xmlns:p14="http://schemas.microsoft.com/office/powerpoint/2010/main" val="410338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dirty="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dirty="0"/>
              <a:t>Remove a </a:t>
            </a:r>
          </a:p>
          <a:p>
            <a:r>
              <a:rPr lang="en-US" sz="2400" dirty="0"/>
              <a:t>hydrogen from </a:t>
            </a:r>
          </a:p>
          <a:p>
            <a:r>
              <a:rPr lang="en-US" sz="2400" dirty="0"/>
              <a:t>the glycerol</a:t>
            </a:r>
          </a:p>
          <a:p>
            <a:r>
              <a:rPr lang="en-US" sz="2400" dirty="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dirty="0"/>
              <a:t>Attach the unsaturated</a:t>
            </a:r>
          </a:p>
          <a:p>
            <a:r>
              <a:rPr lang="en-US" sz="2400" dirty="0"/>
              <a:t> fatty acid  to the glycerol </a:t>
            </a:r>
          </a:p>
          <a:p>
            <a:r>
              <a:rPr lang="en-US" sz="2400" dirty="0"/>
              <a:t>backbone</a:t>
            </a:r>
          </a:p>
          <a:p>
            <a:endParaRPr lang="en-US" dirty="0"/>
          </a:p>
        </p:txBody>
      </p:sp>
    </p:spTree>
    <p:extLst>
      <p:ext uri="{BB962C8B-B14F-4D97-AF65-F5344CB8AC3E}">
        <p14:creationId xmlns:p14="http://schemas.microsoft.com/office/powerpoint/2010/main" val="1359237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dirty="0"/>
              <a:t>Remove a hydrogen from the glycerol backbone and attach</a:t>
            </a:r>
          </a:p>
          <a:p>
            <a:r>
              <a:rPr lang="en-US" sz="2400" dirty="0"/>
              <a:t>the phosphate head. </a:t>
            </a:r>
          </a:p>
          <a:p>
            <a:endParaRPr lang="en-US" sz="2400" dirty="0"/>
          </a:p>
          <a:p>
            <a:r>
              <a:rPr lang="en-US" sz="2400" dirty="0"/>
              <a:t>Join the hydrogen with a hydroxyl group to make water</a:t>
            </a:r>
            <a:r>
              <a:rPr lang="en-US" dirty="0"/>
              <a:t>.</a:t>
            </a:r>
          </a:p>
        </p:txBody>
      </p:sp>
    </p:spTree>
    <p:extLst>
      <p:ext uri="{BB962C8B-B14F-4D97-AF65-F5344CB8AC3E}">
        <p14:creationId xmlns:p14="http://schemas.microsoft.com/office/powerpoint/2010/main" val="397462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lnSpcReduction="10000"/>
          </a:bodyPr>
          <a:lstStyle/>
          <a:p>
            <a:r>
              <a:rPr lang="en-US" dirty="0"/>
              <a:t>Construct models to show the movement of ions and nutrients across membranes. </a:t>
            </a:r>
          </a:p>
          <a:p>
            <a:pPr marL="0" indent="0">
              <a:buNone/>
            </a:pPr>
            <a:endParaRPr lang="en-US" dirty="0"/>
          </a:p>
          <a:p>
            <a:r>
              <a:rPr lang="en-US" dirty="0"/>
              <a:t>Connect theory with the results from popular homeostasis labs. </a:t>
            </a:r>
          </a:p>
          <a:p>
            <a:pPr marL="0" indent="0">
              <a:buNone/>
            </a:pPr>
            <a:endParaRPr lang="en-US" dirty="0"/>
          </a:p>
          <a:p>
            <a:r>
              <a:rPr lang="en-US" dirty="0"/>
              <a:t>Make and defend a claim based on evidence that homeostasis results from a variety of factors. </a:t>
            </a:r>
          </a:p>
          <a:p>
            <a:pPr marL="0" indent="0">
              <a:buNone/>
            </a:pPr>
            <a:endParaRPr lang="en-US" dirty="0"/>
          </a:p>
          <a:p>
            <a:r>
              <a:rPr lang="en-US" dirty="0"/>
              <a:t>Have fun!</a:t>
            </a:r>
          </a:p>
        </p:txBody>
      </p:sp>
      <p:sp>
        <p:nvSpPr>
          <p:cNvPr id="5" name="Rectangle 1">
            <a:extLst>
              <a:ext uri="{FF2B5EF4-FFF2-40B4-BE49-F238E27FC236}">
                <a16:creationId xmlns:a16="http://schemas.microsoft.com/office/drawing/2014/main" id="{EC5C6848-0E5D-83C6-0819-36C566359892}"/>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88A0F04A-EAC2-41BC-97EA-56A96B23B68B}"/>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6510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0" y="1747520"/>
            <a:ext cx="6379988" cy="584775"/>
          </a:xfrm>
          <a:prstGeom prst="rect">
            <a:avLst/>
          </a:prstGeom>
          <a:noFill/>
        </p:spPr>
        <p:txBody>
          <a:bodyPr wrap="square" rtlCol="0">
            <a:spAutoFit/>
          </a:bodyPr>
          <a:lstStyle/>
          <a:p>
            <a:pPr algn="ctr"/>
            <a:r>
              <a:rPr lang="en-US" sz="3200" dirty="0"/>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838450"/>
            <a:ext cx="5694188" cy="2677656"/>
          </a:xfrm>
          <a:prstGeom prst="rect">
            <a:avLst/>
          </a:prstGeom>
          <a:noFill/>
        </p:spPr>
        <p:txBody>
          <a:bodyPr wrap="none" rtlCol="0">
            <a:spAutoFit/>
          </a:bodyPr>
          <a:lstStyle/>
          <a:p>
            <a:r>
              <a:rPr lang="en-US" sz="2400" dirty="0"/>
              <a:t>What do all three models have in common? </a:t>
            </a:r>
          </a:p>
          <a:p>
            <a:endParaRPr lang="en-US" sz="2400" dirty="0"/>
          </a:p>
          <a:p>
            <a:endParaRPr lang="en-US" sz="2400" dirty="0"/>
          </a:p>
          <a:p>
            <a:r>
              <a:rPr lang="en-US" sz="2400" dirty="0"/>
              <a:t>How are the models different?</a:t>
            </a:r>
          </a:p>
          <a:p>
            <a:endParaRPr lang="en-US" sz="2400" dirty="0"/>
          </a:p>
          <a:p>
            <a:r>
              <a:rPr lang="en-US" sz="2400" dirty="0"/>
              <a:t>Why is it important to use multiple models</a:t>
            </a:r>
          </a:p>
          <a:p>
            <a:r>
              <a:rPr lang="en-US" sz="2400" dirty="0"/>
              <a:t>to represent the same structure?</a:t>
            </a:r>
          </a:p>
        </p:txBody>
      </p:sp>
    </p:spTree>
    <p:extLst>
      <p:ext uri="{BB962C8B-B14F-4D97-AF65-F5344CB8AC3E}">
        <p14:creationId xmlns:p14="http://schemas.microsoft.com/office/powerpoint/2010/main" val="2401303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1" y="2019300"/>
            <a:ext cx="6496051" cy="523220"/>
          </a:xfrm>
          <a:prstGeom prst="rect">
            <a:avLst/>
          </a:prstGeom>
          <a:noFill/>
        </p:spPr>
        <p:txBody>
          <a:bodyPr wrap="square" rtlCol="0">
            <a:spAutoFit/>
          </a:bodyPr>
          <a:lstStyle/>
          <a:p>
            <a:pPr algn="ctr"/>
            <a:r>
              <a:rPr lang="en-US" sz="2800" dirty="0"/>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3401" y="2542520"/>
            <a:ext cx="5962650" cy="3046988"/>
          </a:xfrm>
          <a:prstGeom prst="rect">
            <a:avLst/>
          </a:prstGeom>
          <a:noFill/>
        </p:spPr>
        <p:txBody>
          <a:bodyPr wrap="square" rtlCol="0">
            <a:spAutoFit/>
          </a:bodyPr>
          <a:lstStyle/>
          <a:p>
            <a:r>
              <a:rPr lang="en-US" sz="2400" dirty="0"/>
              <a:t>How would ten phospholipids arrange to form a film on water? </a:t>
            </a:r>
          </a:p>
          <a:p>
            <a:endParaRPr lang="en-US" sz="2400" dirty="0"/>
          </a:p>
          <a:p>
            <a:r>
              <a:rPr lang="en-US" sz="2400" dirty="0"/>
              <a:t>How would ten phospholipids arrange to be submerged in  a beaker of water?</a:t>
            </a:r>
          </a:p>
          <a:p>
            <a:endParaRPr lang="en-US" sz="2400" dirty="0"/>
          </a:p>
          <a:p>
            <a:r>
              <a:rPr lang="en-US" sz="2400" dirty="0"/>
              <a:t>How would phospholipids be arranged to be both submerged and contain water.</a:t>
            </a:r>
          </a:p>
        </p:txBody>
      </p:sp>
    </p:spTree>
    <p:extLst>
      <p:ext uri="{BB962C8B-B14F-4D97-AF65-F5344CB8AC3E}">
        <p14:creationId xmlns:p14="http://schemas.microsoft.com/office/powerpoint/2010/main" val="3712652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Let’s compare models</a:t>
            </a:r>
          </a:p>
        </p:txBody>
      </p:sp>
      <p:pic>
        <p:nvPicPr>
          <p:cNvPr id="6" name="Content Placeholder 5" descr="A group of people playing a board game&#10;&#10;Description automatically generated">
            <a:extLst>
              <a:ext uri="{FF2B5EF4-FFF2-40B4-BE49-F238E27FC236}">
                <a16:creationId xmlns:a16="http://schemas.microsoft.com/office/drawing/2014/main" id="{75B9C86B-000F-DC15-6D21-8F78C09C91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1529" y="1730375"/>
            <a:ext cx="8269111" cy="4651375"/>
          </a:xfrm>
        </p:spPr>
      </p:pic>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a:t>Monolayer</a:t>
            </a:r>
          </a:p>
          <a:p>
            <a:endParaRPr lang="en-US" sz="3600" dirty="0"/>
          </a:p>
          <a:p>
            <a:pPr marL="285750" indent="-285750">
              <a:buFont typeface="Arial" panose="020B0604020202020204" pitchFamily="34" charset="0"/>
              <a:buChar char="•"/>
            </a:pPr>
            <a:r>
              <a:rPr lang="en-US" sz="3600" dirty="0"/>
              <a:t>Micelle</a:t>
            </a:r>
          </a:p>
          <a:p>
            <a:endParaRPr lang="en-US" sz="3600" dirty="0"/>
          </a:p>
          <a:p>
            <a:pPr marL="285750" indent="-285750">
              <a:buFont typeface="Arial" panose="020B0604020202020204" pitchFamily="34" charset="0"/>
              <a:buChar char="•"/>
            </a:pPr>
            <a:r>
              <a:rPr lang="en-US" sz="3600" dirty="0"/>
              <a:t>Lipid Bilayer</a:t>
            </a:r>
          </a:p>
        </p:txBody>
      </p:sp>
    </p:spTree>
    <p:extLst>
      <p:ext uri="{BB962C8B-B14F-4D97-AF65-F5344CB8AC3E}">
        <p14:creationId xmlns:p14="http://schemas.microsoft.com/office/powerpoint/2010/main" val="1759869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Let’s compare models</a:t>
            </a:r>
          </a:p>
        </p:txBody>
      </p:sp>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a:t>Monolayer</a:t>
            </a:r>
          </a:p>
          <a:p>
            <a:endParaRPr lang="en-US" sz="3600" dirty="0"/>
          </a:p>
          <a:p>
            <a:pPr marL="285750" indent="-285750">
              <a:buFont typeface="Arial" panose="020B0604020202020204" pitchFamily="34" charset="0"/>
              <a:buChar char="•"/>
            </a:pPr>
            <a:r>
              <a:rPr lang="en-US" sz="3600" dirty="0"/>
              <a:t>Micelle</a:t>
            </a:r>
          </a:p>
          <a:p>
            <a:endParaRPr lang="en-US" sz="3600" dirty="0"/>
          </a:p>
          <a:p>
            <a:pPr marL="285750" indent="-285750">
              <a:buFont typeface="Arial" panose="020B0604020202020204" pitchFamily="34" charset="0"/>
              <a:buChar char="•"/>
            </a:pPr>
            <a:r>
              <a:rPr lang="en-US" sz="3600" dirty="0"/>
              <a:t>Lipid Bilayer</a:t>
            </a:r>
          </a:p>
        </p:txBody>
      </p:sp>
      <p:pic>
        <p:nvPicPr>
          <p:cNvPr id="9" name="Content Placeholder 8" descr="Diagram of different types of lipid spheres&#10;&#10;Description automatically generated">
            <a:extLst>
              <a:ext uri="{FF2B5EF4-FFF2-40B4-BE49-F238E27FC236}">
                <a16:creationId xmlns:a16="http://schemas.microsoft.com/office/drawing/2014/main" id="{C158AC6F-2576-79DA-D42D-3F8B978504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425" y="1812003"/>
            <a:ext cx="7645608" cy="3474371"/>
          </a:xfrm>
        </p:spPr>
      </p:pic>
    </p:spTree>
    <p:extLst>
      <p:ext uri="{BB962C8B-B14F-4D97-AF65-F5344CB8AC3E}">
        <p14:creationId xmlns:p14="http://schemas.microsoft.com/office/powerpoint/2010/main" val="1860846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Lipid Bilayer</a:t>
            </a:r>
          </a:p>
        </p:txBody>
      </p:sp>
      <p:pic>
        <p:nvPicPr>
          <p:cNvPr id="8" name="Content Placeholder 7" descr="A beaker with water and red and yellow spheres&#10;&#10;Description automatically generated">
            <a:extLst>
              <a:ext uri="{FF2B5EF4-FFF2-40B4-BE49-F238E27FC236}">
                <a16:creationId xmlns:a16="http://schemas.microsoft.com/office/drawing/2014/main" id="{AB03F542-AD41-E2D1-87E1-396F28B163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94" y="1647998"/>
            <a:ext cx="6973575" cy="4651375"/>
          </a:xfrm>
        </p:spPr>
      </p:pic>
      <p:pic>
        <p:nvPicPr>
          <p:cNvPr id="9" name="Picture 8">
            <a:extLst>
              <a:ext uri="{FF2B5EF4-FFF2-40B4-BE49-F238E27FC236}">
                <a16:creationId xmlns:a16="http://schemas.microsoft.com/office/drawing/2014/main" id="{CA9ACD5B-ABF1-7982-945A-EC9CC903FF00}"/>
              </a:ext>
            </a:extLst>
          </p:cNvPr>
          <p:cNvPicPr>
            <a:picLocks noChangeAspect="1"/>
          </p:cNvPicPr>
          <p:nvPr/>
        </p:nvPicPr>
        <p:blipFill>
          <a:blip r:embed="rId3"/>
          <a:stretch>
            <a:fillRect/>
          </a:stretch>
        </p:blipFill>
        <p:spPr>
          <a:xfrm>
            <a:off x="6136002" y="1930572"/>
            <a:ext cx="5248275" cy="4086225"/>
          </a:xfrm>
          <a:prstGeom prst="rect">
            <a:avLst/>
          </a:prstGeom>
        </p:spPr>
      </p:pic>
    </p:spTree>
    <p:extLst>
      <p:ext uri="{BB962C8B-B14F-4D97-AF65-F5344CB8AC3E}">
        <p14:creationId xmlns:p14="http://schemas.microsoft.com/office/powerpoint/2010/main" val="1321773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dirty="0"/>
              <a:t>The Fluid Mosaic Model</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35</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392" y="1429839"/>
            <a:ext cx="4631377" cy="4727516"/>
          </a:xfrm>
          <a:prstGeom prst="rect">
            <a:avLst/>
          </a:prstGeom>
        </p:spPr>
      </p:pic>
      <p:pic>
        <p:nvPicPr>
          <p:cNvPr id="4" name="Picture 3">
            <a:extLst>
              <a:ext uri="{FF2B5EF4-FFF2-40B4-BE49-F238E27FC236}">
                <a16:creationId xmlns:a16="http://schemas.microsoft.com/office/drawing/2014/main" id="{75C71C2C-0ED4-EBDC-AA34-07EE6317D9DE}"/>
              </a:ext>
            </a:extLst>
          </p:cNvPr>
          <p:cNvPicPr>
            <a:picLocks noChangeAspect="1"/>
          </p:cNvPicPr>
          <p:nvPr/>
        </p:nvPicPr>
        <p:blipFill>
          <a:blip r:embed="rId4"/>
          <a:stretch>
            <a:fillRect/>
          </a:stretch>
        </p:blipFill>
        <p:spPr>
          <a:xfrm>
            <a:off x="5795549" y="1750484"/>
            <a:ext cx="5248275" cy="4086225"/>
          </a:xfrm>
          <a:prstGeom prst="rect">
            <a:avLst/>
          </a:prstGeom>
        </p:spPr>
      </p:pic>
    </p:spTree>
    <p:extLst>
      <p:ext uri="{BB962C8B-B14F-4D97-AF65-F5344CB8AC3E}">
        <p14:creationId xmlns:p14="http://schemas.microsoft.com/office/powerpoint/2010/main" val="419987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36</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a:t>What is in your cell?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Take five minutes with your group and determine what components are in your egg.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Determine the approximate mass of the egg in grams. </a:t>
            </a:r>
          </a:p>
          <a:p>
            <a:pPr marL="285750" indent="-285750">
              <a:buFont typeface="Arial" panose="020B0604020202020204" pitchFamily="34" charset="0"/>
              <a:buChar char="•"/>
            </a:pPr>
            <a:r>
              <a:rPr lang="en-US" sz="2000" dirty="0"/>
              <a:t>Determine the approximate mass of the individual components.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How might you test for these substances to verify they are present or absent from your egg?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819018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37</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585871"/>
          </a:xfrm>
          <a:prstGeom prst="rect">
            <a:avLst/>
          </a:prstGeom>
          <a:noFill/>
        </p:spPr>
        <p:txBody>
          <a:bodyPr wrap="square" rtlCol="0">
            <a:spAutoFit/>
          </a:bodyPr>
          <a:lstStyle/>
          <a:p>
            <a:pPr marL="285750" indent="-285750">
              <a:buFont typeface="Arial" panose="020B0604020202020204" pitchFamily="34" charset="0"/>
              <a:buChar char="•"/>
            </a:pPr>
            <a:r>
              <a:rPr lang="en-US" sz="2000" dirty="0"/>
              <a:t>50 g water</a:t>
            </a:r>
          </a:p>
          <a:p>
            <a:pPr marL="285750" indent="-285750">
              <a:buFont typeface="Arial" panose="020B0604020202020204" pitchFamily="34" charset="0"/>
              <a:buChar char="•"/>
            </a:pPr>
            <a:r>
              <a:rPr lang="en-US" sz="2000" dirty="0"/>
              <a:t>6 g protein</a:t>
            </a:r>
          </a:p>
          <a:p>
            <a:pPr marL="285750" indent="-285750">
              <a:buFont typeface="Arial" panose="020B0604020202020204" pitchFamily="34" charset="0"/>
              <a:buChar char="•"/>
            </a:pPr>
            <a:r>
              <a:rPr lang="en-US" sz="2000" dirty="0"/>
              <a:t>5 g fat</a:t>
            </a:r>
          </a:p>
          <a:p>
            <a:pPr marL="285750" indent="-285750">
              <a:buFont typeface="Arial" panose="020B0604020202020204" pitchFamily="34" charset="0"/>
              <a:buChar char="•"/>
            </a:pPr>
            <a:r>
              <a:rPr lang="en-US" sz="2000" dirty="0"/>
              <a:t>0.2 g glucose</a:t>
            </a:r>
          </a:p>
          <a:p>
            <a:pPr marL="285750" indent="-285750">
              <a:buFont typeface="Arial" panose="020B0604020202020204" pitchFamily="34" charset="0"/>
              <a:buChar char="•"/>
            </a:pPr>
            <a:r>
              <a:rPr lang="en-US" sz="2000" dirty="0"/>
              <a:t>0.147 choline</a:t>
            </a:r>
          </a:p>
          <a:p>
            <a:pPr marL="285750" indent="-285750">
              <a:buFont typeface="Arial" panose="020B0604020202020204" pitchFamily="34" charset="0"/>
              <a:buChar char="•"/>
            </a:pPr>
            <a:r>
              <a:rPr lang="en-US" sz="2000" dirty="0"/>
              <a:t>0.124 g sodium</a:t>
            </a:r>
          </a:p>
          <a:p>
            <a:pPr marL="285750" indent="-285750">
              <a:buFont typeface="Arial" panose="020B0604020202020204" pitchFamily="34" charset="0"/>
              <a:buChar char="•"/>
            </a:pPr>
            <a:r>
              <a:rPr lang="en-US" sz="2000" dirty="0"/>
              <a:t>0.07 g potassium</a:t>
            </a:r>
          </a:p>
          <a:p>
            <a:pPr marL="285750" indent="-285750">
              <a:buFont typeface="Arial" panose="020B0604020202020204" pitchFamily="34" charset="0"/>
              <a:buChar char="•"/>
            </a:pPr>
            <a:r>
              <a:rPr lang="en-US" sz="2000" dirty="0"/>
              <a:t>0.3097 g other micronutrients (like vitamins and cholesterol)</a:t>
            </a:r>
          </a:p>
          <a:p>
            <a:endParaRPr lang="en-US" sz="2000" dirty="0"/>
          </a:p>
          <a:p>
            <a:r>
              <a:rPr lang="en-US" sz="2000" b="1" dirty="0"/>
              <a:t>Approximate Total Mass:  61.7 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algn="l"/>
            <a:r>
              <a:rPr lang="en-US" b="0" i="0" dirty="0">
                <a:solidFill>
                  <a:srgbClr val="767676"/>
                </a:solidFill>
                <a:effectLst/>
                <a:latin typeface="Roboto" panose="02000000000000000000" pitchFamily="2" charset="0"/>
              </a:rPr>
              <a:t>Data from:</a:t>
            </a:r>
          </a:p>
          <a:p>
            <a:pPr algn="l"/>
            <a:r>
              <a:rPr lang="en-US" b="0" i="0" u="none" strike="noStrike" dirty="0">
                <a:solidFill>
                  <a:srgbClr val="111111"/>
                </a:solidFill>
                <a:effectLst/>
                <a:latin typeface="Roboto" panose="02000000000000000000" pitchFamily="2" charset="0"/>
                <a:hlinkClick r:id="rId4"/>
              </a:rPr>
              <a:t>USDA</a:t>
            </a:r>
            <a:endParaRPr lang="en-US" dirty="0"/>
          </a:p>
        </p:txBody>
      </p:sp>
    </p:spTree>
    <p:extLst>
      <p:ext uri="{BB962C8B-B14F-4D97-AF65-F5344CB8AC3E}">
        <p14:creationId xmlns:p14="http://schemas.microsoft.com/office/powerpoint/2010/main" val="3162775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38</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dirty="0">
                <a:highlight>
                  <a:srgbClr val="FFFF00"/>
                </a:highlight>
              </a:rPr>
              <a:t>50 g water</a:t>
            </a:r>
          </a:p>
          <a:p>
            <a:pPr marL="285750" indent="-285750">
              <a:buFont typeface="Arial" panose="020B0604020202020204" pitchFamily="34" charset="0"/>
              <a:buChar char="•"/>
            </a:pPr>
            <a:r>
              <a:rPr lang="en-US" sz="2000" dirty="0"/>
              <a:t>6 g protein</a:t>
            </a:r>
          </a:p>
          <a:p>
            <a:pPr marL="285750" indent="-285750">
              <a:buFont typeface="Arial" panose="020B0604020202020204" pitchFamily="34" charset="0"/>
              <a:buChar char="•"/>
            </a:pPr>
            <a:r>
              <a:rPr lang="en-US" sz="2000" dirty="0"/>
              <a:t>5 g fat</a:t>
            </a:r>
          </a:p>
          <a:p>
            <a:pPr marL="285750" indent="-285750">
              <a:buFont typeface="Arial" panose="020B0604020202020204" pitchFamily="34" charset="0"/>
              <a:buChar char="•"/>
            </a:pPr>
            <a:r>
              <a:rPr lang="en-US" sz="2000" dirty="0">
                <a:highlight>
                  <a:srgbClr val="FFFF00"/>
                </a:highlight>
              </a:rPr>
              <a:t>0.2 g glucose</a:t>
            </a:r>
          </a:p>
          <a:p>
            <a:pPr marL="285750" indent="-285750">
              <a:buFont typeface="Arial" panose="020B0604020202020204" pitchFamily="34" charset="0"/>
              <a:buChar char="•"/>
            </a:pPr>
            <a:r>
              <a:rPr lang="en-US" sz="2000" dirty="0"/>
              <a:t>0.147 choline</a:t>
            </a:r>
          </a:p>
          <a:p>
            <a:pPr marL="285750" indent="-285750">
              <a:buFont typeface="Arial" panose="020B0604020202020204" pitchFamily="34" charset="0"/>
              <a:buChar char="•"/>
            </a:pPr>
            <a:r>
              <a:rPr lang="en-US" sz="2000" dirty="0">
                <a:highlight>
                  <a:srgbClr val="FFFF00"/>
                </a:highlight>
              </a:rPr>
              <a:t>0.124 g sodium</a:t>
            </a:r>
          </a:p>
          <a:p>
            <a:pPr marL="285750" indent="-285750">
              <a:buFont typeface="Arial" panose="020B0604020202020204" pitchFamily="34" charset="0"/>
              <a:buChar char="•"/>
            </a:pPr>
            <a:r>
              <a:rPr lang="en-US" sz="2000" dirty="0">
                <a:highlight>
                  <a:srgbClr val="FFFF00"/>
                </a:highlight>
              </a:rPr>
              <a:t>0.07 g potassium</a:t>
            </a:r>
          </a:p>
          <a:p>
            <a:pPr marL="285750" indent="-285750">
              <a:buFont typeface="Arial" panose="020B0604020202020204" pitchFamily="34" charset="0"/>
              <a:buChar char="•"/>
            </a:pPr>
            <a:r>
              <a:rPr lang="en-US" sz="2000" dirty="0"/>
              <a:t>0.3097 other micronutrients (like vitamins and cholesterol)</a:t>
            </a:r>
          </a:p>
          <a:p>
            <a:endParaRPr lang="en-US" sz="2000" dirty="0"/>
          </a:p>
          <a:p>
            <a:r>
              <a:rPr lang="en-US" sz="2000" b="1" dirty="0"/>
              <a:t>Approximate Total Mass:  61.7 g</a:t>
            </a:r>
          </a:p>
          <a:p>
            <a:endParaRPr lang="en-US" sz="2000" b="1" dirty="0"/>
          </a:p>
          <a:p>
            <a:endParaRPr lang="en-US" sz="2000"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
        <p:nvSpPr>
          <p:cNvPr id="7" name="TextBox 6">
            <a:extLst>
              <a:ext uri="{FF2B5EF4-FFF2-40B4-BE49-F238E27FC236}">
                <a16:creationId xmlns:a16="http://schemas.microsoft.com/office/drawing/2014/main" id="{EA5E7AEB-BF2F-4383-360B-DE91E6394C4F}"/>
              </a:ext>
            </a:extLst>
          </p:cNvPr>
          <p:cNvSpPr txBox="1"/>
          <p:nvPr/>
        </p:nvSpPr>
        <p:spPr>
          <a:xfrm>
            <a:off x="7267932" y="4543425"/>
            <a:ext cx="4228743" cy="1384995"/>
          </a:xfrm>
          <a:prstGeom prst="rect">
            <a:avLst/>
          </a:prstGeom>
          <a:noFill/>
        </p:spPr>
        <p:txBody>
          <a:bodyPr wrap="square" rtlCol="0">
            <a:spAutoFit/>
          </a:bodyPr>
          <a:lstStyle/>
          <a:p>
            <a:endParaRPr lang="en-US" sz="2800" dirty="0"/>
          </a:p>
          <a:p>
            <a:pPr algn="ctr"/>
            <a:r>
              <a:rPr lang="en-US" sz="2800" b="1" dirty="0">
                <a:solidFill>
                  <a:srgbClr val="7030A0"/>
                </a:solidFill>
              </a:rPr>
              <a:t>Determine the percentage of the total mass. </a:t>
            </a:r>
          </a:p>
        </p:txBody>
      </p:sp>
    </p:spTree>
    <p:extLst>
      <p:ext uri="{BB962C8B-B14F-4D97-AF65-F5344CB8AC3E}">
        <p14:creationId xmlns:p14="http://schemas.microsoft.com/office/powerpoint/2010/main" val="3198156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39</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dirty="0">
                <a:highlight>
                  <a:srgbClr val="FFFF00"/>
                </a:highlight>
              </a:rPr>
              <a:t>50 g water  (81%)</a:t>
            </a:r>
          </a:p>
          <a:p>
            <a:pPr marL="285750" indent="-285750">
              <a:buFont typeface="Arial" panose="020B0604020202020204" pitchFamily="34" charset="0"/>
              <a:buChar char="•"/>
            </a:pPr>
            <a:r>
              <a:rPr lang="en-US" sz="2000" dirty="0"/>
              <a:t>6 g protein (9.7%)</a:t>
            </a:r>
          </a:p>
          <a:p>
            <a:pPr marL="285750" indent="-285750">
              <a:buFont typeface="Arial" panose="020B0604020202020204" pitchFamily="34" charset="0"/>
              <a:buChar char="•"/>
            </a:pPr>
            <a:r>
              <a:rPr lang="en-US" sz="2000" dirty="0"/>
              <a:t>5 g fat (8.1%)</a:t>
            </a:r>
          </a:p>
          <a:p>
            <a:pPr marL="285750" indent="-285750">
              <a:buFont typeface="Arial" panose="020B0604020202020204" pitchFamily="34" charset="0"/>
              <a:buChar char="•"/>
            </a:pPr>
            <a:r>
              <a:rPr lang="en-US" sz="2000" dirty="0">
                <a:highlight>
                  <a:srgbClr val="FFFF00"/>
                </a:highlight>
              </a:rPr>
              <a:t>0.2 g glucose (0.32%)</a:t>
            </a:r>
          </a:p>
          <a:p>
            <a:pPr marL="285750" indent="-285750">
              <a:buFont typeface="Arial" panose="020B0604020202020204" pitchFamily="34" charset="0"/>
              <a:buChar char="•"/>
            </a:pPr>
            <a:r>
              <a:rPr lang="en-US" sz="2000" dirty="0"/>
              <a:t>0.147 choline (0.23%)</a:t>
            </a:r>
          </a:p>
          <a:p>
            <a:pPr marL="285750" indent="-285750">
              <a:buFont typeface="Arial" panose="020B0604020202020204" pitchFamily="34" charset="0"/>
              <a:buChar char="•"/>
            </a:pPr>
            <a:r>
              <a:rPr lang="en-US" sz="2000" dirty="0">
                <a:highlight>
                  <a:srgbClr val="FFFF00"/>
                </a:highlight>
              </a:rPr>
              <a:t>0.124 g sodium 0.2%)</a:t>
            </a:r>
          </a:p>
          <a:p>
            <a:pPr marL="285750" indent="-285750">
              <a:buFont typeface="Arial" panose="020B0604020202020204" pitchFamily="34" charset="0"/>
              <a:buChar char="•"/>
            </a:pPr>
            <a:r>
              <a:rPr lang="en-US" sz="2000" dirty="0">
                <a:highlight>
                  <a:srgbClr val="FFFF00"/>
                </a:highlight>
              </a:rPr>
              <a:t>0.07 g potassium (0.11%)</a:t>
            </a:r>
          </a:p>
          <a:p>
            <a:pPr marL="285750" indent="-285750">
              <a:buFont typeface="Arial" panose="020B0604020202020204" pitchFamily="34" charset="0"/>
              <a:buChar char="•"/>
            </a:pPr>
            <a:r>
              <a:rPr lang="en-US" sz="2000" dirty="0"/>
              <a:t>0.3097 other micronutrients (like vitamins and cholesterol) (0.5%)</a:t>
            </a:r>
          </a:p>
          <a:p>
            <a:endParaRPr lang="en-US" sz="2000" dirty="0"/>
          </a:p>
          <a:p>
            <a:r>
              <a:rPr lang="en-US" sz="2000" b="1" dirty="0"/>
              <a:t>Approximate Total Mass:  61.7 g (100.16%)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215750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931FB-F5EA-71FD-633F-F39E3398F1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8012" y="945029"/>
            <a:ext cx="9135975" cy="5449331"/>
          </a:xfrm>
          <a:prstGeom prst="rect">
            <a:avLst/>
          </a:prstGeom>
        </p:spPr>
      </p:pic>
    </p:spTree>
    <p:extLst>
      <p:ext uri="{BB962C8B-B14F-4D97-AF65-F5344CB8AC3E}">
        <p14:creationId xmlns:p14="http://schemas.microsoft.com/office/powerpoint/2010/main" val="1808127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dirty="0"/>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40</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6924973"/>
          </a:xfrm>
          <a:prstGeom prst="rect">
            <a:avLst/>
          </a:prstGeom>
          <a:noFill/>
        </p:spPr>
        <p:txBody>
          <a:bodyPr wrap="square" rtlCol="0">
            <a:spAutoFit/>
          </a:bodyPr>
          <a:lstStyle/>
          <a:p>
            <a:pPr marL="285750" indent="-285750">
              <a:buFont typeface="Arial" panose="020B0604020202020204" pitchFamily="34" charset="0"/>
              <a:buChar char="•"/>
            </a:pPr>
            <a:r>
              <a:rPr lang="en-US" sz="2400" dirty="0"/>
              <a:t>Weigh the shell-less egg.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Cover the egg in a clear liquid of your choice </a:t>
            </a:r>
          </a:p>
          <a:p>
            <a:endParaRPr lang="en-US" sz="2400" dirty="0"/>
          </a:p>
          <a:p>
            <a:pPr marL="285750" indent="-285750">
              <a:buFont typeface="Arial" panose="020B0604020202020204" pitchFamily="34" charset="0"/>
              <a:buChar char="•"/>
            </a:pPr>
            <a:r>
              <a:rPr lang="en-US" sz="2400" dirty="0"/>
              <a:t>Let it set for three days. </a:t>
            </a:r>
          </a:p>
          <a:p>
            <a:endParaRPr lang="en-US" sz="2400" dirty="0"/>
          </a:p>
          <a:p>
            <a:pPr marL="285750" indent="-285750">
              <a:buFont typeface="Arial" panose="020B0604020202020204" pitchFamily="34" charset="0"/>
              <a:buChar char="•"/>
            </a:pPr>
            <a:r>
              <a:rPr lang="en-US" sz="2400" dirty="0"/>
              <a:t>While waiting determine the percentage of water and solutes in solution.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 Weight the egg and determine the change in mass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680778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dirty="0"/>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41</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8032968"/>
          </a:xfrm>
          <a:prstGeom prst="rect">
            <a:avLst/>
          </a:prstGeom>
          <a:noFill/>
        </p:spPr>
        <p:txBody>
          <a:bodyPr wrap="square" rtlCol="0">
            <a:spAutoFit/>
          </a:bodyPr>
          <a:lstStyle/>
          <a:p>
            <a:endParaRPr lang="en-US" sz="2400" dirty="0"/>
          </a:p>
          <a:p>
            <a:r>
              <a:rPr lang="en-US" sz="2400" dirty="0"/>
              <a:t>Determine the percentage of water and solutes in solution.</a:t>
            </a:r>
          </a:p>
          <a:p>
            <a:endParaRPr lang="en-US" sz="2400" dirty="0"/>
          </a:p>
          <a:p>
            <a:pPr marL="742950" lvl="1" indent="-285750">
              <a:buFont typeface="Arial" panose="020B0604020202020204" pitchFamily="34" charset="0"/>
              <a:buChar char="•"/>
            </a:pPr>
            <a:r>
              <a:rPr lang="en-US" sz="2400" dirty="0"/>
              <a:t>Distilled water (</a:t>
            </a:r>
            <a:r>
              <a:rPr lang="en-US" sz="2400" dirty="0">
                <a:solidFill>
                  <a:srgbClr val="0070C0"/>
                </a:solidFill>
              </a:rPr>
              <a:t>100%</a:t>
            </a:r>
            <a:r>
              <a:rPr lang="en-US" sz="2400" dirty="0"/>
              <a:t>)</a:t>
            </a:r>
          </a:p>
          <a:p>
            <a:pPr marL="742950" lvl="1" indent="-285750">
              <a:buFont typeface="Arial" panose="020B0604020202020204" pitchFamily="34" charset="0"/>
              <a:buChar char="•"/>
            </a:pPr>
            <a:r>
              <a:rPr lang="en-US" sz="2400" dirty="0"/>
              <a:t>Clear sports drink (</a:t>
            </a:r>
            <a:r>
              <a:rPr lang="en-US" sz="2400" dirty="0">
                <a:solidFill>
                  <a:srgbClr val="0070C0"/>
                </a:solidFill>
              </a:rPr>
              <a:t>93%)</a:t>
            </a:r>
            <a:endParaRPr lang="en-US" sz="2400" dirty="0"/>
          </a:p>
          <a:p>
            <a:pPr marL="742950" lvl="1" indent="-285750">
              <a:buFont typeface="Arial" panose="020B0604020202020204" pitchFamily="34" charset="0"/>
              <a:buChar char="•"/>
            </a:pPr>
            <a:r>
              <a:rPr lang="en-US" sz="2400" dirty="0"/>
              <a:t>Lemon-lime soda (</a:t>
            </a:r>
            <a:r>
              <a:rPr lang="en-US" sz="2400" dirty="0">
                <a:solidFill>
                  <a:srgbClr val="0070C0"/>
                </a:solidFill>
              </a:rPr>
              <a:t>90%)</a:t>
            </a:r>
          </a:p>
          <a:p>
            <a:pPr marL="742950" lvl="1" indent="-285750">
              <a:buFont typeface="Arial" panose="020B0604020202020204" pitchFamily="34" charset="0"/>
              <a:buChar char="•"/>
            </a:pPr>
            <a:r>
              <a:rPr lang="en-US" sz="2400" dirty="0"/>
              <a:t>Apple juice (</a:t>
            </a:r>
            <a:r>
              <a:rPr lang="en-US" sz="2400" dirty="0">
                <a:solidFill>
                  <a:srgbClr val="0070C0"/>
                </a:solidFill>
              </a:rPr>
              <a:t>88%)</a:t>
            </a:r>
          </a:p>
          <a:p>
            <a:pPr marL="742950" lvl="1" indent="-285750">
              <a:buFont typeface="Arial" panose="020B0604020202020204" pitchFamily="34" charset="0"/>
              <a:buChar char="•"/>
            </a:pPr>
            <a:r>
              <a:rPr lang="en-US" sz="2400" dirty="0"/>
              <a:t>Corn syrup (</a:t>
            </a:r>
            <a:r>
              <a:rPr lang="en-US" sz="2400" dirty="0">
                <a:solidFill>
                  <a:srgbClr val="0070C0"/>
                </a:solidFill>
              </a:rPr>
              <a:t>23%)</a:t>
            </a:r>
          </a:p>
          <a:p>
            <a:endParaRPr lang="en-US" sz="2400" dirty="0"/>
          </a:p>
          <a:p>
            <a:r>
              <a:rPr lang="en-US" sz="2400" dirty="0"/>
              <a:t>Solutes we focused on: </a:t>
            </a:r>
          </a:p>
          <a:p>
            <a:pPr marL="800100" lvl="1" indent="-342900">
              <a:buFont typeface="Arial" panose="020B0604020202020204" pitchFamily="34" charset="0"/>
              <a:buChar char="•"/>
            </a:pPr>
            <a:r>
              <a:rPr lang="en-US" sz="2400" dirty="0"/>
              <a:t>Glucose (sugar)</a:t>
            </a:r>
          </a:p>
          <a:p>
            <a:pPr marL="800100" lvl="1" indent="-342900">
              <a:buFont typeface="Arial" panose="020B0604020202020204" pitchFamily="34" charset="0"/>
              <a:buChar char="•"/>
            </a:pPr>
            <a:r>
              <a:rPr lang="en-US" sz="2400" dirty="0"/>
              <a:t>Sodium</a:t>
            </a:r>
          </a:p>
          <a:p>
            <a:pPr marL="800100" lvl="1" indent="-342900">
              <a:buFont typeface="Arial" panose="020B0604020202020204" pitchFamily="34" charset="0"/>
              <a:buChar char="•"/>
            </a:pPr>
            <a:r>
              <a:rPr lang="en-US" sz="2400" dirty="0"/>
              <a:t>Potassium</a:t>
            </a:r>
          </a:p>
          <a:p>
            <a:endParaRPr lang="en-US" sz="2400" dirty="0"/>
          </a:p>
          <a:p>
            <a:endParaRPr lang="en-US" sz="2400" dirty="0"/>
          </a:p>
          <a:p>
            <a:endParaRPr lang="en-US" sz="2400"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17721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Predict What Would Happen to the Egg in Distilled Water </a:t>
            </a:r>
          </a:p>
        </p:txBody>
      </p:sp>
      <p:pic>
        <p:nvPicPr>
          <p:cNvPr id="6" name="Content Placeholder 5" descr="A stack of colorful pieces&#10;&#10;Description automatically generated">
            <a:extLst>
              <a:ext uri="{FF2B5EF4-FFF2-40B4-BE49-F238E27FC236}">
                <a16:creationId xmlns:a16="http://schemas.microsoft.com/office/drawing/2014/main" id="{78A284BD-03A4-16F2-49D9-020CEF452F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3039015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Share Our Predictions</a:t>
            </a:r>
          </a:p>
        </p:txBody>
      </p:sp>
      <p:pic>
        <p:nvPicPr>
          <p:cNvPr id="10" name="Content Placeholder 9" descr="A yellow and red toy&#10;&#10;Description automatically generated">
            <a:extLst>
              <a:ext uri="{FF2B5EF4-FFF2-40B4-BE49-F238E27FC236}">
                <a16:creationId xmlns:a16="http://schemas.microsoft.com/office/drawing/2014/main" id="{44D93BD1-58DA-93D1-A104-5E02D93DC8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9694" y="1768475"/>
            <a:ext cx="6973575" cy="4651375"/>
          </a:xfrm>
        </p:spPr>
      </p:pic>
    </p:spTree>
    <p:extLst>
      <p:ext uri="{BB962C8B-B14F-4D97-AF65-F5344CB8AC3E}">
        <p14:creationId xmlns:p14="http://schemas.microsoft.com/office/powerpoint/2010/main" val="2093330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958302"/>
            <a:ext cx="12192000" cy="544574"/>
          </a:xfrm>
        </p:spPr>
        <p:txBody>
          <a:bodyPr/>
          <a:lstStyle/>
          <a:p>
            <a:pPr algn="ctr"/>
            <a:r>
              <a:rPr lang="en-US" dirty="0"/>
              <a:t>What is the Role of Aquaporin?</a:t>
            </a:r>
          </a:p>
        </p:txBody>
      </p:sp>
      <p:pic>
        <p:nvPicPr>
          <p:cNvPr id="8" name="Content Placeholder 7" descr="A group of hands playing a game&#10;&#10;Description automatically generated">
            <a:extLst>
              <a:ext uri="{FF2B5EF4-FFF2-40B4-BE49-F238E27FC236}">
                <a16:creationId xmlns:a16="http://schemas.microsoft.com/office/drawing/2014/main" id="{92BE27BC-F1FC-DF3D-B014-444E8A0C9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0954" y="1601906"/>
            <a:ext cx="7590092" cy="5062592"/>
          </a:xfrm>
        </p:spPr>
      </p:pic>
    </p:spTree>
    <p:extLst>
      <p:ext uri="{BB962C8B-B14F-4D97-AF65-F5344CB8AC3E}">
        <p14:creationId xmlns:p14="http://schemas.microsoft.com/office/powerpoint/2010/main" val="3809408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What about the Movement of Solutes?</a:t>
            </a:r>
          </a:p>
        </p:txBody>
      </p:sp>
      <p:pic>
        <p:nvPicPr>
          <p:cNvPr id="7" name="Content Placeholder 6" descr="A group of colorful objects&#10;&#10;Description automatically generated">
            <a:extLst>
              <a:ext uri="{FF2B5EF4-FFF2-40B4-BE49-F238E27FC236}">
                <a16:creationId xmlns:a16="http://schemas.microsoft.com/office/drawing/2014/main" id="{9197224C-F6C0-64A4-D5EB-E144E8F3BB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502876"/>
            <a:ext cx="6977062" cy="4651375"/>
          </a:xfrm>
        </p:spPr>
      </p:pic>
      <p:sp>
        <p:nvSpPr>
          <p:cNvPr id="8" name="TextBox 7">
            <a:extLst>
              <a:ext uri="{FF2B5EF4-FFF2-40B4-BE49-F238E27FC236}">
                <a16:creationId xmlns:a16="http://schemas.microsoft.com/office/drawing/2014/main" id="{5DE29979-5B72-9ED2-9AE2-DD67468FCF01}"/>
              </a:ext>
            </a:extLst>
          </p:cNvPr>
          <p:cNvSpPr txBox="1"/>
          <p:nvPr/>
        </p:nvSpPr>
        <p:spPr>
          <a:xfrm>
            <a:off x="7839792" y="1647998"/>
            <a:ext cx="4200525" cy="4832092"/>
          </a:xfrm>
          <a:prstGeom prst="rect">
            <a:avLst/>
          </a:prstGeom>
          <a:noFill/>
        </p:spPr>
        <p:txBody>
          <a:bodyPr wrap="square" rtlCol="0">
            <a:spAutoFit/>
          </a:bodyPr>
          <a:lstStyle/>
          <a:p>
            <a:r>
              <a:rPr lang="en-US" sz="2800" b="1" dirty="0">
                <a:solidFill>
                  <a:srgbClr val="7030A0"/>
                </a:solidFill>
              </a:rPr>
              <a:t>What are the solutes in the egg? </a:t>
            </a:r>
          </a:p>
          <a:p>
            <a:endParaRPr lang="en-US" sz="2800" b="1" dirty="0">
              <a:solidFill>
                <a:schemeClr val="accent6"/>
              </a:solidFill>
            </a:endParaRPr>
          </a:p>
          <a:p>
            <a:r>
              <a:rPr lang="en-US" sz="2800" b="1" dirty="0">
                <a:solidFill>
                  <a:srgbClr val="7030A0"/>
                </a:solidFill>
              </a:rPr>
              <a:t>How might they move passively across the membrane?</a:t>
            </a:r>
          </a:p>
          <a:p>
            <a:endParaRPr lang="en-US" sz="2800" dirty="0"/>
          </a:p>
          <a:p>
            <a:r>
              <a:rPr lang="en-US" sz="2800" dirty="0"/>
              <a:t>Leak channels allow for free movement in and out of the membrane based on concentration gradient.</a:t>
            </a:r>
          </a:p>
        </p:txBody>
      </p:sp>
    </p:spTree>
    <p:extLst>
      <p:ext uri="{BB962C8B-B14F-4D97-AF65-F5344CB8AC3E}">
        <p14:creationId xmlns:p14="http://schemas.microsoft.com/office/powerpoint/2010/main" val="2762209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66674" y="958302"/>
            <a:ext cx="12125325" cy="544574"/>
          </a:xfrm>
        </p:spPr>
        <p:txBody>
          <a:bodyPr>
            <a:normAutofit fontScale="90000"/>
          </a:bodyPr>
          <a:lstStyle/>
          <a:p>
            <a:r>
              <a:rPr lang="en-US" sz="2800" dirty="0"/>
              <a:t>Gated Ion Channels Move Potassium or Sodium across the Membrane</a:t>
            </a:r>
          </a:p>
        </p:txBody>
      </p:sp>
      <p:pic>
        <p:nvPicPr>
          <p:cNvPr id="6" name="Content Placeholder 5" descr="A group of colorful pieces of puzzle&#10;&#10;Description automatically generated">
            <a:extLst>
              <a:ext uri="{FF2B5EF4-FFF2-40B4-BE49-F238E27FC236}">
                <a16:creationId xmlns:a16="http://schemas.microsoft.com/office/drawing/2014/main" id="{361173C4-79C0-2D27-C6B7-4D83EDB993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25548" y="1647998"/>
            <a:ext cx="6977062" cy="4651375"/>
          </a:xfrm>
        </p:spPr>
      </p:pic>
      <p:sp>
        <p:nvSpPr>
          <p:cNvPr id="8" name="TextBox 7">
            <a:extLst>
              <a:ext uri="{FF2B5EF4-FFF2-40B4-BE49-F238E27FC236}">
                <a16:creationId xmlns:a16="http://schemas.microsoft.com/office/drawing/2014/main" id="{95416C86-E7F4-EB70-CFE8-66A6B789C6B7}"/>
              </a:ext>
            </a:extLst>
          </p:cNvPr>
          <p:cNvSpPr txBox="1"/>
          <p:nvPr/>
        </p:nvSpPr>
        <p:spPr>
          <a:xfrm>
            <a:off x="238125" y="1502877"/>
            <a:ext cx="4143375" cy="4832092"/>
          </a:xfrm>
          <a:prstGeom prst="rect">
            <a:avLst/>
          </a:prstGeom>
          <a:noFill/>
        </p:spPr>
        <p:txBody>
          <a:bodyPr wrap="square">
            <a:spAutoFit/>
          </a:bodyPr>
          <a:lstStyle/>
          <a:p>
            <a:r>
              <a:rPr lang="en-US" sz="2800" b="1" dirty="0">
                <a:solidFill>
                  <a:srgbClr val="7030A0"/>
                </a:solidFill>
              </a:rPr>
              <a:t>How might they move passively across the membrane?</a:t>
            </a:r>
          </a:p>
          <a:p>
            <a:pPr marL="285750" indent="-285750">
              <a:buFont typeface="Arial" panose="020B0604020202020204" pitchFamily="34" charset="0"/>
              <a:buChar char="•"/>
            </a:pPr>
            <a:endParaRPr lang="en-US" sz="2800" dirty="0"/>
          </a:p>
          <a:p>
            <a:r>
              <a:rPr lang="en-US" sz="2800" dirty="0"/>
              <a:t>Gated channels </a:t>
            </a:r>
          </a:p>
          <a:p>
            <a:pPr marL="1200150" lvl="2" indent="-285750">
              <a:buFont typeface="Arial" panose="020B0604020202020204" pitchFamily="34" charset="0"/>
              <a:buChar char="•"/>
            </a:pPr>
            <a:r>
              <a:rPr lang="en-US" sz="2800" b="0" i="0" dirty="0">
                <a:solidFill>
                  <a:srgbClr val="111111"/>
                </a:solidFill>
                <a:effectLst/>
                <a:latin typeface="Roboto" panose="02000000000000000000" pitchFamily="2" charset="0"/>
              </a:rPr>
              <a:t> </a:t>
            </a:r>
            <a:r>
              <a:rPr lang="en-US" sz="2800" b="0" i="0" dirty="0">
                <a:solidFill>
                  <a:srgbClr val="111111"/>
                </a:solidFill>
                <a:effectLst/>
              </a:rPr>
              <a:t>voltage-sensitive</a:t>
            </a:r>
          </a:p>
          <a:p>
            <a:pPr marL="1200150" lvl="2" indent="-285750">
              <a:buFont typeface="Arial" panose="020B0604020202020204" pitchFamily="34" charset="0"/>
              <a:buChar char="•"/>
            </a:pPr>
            <a:endParaRPr lang="en-US" sz="2800" b="0" i="0" dirty="0">
              <a:solidFill>
                <a:srgbClr val="111111"/>
              </a:solidFill>
              <a:effectLst/>
            </a:endParaRPr>
          </a:p>
          <a:p>
            <a:pPr marL="1200150" lvl="2" indent="-285750">
              <a:buFont typeface="Arial" panose="020B0604020202020204" pitchFamily="34" charset="0"/>
              <a:buChar char="•"/>
            </a:pPr>
            <a:r>
              <a:rPr lang="en-US" sz="2800" b="0" i="0" dirty="0">
                <a:solidFill>
                  <a:srgbClr val="111111"/>
                </a:solidFill>
                <a:effectLst/>
              </a:rPr>
              <a:t> ligand-gated</a:t>
            </a:r>
          </a:p>
          <a:p>
            <a:pPr marL="1200150" lvl="2" indent="-285750">
              <a:buFont typeface="Arial" panose="020B0604020202020204" pitchFamily="34" charset="0"/>
              <a:buChar char="•"/>
            </a:pPr>
            <a:endParaRPr lang="en-US" sz="2800" b="0" i="0" dirty="0">
              <a:solidFill>
                <a:srgbClr val="111111"/>
              </a:solidFill>
              <a:effectLst/>
            </a:endParaRPr>
          </a:p>
          <a:p>
            <a:pPr marL="1200150" lvl="2" indent="-285750">
              <a:buFont typeface="Arial" panose="020B0604020202020204" pitchFamily="34" charset="0"/>
              <a:buChar char="•"/>
            </a:pPr>
            <a:r>
              <a:rPr lang="en-US" sz="2800" b="0" i="0" dirty="0">
                <a:solidFill>
                  <a:srgbClr val="111111"/>
                </a:solidFill>
                <a:effectLst/>
              </a:rPr>
              <a:t> mechanically-gated</a:t>
            </a:r>
            <a:endParaRPr lang="en-US" sz="2800" dirty="0"/>
          </a:p>
        </p:txBody>
      </p:sp>
    </p:spTree>
    <p:extLst>
      <p:ext uri="{BB962C8B-B14F-4D97-AF65-F5344CB8AC3E}">
        <p14:creationId xmlns:p14="http://schemas.microsoft.com/office/powerpoint/2010/main" val="2124978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How Is Glucose Transported Using GLUT1?</a:t>
            </a:r>
          </a:p>
        </p:txBody>
      </p:sp>
      <p:pic>
        <p:nvPicPr>
          <p:cNvPr id="6" name="Content Placeholder 5" descr="A close-up of a puzzle&#10;&#10;Description automatically generated">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281737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39DF2E-CCB6-09B8-C44D-35B9652ED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 y="2085975"/>
            <a:ext cx="11466651" cy="3590925"/>
          </a:xfrm>
          <a:prstGeom prst="rect">
            <a:avLst/>
          </a:prstGeom>
        </p:spPr>
      </p:pic>
      <p:sp>
        <p:nvSpPr>
          <p:cNvPr id="6" name="TextBox 5">
            <a:extLst>
              <a:ext uri="{FF2B5EF4-FFF2-40B4-BE49-F238E27FC236}">
                <a16:creationId xmlns:a16="http://schemas.microsoft.com/office/drawing/2014/main" id="{F731B6BA-024E-069E-57A3-75907F498903}"/>
              </a:ext>
            </a:extLst>
          </p:cNvPr>
          <p:cNvSpPr txBox="1"/>
          <p:nvPr/>
        </p:nvSpPr>
        <p:spPr>
          <a:xfrm>
            <a:off x="8800" y="971453"/>
            <a:ext cx="12192000" cy="584775"/>
          </a:xfrm>
          <a:prstGeom prst="rect">
            <a:avLst/>
          </a:prstGeom>
          <a:noFill/>
        </p:spPr>
        <p:txBody>
          <a:bodyPr wrap="square" rtlCol="0">
            <a:spAutoFit/>
          </a:bodyPr>
          <a:lstStyle/>
          <a:p>
            <a:pPr algn="ctr"/>
            <a:r>
              <a:rPr lang="en-US" sz="3200" b="1" dirty="0">
                <a:latin typeface="Verdana Pro" panose="020B0604030504040204" pitchFamily="34" charset="0"/>
              </a:rPr>
              <a:t>Modeling passive glucose transport</a:t>
            </a:r>
          </a:p>
        </p:txBody>
      </p:sp>
    </p:spTree>
    <p:extLst>
      <p:ext uri="{BB962C8B-B14F-4D97-AF65-F5344CB8AC3E}">
        <p14:creationId xmlns:p14="http://schemas.microsoft.com/office/powerpoint/2010/main" val="543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dirty="0"/>
              <a:t>Distilled water  </a:t>
            </a:r>
          </a:p>
          <a:p>
            <a:pPr lvl="1"/>
            <a:r>
              <a:rPr lang="en-US" dirty="0"/>
              <a:t>91.36g – 83.23g = </a:t>
            </a:r>
            <a:r>
              <a:rPr lang="en-US" b="1" dirty="0">
                <a:solidFill>
                  <a:srgbClr val="0070C0"/>
                </a:solidFill>
              </a:rPr>
              <a:t>8.13 g increase in mass </a:t>
            </a:r>
          </a:p>
          <a:p>
            <a:pPr lvl="1"/>
            <a:endParaRPr lang="en-US" dirty="0"/>
          </a:p>
          <a:p>
            <a:r>
              <a:rPr lang="en-US" dirty="0"/>
              <a:t>Clear sports drink</a:t>
            </a:r>
          </a:p>
          <a:p>
            <a:pPr lvl="1"/>
            <a:r>
              <a:rPr lang="en-US" dirty="0"/>
              <a:t>83.25g – 78.78g = </a:t>
            </a:r>
            <a:r>
              <a:rPr lang="en-US" b="1" dirty="0">
                <a:solidFill>
                  <a:srgbClr val="0070C0"/>
                </a:solidFill>
              </a:rPr>
              <a:t>4.47g increase in mass</a:t>
            </a:r>
          </a:p>
          <a:p>
            <a:pPr marL="457200" lvl="1" indent="0">
              <a:buNone/>
            </a:pPr>
            <a:endParaRPr lang="en-US" dirty="0"/>
          </a:p>
          <a:p>
            <a:r>
              <a:rPr lang="en-US" dirty="0"/>
              <a:t>Apple juice</a:t>
            </a:r>
          </a:p>
          <a:p>
            <a:pPr lvl="1"/>
            <a:r>
              <a:rPr lang="en-US" dirty="0"/>
              <a:t>82.57g – 65.34g = </a:t>
            </a:r>
            <a:r>
              <a:rPr lang="en-US" b="1" dirty="0">
                <a:solidFill>
                  <a:srgbClr val="0070C0"/>
                </a:solidFill>
              </a:rPr>
              <a:t>17.23g increase in mass</a:t>
            </a:r>
          </a:p>
          <a:p>
            <a:pPr lvl="1"/>
            <a:endParaRPr lang="en-US" dirty="0"/>
          </a:p>
          <a:p>
            <a:r>
              <a:rPr lang="en-US" dirty="0"/>
              <a:t>Corn syrup</a:t>
            </a:r>
          </a:p>
          <a:p>
            <a:pPr lvl="1"/>
            <a:r>
              <a:rPr lang="en-US" dirty="0"/>
              <a:t>42.08g – 82.96g = </a:t>
            </a:r>
            <a:r>
              <a:rPr lang="en-US" b="1" dirty="0">
                <a:solidFill>
                  <a:srgbClr val="C00000"/>
                </a:solidFill>
              </a:rPr>
              <a:t>40.88 decrease in mass</a:t>
            </a:r>
          </a:p>
          <a:p>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1115558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D750ACF-1E2B-B482-387F-66038C9F1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0762" y="1230284"/>
            <a:ext cx="7570476" cy="50454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836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dirty="0"/>
              <a:t>Distilled water  </a:t>
            </a:r>
          </a:p>
          <a:p>
            <a:pPr lvl="1"/>
            <a:r>
              <a:rPr lang="en-US" dirty="0"/>
              <a:t>91.36g – 83.23g = </a:t>
            </a:r>
            <a:r>
              <a:rPr lang="en-US" b="1" dirty="0">
                <a:solidFill>
                  <a:srgbClr val="0070C0"/>
                </a:solidFill>
              </a:rPr>
              <a:t>8.13 g increase in mass </a:t>
            </a:r>
          </a:p>
          <a:p>
            <a:pPr lvl="1"/>
            <a:endParaRPr lang="en-US" dirty="0"/>
          </a:p>
          <a:p>
            <a:r>
              <a:rPr lang="en-US" dirty="0"/>
              <a:t>Clear sports drink</a:t>
            </a:r>
          </a:p>
          <a:p>
            <a:pPr lvl="1"/>
            <a:r>
              <a:rPr lang="en-US" dirty="0"/>
              <a:t>83.25g – 78.78g = </a:t>
            </a:r>
            <a:r>
              <a:rPr lang="en-US" b="1" dirty="0">
                <a:solidFill>
                  <a:srgbClr val="0070C0"/>
                </a:solidFill>
              </a:rPr>
              <a:t>4.47g increase in mass</a:t>
            </a:r>
          </a:p>
          <a:p>
            <a:pPr marL="457200" lvl="1" indent="0">
              <a:buNone/>
            </a:pPr>
            <a:endParaRPr lang="en-US" dirty="0"/>
          </a:p>
          <a:p>
            <a:r>
              <a:rPr lang="en-US" dirty="0"/>
              <a:t>Apple juice</a:t>
            </a:r>
          </a:p>
          <a:p>
            <a:pPr lvl="1"/>
            <a:r>
              <a:rPr lang="en-US" dirty="0"/>
              <a:t>82.57g – 65.34g = </a:t>
            </a:r>
            <a:r>
              <a:rPr lang="en-US" b="1" dirty="0">
                <a:solidFill>
                  <a:srgbClr val="0070C0"/>
                </a:solidFill>
              </a:rPr>
              <a:t>17.23g increase in mass</a:t>
            </a:r>
          </a:p>
          <a:p>
            <a:pPr lvl="1"/>
            <a:endParaRPr lang="en-US" dirty="0"/>
          </a:p>
          <a:p>
            <a:r>
              <a:rPr lang="en-US" dirty="0"/>
              <a:t>Corn syrup</a:t>
            </a:r>
          </a:p>
          <a:p>
            <a:pPr lvl="1"/>
            <a:r>
              <a:rPr lang="en-US" dirty="0"/>
              <a:t>42.08g – 82.96g = </a:t>
            </a:r>
            <a:r>
              <a:rPr lang="en-US" b="1" dirty="0">
                <a:solidFill>
                  <a:srgbClr val="C00000"/>
                </a:solidFill>
              </a:rPr>
              <a:t>40.88 decrease in mass</a:t>
            </a:r>
          </a:p>
          <a:p>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
        <p:nvSpPr>
          <p:cNvPr id="5" name="TextBox 4">
            <a:extLst>
              <a:ext uri="{FF2B5EF4-FFF2-40B4-BE49-F238E27FC236}">
                <a16:creationId xmlns:a16="http://schemas.microsoft.com/office/drawing/2014/main" id="{101709AB-0945-3EF1-52BA-6841E47ECA01}"/>
              </a:ext>
            </a:extLst>
          </p:cNvPr>
          <p:cNvSpPr txBox="1"/>
          <p:nvPr/>
        </p:nvSpPr>
        <p:spPr>
          <a:xfrm rot="890901">
            <a:off x="7695383" y="2101788"/>
            <a:ext cx="3984356" cy="2062103"/>
          </a:xfrm>
          <a:prstGeom prst="rect">
            <a:avLst/>
          </a:prstGeom>
          <a:noFill/>
        </p:spPr>
        <p:txBody>
          <a:bodyPr wrap="square" rtlCol="0">
            <a:spAutoFit/>
          </a:bodyPr>
          <a:lstStyle/>
          <a:p>
            <a:r>
              <a:rPr lang="en-US" sz="3200" b="1" dirty="0">
                <a:solidFill>
                  <a:srgbClr val="7030A0"/>
                </a:solidFill>
              </a:rPr>
              <a:t>Make a model of </a:t>
            </a:r>
          </a:p>
          <a:p>
            <a:r>
              <a:rPr lang="en-US" sz="3200" b="1" dirty="0">
                <a:solidFill>
                  <a:srgbClr val="7030A0"/>
                </a:solidFill>
              </a:rPr>
              <a:t>your assigned solution</a:t>
            </a:r>
          </a:p>
          <a:p>
            <a:r>
              <a:rPr lang="en-US" sz="3200" b="1" dirty="0">
                <a:solidFill>
                  <a:srgbClr val="7030A0"/>
                </a:solidFill>
              </a:rPr>
              <a:t> and its results on the egg after 3 days</a:t>
            </a:r>
          </a:p>
        </p:txBody>
      </p:sp>
    </p:spTree>
    <p:extLst>
      <p:ext uri="{BB962C8B-B14F-4D97-AF65-F5344CB8AC3E}">
        <p14:creationId xmlns:p14="http://schemas.microsoft.com/office/powerpoint/2010/main" val="22243762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759854"/>
            <a:ext cx="12192000" cy="743022"/>
          </a:xfrm>
        </p:spPr>
        <p:txBody>
          <a:bodyPr>
            <a:normAutofit fontScale="90000"/>
          </a:bodyPr>
          <a:lstStyle/>
          <a:p>
            <a:pPr algn="ctr"/>
            <a:r>
              <a:rPr lang="en-US" dirty="0"/>
              <a:t>Gallery Walk</a:t>
            </a:r>
            <a:br>
              <a:rPr lang="en-US" dirty="0"/>
            </a:br>
            <a:r>
              <a:rPr lang="en-US" dirty="0"/>
              <a:t>Let’s show off our results. </a:t>
            </a:r>
          </a:p>
        </p:txBody>
      </p:sp>
      <p:pic>
        <p:nvPicPr>
          <p:cNvPr id="6" name="Content Placeholder 5">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008559" y="1830560"/>
            <a:ext cx="6977062" cy="4651375"/>
          </a:xfrm>
        </p:spPr>
      </p:pic>
    </p:spTree>
    <p:extLst>
      <p:ext uri="{BB962C8B-B14F-4D97-AF65-F5344CB8AC3E}">
        <p14:creationId xmlns:p14="http://schemas.microsoft.com/office/powerpoint/2010/main" val="88767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C2B79B77-1155-FD0B-DC15-F9A3372F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115" y="2419350"/>
            <a:ext cx="4781550" cy="3190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B6C574-29E2-4D74-DD3B-E9CCF5BD3D54}"/>
              </a:ext>
            </a:extLst>
          </p:cNvPr>
          <p:cNvSpPr txBox="1"/>
          <p:nvPr/>
        </p:nvSpPr>
        <p:spPr>
          <a:xfrm>
            <a:off x="358220" y="2139886"/>
            <a:ext cx="6278250" cy="2585323"/>
          </a:xfrm>
          <a:prstGeom prst="rect">
            <a:avLst/>
          </a:prstGeom>
          <a:noFill/>
        </p:spPr>
        <p:txBody>
          <a:bodyPr wrap="square" rtlCol="0">
            <a:spAutoFit/>
          </a:bodyPr>
          <a:lstStyle/>
          <a:p>
            <a:r>
              <a:rPr lang="en-US" sz="3600" dirty="0">
                <a:latin typeface="Verdana Pro" panose="020B0604030504040204" pitchFamily="34" charset="0"/>
              </a:rPr>
              <a:t>Active Transport</a:t>
            </a:r>
          </a:p>
          <a:p>
            <a:endParaRPr lang="en-US" sz="3600" dirty="0">
              <a:latin typeface="Verdana Pro" panose="020B0604030504040204" pitchFamily="34" charset="0"/>
            </a:endParaRPr>
          </a:p>
          <a:p>
            <a:r>
              <a:rPr lang="en-US" sz="3600" dirty="0">
                <a:latin typeface="Verdana Pro" panose="020B0604030504040204" pitchFamily="34" charset="0"/>
              </a:rPr>
              <a:t>Sodium-Potassium Pump</a:t>
            </a:r>
          </a:p>
          <a:p>
            <a:endParaRPr lang="en-US" sz="3600" dirty="0"/>
          </a:p>
          <a:p>
            <a:endParaRPr lang="en-US" dirty="0"/>
          </a:p>
        </p:txBody>
      </p:sp>
    </p:spTree>
    <p:extLst>
      <p:ext uri="{BB962C8B-B14F-4D97-AF65-F5344CB8AC3E}">
        <p14:creationId xmlns:p14="http://schemas.microsoft.com/office/powerpoint/2010/main" val="24471933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ATP plays an important role in active transport</a:t>
            </a:r>
          </a:p>
        </p:txBody>
      </p:sp>
      <p:pic>
        <p:nvPicPr>
          <p:cNvPr id="6" name="Content Placeholder 5" descr="A group of colorful pieces of puzzle&#10;&#10;Description automatically generated">
            <a:extLst>
              <a:ext uri="{FF2B5EF4-FFF2-40B4-BE49-F238E27FC236}">
                <a16:creationId xmlns:a16="http://schemas.microsoft.com/office/drawing/2014/main" id="{EB8D3A45-5E8E-02E1-A8EC-3E81BFCF93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3108564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Phosphorylation causes a conformational change </a:t>
            </a:r>
          </a:p>
        </p:txBody>
      </p:sp>
      <p:pic>
        <p:nvPicPr>
          <p:cNvPr id="6" name="Content Placeholder 5" descr="A grey puzzle with yellow and blue objects&#10;&#10;Description automatically generated">
            <a:extLst>
              <a:ext uri="{FF2B5EF4-FFF2-40B4-BE49-F238E27FC236}">
                <a16:creationId xmlns:a16="http://schemas.microsoft.com/office/drawing/2014/main" id="{0F5F0F5F-30BB-533B-E788-6974DE0671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663823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dirty="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dirty="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dirty="0"/>
                <a:t>3. The pump shape changes, exposing the sodium to the extracellular space. </a:t>
              </a:r>
            </a:p>
          </p:txBody>
        </p:sp>
      </p:gr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Removal of phosphate returns it to its original shape</a:t>
            </a:r>
          </a:p>
        </p:txBody>
      </p:sp>
      <p:pic>
        <p:nvPicPr>
          <p:cNvPr id="6" name="Content Placeholder 5" descr="A close-up of a puzzle&#10;&#10;Description automatically generated">
            <a:extLst>
              <a:ext uri="{FF2B5EF4-FFF2-40B4-BE49-F238E27FC236}">
                <a16:creationId xmlns:a16="http://schemas.microsoft.com/office/drawing/2014/main" id="{7FDA1412-12BC-E42B-3D39-A93FA35765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9694" y="1768475"/>
            <a:ext cx="6973575" cy="4651375"/>
          </a:xfrm>
        </p:spPr>
      </p:pic>
    </p:spTree>
    <p:extLst>
      <p:ext uri="{BB962C8B-B14F-4D97-AF65-F5344CB8AC3E}">
        <p14:creationId xmlns:p14="http://schemas.microsoft.com/office/powerpoint/2010/main" val="1241454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dirty="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dirty="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dirty="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76200" y="958302"/>
            <a:ext cx="12115800" cy="544574"/>
          </a:xfrm>
        </p:spPr>
        <p:txBody>
          <a:bodyPr/>
          <a:lstStyle/>
          <a:p>
            <a:pPr algn="ctr"/>
            <a:r>
              <a:rPr lang="en-US" dirty="0"/>
              <a:t>Students should notice the cell works as a unit </a:t>
            </a:r>
          </a:p>
        </p:txBody>
      </p:sp>
      <p:pic>
        <p:nvPicPr>
          <p:cNvPr id="6" name="Content Placeholder 5" descr="A close-up of a game&#10;&#10;Description automatically generated">
            <a:extLst>
              <a:ext uri="{FF2B5EF4-FFF2-40B4-BE49-F238E27FC236}">
                <a16:creationId xmlns:a16="http://schemas.microsoft.com/office/drawing/2014/main" id="{DAB86117-BB06-0A4D-1DF5-FB537CC6AC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2797111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59</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pPr marL="0" indent="0" rtl="0" fontAlgn="base">
              <a:spcBef>
                <a:spcPts val="600"/>
              </a:spcBef>
              <a:spcAft>
                <a:spcPts val="0"/>
              </a:spcAft>
              <a:buNone/>
            </a:pPr>
            <a:r>
              <a:rPr lang="en-US" sz="3200" b="0" i="0" u="none" strike="noStrike" dirty="0">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3200" b="0" i="0" u="none" strike="noStrike" dirty="0">
              <a:solidFill>
                <a:srgbClr val="000000"/>
              </a:solidFill>
              <a:effectLst/>
              <a:latin typeface="Arial" panose="020B0604020202020204" pitchFamily="34" charset="0"/>
            </a:endParaRPr>
          </a:p>
          <a:p>
            <a:pPr marL="0" indent="0" rtl="0" fontAlgn="base">
              <a:spcBef>
                <a:spcPts val="600"/>
              </a:spcBef>
              <a:spcAft>
                <a:spcPts val="0"/>
              </a:spcAft>
              <a:buNone/>
            </a:pPr>
            <a:r>
              <a:rPr lang="en-US" sz="3200" b="0" i="0" u="none" strike="noStrike" dirty="0">
                <a:solidFill>
                  <a:srgbClr val="000000"/>
                </a:solidFill>
                <a:effectLst/>
                <a:latin typeface="Arial" panose="020B0604020202020204" pitchFamily="34" charset="0"/>
              </a:rPr>
              <a:t>What else would you like to know?</a:t>
            </a:r>
          </a:p>
          <a:p>
            <a:endParaRPr lang="en-US" dirty="0"/>
          </a:p>
          <a:p>
            <a:endParaRPr lang="en-US" dirty="0"/>
          </a:p>
          <a:p>
            <a:endParaRPr lang="en-US" dirty="0"/>
          </a:p>
        </p:txBody>
      </p:sp>
    </p:spTree>
    <p:extLst>
      <p:ext uri="{BB962C8B-B14F-4D97-AF65-F5344CB8AC3E}">
        <p14:creationId xmlns:p14="http://schemas.microsoft.com/office/powerpoint/2010/main" val="3527956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82363"/>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982363"/>
            <a:ext cx="5395258" cy="4046444"/>
          </a:xfrm>
          <a:prstGeom prst="rect">
            <a:avLst/>
          </a:prstGeom>
          <a:ln>
            <a:noFill/>
          </a:ln>
          <a:effectLst>
            <a:softEdge rad="112500"/>
          </a:effectLst>
        </p:spPr>
      </p:pic>
      <p:sp>
        <p:nvSpPr>
          <p:cNvPr id="3" name="TextBox 2">
            <a:extLst>
              <a:ext uri="{FF2B5EF4-FFF2-40B4-BE49-F238E27FC236}">
                <a16:creationId xmlns:a16="http://schemas.microsoft.com/office/drawing/2014/main" id="{204A4E30-8450-5651-321F-05A42D56CDB8}"/>
              </a:ext>
            </a:extLst>
          </p:cNvPr>
          <p:cNvSpPr txBox="1"/>
          <p:nvPr/>
        </p:nvSpPr>
        <p:spPr>
          <a:xfrm>
            <a:off x="554594" y="5231877"/>
            <a:ext cx="11019934" cy="954107"/>
          </a:xfrm>
          <a:prstGeom prst="rect">
            <a:avLst/>
          </a:prstGeom>
          <a:noFill/>
        </p:spPr>
        <p:txBody>
          <a:bodyPr wrap="square" rtlCol="0">
            <a:spAutoFit/>
          </a:bodyPr>
          <a:lstStyle/>
          <a:p>
            <a:pPr algn="ctr"/>
            <a:r>
              <a:rPr lang="en-US" sz="2800" b="1" dirty="0">
                <a:solidFill>
                  <a:srgbClr val="1EAC4C"/>
                </a:solidFill>
              </a:rPr>
              <a:t>Turn to your shoulder partner. </a:t>
            </a:r>
          </a:p>
          <a:p>
            <a:pPr algn="ctr"/>
            <a:r>
              <a:rPr lang="en-US" sz="2800" b="1" dirty="0">
                <a:solidFill>
                  <a:srgbClr val="1EAC4C"/>
                </a:solidFill>
              </a:rPr>
              <a:t>Tell them one thing you notice and one thing you wonder</a:t>
            </a:r>
            <a:r>
              <a:rPr lang="en-US" dirty="0"/>
              <a:t>.</a:t>
            </a:r>
          </a:p>
        </p:txBody>
      </p:sp>
    </p:spTree>
    <p:extLst>
      <p:ext uri="{BB962C8B-B14F-4D97-AF65-F5344CB8AC3E}">
        <p14:creationId xmlns:p14="http://schemas.microsoft.com/office/powerpoint/2010/main" val="21035676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60</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normAutofit fontScale="62500" lnSpcReduction="20000"/>
          </a:bodyPr>
          <a:lstStyle/>
          <a:p>
            <a:pPr marL="0" indent="0" rtl="0" fontAlgn="base">
              <a:spcBef>
                <a:spcPts val="600"/>
              </a:spcBef>
              <a:spcAft>
                <a:spcPts val="0"/>
              </a:spcAft>
              <a:buNone/>
            </a:pPr>
            <a:r>
              <a:rPr lang="en-US" sz="5100" b="0" i="0" u="none" strike="noStrike" dirty="0">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5100" b="0" i="0" u="none" strike="noStrike" dirty="0">
              <a:solidFill>
                <a:srgbClr val="000000"/>
              </a:solidFill>
              <a:effectLst/>
              <a:latin typeface="Arial" panose="020B0604020202020204" pitchFamily="34" charset="0"/>
            </a:endParaRPr>
          </a:p>
          <a:p>
            <a:pPr marL="0" indent="0" rtl="0" fontAlgn="base">
              <a:spcBef>
                <a:spcPts val="600"/>
              </a:spcBef>
              <a:spcAft>
                <a:spcPts val="0"/>
              </a:spcAft>
              <a:buNone/>
            </a:pPr>
            <a:r>
              <a:rPr lang="en-US" sz="5100" b="0" i="0" u="none" strike="noStrike" dirty="0">
                <a:solidFill>
                  <a:srgbClr val="000000"/>
                </a:solidFill>
                <a:effectLst/>
                <a:latin typeface="Arial" panose="020B0604020202020204" pitchFamily="34" charset="0"/>
              </a:rPr>
              <a:t>What else would you like to know?</a:t>
            </a:r>
          </a:p>
          <a:p>
            <a:endParaRPr lang="en-US" dirty="0"/>
          </a:p>
          <a:p>
            <a:pPr marL="0" indent="0">
              <a:buNone/>
            </a:pPr>
            <a:endParaRPr lang="en-US" i="1" dirty="0">
              <a:latin typeface="+mn-lt"/>
            </a:endParaRPr>
          </a:p>
          <a:p>
            <a:pPr marL="0" indent="0" rtl="0">
              <a:spcBef>
                <a:spcPts val="600"/>
              </a:spcBef>
              <a:spcAft>
                <a:spcPts val="0"/>
              </a:spcAft>
              <a:buNone/>
            </a:pPr>
            <a:r>
              <a:rPr lang="en-US" sz="4600" b="1" i="1" u="none" strike="noStrike" dirty="0">
                <a:solidFill>
                  <a:srgbClr val="000000"/>
                </a:solidFill>
                <a:effectLst/>
                <a:latin typeface="+mn-lt"/>
              </a:rPr>
              <a:t>Why are there so many types of phospholipids? </a:t>
            </a:r>
            <a:endParaRPr lang="en-US" sz="4600" b="0" i="1" dirty="0">
              <a:effectLst/>
              <a:latin typeface="+mn-lt"/>
            </a:endParaRPr>
          </a:p>
          <a:p>
            <a:pPr marL="0" indent="0" rtl="0">
              <a:spcBef>
                <a:spcPts val="600"/>
              </a:spcBef>
              <a:spcAft>
                <a:spcPts val="0"/>
              </a:spcAft>
              <a:buNone/>
            </a:pPr>
            <a:br>
              <a:rPr lang="en-US" sz="4600" b="0" i="1" dirty="0">
                <a:effectLst/>
                <a:latin typeface="+mn-lt"/>
              </a:rPr>
            </a:br>
            <a:r>
              <a:rPr lang="en-US" sz="4600" b="1" i="1" u="none" strike="noStrike" dirty="0">
                <a:solidFill>
                  <a:srgbClr val="000000"/>
                </a:solidFill>
                <a:effectLst/>
                <a:latin typeface="+mn-lt"/>
              </a:rPr>
              <a:t>How do phospholipids play a role in cellular signaling?</a:t>
            </a:r>
            <a:endParaRPr lang="en-US" sz="4600" b="0" i="1" dirty="0">
              <a:effectLst/>
              <a:latin typeface="+mn-lt"/>
            </a:endParaRPr>
          </a:p>
          <a:p>
            <a:pPr marL="0" indent="0" rtl="0">
              <a:spcBef>
                <a:spcPts val="600"/>
              </a:spcBef>
              <a:spcAft>
                <a:spcPts val="0"/>
              </a:spcAft>
              <a:buNone/>
            </a:pPr>
            <a:br>
              <a:rPr lang="en-US" sz="4600" b="0" i="1" dirty="0">
                <a:effectLst/>
                <a:latin typeface="+mn-lt"/>
              </a:rPr>
            </a:br>
            <a:r>
              <a:rPr lang="en-US" sz="4600" b="1" i="1" u="none" strike="noStrike" dirty="0">
                <a:solidFill>
                  <a:srgbClr val="000000"/>
                </a:solidFill>
                <a:effectLst/>
                <a:latin typeface="+mn-lt"/>
              </a:rPr>
              <a:t>How does a vesicle “know” where to go (within a cell or the body)?</a:t>
            </a:r>
            <a:endParaRPr lang="en-US" sz="4600" b="0" i="1" dirty="0">
              <a:effectLst/>
              <a:latin typeface="+mn-lt"/>
            </a:endParaRPr>
          </a:p>
          <a:p>
            <a:pPr marL="0" indent="0">
              <a:buNone/>
            </a:pPr>
            <a:br>
              <a:rPr lang="en-US" dirty="0"/>
            </a:br>
            <a:endParaRPr lang="en-US" dirty="0"/>
          </a:p>
        </p:txBody>
      </p:sp>
    </p:spTree>
    <p:extLst>
      <p:ext uri="{BB962C8B-B14F-4D97-AF65-F5344CB8AC3E}">
        <p14:creationId xmlns:p14="http://schemas.microsoft.com/office/powerpoint/2010/main" val="2524694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61</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Additional Resources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r>
              <a:rPr lang="en-US" dirty="0">
                <a:hlinkClick r:id="rId2"/>
              </a:rPr>
              <a:t>Once upon a time the cell membranes: 175 years of cell boundary research - PMC (nih.gov)</a:t>
            </a:r>
            <a:endParaRPr lang="en-US" dirty="0"/>
          </a:p>
          <a:p>
            <a:endParaRPr lang="en-US" dirty="0"/>
          </a:p>
          <a:p>
            <a:r>
              <a:rPr lang="en-US" dirty="0">
                <a:hlinkClick r:id="rId3"/>
              </a:rPr>
              <a:t>Osmosis and Naked Eggs:  The Environment Matters (from Even More Brain-Powered Science NSTA Press )</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95858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1044027"/>
            <a:ext cx="6581774" cy="544574"/>
          </a:xfrm>
        </p:spPr>
        <p:txBody>
          <a:bodyPr/>
          <a:lstStyle/>
          <a:p>
            <a:pPr algn="ctr"/>
            <a:r>
              <a:rPr lang="en-US" dirty="0"/>
              <a:t>Additional Resources</a:t>
            </a:r>
          </a:p>
        </p:txBody>
      </p:sp>
      <p:pic>
        <p:nvPicPr>
          <p:cNvPr id="6" name="Content Placeholder 5" descr="A white board with numbers and numbers on it&#10;&#10;Description automatically generated">
            <a:extLst>
              <a:ext uri="{FF2B5EF4-FFF2-40B4-BE49-F238E27FC236}">
                <a16:creationId xmlns:a16="http://schemas.microsoft.com/office/drawing/2014/main" id="{B4A9F8BB-3CBE-BB12-CD42-F0F31BBC16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2057" y="958302"/>
            <a:ext cx="4096987" cy="5462649"/>
          </a:xfrm>
        </p:spPr>
      </p:pic>
      <p:sp>
        <p:nvSpPr>
          <p:cNvPr id="7" name="TextBox 6">
            <a:extLst>
              <a:ext uri="{FF2B5EF4-FFF2-40B4-BE49-F238E27FC236}">
                <a16:creationId xmlns:a16="http://schemas.microsoft.com/office/drawing/2014/main" id="{9E5860A5-34A1-0291-6FB0-9FA561B03F19}"/>
              </a:ext>
            </a:extLst>
          </p:cNvPr>
          <p:cNvSpPr txBox="1"/>
          <p:nvPr/>
        </p:nvSpPr>
        <p:spPr>
          <a:xfrm>
            <a:off x="439387" y="1769423"/>
            <a:ext cx="5807034" cy="3170099"/>
          </a:xfrm>
          <a:prstGeom prst="rect">
            <a:avLst/>
          </a:prstGeom>
          <a:noFill/>
        </p:spPr>
        <p:txBody>
          <a:bodyPr wrap="square" rtlCol="0">
            <a:spAutoFit/>
          </a:bodyPr>
          <a:lstStyle/>
          <a:p>
            <a:r>
              <a:rPr lang="en-US" sz="4000" dirty="0"/>
              <a:t>Special Thanks to Michele </a:t>
            </a:r>
            <a:r>
              <a:rPr lang="en-US" sz="4000" dirty="0" err="1"/>
              <a:t>Palmgren</a:t>
            </a:r>
            <a:r>
              <a:rPr lang="en-US" sz="4000" dirty="0"/>
              <a:t> and the Blue Valley-Randolph High School Honors Biology Class for sharing their data. </a:t>
            </a:r>
          </a:p>
        </p:txBody>
      </p:sp>
    </p:spTree>
    <p:extLst>
      <p:ext uri="{BB962C8B-B14F-4D97-AF65-F5344CB8AC3E}">
        <p14:creationId xmlns:p14="http://schemas.microsoft.com/office/powerpoint/2010/main" val="3569945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63</a:t>
            </a:fld>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Systems and System Models</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Cause and Effect</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dirty="0">
                <a:solidFill>
                  <a:srgbClr val="FFFFFF"/>
                </a:solidFill>
                <a:latin typeface="+mj-lt"/>
              </a:rPr>
              <a:t>Want to try things out first?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dirty="0">
                <a:latin typeface="+mn-lt"/>
                <a:cs typeface="Calibri"/>
              </a:rPr>
              <a:t>Visit our Lending Library at </a:t>
            </a:r>
          </a:p>
          <a:p>
            <a:pPr marL="0" indent="0" algn="ctr">
              <a:lnSpc>
                <a:spcPct val="90000"/>
              </a:lnSpc>
              <a:buNone/>
            </a:pPr>
            <a:r>
              <a:rPr lang="en-US" dirty="0">
                <a:hlinkClick r:id="rId3"/>
              </a:rPr>
              <a:t>3DMD Lending Library – 3D Molecular Designs</a:t>
            </a:r>
            <a:r>
              <a:rPr lang="en-US" dirty="0">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64</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4"/>
          <a:stretch>
            <a:fillRect/>
          </a:stretch>
        </p:blipFill>
        <p:spPr>
          <a:xfrm>
            <a:off x="4309461" y="984172"/>
            <a:ext cx="7563454" cy="4889655"/>
          </a:xfrm>
          <a:prstGeom prst="rect">
            <a:avLst/>
          </a:prstGeom>
        </p:spPr>
      </p:pic>
      <p:pic>
        <p:nvPicPr>
          <p:cNvPr id="5" name="Picture 4">
            <a:extLst>
              <a:ext uri="{FF2B5EF4-FFF2-40B4-BE49-F238E27FC236}">
                <a16:creationId xmlns:a16="http://schemas.microsoft.com/office/drawing/2014/main" id="{B7C8C7E5-7F23-D917-3ADD-418B035A6948}"/>
              </a:ext>
            </a:extLst>
          </p:cNvPr>
          <p:cNvPicPr>
            <a:picLocks noChangeAspect="1"/>
          </p:cNvPicPr>
          <p:nvPr/>
        </p:nvPicPr>
        <p:blipFill>
          <a:blip r:embed="rId5"/>
          <a:stretch>
            <a:fillRect/>
          </a:stretch>
        </p:blipFill>
        <p:spPr>
          <a:xfrm>
            <a:off x="4403896" y="984172"/>
            <a:ext cx="2996101" cy="2875141"/>
          </a:xfrm>
          <a:prstGeom prst="rect">
            <a:avLst/>
          </a:prstGeom>
          <a:ln>
            <a:noFill/>
          </a:ln>
          <a:effectLst>
            <a:softEdge rad="112500"/>
          </a:effectLst>
        </p:spPr>
      </p:pic>
    </p:spTree>
    <p:extLst>
      <p:ext uri="{BB962C8B-B14F-4D97-AF65-F5344CB8AC3E}">
        <p14:creationId xmlns:p14="http://schemas.microsoft.com/office/powerpoint/2010/main" val="3942971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65</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latin typeface="Verdana Pro SemiBold"/>
              </a:rPr>
              <a:t>Digital Modeling Hub</a:t>
            </a:r>
            <a:endParaRPr lang="en-US" dirty="0"/>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7"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5" y="4180894"/>
            <a:ext cx="3802565" cy="2138942"/>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We're enhancing our kits and models to inspire more hands-on learning with our classic content, </a:t>
            </a:r>
            <a:r>
              <a:rPr lang="en-US" dirty="0" err="1">
                <a:cs typeface="Calibri"/>
              </a:rPr>
              <a:t>Interactables</a:t>
            </a:r>
            <a:r>
              <a:rPr lang="en-US" dirty="0">
                <a:cs typeface="Calibri"/>
              </a:rPr>
              <a:t>, short content videos, and much more!!  Check it out!</a:t>
            </a:r>
            <a:endParaRPr lang="en-US" dirty="0"/>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new </a:t>
            </a:r>
            <a:endParaRPr lang="en-US" dirty="0">
              <a:cs typeface="Calibri"/>
            </a:endParaRPr>
          </a:p>
          <a:p>
            <a:pPr algn="ctr"/>
            <a:r>
              <a:rPr lang="en-US" sz="2400" dirty="0">
                <a:solidFill>
                  <a:srgbClr val="0B672E"/>
                </a:solidFill>
                <a:cs typeface="Calibri"/>
              </a:rPr>
              <a:t>Digital Modeling Hub for additional resources to use with the Water Kit and Phospholipid and Membrane Transport Kit. </a:t>
            </a:r>
            <a:endParaRPr lang="en-US" dirty="0"/>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dirty="0">
                <a:solidFill>
                  <a:srgbClr val="7030A0"/>
                </a:solidFill>
                <a:cs typeface="Calibri"/>
              </a:rPr>
              <a:t>Get your access code by responding to our survey! </a:t>
            </a:r>
            <a:endParaRPr lang="en-US" sz="2800" b="1" dirty="0">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66</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table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19132245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67</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dirty="0">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dirty="0"/>
              <a:t>Join us in Milwaukee for hands-on discovery and professional development on </a:t>
            </a:r>
            <a:r>
              <a:rPr lang="en-US" sz="2400" b="1" dirty="0"/>
              <a:t>July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7</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 11</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dirty="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dirty="0"/>
              <a:t>						</a:t>
            </a:r>
            <a:endParaRPr lang="en-US" dirty="0">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dirty="0"/>
              <a:t>Bring an empty suitcase! </a:t>
            </a:r>
            <a:br>
              <a:rPr lang="en-US" sz="2000" dirty="0"/>
            </a:br>
            <a:r>
              <a:rPr lang="en-US" sz="2000" dirty="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68</a:t>
            </a:fld>
            <a:endParaRPr lang="en-US">
              <a:solidFill>
                <a:prstClr val="black">
                  <a:tint val="75000"/>
                </a:prstClr>
              </a:solidFill>
            </a:endParaRPr>
          </a:p>
        </p:txBody>
      </p:sp>
      <p:pic>
        <p:nvPicPr>
          <p:cNvPr id="5" name="Picture 4">
            <a:extLst>
              <a:ext uri="{FF2B5EF4-FFF2-40B4-BE49-F238E27FC236}">
                <a16:creationId xmlns:a16="http://schemas.microsoft.com/office/drawing/2014/main" id="{012041AC-46E9-91EC-BFB9-0537A8F3537B}"/>
              </a:ext>
            </a:extLst>
          </p:cNvPr>
          <p:cNvPicPr>
            <a:picLocks noChangeAspect="1"/>
          </p:cNvPicPr>
          <p:nvPr/>
        </p:nvPicPr>
        <p:blipFill>
          <a:blip r:embed="rId2"/>
          <a:stretch>
            <a:fillRect/>
          </a:stretch>
        </p:blipFill>
        <p:spPr>
          <a:xfrm>
            <a:off x="4693634" y="783754"/>
            <a:ext cx="5791721" cy="5755158"/>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696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36884" y="955652"/>
            <a:ext cx="5554631" cy="5464198"/>
          </a:xfrm>
        </p:spPr>
        <p:txBody>
          <a:bodyPr>
            <a:normAutofit fontScale="92500" lnSpcReduction="10000"/>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do you see?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dirty="0">
              <a:solidFill>
                <a:srgbClr val="000000"/>
              </a:solidFill>
              <a:effectLst/>
              <a:latin typeface="Arial" panose="020B0604020202020204" pitchFamily="34" charset="0"/>
              <a:cs typeface="Arial" panose="020B0604020202020204" pitchFamily="34" charset="0"/>
            </a:endParaRPr>
          </a:p>
          <a:p>
            <a:pPr marL="0" indent="0">
              <a:buNone/>
            </a:pPr>
            <a:endParaRPr lang="en-US" dirty="0"/>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5" name="TextBox 4">
            <a:extLst>
              <a:ext uri="{FF2B5EF4-FFF2-40B4-BE49-F238E27FC236}">
                <a16:creationId xmlns:a16="http://schemas.microsoft.com/office/drawing/2014/main" id="{143961D7-E85D-B018-F8FA-B2F1BACA631E}"/>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dirty="0">
                <a:solidFill>
                  <a:srgbClr val="000000"/>
                </a:solidFill>
                <a:effectLst/>
                <a:latin typeface="Arial" panose="020B0604020202020204" pitchFamily="34" charset="0"/>
              </a:rPr>
              <a:t>Remove four molecules of water from your Water Kit. </a:t>
            </a:r>
          </a:p>
          <a:p>
            <a:pPr algn="l" rtl="0" fontAlgn="base"/>
            <a:endParaRPr lang="en-US" sz="2800" dirty="0">
              <a:solidFill>
                <a:srgbClr val="000000"/>
              </a:solidFill>
              <a:latin typeface="Arial" panose="020B0604020202020204" pitchFamily="34" charset="0"/>
            </a:endParaRPr>
          </a:p>
          <a:p>
            <a:pPr algn="l" rtl="0" fontAlgn="base"/>
            <a:r>
              <a:rPr lang="en-US" sz="2800" b="0" i="0" u="none" strike="noStrike" dirty="0">
                <a:solidFill>
                  <a:srgbClr val="000000"/>
                </a:solidFill>
                <a:effectLst/>
                <a:latin typeface="Arial" panose="020B0604020202020204" pitchFamily="34" charset="0"/>
              </a:rPr>
              <a:t>Observe how they interact with each other.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B050"/>
                </a:solidFill>
                <a:effectLst/>
                <a:latin typeface="Arial" panose="020B0604020202020204" pitchFamily="34" charset="0"/>
              </a:rPr>
              <a:t>What occurs as you add more molecules of water until you have added all twelve molecules? </a:t>
            </a:r>
            <a:endParaRPr lang="en-US" sz="2800" b="0" i="0" dirty="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2354661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F8B2C2-1FFD-C125-E415-C9AC4A00521D}"/>
              </a:ext>
            </a:extLst>
          </p:cNvPr>
          <p:cNvPicPr>
            <a:picLocks noChangeAspect="1"/>
          </p:cNvPicPr>
          <p:nvPr/>
        </p:nvPicPr>
        <p:blipFill>
          <a:blip r:embed="rId3"/>
          <a:stretch>
            <a:fillRect/>
          </a:stretch>
        </p:blipFill>
        <p:spPr>
          <a:xfrm>
            <a:off x="5975735" y="1494467"/>
            <a:ext cx="6001616" cy="4502648"/>
          </a:xfrm>
          <a:prstGeom prst="rect">
            <a:avLst/>
          </a:prstGeom>
          <a:ln>
            <a:noFill/>
          </a:ln>
          <a:effectLst>
            <a:softEdge rad="112500"/>
          </a:effectLst>
        </p:spPr>
      </p:pic>
      <p:pic>
        <p:nvPicPr>
          <p:cNvPr id="4" name="Picture 3">
            <a:extLst>
              <a:ext uri="{FF2B5EF4-FFF2-40B4-BE49-F238E27FC236}">
                <a16:creationId xmlns:a16="http://schemas.microsoft.com/office/drawing/2014/main" id="{D9019C39-5BF8-AFC2-E7A1-7878582DEEF5}"/>
              </a:ext>
            </a:extLst>
          </p:cNvPr>
          <p:cNvPicPr>
            <a:picLocks noChangeAspect="1"/>
          </p:cNvPicPr>
          <p:nvPr/>
        </p:nvPicPr>
        <p:blipFill>
          <a:blip r:embed="rId4"/>
          <a:stretch>
            <a:fillRect/>
          </a:stretch>
        </p:blipFill>
        <p:spPr>
          <a:xfrm>
            <a:off x="325341" y="1206587"/>
            <a:ext cx="5462489" cy="5078408"/>
          </a:xfrm>
          <a:prstGeom prst="rect">
            <a:avLst/>
          </a:prstGeom>
        </p:spPr>
      </p:pic>
    </p:spTree>
    <p:extLst>
      <p:ext uri="{BB962C8B-B14F-4D97-AF65-F5344CB8AC3E}">
        <p14:creationId xmlns:p14="http://schemas.microsoft.com/office/powerpoint/2010/main" val="19349043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E4D90EE0-B315-4C42-9AB7-40523AA06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F5C9F0-5FA4-4328-8840-83096B3D5485}">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cfebaabb-06ba-495d-9116-624c50a03998"/>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otalTime>19388</TotalTime>
  <Words>3160</Words>
  <Application>Microsoft Office PowerPoint</Application>
  <PresentationFormat>Widescreen</PresentationFormat>
  <Paragraphs>523</Paragraphs>
  <Slides>70</Slides>
  <Notes>45</Notes>
  <HiddenSlides>3</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70</vt:i4>
      </vt:variant>
    </vt:vector>
  </HeadingPairs>
  <TitlesOfParts>
    <vt:vector size="83" baseType="lpstr">
      <vt:lpstr>Arial</vt:lpstr>
      <vt:lpstr>Calibri</vt:lpstr>
      <vt:lpstr>Calibri Light</vt:lpstr>
      <vt:lpstr>Cambria</vt:lpstr>
      <vt:lpstr>MathJax_Main</vt:lpstr>
      <vt:lpstr>Roboto</vt:lpstr>
      <vt:lpstr>Segoe UI</vt:lpstr>
      <vt:lpstr>Verdana Pro</vt:lpstr>
      <vt:lpstr>Verdana Pro SemiBold</vt:lpstr>
      <vt:lpstr>Office Theme</vt:lpstr>
      <vt:lpstr>Custom Design</vt:lpstr>
      <vt:lpstr>Office Theme</vt:lpstr>
      <vt:lpstr>Office Theme</vt:lpstr>
      <vt:lpstr>Modeling Membrane Explorations: Real-World Connections with Wet Labs</vt:lpstr>
      <vt:lpstr>PowerPoint Presentation</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Alert</vt:lpstr>
      <vt:lpstr>PowerPoint Presentation</vt:lpstr>
      <vt:lpstr>PowerPoint Presentation</vt:lpstr>
      <vt:lpstr>Modeling Solutions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compare models</vt:lpstr>
      <vt:lpstr>Let’s compare models</vt:lpstr>
      <vt:lpstr>Lipid Bilayer</vt:lpstr>
      <vt:lpstr>The Fluid Mosaic Model</vt:lpstr>
      <vt:lpstr>Raw Egg Components</vt:lpstr>
      <vt:lpstr>Raw Egg Components</vt:lpstr>
      <vt:lpstr>Raw Egg Components</vt:lpstr>
      <vt:lpstr>Raw Egg Components</vt:lpstr>
      <vt:lpstr>What If?</vt:lpstr>
      <vt:lpstr>What If?</vt:lpstr>
      <vt:lpstr>Predict What Would Happen to the Egg in Distilled Water </vt:lpstr>
      <vt:lpstr>Share Our Predictions</vt:lpstr>
      <vt:lpstr>What is the Role of Aquaporin?</vt:lpstr>
      <vt:lpstr>What about the Movement of Solutes?</vt:lpstr>
      <vt:lpstr>Gated Ion Channels Move Potassium or Sodium across the Membrane</vt:lpstr>
      <vt:lpstr>How Is Glucose Transported Using GLUT1?</vt:lpstr>
      <vt:lpstr>PowerPoint Presentation</vt:lpstr>
      <vt:lpstr>Let’s Look Some Student Results</vt:lpstr>
      <vt:lpstr>Let’s Look Some Student Results</vt:lpstr>
      <vt:lpstr>Gallery Walk Let’s show off our results. </vt:lpstr>
      <vt:lpstr>PowerPoint Presentation</vt:lpstr>
      <vt:lpstr>ATP plays an important role in active transport</vt:lpstr>
      <vt:lpstr>Phosphorylation causes a conformational change </vt:lpstr>
      <vt:lpstr>PowerPoint Presentation</vt:lpstr>
      <vt:lpstr>Removal of phosphate returns it to its original shape</vt:lpstr>
      <vt:lpstr>PowerPoint Presentation</vt:lpstr>
      <vt:lpstr>Students should notice the cell works as a unit </vt:lpstr>
      <vt:lpstr>Moving Forward</vt:lpstr>
      <vt:lpstr>Moving Forward</vt:lpstr>
      <vt:lpstr>Additional Resources</vt:lpstr>
      <vt:lpstr>Additional Resources</vt:lpstr>
      <vt:lpstr>PowerPoint Presentation</vt:lpstr>
      <vt:lpstr>Want to try things out first? </vt:lpstr>
      <vt:lpstr>Digital Modeling Hub</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58</cp:revision>
  <dcterms:created xsi:type="dcterms:W3CDTF">2022-09-15T14:16:27Z</dcterms:created>
  <dcterms:modified xsi:type="dcterms:W3CDTF">2024-09-19T18:57:47Z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0x010100A0FA8EA42DE4094BBACEAE87D5763299</vt:lpwstr>
  </property>
  <property fmtid="{D5CDD505-2E9C-101B-9397-08002B2CF9AE}" pid="3" name="MediaServiceImageTags">
    <vt:lpwstr/>
  </property>
</Properties>
</file>