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6" r:id="rId5"/>
  </p:sldMasterIdLst>
  <p:notesMasterIdLst>
    <p:notesMasterId r:id="rId27"/>
  </p:notesMasterIdLst>
  <p:sldIdLst>
    <p:sldId id="282" r:id="rId6"/>
    <p:sldId id="281" r:id="rId7"/>
    <p:sldId id="275" r:id="rId8"/>
    <p:sldId id="261" r:id="rId9"/>
    <p:sldId id="262" r:id="rId10"/>
    <p:sldId id="263" r:id="rId11"/>
    <p:sldId id="283" r:id="rId12"/>
    <p:sldId id="265" r:id="rId13"/>
    <p:sldId id="266" r:id="rId14"/>
    <p:sldId id="267" r:id="rId15"/>
    <p:sldId id="284" r:id="rId16"/>
    <p:sldId id="286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27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4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9CD1A0B-DB5F-47F5-ACAB-5C8F6D07C62F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21E980-D0B4-415C-A1BD-9FA6A74EE2D4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096865BC-27E2-4D1C-8622-38E0F45DA2AD}" type="datetime1">
              <a:rPr lang="en-US"/>
              <a:pPr lvl="0"/>
              <a:t>11/20/2023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18BCF04-6A99-4993-A57A-C8D029B5CB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0DE8508-EEAA-48E4-B89A-119FAA96370B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685916-D7BB-4C79-83F8-4F0D9378795D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B4E374-24A9-4ACB-91D0-B244D2BD8B4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33B576EB-1AD7-4707-95C8-A50DB86801C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233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8333ef0b37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8333ef0b37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8333ef0b37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18333ef0b37_0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8333ef0b37_0_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18333ef0b37_0_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8333ef0b37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18333ef0b37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8333ef0b37_0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8333ef0b37_0_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18333ef0b37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18333ef0b37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18333ef0b37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18333ef0b37_0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18333ef0b37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18333ef0b37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8333ef0b37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8333ef0b37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Hand teachers the chromosome kit and invite them to build a chromosome.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8333ef0b37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8333ef0b37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8333ef0b37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8333ef0b37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8333ef0b37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8333ef0b37_0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8333ef0b37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18333ef0b37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8333ef0b37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8333ef0b37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8bb2e6ff7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8bb2e6ff7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8333ef0b37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8333ef0b37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444954D-0911-42A0-B45C-0F074BE60C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A06AC30-76D2-4692-BBD2-BEDE31D176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4842" y="1727850"/>
            <a:ext cx="6585325" cy="2362480"/>
          </a:xfrm>
        </p:spPr>
        <p:txBody>
          <a:bodyPr anchor="t"/>
          <a:lstStyle>
            <a:lvl1pPr>
              <a:defRPr sz="4800">
                <a:latin typeface="Verdana Pro SemiBold" pitchFamily="34"/>
              </a:defRPr>
            </a:lvl1pPr>
          </a:lstStyle>
          <a:p>
            <a:pPr lvl="0"/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4" name="Picture Placeholder 30">
            <a:extLst>
              <a:ext uri="{FF2B5EF4-FFF2-40B4-BE49-F238E27FC236}">
                <a16:creationId xmlns:a16="http://schemas.microsoft.com/office/drawing/2014/main" id="{BFBA58A6-B345-4C7B-B358-698180132421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8334984" y="2766380"/>
            <a:ext cx="4671587" cy="4671587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E341E41-8786-4185-9169-8965B7609C8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544842" y="4407691"/>
            <a:ext cx="3506166" cy="141048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rgbClr val="7F7F7F"/>
                </a:solidFill>
              </a:defRPr>
            </a:lvl1pPr>
            <a:lvl2pPr marL="0" lvl="0" indent="0">
              <a:spcBef>
                <a:spcPts val="0"/>
              </a:spcBef>
              <a:buNone/>
              <a:defRPr>
                <a:solidFill>
                  <a:srgbClr val="7F7F7F"/>
                </a:solidFill>
              </a:defRPr>
            </a:lvl2pPr>
          </a:lstStyle>
          <a:p>
            <a:pPr lvl="0"/>
            <a:r>
              <a:rPr lang="en-US"/>
              <a:t>Presenter Name</a:t>
            </a:r>
          </a:p>
          <a:p>
            <a:pPr lvl="0"/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291283867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22DE905F-4624-49BD-B3E4-560F9BD50B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B46F896-6335-46AB-91A4-509438C44B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863" y="231306"/>
            <a:ext cx="9144000" cy="544570"/>
          </a:xfrm>
        </p:spPr>
        <p:txBody>
          <a:bodyPr anchor="t"/>
          <a:lstStyle>
            <a:lvl1pPr>
              <a:defRPr sz="3200">
                <a:latin typeface="Verdana Pro SemiBold" pitchFamily="34"/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CCEBEF85-0706-4E6A-8833-A5D9D82259A7}"/>
              </a:ext>
            </a:extLst>
          </p:cNvPr>
          <p:cNvSpPr/>
          <p:nvPr/>
        </p:nvSpPr>
        <p:spPr>
          <a:xfrm>
            <a:off x="11759586" y="6327913"/>
            <a:ext cx="308043" cy="30804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1EAC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0EC3D12-3EE0-49CF-891A-72FE279488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694755" y="6299374"/>
            <a:ext cx="437704" cy="365129"/>
          </a:xfrm>
        </p:spPr>
        <p:txBody>
          <a:bodyPr anchorCtr="1"/>
          <a:lstStyle>
            <a:lvl1pPr algn="ctr">
              <a:defRPr b="1">
                <a:solidFill>
                  <a:srgbClr val="FFFFFF"/>
                </a:solidFill>
              </a:defRPr>
            </a:lvl1pPr>
          </a:lstStyle>
          <a:p>
            <a:pPr lvl="0"/>
            <a:fld id="{7284C1F9-CB98-44E0-B41B-9FF56EDD8D5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42528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0DDD7740-5E88-4666-B917-EE4317A9D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894DCC0-2F14-489F-9226-0C02243C89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174" y="251487"/>
            <a:ext cx="10694740" cy="544570"/>
          </a:xfrm>
        </p:spPr>
        <p:txBody>
          <a:bodyPr anchor="t"/>
          <a:lstStyle>
            <a:lvl1pPr>
              <a:defRPr sz="3200">
                <a:latin typeface="Verdana Pro SemiBold" pitchFamily="34"/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Oval 5">
            <a:extLst>
              <a:ext uri="{FF2B5EF4-FFF2-40B4-BE49-F238E27FC236}">
                <a16:creationId xmlns:a16="http://schemas.microsoft.com/office/drawing/2014/main" id="{9D2F59B7-B674-4A0E-949D-2C1116DE1BA6}"/>
              </a:ext>
            </a:extLst>
          </p:cNvPr>
          <p:cNvSpPr/>
          <p:nvPr/>
        </p:nvSpPr>
        <p:spPr>
          <a:xfrm>
            <a:off x="140131" y="6406707"/>
            <a:ext cx="308043" cy="30804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A8C4A1BE-786D-4D88-BE17-514215C4D377}"/>
              </a:ext>
            </a:extLst>
          </p:cNvPr>
          <p:cNvSpPr/>
          <p:nvPr/>
        </p:nvSpPr>
        <p:spPr>
          <a:xfrm>
            <a:off x="11759586" y="6327913"/>
            <a:ext cx="308043" cy="30804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1EAC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0A3AE-1EBE-4275-9FEE-DDF1AD0E85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694755" y="6299374"/>
            <a:ext cx="437704" cy="365129"/>
          </a:xfrm>
        </p:spPr>
        <p:txBody>
          <a:bodyPr anchorCtr="1"/>
          <a:lstStyle>
            <a:lvl1pPr algn="ctr">
              <a:defRPr b="1">
                <a:solidFill>
                  <a:srgbClr val="FFFFFF"/>
                </a:solidFill>
              </a:defRPr>
            </a:lvl1pPr>
          </a:lstStyle>
          <a:p>
            <a:pPr lvl="0"/>
            <a:fld id="{04C5CDF1-535B-4C34-842E-C0603F5A0C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35796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DC1D6B6-C39A-46DC-878E-8A283DD50C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E3474D9-99C4-4F4F-B47F-F0A2BDEAC5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2755" y="289590"/>
            <a:ext cx="10193081" cy="544570"/>
          </a:xfrm>
        </p:spPr>
        <p:txBody>
          <a:bodyPr anchor="t"/>
          <a:lstStyle>
            <a:lvl1pPr>
              <a:defRPr sz="3200">
                <a:latin typeface="Verdana Pro SemiBold" pitchFamily="34"/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Oval 11">
            <a:extLst>
              <a:ext uri="{FF2B5EF4-FFF2-40B4-BE49-F238E27FC236}">
                <a16:creationId xmlns:a16="http://schemas.microsoft.com/office/drawing/2014/main" id="{F1EF21EF-3442-4A4A-B228-0FEE09E41BB9}"/>
              </a:ext>
            </a:extLst>
          </p:cNvPr>
          <p:cNvSpPr/>
          <p:nvPr/>
        </p:nvSpPr>
        <p:spPr>
          <a:xfrm>
            <a:off x="140131" y="6413382"/>
            <a:ext cx="308043" cy="30804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Oval 6">
            <a:extLst>
              <a:ext uri="{FF2B5EF4-FFF2-40B4-BE49-F238E27FC236}">
                <a16:creationId xmlns:a16="http://schemas.microsoft.com/office/drawing/2014/main" id="{60AF1A4E-04EE-4DBA-9D06-A6FDF1F37359}"/>
              </a:ext>
            </a:extLst>
          </p:cNvPr>
          <p:cNvSpPr/>
          <p:nvPr/>
        </p:nvSpPr>
        <p:spPr>
          <a:xfrm>
            <a:off x="11759586" y="6327913"/>
            <a:ext cx="308043" cy="30804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1EAC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8D646-6E80-4FC5-9C43-6521648D72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694755" y="6299374"/>
            <a:ext cx="437704" cy="365129"/>
          </a:xfrm>
        </p:spPr>
        <p:txBody>
          <a:bodyPr anchorCtr="1"/>
          <a:lstStyle>
            <a:lvl1pPr algn="ctr">
              <a:defRPr b="1">
                <a:solidFill>
                  <a:srgbClr val="FFFFFF"/>
                </a:solidFill>
              </a:defRPr>
            </a:lvl1pPr>
          </a:lstStyle>
          <a:p>
            <a:pPr lvl="0"/>
            <a:fld id="{DECF782D-2942-475D-9662-04D32C06A4A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12335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5AA10D5-1226-47E4-BAB2-39E0FCB009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0E5953D-4AF2-40FD-AB05-8141338031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2755" y="294464"/>
            <a:ext cx="10200168" cy="544570"/>
          </a:xfrm>
        </p:spPr>
        <p:txBody>
          <a:bodyPr anchor="t"/>
          <a:lstStyle>
            <a:lvl1pPr>
              <a:defRPr sz="3200">
                <a:latin typeface="Verdana Pro SemiBold" pitchFamily="34"/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Oval 11">
            <a:extLst>
              <a:ext uri="{FF2B5EF4-FFF2-40B4-BE49-F238E27FC236}">
                <a16:creationId xmlns:a16="http://schemas.microsoft.com/office/drawing/2014/main" id="{D4962AC2-C6E9-4E25-94CE-DC95748FA440}"/>
              </a:ext>
            </a:extLst>
          </p:cNvPr>
          <p:cNvSpPr/>
          <p:nvPr/>
        </p:nvSpPr>
        <p:spPr>
          <a:xfrm>
            <a:off x="140131" y="6413382"/>
            <a:ext cx="308043" cy="30804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Oval 6">
            <a:extLst>
              <a:ext uri="{FF2B5EF4-FFF2-40B4-BE49-F238E27FC236}">
                <a16:creationId xmlns:a16="http://schemas.microsoft.com/office/drawing/2014/main" id="{1192FD29-41D3-40FF-BDF4-F16EE13CA468}"/>
              </a:ext>
            </a:extLst>
          </p:cNvPr>
          <p:cNvSpPr/>
          <p:nvPr/>
        </p:nvSpPr>
        <p:spPr>
          <a:xfrm>
            <a:off x="11759586" y="6327913"/>
            <a:ext cx="308043" cy="30804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1EAC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B0FACA-9372-4C20-B37A-3920041916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694755" y="6299374"/>
            <a:ext cx="437704" cy="365129"/>
          </a:xfrm>
        </p:spPr>
        <p:txBody>
          <a:bodyPr anchorCtr="1"/>
          <a:lstStyle>
            <a:lvl1pPr algn="ctr">
              <a:defRPr b="1">
                <a:solidFill>
                  <a:srgbClr val="FFFFFF"/>
                </a:solidFill>
              </a:defRPr>
            </a:lvl1pPr>
          </a:lstStyle>
          <a:p>
            <a:pPr lvl="0"/>
            <a:fld id="{A92AF02A-68E0-426B-AC6F-94F64210E5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650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6443B9C-6444-43E7-8DDF-095CFB1641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22232632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ACDA4A6E-5827-4C9B-BDF4-00769874D7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29271018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154E464-1373-4F0B-93D1-4832C7E8FA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6789212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25CF74B3-6A51-4A3A-B3CA-E79507AAA7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699568060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ODY Slide TOP 2">
  <p:cSld name="3_BODY Slide TOP 2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5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5"/>
          <p:cNvSpPr/>
          <p:nvPr/>
        </p:nvSpPr>
        <p:spPr>
          <a:xfrm>
            <a:off x="11667443" y="6327915"/>
            <a:ext cx="308000" cy="308000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11602611" y="6299373"/>
            <a:ext cx="4376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534379" y="958301"/>
            <a:ext cx="11203200" cy="5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534377" y="1768475"/>
            <a:ext cx="11203200" cy="46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8258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1219170" lvl="1" indent="-457189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828754" lvl="2" indent="-431789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2438339" lvl="3" indent="-42332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3047924" lvl="4" indent="-42332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3657509" lvl="5" indent="-423323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6735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BODY Slide RIGHT 2">
  <p:cSld name="8_BODY Slide RIGHT 2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2" descr="Background pattern&#10;&#10;Description automatically generated with low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448177" y="251489"/>
            <a:ext cx="10694800" cy="5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/>
          <p:nvPr/>
        </p:nvSpPr>
        <p:spPr>
          <a:xfrm>
            <a:off x="140135" y="6406711"/>
            <a:ext cx="308000" cy="30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2"/>
          <p:cNvSpPr/>
          <p:nvPr/>
        </p:nvSpPr>
        <p:spPr>
          <a:xfrm>
            <a:off x="11759587" y="6327915"/>
            <a:ext cx="308000" cy="308000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2"/>
          <p:cNvSpPr txBox="1">
            <a:spLocks noGrp="1"/>
          </p:cNvSpPr>
          <p:nvPr>
            <p:ph type="sldNum" idx="12"/>
          </p:nvPr>
        </p:nvSpPr>
        <p:spPr>
          <a:xfrm>
            <a:off x="11694755" y="6299373"/>
            <a:ext cx="4376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16140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FA0E7EB4-54AE-4AE9-8FAD-E015CAD538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1D7472C-2F7B-4269-A300-D53F26298D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4842" y="1727850"/>
            <a:ext cx="6585325" cy="2362480"/>
          </a:xfrm>
        </p:spPr>
        <p:txBody>
          <a:bodyPr anchor="t"/>
          <a:lstStyle>
            <a:lvl1pPr>
              <a:defRPr sz="4800">
                <a:latin typeface="Verdana Pro SemiBold" pitchFamily="34"/>
              </a:defRPr>
            </a:lvl1pPr>
          </a:lstStyle>
          <a:p>
            <a:pPr lvl="0"/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A8513FB-08E2-4696-BD49-F247CC010D1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544842" y="4407691"/>
            <a:ext cx="3506166" cy="141048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rgbClr val="7F7F7F"/>
                </a:solidFill>
              </a:defRPr>
            </a:lvl1pPr>
            <a:lvl2pPr marL="0" lvl="0" indent="0">
              <a:spcBef>
                <a:spcPts val="0"/>
              </a:spcBef>
              <a:buNone/>
              <a:defRPr>
                <a:solidFill>
                  <a:srgbClr val="7F7F7F"/>
                </a:solidFill>
              </a:defRPr>
            </a:lvl2pPr>
          </a:lstStyle>
          <a:p>
            <a:pPr lvl="0"/>
            <a:r>
              <a:rPr lang="en-US"/>
              <a:t>Presenter Name</a:t>
            </a:r>
          </a:p>
          <a:p>
            <a:pPr lvl="0"/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371766786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EB54F-D717-4A41-ADFF-B1120F4F955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>
            <a:lvl1pPr marL="0" marR="0" lvl="0" indent="0" algn="ctr" fontAlgn="auto">
              <a:spcBef>
                <a:spcPts val="0"/>
              </a:spcBef>
              <a:spcAft>
                <a:spcPts val="0"/>
              </a:spcAft>
              <a:tabLst/>
              <a:defRPr lang="en-US" sz="6000" b="0" i="0" u="none" strike="noStrike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E4AF53-A301-4417-9520-A9A683B4B41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spcAft>
                <a:spcPts val="0"/>
              </a:spcAft>
              <a:buNone/>
              <a:tabLst/>
              <a:defRPr lang="en-US" sz="2400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8E4FC5-8402-4D1A-92F7-7F345020F1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2536B8-7461-48F8-9B88-4E294FA1BD3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69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DD3385F7-13CA-418C-83E4-D7D29415F4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val 10">
            <a:extLst>
              <a:ext uri="{FF2B5EF4-FFF2-40B4-BE49-F238E27FC236}">
                <a16:creationId xmlns:a16="http://schemas.microsoft.com/office/drawing/2014/main" id="{12BAABDF-8D0E-40E5-9F83-19199BFD9087}"/>
              </a:ext>
            </a:extLst>
          </p:cNvPr>
          <p:cNvSpPr/>
          <p:nvPr/>
        </p:nvSpPr>
        <p:spPr>
          <a:xfrm>
            <a:off x="11667442" y="6327913"/>
            <a:ext cx="308043" cy="30804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1EAC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104E59C-66C5-49B9-BACA-845DE76040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4375" y="958300"/>
            <a:ext cx="11203247" cy="544570"/>
          </a:xfrm>
        </p:spPr>
        <p:txBody>
          <a:bodyPr anchor="t"/>
          <a:lstStyle>
            <a:lvl1pPr>
              <a:defRPr sz="3200">
                <a:latin typeface="Verdana Pro SemiBold" pitchFamily="34"/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4FD6836-5FA5-4244-9491-D0E41581991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34375" y="1768477"/>
            <a:ext cx="11203247" cy="465137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itchFamily="34"/>
              </a:defRPr>
            </a:lvl1pPr>
            <a:lvl2pPr marL="228600"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Verdana Pro" pitchFamily="34"/>
              </a:defRPr>
            </a:lvl2pPr>
            <a:lvl3pPr marL="228600"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Verdana Pro" pitchFamily="34"/>
              </a:defRPr>
            </a:lvl3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20BF0B-431E-4BF7-BB23-B8E3264E17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602611" y="6299374"/>
            <a:ext cx="437704" cy="365129"/>
          </a:xfrm>
        </p:spPr>
        <p:txBody>
          <a:bodyPr anchorCtr="1"/>
          <a:lstStyle>
            <a:lvl1pPr algn="ctr">
              <a:defRPr b="1">
                <a:solidFill>
                  <a:srgbClr val="FFFFFF"/>
                </a:solidFill>
              </a:defRPr>
            </a:lvl1pPr>
          </a:lstStyle>
          <a:p>
            <a:pPr lvl="0"/>
            <a:fld id="{89AAE7C0-777A-4206-8252-3F9FB573D77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90961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DA558FBB-A6EA-46C2-8F19-3B9A99E9CF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val 11">
            <a:extLst>
              <a:ext uri="{FF2B5EF4-FFF2-40B4-BE49-F238E27FC236}">
                <a16:creationId xmlns:a16="http://schemas.microsoft.com/office/drawing/2014/main" id="{E6ACEC01-3AAD-4EA0-BA15-745E9FDD218E}"/>
              </a:ext>
            </a:extLst>
          </p:cNvPr>
          <p:cNvSpPr/>
          <p:nvPr/>
        </p:nvSpPr>
        <p:spPr>
          <a:xfrm>
            <a:off x="11667442" y="6327913"/>
            <a:ext cx="308043" cy="30804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1EAC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45C1307-E2D5-4FAF-8263-CD7B67AECF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602611" y="6299374"/>
            <a:ext cx="437704" cy="365129"/>
          </a:xfrm>
        </p:spPr>
        <p:txBody>
          <a:bodyPr anchorCtr="1"/>
          <a:lstStyle>
            <a:lvl1pPr algn="ctr">
              <a:defRPr b="1">
                <a:solidFill>
                  <a:srgbClr val="FFFFFF"/>
                </a:solidFill>
              </a:defRPr>
            </a:lvl1pPr>
          </a:lstStyle>
          <a:p>
            <a:pPr lvl="0"/>
            <a:fld id="{9DEC3170-47E5-4D2E-BB99-8A39F4D49D01}" type="slidenum"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BA20563-6BCF-4CD1-87AF-BA0C168F95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4375" y="958300"/>
            <a:ext cx="11203247" cy="544570"/>
          </a:xfrm>
        </p:spPr>
        <p:txBody>
          <a:bodyPr anchor="t"/>
          <a:lstStyle>
            <a:lvl1pPr>
              <a:defRPr sz="3200">
                <a:latin typeface="Verdana Pro SemiBold" pitchFamily="34"/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722B351-FE59-4425-9080-512160D649D5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34375" y="1768477"/>
            <a:ext cx="11203247" cy="465137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itchFamily="34"/>
              </a:defRPr>
            </a:lvl1pPr>
            <a:lvl2pPr marL="228600"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Verdana Pro" pitchFamily="34"/>
              </a:defRPr>
            </a:lvl2pPr>
            <a:lvl3pPr marL="228600"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Verdana Pro" pitchFamily="34"/>
              </a:defRPr>
            </a:lvl3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70470457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C3C1D220-D697-4BAD-86B6-43157FCBAB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val 18">
            <a:extLst>
              <a:ext uri="{FF2B5EF4-FFF2-40B4-BE49-F238E27FC236}">
                <a16:creationId xmlns:a16="http://schemas.microsoft.com/office/drawing/2014/main" id="{CBB68DDD-6D05-409D-BC6A-DCD33FB0BF0A}"/>
              </a:ext>
            </a:extLst>
          </p:cNvPr>
          <p:cNvSpPr/>
          <p:nvPr/>
        </p:nvSpPr>
        <p:spPr>
          <a:xfrm>
            <a:off x="11667442" y="6327913"/>
            <a:ext cx="308043" cy="30804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1EAC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4014D1E-1872-4429-ACEC-40251285DB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602611" y="6299374"/>
            <a:ext cx="437704" cy="365129"/>
          </a:xfrm>
        </p:spPr>
        <p:txBody>
          <a:bodyPr anchorCtr="1"/>
          <a:lstStyle>
            <a:lvl1pPr algn="ctr">
              <a:defRPr b="1">
                <a:solidFill>
                  <a:srgbClr val="FFFFFF"/>
                </a:solidFill>
              </a:defRPr>
            </a:lvl1pPr>
          </a:lstStyle>
          <a:p>
            <a:pPr lvl="0"/>
            <a:fld id="{E92D9463-0F81-4C2F-BC7B-89CE382C9152}" type="slidenum"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959F70C-E831-4C34-A12B-16FFF0E9A7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4375" y="958300"/>
            <a:ext cx="11203247" cy="544570"/>
          </a:xfrm>
        </p:spPr>
        <p:txBody>
          <a:bodyPr anchor="t"/>
          <a:lstStyle>
            <a:lvl1pPr>
              <a:defRPr sz="3200">
                <a:latin typeface="Verdana Pro SemiBold" pitchFamily="34"/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FFC0161-4BC7-4EEE-BFE0-AAB4D7830D9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34375" y="1768477"/>
            <a:ext cx="11203247" cy="465137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itchFamily="34"/>
              </a:defRPr>
            </a:lvl1pPr>
            <a:lvl2pPr marL="228600"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Verdana Pro" pitchFamily="34"/>
              </a:defRPr>
            </a:lvl2pPr>
            <a:lvl3pPr marL="228600"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Verdana Pro" pitchFamily="34"/>
              </a:defRPr>
            </a:lvl3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51644695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298096E7-3D88-4235-B9BB-161342C6DA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EBA572-9A25-4A41-9F0A-D578323FA5E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1016191" y="1232419"/>
            <a:ext cx="10581299" cy="533140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itchFamily="34"/>
              </a:defRPr>
            </a:lvl1pPr>
            <a:lvl2pPr marL="228600"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Verdana Pro" pitchFamily="34"/>
              </a:defRPr>
            </a:lvl2pPr>
            <a:lvl3pPr marL="228600"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Verdana Pro" pitchFamily="34"/>
              </a:defRPr>
            </a:lvl3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Oval 16">
            <a:extLst>
              <a:ext uri="{FF2B5EF4-FFF2-40B4-BE49-F238E27FC236}">
                <a16:creationId xmlns:a16="http://schemas.microsoft.com/office/drawing/2014/main" id="{1B95C874-48C4-4108-A246-CA82CF3AC104}"/>
              </a:ext>
            </a:extLst>
          </p:cNvPr>
          <p:cNvSpPr/>
          <p:nvPr/>
        </p:nvSpPr>
        <p:spPr>
          <a:xfrm>
            <a:off x="11667442" y="6327913"/>
            <a:ext cx="308043" cy="30804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1EAC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E402E0D-71A5-43AD-8001-CB7B694413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602611" y="6299374"/>
            <a:ext cx="437704" cy="365129"/>
          </a:xfrm>
        </p:spPr>
        <p:txBody>
          <a:bodyPr anchorCtr="1"/>
          <a:lstStyle>
            <a:lvl1pPr algn="ctr">
              <a:defRPr b="1">
                <a:solidFill>
                  <a:srgbClr val="FFFFFF"/>
                </a:solidFill>
              </a:defRPr>
            </a:lvl1pPr>
          </a:lstStyle>
          <a:p>
            <a:pPr lvl="0"/>
            <a:fld id="{FD96DBE4-B893-4EDB-B27A-9E24657F12AD}" type="slidenum"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E841AB9-156D-4020-A023-64DF1A3CA8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6191" y="414131"/>
            <a:ext cx="9178564" cy="544570"/>
          </a:xfrm>
        </p:spPr>
        <p:txBody>
          <a:bodyPr anchor="t"/>
          <a:lstStyle>
            <a:lvl1pPr>
              <a:defRPr sz="3200">
                <a:latin typeface="Verdana Pro SemiBold" pitchFamily="34"/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44853589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>
            <a:extLst>
              <a:ext uri="{FF2B5EF4-FFF2-40B4-BE49-F238E27FC236}">
                <a16:creationId xmlns:a16="http://schemas.microsoft.com/office/drawing/2014/main" id="{11D10857-1CCC-421F-A902-E994DA57A2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val 12">
            <a:extLst>
              <a:ext uri="{FF2B5EF4-FFF2-40B4-BE49-F238E27FC236}">
                <a16:creationId xmlns:a16="http://schemas.microsoft.com/office/drawing/2014/main" id="{3870701A-EA68-4916-BFFF-3843D81FBECC}"/>
              </a:ext>
            </a:extLst>
          </p:cNvPr>
          <p:cNvSpPr/>
          <p:nvPr/>
        </p:nvSpPr>
        <p:spPr>
          <a:xfrm>
            <a:off x="11667442" y="6327913"/>
            <a:ext cx="308043" cy="30804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1EAC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EC71355-5A32-44E7-AE0B-E12ADAFAA9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602611" y="6299374"/>
            <a:ext cx="437704" cy="365129"/>
          </a:xfrm>
        </p:spPr>
        <p:txBody>
          <a:bodyPr anchorCtr="1"/>
          <a:lstStyle>
            <a:lvl1pPr algn="ctr">
              <a:defRPr b="1">
                <a:solidFill>
                  <a:srgbClr val="FFFFFF"/>
                </a:solidFill>
              </a:defRPr>
            </a:lvl1pPr>
          </a:lstStyle>
          <a:p>
            <a:pPr lvl="0"/>
            <a:fld id="{231EB50F-90A6-42F8-887A-0392B65B234C}" type="slidenum"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2228AA6-83A5-4DAD-A5B9-8507718A3A9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1016191" y="1232419"/>
            <a:ext cx="10581299" cy="533140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itchFamily="34"/>
              </a:defRPr>
            </a:lvl1pPr>
            <a:lvl2pPr marL="228600"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Verdana Pro" pitchFamily="34"/>
              </a:defRPr>
            </a:lvl2pPr>
            <a:lvl3pPr marL="228600"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Verdana Pro" pitchFamily="34"/>
              </a:defRPr>
            </a:lvl3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FDECBFF-31B8-480F-B7BD-139A77B305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6191" y="414131"/>
            <a:ext cx="10581299" cy="544570"/>
          </a:xfrm>
        </p:spPr>
        <p:txBody>
          <a:bodyPr anchor="t"/>
          <a:lstStyle>
            <a:lvl1pPr>
              <a:defRPr sz="3200">
                <a:latin typeface="Verdana Pro SemiBold" pitchFamily="34"/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28980499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3B1A6E7B-3F0A-4730-ABD6-955B8F63B3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val 10">
            <a:extLst>
              <a:ext uri="{FF2B5EF4-FFF2-40B4-BE49-F238E27FC236}">
                <a16:creationId xmlns:a16="http://schemas.microsoft.com/office/drawing/2014/main" id="{A9AAD922-E6EE-4EB7-B2AA-8AD9FB651D6A}"/>
              </a:ext>
            </a:extLst>
          </p:cNvPr>
          <p:cNvSpPr/>
          <p:nvPr/>
        </p:nvSpPr>
        <p:spPr>
          <a:xfrm>
            <a:off x="11667442" y="6327913"/>
            <a:ext cx="308043" cy="30804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1EAC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5FEDC9F-528A-41A1-9DFE-BFE2D032000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602611" y="6299374"/>
            <a:ext cx="437704" cy="365129"/>
          </a:xfrm>
        </p:spPr>
        <p:txBody>
          <a:bodyPr anchorCtr="1"/>
          <a:lstStyle>
            <a:lvl1pPr algn="ctr">
              <a:defRPr b="1">
                <a:solidFill>
                  <a:srgbClr val="FFFFFF"/>
                </a:solidFill>
              </a:defRPr>
            </a:lvl1pPr>
          </a:lstStyle>
          <a:p>
            <a:pPr lvl="0"/>
            <a:fld id="{20BAD658-758B-438A-AB90-77C069EEAA7E}" type="slidenum"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B4F5AC6-63E5-4392-A500-C9170DE2D5E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1016191" y="1232419"/>
            <a:ext cx="10581299" cy="533140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itchFamily="34"/>
              </a:defRPr>
            </a:lvl1pPr>
            <a:lvl2pPr marL="228600"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Verdana Pro" pitchFamily="34"/>
              </a:defRPr>
            </a:lvl2pPr>
            <a:lvl3pPr marL="228600"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Verdana Pro" pitchFamily="34"/>
              </a:defRPr>
            </a:lvl3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4136B30-C538-44E7-A4B8-C370D06258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6191" y="414131"/>
            <a:ext cx="10581299" cy="544570"/>
          </a:xfrm>
        </p:spPr>
        <p:txBody>
          <a:bodyPr anchor="t"/>
          <a:lstStyle>
            <a:lvl1pPr>
              <a:defRPr sz="3200">
                <a:latin typeface="Verdana Pro SemiBold" pitchFamily="34"/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16524813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C06D049D-39D8-489F-A050-287BE4474D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val 10">
            <a:extLst>
              <a:ext uri="{FF2B5EF4-FFF2-40B4-BE49-F238E27FC236}">
                <a16:creationId xmlns:a16="http://schemas.microsoft.com/office/drawing/2014/main" id="{1F791FD6-594D-436D-96BD-D66ED168ADC6}"/>
              </a:ext>
            </a:extLst>
          </p:cNvPr>
          <p:cNvSpPr/>
          <p:nvPr/>
        </p:nvSpPr>
        <p:spPr>
          <a:xfrm>
            <a:off x="11667442" y="6327913"/>
            <a:ext cx="308043" cy="30804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1EAC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7AE965-8B27-4DF1-B6EE-9AFCAD34D2A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602611" y="6299374"/>
            <a:ext cx="437704" cy="365129"/>
          </a:xfrm>
        </p:spPr>
        <p:txBody>
          <a:bodyPr anchorCtr="1"/>
          <a:lstStyle>
            <a:lvl1pPr algn="ctr">
              <a:defRPr b="1">
                <a:solidFill>
                  <a:srgbClr val="FFFFFF"/>
                </a:solidFill>
              </a:defRPr>
            </a:lvl1pPr>
          </a:lstStyle>
          <a:p>
            <a:pPr lvl="0"/>
            <a:fld id="{84279004-F61B-4FAA-9B8F-D16ADE393DC1}" type="slidenum"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2F8B3A3-6F09-4FAC-B3CA-E560F3E47FBF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1016191" y="1232419"/>
            <a:ext cx="10581299" cy="533140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itchFamily="34"/>
              </a:defRPr>
            </a:lvl1pPr>
            <a:lvl2pPr marL="228600"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Verdana Pro" pitchFamily="34"/>
              </a:defRPr>
            </a:lvl2pPr>
            <a:lvl3pPr marL="228600"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Verdana Pro" pitchFamily="34"/>
              </a:defRPr>
            </a:lvl3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57D6039-6423-41E0-881A-408A5DB91F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6191" y="414131"/>
            <a:ext cx="10581299" cy="544570"/>
          </a:xfrm>
        </p:spPr>
        <p:txBody>
          <a:bodyPr anchor="t"/>
          <a:lstStyle>
            <a:lvl1pPr>
              <a:defRPr sz="3200">
                <a:latin typeface="Verdana Pro SemiBold" pitchFamily="34"/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291864982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918D69-AC6D-4519-9B38-F668A66DAE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B31BD-34D0-4382-BF52-1B66968D1B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5E72B-797B-4CED-9677-BC402D19F2F7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CBCC1F-8BBC-4234-B976-558DA73F189F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5975A2-A52C-4C21-9792-59BC9D7D298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C23C915-C83C-4B55-B39F-4FBD147DF8AE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8" r:id="rId18"/>
    <p:sldLayoutId id="214748367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1C429F0-A1D1-4114-B36E-1FED436E796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886870" y="1798313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63FD2D7-1A65-438B-9984-51116171A757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pn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AE8D3-85AA-4F7F-80BC-9D08B59E1B0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>
                <a:latin typeface="Verdana Pro SemiBold"/>
              </a:rPr>
              <a:t>Unraveling Chromosomes through Modeling</a:t>
            </a:r>
            <a:endParaRPr lang="en-US"/>
          </a:p>
        </p:txBody>
      </p:sp>
      <p:sp>
        <p:nvSpPr>
          <p:cNvPr id="3" name="Subtitle 3">
            <a:extLst>
              <a:ext uri="{FF2B5EF4-FFF2-40B4-BE49-F238E27FC236}">
                <a16:creationId xmlns:a16="http://schemas.microsoft.com/office/drawing/2014/main" id="{968C9423-E6CF-44AB-BCA3-CE441697962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544842" y="4407691"/>
            <a:ext cx="3506166" cy="1410480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2400">
                <a:solidFill>
                  <a:srgbClr val="7F7F7F"/>
                </a:solidFill>
                <a:cs typeface="Calibri"/>
              </a:rPr>
              <a:t>Alice Scheele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400">
                <a:solidFill>
                  <a:srgbClr val="7F7F7F"/>
                </a:solidFill>
                <a:cs typeface="Calibri"/>
              </a:rPr>
              <a:t>Biology Teacher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400">
                <a:solidFill>
                  <a:srgbClr val="7F7F7F"/>
                </a:solidFill>
                <a:cs typeface="Calibri"/>
              </a:rPr>
              <a:t>Patrick Henry High School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400">
                <a:solidFill>
                  <a:srgbClr val="7F7F7F"/>
                </a:solidFill>
                <a:cs typeface="Calibri"/>
              </a:rPr>
              <a:t>Ashland, VA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1"/>
          <p:cNvSpPr txBox="1">
            <a:spLocks noGrp="1"/>
          </p:cNvSpPr>
          <p:nvPr>
            <p:ph type="title"/>
          </p:nvPr>
        </p:nvSpPr>
        <p:spPr>
          <a:xfrm>
            <a:off x="534379" y="958301"/>
            <a:ext cx="11203200" cy="544400"/>
          </a:xfrm>
          <a:prstGeom prst="rect">
            <a:avLst/>
          </a:prstGeom>
        </p:spPr>
        <p:txBody>
          <a:bodyPr spcFirstLastPara="1" vert="horz" wrap="square" lIns="91433" tIns="45700" rIns="91433" bIns="45700" anchor="t" anchorCtr="0" compatLnSpc="1">
            <a:normAutofit/>
          </a:bodyPr>
          <a:lstStyle/>
          <a:p>
            <a:pPr algn="ctr"/>
            <a:r>
              <a:rPr lang="en"/>
              <a:t>Could these be homologous pairs?</a:t>
            </a:r>
            <a:endParaRPr/>
          </a:p>
        </p:txBody>
      </p:sp>
      <p:pic>
        <p:nvPicPr>
          <p:cNvPr id="184" name="Google Shape;18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8044733" y="3494335"/>
            <a:ext cx="4496032" cy="912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-523218" y="3640151"/>
            <a:ext cx="4445435" cy="910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-1455184" y="3638984"/>
            <a:ext cx="4447367" cy="911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8958083" y="3487834"/>
            <a:ext cx="4508168" cy="92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1483316" y="3640151"/>
            <a:ext cx="4445435" cy="910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551350" y="3638984"/>
            <a:ext cx="4447367" cy="911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6002633" y="3520668"/>
            <a:ext cx="4496032" cy="912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6915983" y="3514167"/>
            <a:ext cx="4508168" cy="925967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1"/>
          <p:cNvSpPr txBox="1"/>
          <p:nvPr/>
        </p:nvSpPr>
        <p:spPr>
          <a:xfrm>
            <a:off x="5054633" y="3162200"/>
            <a:ext cx="1350000" cy="820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3733">
                <a:latin typeface="Calibri"/>
                <a:ea typeface="Calibri"/>
                <a:cs typeface="Calibri"/>
                <a:sym typeface="Calibri"/>
              </a:rPr>
              <a:t>OR</a:t>
            </a:r>
            <a:endParaRPr sz="3733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/>
          <p:cNvSpPr txBox="1">
            <a:spLocks noGrp="1"/>
          </p:cNvSpPr>
          <p:nvPr>
            <p:ph type="title"/>
          </p:nvPr>
        </p:nvSpPr>
        <p:spPr>
          <a:xfrm>
            <a:off x="534379" y="755103"/>
            <a:ext cx="11203200" cy="544400"/>
          </a:xfrm>
          <a:prstGeom prst="rect">
            <a:avLst/>
          </a:prstGeom>
        </p:spPr>
        <p:txBody>
          <a:bodyPr spcFirstLastPara="1" vert="horz" wrap="square" lIns="91433" tIns="45700" rIns="91433" bIns="45700" anchor="t" anchorCtr="0" compatLnSpc="1">
            <a:normAutofit fontScale="90000"/>
          </a:bodyPr>
          <a:lstStyle/>
          <a:p>
            <a:pPr algn="ctr"/>
            <a:r>
              <a:rPr lang="en"/>
              <a:t>Could these be homologous pairs?</a:t>
            </a:r>
            <a:endParaRPr/>
          </a:p>
          <a:p>
            <a:pPr algn="ctr"/>
            <a:r>
              <a:rPr lang="en"/>
              <a:t>What more would you need to know?</a:t>
            </a:r>
            <a:endParaRPr/>
          </a:p>
        </p:txBody>
      </p:sp>
      <p:pic>
        <p:nvPicPr>
          <p:cNvPr id="198" name="Google Shape;19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93414" y="3668569"/>
            <a:ext cx="4496032" cy="912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-523218" y="3640151"/>
            <a:ext cx="4445435" cy="910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-1455184" y="3638984"/>
            <a:ext cx="4447367" cy="911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1406764" y="3662068"/>
            <a:ext cx="4508168" cy="92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9070986" y="3490317"/>
            <a:ext cx="4445435" cy="910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8139020" y="3489150"/>
            <a:ext cx="4447367" cy="911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6002633" y="3520668"/>
            <a:ext cx="4496032" cy="912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6915983" y="3514167"/>
            <a:ext cx="4508168" cy="925967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2"/>
          <p:cNvSpPr txBox="1"/>
          <p:nvPr/>
        </p:nvSpPr>
        <p:spPr>
          <a:xfrm>
            <a:off x="5054633" y="3162200"/>
            <a:ext cx="1350000" cy="820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3733">
                <a:latin typeface="Calibri"/>
                <a:ea typeface="Calibri"/>
                <a:cs typeface="Calibri"/>
                <a:sym typeface="Calibri"/>
              </a:rPr>
              <a:t>OR</a:t>
            </a:r>
            <a:endParaRPr sz="3733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4"/>
          <p:cNvSpPr txBox="1">
            <a:spLocks noGrp="1"/>
          </p:cNvSpPr>
          <p:nvPr>
            <p:ph type="title"/>
          </p:nvPr>
        </p:nvSpPr>
        <p:spPr>
          <a:xfrm>
            <a:off x="534379" y="958301"/>
            <a:ext cx="11203200" cy="544400"/>
          </a:xfrm>
          <a:prstGeom prst="rect">
            <a:avLst/>
          </a:prstGeom>
        </p:spPr>
        <p:txBody>
          <a:bodyPr spcFirstLastPara="1" vert="horz" wrap="square" lIns="91433" tIns="45700" rIns="91433" bIns="45700" anchor="t" anchorCtr="0" compatLnSpc="1">
            <a:normAutofit/>
          </a:bodyPr>
          <a:lstStyle/>
          <a:p>
            <a:pPr algn="ctr"/>
            <a:r>
              <a:rPr lang="en"/>
              <a:t>What do our students key into when we model this way?</a:t>
            </a:r>
            <a:endParaRPr/>
          </a:p>
        </p:txBody>
      </p:sp>
      <p:pic>
        <p:nvPicPr>
          <p:cNvPr id="234" name="Google Shape;23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5700" y="1561103"/>
            <a:ext cx="7419720" cy="4948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0"/>
          <p:cNvSpPr txBox="1">
            <a:spLocks noGrp="1"/>
          </p:cNvSpPr>
          <p:nvPr>
            <p:ph type="title"/>
          </p:nvPr>
        </p:nvSpPr>
        <p:spPr>
          <a:xfrm>
            <a:off x="448177" y="251489"/>
            <a:ext cx="10694800" cy="544400"/>
          </a:xfrm>
          <a:prstGeom prst="rect">
            <a:avLst/>
          </a:prstGeom>
        </p:spPr>
        <p:txBody>
          <a:bodyPr spcFirstLastPara="1" vert="horz" wrap="square" lIns="91433" tIns="45700" rIns="91433" bIns="45700" anchor="t" anchorCtr="0" compatLnSpc="1">
            <a:noAutofit/>
          </a:bodyPr>
          <a:lstStyle/>
          <a:p>
            <a:pPr>
              <a:buSzPts val="990"/>
            </a:pPr>
            <a:r>
              <a:rPr lang="en" sz="5279"/>
              <a:t>How can we improve this model so students make these connections?</a:t>
            </a:r>
            <a:endParaRPr sz="5279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1"/>
          <p:cNvSpPr txBox="1">
            <a:spLocks noGrp="1"/>
          </p:cNvSpPr>
          <p:nvPr>
            <p:ph type="title"/>
          </p:nvPr>
        </p:nvSpPr>
        <p:spPr>
          <a:xfrm>
            <a:off x="448177" y="251489"/>
            <a:ext cx="10694800" cy="544400"/>
          </a:xfrm>
          <a:prstGeom prst="rect">
            <a:avLst/>
          </a:prstGeom>
        </p:spPr>
        <p:txBody>
          <a:bodyPr spcFirstLastPara="1" vert="horz" wrap="square" lIns="91433" tIns="45700" rIns="91433" bIns="45700" anchor="t" anchorCtr="0" compatLnSpc="1">
            <a:noAutofit/>
          </a:bodyPr>
          <a:lstStyle/>
          <a:p>
            <a:pPr>
              <a:buSzPts val="990"/>
            </a:pPr>
            <a:r>
              <a:rPr lang="en" sz="5279"/>
              <a:t>What can we do with a model like this that we could not do before?</a:t>
            </a:r>
            <a:endParaRPr sz="5279"/>
          </a:p>
        </p:txBody>
      </p:sp>
      <p:pic>
        <p:nvPicPr>
          <p:cNvPr id="294" name="Google Shape;29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4200" y="1898167"/>
            <a:ext cx="7062869" cy="4703968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41"/>
          <p:cNvSpPr txBox="1"/>
          <p:nvPr/>
        </p:nvSpPr>
        <p:spPr>
          <a:xfrm>
            <a:off x="4278033" y="4238533"/>
            <a:ext cx="882000" cy="902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267">
                <a:latin typeface="Calibri"/>
                <a:ea typeface="Calibri"/>
                <a:cs typeface="Calibri"/>
                <a:sym typeface="Calibri"/>
              </a:rPr>
              <a:t>A=</a:t>
            </a:r>
            <a:endParaRPr sz="426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41"/>
          <p:cNvSpPr txBox="1"/>
          <p:nvPr/>
        </p:nvSpPr>
        <p:spPr>
          <a:xfrm>
            <a:off x="7311300" y="4136933"/>
            <a:ext cx="882000" cy="902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267">
                <a:latin typeface="Calibri"/>
                <a:ea typeface="Calibri"/>
                <a:cs typeface="Calibri"/>
                <a:sym typeface="Calibri"/>
              </a:rPr>
              <a:t>=a</a:t>
            </a:r>
            <a:endParaRPr sz="4267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2"/>
          <p:cNvSpPr txBox="1">
            <a:spLocks noGrp="1"/>
          </p:cNvSpPr>
          <p:nvPr>
            <p:ph type="title"/>
          </p:nvPr>
        </p:nvSpPr>
        <p:spPr>
          <a:xfrm>
            <a:off x="448177" y="251489"/>
            <a:ext cx="10694800" cy="544400"/>
          </a:xfrm>
          <a:prstGeom prst="rect">
            <a:avLst/>
          </a:prstGeom>
        </p:spPr>
        <p:txBody>
          <a:bodyPr spcFirstLastPara="1" vert="horz" wrap="square" lIns="91433" tIns="45700" rIns="91433" bIns="45700" anchor="t" anchorCtr="0" compatLnSpc="1">
            <a:normAutofit/>
          </a:bodyPr>
          <a:lstStyle/>
          <a:p>
            <a:r>
              <a:rPr lang="en"/>
              <a:t>Punnett Squares!</a:t>
            </a:r>
            <a:endParaRPr/>
          </a:p>
        </p:txBody>
      </p:sp>
      <p:pic>
        <p:nvPicPr>
          <p:cNvPr id="302" name="Google Shape;30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2651" y="959623"/>
            <a:ext cx="7126703" cy="5655711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42"/>
          <p:cNvSpPr txBox="1"/>
          <p:nvPr/>
        </p:nvSpPr>
        <p:spPr>
          <a:xfrm>
            <a:off x="4751900" y="737134"/>
            <a:ext cx="5264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3467">
                <a:latin typeface="Calibri"/>
                <a:ea typeface="Calibri"/>
                <a:cs typeface="Calibri"/>
                <a:sym typeface="Calibri"/>
              </a:rPr>
              <a:t>A</a:t>
            </a:r>
            <a:endParaRPr sz="346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42"/>
          <p:cNvSpPr txBox="1"/>
          <p:nvPr/>
        </p:nvSpPr>
        <p:spPr>
          <a:xfrm>
            <a:off x="6310933" y="737134"/>
            <a:ext cx="5264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3467">
                <a:latin typeface="Calibri"/>
                <a:ea typeface="Calibri"/>
                <a:cs typeface="Calibri"/>
                <a:sym typeface="Calibri"/>
              </a:rPr>
              <a:t>a</a:t>
            </a:r>
            <a:endParaRPr sz="346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42"/>
          <p:cNvSpPr txBox="1"/>
          <p:nvPr/>
        </p:nvSpPr>
        <p:spPr>
          <a:xfrm>
            <a:off x="2993800" y="2282967"/>
            <a:ext cx="5264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3467">
                <a:latin typeface="Calibri"/>
                <a:ea typeface="Calibri"/>
                <a:cs typeface="Calibri"/>
                <a:sym typeface="Calibri"/>
              </a:rPr>
              <a:t>A</a:t>
            </a:r>
            <a:endParaRPr sz="346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42"/>
          <p:cNvSpPr txBox="1"/>
          <p:nvPr/>
        </p:nvSpPr>
        <p:spPr>
          <a:xfrm>
            <a:off x="2993800" y="3397484"/>
            <a:ext cx="5264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3467">
                <a:latin typeface="Calibri"/>
                <a:ea typeface="Calibri"/>
                <a:cs typeface="Calibri"/>
                <a:sym typeface="Calibri"/>
              </a:rPr>
              <a:t>a</a:t>
            </a:r>
            <a:endParaRPr sz="3467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3"/>
          <p:cNvSpPr txBox="1">
            <a:spLocks noGrp="1"/>
          </p:cNvSpPr>
          <p:nvPr>
            <p:ph type="title"/>
          </p:nvPr>
        </p:nvSpPr>
        <p:spPr>
          <a:xfrm>
            <a:off x="448177" y="251489"/>
            <a:ext cx="10694800" cy="544400"/>
          </a:xfrm>
          <a:prstGeom prst="rect">
            <a:avLst/>
          </a:prstGeom>
        </p:spPr>
        <p:txBody>
          <a:bodyPr spcFirstLastPara="1" vert="horz" wrap="square" lIns="91433" tIns="45700" rIns="91433" bIns="45700" anchor="t" anchorCtr="0" compatLnSpc="1">
            <a:normAutofit/>
          </a:bodyPr>
          <a:lstStyle/>
          <a:p>
            <a:r>
              <a:rPr lang="en"/>
              <a:t>GIF of Punnett Square</a:t>
            </a:r>
            <a:endParaRPr/>
          </a:p>
        </p:txBody>
      </p:sp>
      <p:pic>
        <p:nvPicPr>
          <p:cNvPr id="312" name="Google Shape;312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901" y="900423"/>
            <a:ext cx="10062452" cy="56557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4"/>
          <p:cNvSpPr txBox="1">
            <a:spLocks noGrp="1"/>
          </p:cNvSpPr>
          <p:nvPr>
            <p:ph type="title"/>
          </p:nvPr>
        </p:nvSpPr>
        <p:spPr>
          <a:xfrm>
            <a:off x="448177" y="251489"/>
            <a:ext cx="10694800" cy="544400"/>
          </a:xfrm>
          <a:prstGeom prst="rect">
            <a:avLst/>
          </a:prstGeom>
        </p:spPr>
        <p:txBody>
          <a:bodyPr spcFirstLastPara="1" vert="horz" wrap="square" lIns="91433" tIns="45700" rIns="91433" bIns="45700" anchor="t" anchorCtr="0" compatLnSpc="1">
            <a:noAutofit/>
          </a:bodyPr>
          <a:lstStyle/>
          <a:p>
            <a:pPr algn="ctr">
              <a:buSzPts val="990"/>
            </a:pPr>
            <a:r>
              <a:rPr lang="en" sz="3547"/>
              <a:t>And of course you can still do mitosis and meiosis… But what is different in this picture?</a:t>
            </a:r>
            <a:endParaRPr sz="3547"/>
          </a:p>
        </p:txBody>
      </p:sp>
      <p:pic>
        <p:nvPicPr>
          <p:cNvPr id="318" name="Google Shape;318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0533" y="1474300"/>
            <a:ext cx="4890931" cy="4890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5"/>
          <p:cNvSpPr txBox="1">
            <a:spLocks noGrp="1"/>
          </p:cNvSpPr>
          <p:nvPr>
            <p:ph type="title"/>
          </p:nvPr>
        </p:nvSpPr>
        <p:spPr>
          <a:xfrm>
            <a:off x="448177" y="251489"/>
            <a:ext cx="10694800" cy="544400"/>
          </a:xfrm>
          <a:prstGeom prst="rect">
            <a:avLst/>
          </a:prstGeom>
        </p:spPr>
        <p:txBody>
          <a:bodyPr spcFirstLastPara="1" vert="horz" wrap="square" lIns="91433" tIns="45700" rIns="91433" bIns="45700" anchor="t" anchorCtr="0" compatLnSpc="1">
            <a:normAutofit fontScale="90000"/>
          </a:bodyPr>
          <a:lstStyle/>
          <a:p>
            <a:r>
              <a:rPr lang="en"/>
              <a:t>Crossing over…  </a:t>
            </a:r>
            <a:r>
              <a:rPr lang="en" sz="5200">
                <a:latin typeface="Calibri"/>
                <a:ea typeface="Calibri"/>
                <a:cs typeface="Calibri"/>
                <a:sym typeface="Calibri"/>
              </a:rPr>
              <a:t>THIS?</a:t>
            </a:r>
            <a:endParaRPr sz="5200">
              <a:latin typeface="Calibri"/>
              <a:ea typeface="Calibri"/>
              <a:cs typeface="Calibri"/>
              <a:sym typeface="Calibri"/>
            </a:endParaRPr>
          </a:p>
          <a:p>
            <a:endParaRPr/>
          </a:p>
        </p:txBody>
      </p:sp>
      <p:pic>
        <p:nvPicPr>
          <p:cNvPr id="324" name="Google Shape;324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7952" y="999090"/>
            <a:ext cx="4615233" cy="5655711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45"/>
          <p:cNvSpPr txBox="1"/>
          <p:nvPr/>
        </p:nvSpPr>
        <p:spPr>
          <a:xfrm>
            <a:off x="448167" y="2895901"/>
            <a:ext cx="38560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endParaRPr sz="5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6"/>
          <p:cNvSpPr txBox="1">
            <a:spLocks noGrp="1"/>
          </p:cNvSpPr>
          <p:nvPr>
            <p:ph type="title"/>
          </p:nvPr>
        </p:nvSpPr>
        <p:spPr>
          <a:xfrm>
            <a:off x="448177" y="251489"/>
            <a:ext cx="10694800" cy="544400"/>
          </a:xfrm>
          <a:prstGeom prst="rect">
            <a:avLst/>
          </a:prstGeom>
        </p:spPr>
        <p:txBody>
          <a:bodyPr spcFirstLastPara="1" vert="horz" wrap="square" lIns="91433" tIns="45700" rIns="91433" bIns="45700" anchor="t" anchorCtr="0" compatLnSpc="1">
            <a:normAutofit fontScale="90000"/>
          </a:bodyPr>
          <a:lstStyle/>
          <a:p>
            <a:r>
              <a:rPr lang="en"/>
              <a:t>Crossing over…  or </a:t>
            </a:r>
            <a:r>
              <a:rPr lang="en" sz="5200">
                <a:latin typeface="Calibri"/>
                <a:ea typeface="Calibri"/>
                <a:cs typeface="Calibri"/>
                <a:sym typeface="Calibri"/>
              </a:rPr>
              <a:t>THIS?</a:t>
            </a:r>
            <a:endParaRPr sz="5200">
              <a:latin typeface="Calibri"/>
              <a:ea typeface="Calibri"/>
              <a:cs typeface="Calibri"/>
              <a:sym typeface="Calibri"/>
            </a:endParaRPr>
          </a:p>
          <a:p>
            <a:endParaRPr/>
          </a:p>
        </p:txBody>
      </p:sp>
      <p:pic>
        <p:nvPicPr>
          <p:cNvPr id="331" name="Google Shape;331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4218" y="1012256"/>
            <a:ext cx="8483567" cy="56543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No photo description available.">
            <a:extLst>
              <a:ext uri="{FF2B5EF4-FFF2-40B4-BE49-F238E27FC236}">
                <a16:creationId xmlns:a16="http://schemas.microsoft.com/office/drawing/2014/main" id="{89A77BFE-BED4-4381-A776-076849E05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1606" y="2860371"/>
            <a:ext cx="4698516" cy="352388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9574746-68D8-4B6E-B9ED-EFB185F1708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0420" y="2998710"/>
            <a:ext cx="3833386" cy="2004364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tx1"/>
                </a:solidFill>
                <a:cs typeface="Calibri"/>
              </a:rPr>
              <a:t>Who am I?</a:t>
            </a:r>
          </a:p>
          <a:p>
            <a:pPr marL="342900" lvl="0" indent="-342900"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  <a:cs typeface="Calibri"/>
              </a:rPr>
              <a:t>Biology teacher in Hanover County</a:t>
            </a:r>
          </a:p>
          <a:p>
            <a:pPr marL="342900" lvl="0" indent="-342900"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  <a:cs typeface="Calibri"/>
              </a:rPr>
              <a:t>3DMD Model teacher</a:t>
            </a:r>
          </a:p>
          <a:p>
            <a:pPr marL="342900" lvl="0" indent="-342900"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  <a:cs typeface="Calibri"/>
              </a:rPr>
              <a:t>AP Reader &amp; consultant</a:t>
            </a:r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A47F2EF-B280-4BEE-8BF4-31E61544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061" y="4647986"/>
            <a:ext cx="3994026" cy="135764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5" descr="No photo description available.">
            <a:extLst>
              <a:ext uri="{FF2B5EF4-FFF2-40B4-BE49-F238E27FC236}">
                <a16:creationId xmlns:a16="http://schemas.microsoft.com/office/drawing/2014/main" id="{6C512D54-B708-4979-A745-E05AB004EA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7270" y="1177728"/>
            <a:ext cx="4741648" cy="316544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711D60-16F7-424F-9010-2848A5312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63" y="1123950"/>
            <a:ext cx="1122045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297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qr code with a few black squares&#10;&#10;Description automatically generated">
            <a:extLst>
              <a:ext uri="{FF2B5EF4-FFF2-40B4-BE49-F238E27FC236}">
                <a16:creationId xmlns:a16="http://schemas.microsoft.com/office/drawing/2014/main" id="{E374309B-304E-4E39-B9CE-16BEB4BCB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26" y="1097279"/>
            <a:ext cx="2704011" cy="270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B1DC36-B910-4A35-B7D0-33EC7702B906}"/>
              </a:ext>
            </a:extLst>
          </p:cNvPr>
          <p:cNvSpPr txBox="1"/>
          <p:nvPr/>
        </p:nvSpPr>
        <p:spPr>
          <a:xfrm>
            <a:off x="1277037" y="5760721"/>
            <a:ext cx="4967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Thank you!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CDA0DC-863A-4E1A-8DC4-9782626BA4D9}"/>
              </a:ext>
            </a:extLst>
          </p:cNvPr>
          <p:cNvSpPr txBox="1"/>
          <p:nvPr/>
        </p:nvSpPr>
        <p:spPr>
          <a:xfrm>
            <a:off x="382232" y="352697"/>
            <a:ext cx="3105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accent1"/>
                </a:solidFill>
              </a:rPr>
              <a:t>Scan 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39E582-9609-462E-A816-9DDD3BA87F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F444AEE-578B-4003-B439-326ADE0A3401}" type="slidenum">
              <a:t>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D3B470-D991-4514-9BDB-C2CAF24CC7B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with models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21359AC-015E-4938-A834-12B5045FB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078" y="2551607"/>
            <a:ext cx="6977859" cy="339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 txBox="1">
            <a:spLocks noGrp="1"/>
          </p:cNvSpPr>
          <p:nvPr>
            <p:ph type="title"/>
          </p:nvPr>
        </p:nvSpPr>
        <p:spPr>
          <a:xfrm>
            <a:off x="534379" y="958301"/>
            <a:ext cx="11203200" cy="544400"/>
          </a:xfrm>
          <a:prstGeom prst="rect">
            <a:avLst/>
          </a:prstGeom>
        </p:spPr>
        <p:txBody>
          <a:bodyPr spcFirstLastPara="1" vert="horz" wrap="square" lIns="91433" tIns="45700" rIns="91433" bIns="45700" anchor="t" anchorCtr="0" compatLnSpc="1">
            <a:normAutofit/>
          </a:bodyPr>
          <a:lstStyle/>
          <a:p>
            <a:r>
              <a:rPr lang="en"/>
              <a:t>What chromosome models do you use?</a:t>
            </a:r>
            <a:endParaRPr/>
          </a:p>
        </p:txBody>
      </p:sp>
      <p:pic>
        <p:nvPicPr>
          <p:cNvPr id="136" name="Google Shape;13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09039" y="1976551"/>
            <a:ext cx="2107763" cy="158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54834" y="850334"/>
            <a:ext cx="2605133" cy="2984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3867" y="2110967"/>
            <a:ext cx="3266399" cy="2504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38836" y="4268798"/>
            <a:ext cx="2875365" cy="2504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538059" y="3733101"/>
            <a:ext cx="1653940" cy="3040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045567" y="1797218"/>
            <a:ext cx="2290500" cy="2177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70192" y="4802746"/>
            <a:ext cx="2875368" cy="1634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 txBox="1">
            <a:spLocks noGrp="1"/>
          </p:cNvSpPr>
          <p:nvPr>
            <p:ph type="title"/>
          </p:nvPr>
        </p:nvSpPr>
        <p:spPr>
          <a:xfrm>
            <a:off x="534379" y="958301"/>
            <a:ext cx="11203200" cy="544400"/>
          </a:xfrm>
          <a:prstGeom prst="rect">
            <a:avLst/>
          </a:prstGeom>
        </p:spPr>
        <p:txBody>
          <a:bodyPr spcFirstLastPara="1" vert="horz" wrap="square" lIns="91433" tIns="45700" rIns="91433" bIns="45700" anchor="t" anchorCtr="0" compatLnSpc="1">
            <a:normAutofit/>
          </a:bodyPr>
          <a:lstStyle/>
          <a:p>
            <a:pPr algn="ctr"/>
            <a:r>
              <a:rPr lang="en"/>
              <a:t>But what IS a chromosome? Build one!</a:t>
            </a: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053043-44BC-42AD-869C-FD74D42ECC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49" y="4264071"/>
            <a:ext cx="1256188" cy="12384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317A91-733B-49FA-B82F-BDD80BE0B1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565" y="2111113"/>
            <a:ext cx="1256188" cy="12384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6D4631-04CF-4C42-B70A-B1289849B6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9613">
            <a:off x="8175087" y="4175856"/>
            <a:ext cx="1244393" cy="18341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26DDEC-359F-4B07-BBD6-3E527EC611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45042">
            <a:off x="7776017" y="1346292"/>
            <a:ext cx="1244393" cy="18341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474F28-FF18-496F-A4BB-6DD24F3DEB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5863">
            <a:off x="4453528" y="3888480"/>
            <a:ext cx="1244393" cy="28485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A2F8344-D50C-4736-BACE-8E7BE6B169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54582">
            <a:off x="2720699" y="2077873"/>
            <a:ext cx="1244393" cy="284854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>
            <a:spLocks noGrp="1"/>
          </p:cNvSpPr>
          <p:nvPr>
            <p:ph type="title"/>
          </p:nvPr>
        </p:nvSpPr>
        <p:spPr>
          <a:xfrm>
            <a:off x="534379" y="958301"/>
            <a:ext cx="11203200" cy="544400"/>
          </a:xfrm>
          <a:prstGeom prst="rect">
            <a:avLst/>
          </a:prstGeom>
        </p:spPr>
        <p:txBody>
          <a:bodyPr spcFirstLastPara="1" vert="horz" wrap="square" lIns="91433" tIns="45700" rIns="91433" bIns="45700" anchor="t" anchorCtr="0" compatLnSpc="1">
            <a:normAutofit/>
          </a:bodyPr>
          <a:lstStyle/>
          <a:p>
            <a:r>
              <a:rPr lang="en"/>
              <a:t>Is this a chromosome?  					Or this?</a:t>
            </a:r>
            <a:endParaRPr/>
          </a:p>
        </p:txBody>
      </p:sp>
      <p:pic>
        <p:nvPicPr>
          <p:cNvPr id="154" name="Google Shape;15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70618" y="2925483"/>
            <a:ext cx="4850532" cy="200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6130350" y="3416918"/>
            <a:ext cx="4987668" cy="102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 txBox="1">
            <a:spLocks noGrp="1"/>
          </p:cNvSpPr>
          <p:nvPr>
            <p:ph type="title"/>
          </p:nvPr>
        </p:nvSpPr>
        <p:spPr>
          <a:xfrm>
            <a:off x="534379" y="958301"/>
            <a:ext cx="11203200" cy="544400"/>
          </a:xfrm>
          <a:prstGeom prst="rect">
            <a:avLst/>
          </a:prstGeom>
        </p:spPr>
        <p:txBody>
          <a:bodyPr spcFirstLastPara="1" vert="horz" wrap="square" lIns="91433" tIns="45700" rIns="91433" bIns="45700" anchor="t" anchorCtr="0" compatLnSpc="1">
            <a:normAutofit/>
          </a:bodyPr>
          <a:lstStyle/>
          <a:p>
            <a:r>
              <a:rPr lang="en"/>
              <a:t>Is this a chromosome?  					Or this?</a:t>
            </a:r>
            <a:endParaRPr/>
          </a:p>
        </p:txBody>
      </p:sp>
      <p:pic>
        <p:nvPicPr>
          <p:cNvPr id="161" name="Google Shape;16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70618" y="2925483"/>
            <a:ext cx="4850532" cy="200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6130350" y="3416918"/>
            <a:ext cx="4987668" cy="10221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8"/>
          <p:cNvSpPr txBox="1"/>
          <p:nvPr/>
        </p:nvSpPr>
        <p:spPr>
          <a:xfrm>
            <a:off x="4594967" y="3189867"/>
            <a:ext cx="30820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4800" b="1">
                <a:solidFill>
                  <a:srgbClr val="1EAC4C"/>
                </a:solidFill>
                <a:latin typeface="Calibri"/>
                <a:ea typeface="Calibri"/>
                <a:cs typeface="Calibri"/>
                <a:sym typeface="Calibri"/>
              </a:rPr>
              <a:t>Or both?</a:t>
            </a:r>
            <a:endParaRPr sz="4800" b="1">
              <a:solidFill>
                <a:srgbClr val="1EAC4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 txBox="1">
            <a:spLocks noGrp="1"/>
          </p:cNvSpPr>
          <p:nvPr>
            <p:ph type="title"/>
          </p:nvPr>
        </p:nvSpPr>
        <p:spPr>
          <a:xfrm>
            <a:off x="534379" y="958301"/>
            <a:ext cx="11203200" cy="544400"/>
          </a:xfrm>
          <a:prstGeom prst="rect">
            <a:avLst/>
          </a:prstGeom>
        </p:spPr>
        <p:txBody>
          <a:bodyPr spcFirstLastPara="1" vert="horz" wrap="square" lIns="91433" tIns="45700" rIns="91433" bIns="45700" anchor="t" anchorCtr="0" compatLnSpc="1">
            <a:normAutofit/>
          </a:bodyPr>
          <a:lstStyle/>
          <a:p>
            <a:pPr algn="ctr"/>
            <a:r>
              <a:rPr lang="en"/>
              <a:t>Now build a homologous pair!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"/>
          <p:cNvSpPr txBox="1">
            <a:spLocks noGrp="1"/>
          </p:cNvSpPr>
          <p:nvPr>
            <p:ph type="title"/>
          </p:nvPr>
        </p:nvSpPr>
        <p:spPr>
          <a:xfrm>
            <a:off x="534379" y="958301"/>
            <a:ext cx="11203200" cy="544400"/>
          </a:xfrm>
          <a:prstGeom prst="rect">
            <a:avLst/>
          </a:prstGeom>
        </p:spPr>
        <p:txBody>
          <a:bodyPr spcFirstLastPara="1" vert="horz" wrap="square" lIns="91433" tIns="45700" rIns="91433" bIns="45700" anchor="t" anchorCtr="0" compatLnSpc="1">
            <a:normAutofit/>
          </a:bodyPr>
          <a:lstStyle/>
          <a:p>
            <a:pPr algn="ctr"/>
            <a:r>
              <a:rPr lang="en"/>
              <a:t>Now build a homologous pair!</a:t>
            </a:r>
            <a:endParaRPr/>
          </a:p>
        </p:txBody>
      </p:sp>
      <p:pic>
        <p:nvPicPr>
          <p:cNvPr id="174" name="Google Shape;17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519133" y="3639135"/>
            <a:ext cx="4496032" cy="912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-523218" y="3640151"/>
            <a:ext cx="4445435" cy="910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-1455184" y="3638984"/>
            <a:ext cx="4447367" cy="911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1432483" y="3632634"/>
            <a:ext cx="4508168" cy="92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92651" y="1620203"/>
            <a:ext cx="3923733" cy="494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3960E58DEE8949A1E2782AACAD3374" ma:contentTypeVersion="16" ma:contentTypeDescription="Create a new document." ma:contentTypeScope="" ma:versionID="0ab4c5db0135e184e8871a8ec600431e">
  <xsd:schema xmlns:xsd="http://www.w3.org/2001/XMLSchema" xmlns:xs="http://www.w3.org/2001/XMLSchema" xmlns:p="http://schemas.microsoft.com/office/2006/metadata/properties" xmlns:ns2="56f30ce8-73c9-421f-bd85-c220e22a3617" xmlns:ns3="2515cdd3-a149-4c57-870b-3618828fbb8a" targetNamespace="http://schemas.microsoft.com/office/2006/metadata/properties" ma:root="true" ma:fieldsID="9518a70ecf1c416e8d5ad511018738cd" ns2:_="" ns3:_="">
    <xsd:import namespace="56f30ce8-73c9-421f-bd85-c220e22a3617"/>
    <xsd:import namespace="2515cdd3-a149-4c57-870b-3618828fbb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f30ce8-73c9-421f-bd85-c220e22a36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15cdd3-a149-4c57-870b-3618828fbb8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9a68842-957c-4e75-ac18-eb2d2d63416f}" ma:internalName="TaxCatchAll" ma:showField="CatchAllData" ma:web="2515cdd3-a149-4c57-870b-3618828fbb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6f30ce8-73c9-421f-bd85-c220e22a3617">
      <Terms xmlns="http://schemas.microsoft.com/office/infopath/2007/PartnerControls"/>
    </lcf76f155ced4ddcb4097134ff3c332f>
    <TaxCatchAll xmlns="2515cdd3-a149-4c57-870b-3618828fbb8a" xsi:nil="true"/>
    <SharedWithUsers xmlns="2515cdd3-a149-4c57-870b-3618828fbb8a">
      <UserInfo>
        <DisplayName>Nick Salvaggio</DisplayName>
        <AccountId>87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6F7BA3-213D-4DE2-A612-0AC497F6A4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6f30ce8-73c9-421f-bd85-c220e22a3617"/>
    <ds:schemaRef ds:uri="2515cdd3-a149-4c57-870b-3618828fbb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301EE1-91D7-44E9-BAE7-3C6DD43BF492}">
  <ds:schemaRefs>
    <ds:schemaRef ds:uri="http://schemas.microsoft.com/office/2006/metadata/properties"/>
    <ds:schemaRef ds:uri="http://schemas.microsoft.com/office/infopath/2007/PartnerControls"/>
    <ds:schemaRef ds:uri="56f30ce8-73c9-421f-bd85-c220e22a3617"/>
    <ds:schemaRef ds:uri="2515cdd3-a149-4c57-870b-3618828fbb8a"/>
  </ds:schemaRefs>
</ds:datastoreItem>
</file>

<file path=customXml/itemProps3.xml><?xml version="1.0" encoding="utf-8"?>
<ds:datastoreItem xmlns:ds="http://schemas.openxmlformats.org/officeDocument/2006/customXml" ds:itemID="{31D4FE1C-78CB-4E59-841F-2406C8CA8A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217</Words>
  <Application>Microsoft Office PowerPoint</Application>
  <PresentationFormat>Widescreen</PresentationFormat>
  <Paragraphs>40</Paragraphs>
  <Slides>21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Custom Design</vt:lpstr>
      <vt:lpstr>Unraveling Chromosomes through Modeling</vt:lpstr>
      <vt:lpstr>PowerPoint Presentation</vt:lpstr>
      <vt:lpstr>Teaching with models</vt:lpstr>
      <vt:lpstr>What chromosome models do you use?</vt:lpstr>
      <vt:lpstr>But what IS a chromosome? Build one!</vt:lpstr>
      <vt:lpstr>Is this a chromosome?       Or this?</vt:lpstr>
      <vt:lpstr>Is this a chromosome?       Or this?</vt:lpstr>
      <vt:lpstr>Now build a homologous pair!</vt:lpstr>
      <vt:lpstr>Now build a homologous pair!</vt:lpstr>
      <vt:lpstr>Could these be homologous pairs?</vt:lpstr>
      <vt:lpstr>Could these be homologous pairs? What more would you need to know?</vt:lpstr>
      <vt:lpstr>What do our students key into when we model this way?</vt:lpstr>
      <vt:lpstr>How can we improve this model so students make these connections?</vt:lpstr>
      <vt:lpstr>What can we do with a model like this that we could not do before?</vt:lpstr>
      <vt:lpstr>Punnett Squares!</vt:lpstr>
      <vt:lpstr>GIF of Punnett Square</vt:lpstr>
      <vt:lpstr>And of course you can still do mitosis and meiosis… But what is different in this picture?</vt:lpstr>
      <vt:lpstr>Crossing over…  THIS? </vt:lpstr>
      <vt:lpstr>Crossing over…  or THIS?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Gronek</dc:creator>
  <cp:keywords>CASE;Palm Springs;DDNA;Keri Shingleton;DNA</cp:keywords>
  <cp:lastModifiedBy>Alice L. Scheele</cp:lastModifiedBy>
  <cp:revision>47</cp:revision>
  <dcterms:created xsi:type="dcterms:W3CDTF">2022-09-15T14:16:27Z</dcterms:created>
  <dcterms:modified xsi:type="dcterms:W3CDTF">2023-11-20T19:03:35Z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0x0101004D3960E58DEE8949A1E2782AACAD3374</vt:lpwstr>
  </property>
  <property fmtid="{D5CDD505-2E9C-101B-9397-08002B2CF9AE}" pid="3" name="MediaServiceImageTags">
    <vt:lpwstr/>
  </property>
</Properties>
</file>