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23"/>
  </p:notesMasterIdLst>
  <p:sldIdLst>
    <p:sldId id="282" r:id="rId6"/>
    <p:sldId id="283" r:id="rId7"/>
    <p:sldId id="284" r:id="rId8"/>
    <p:sldId id="285" r:id="rId9"/>
    <p:sldId id="257" r:id="rId10"/>
    <p:sldId id="276" r:id="rId11"/>
    <p:sldId id="278" r:id="rId12"/>
    <p:sldId id="279" r:id="rId13"/>
    <p:sldId id="280" r:id="rId14"/>
    <p:sldId id="264" r:id="rId15"/>
    <p:sldId id="272" r:id="rId16"/>
    <p:sldId id="274" r:id="rId17"/>
    <p:sldId id="273" r:id="rId18"/>
    <p:sldId id="275" r:id="rId19"/>
    <p:sldId id="300" r:id="rId20"/>
    <p:sldId id="299" r:id="rId21"/>
    <p:sldId id="26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19B721-ED27-486D-8949-1776DE30F7CE}" v="1" dt="2023-03-08T16:41:39.283"/>
    <p1510:client id="{DFC09C2C-8859-4AF8-9177-93FD5B126D04}" v="2" dt="2023-03-07T18:21:31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5034" autoAdjust="0"/>
  </p:normalViewPr>
  <p:slideViewPr>
    <p:cSldViewPr snapToGrid="0">
      <p:cViewPr varScale="1">
        <p:scale>
          <a:sx n="60" d="100"/>
          <a:sy n="60" d="100"/>
        </p:scale>
        <p:origin x="23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automated version of Sanger sequencing that uses dyes on </a:t>
            </a:r>
            <a:r>
              <a:rPr lang="en-US" dirty="0" err="1"/>
              <a:t>ddNTP’s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42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Phosphodiester bond – Made by adding a dNTP – eliminate a pyrophosphate molecule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98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1C7F7-72FA-DB3A-9A25-5C80F60D7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0EC1-C819-5FC2-8BB7-F82148288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72999-DCBD-AEB6-10E3-1440139055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69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philschatz.com/biology-book/contents/m44486.html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mailto:mark.arnholt@3dmoleculardesigns.com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Getting the letters out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9406" y="3869057"/>
            <a:ext cx="3506168" cy="14104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Mark Arnholt</a:t>
            </a:r>
          </a:p>
          <a:p>
            <a:r>
              <a:rPr lang="en-US" dirty="0">
                <a:latin typeface="Times New Roman"/>
                <a:cs typeface="Times New Roman"/>
              </a:rPr>
              <a:t>Science Educator</a:t>
            </a:r>
          </a:p>
          <a:p>
            <a:r>
              <a:rPr lang="en-US" dirty="0">
                <a:latin typeface="Times New Roman"/>
                <a:cs typeface="Times New Roman"/>
              </a:rPr>
              <a:t>3D Molecular Designs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FB22FE-BE50-98DF-78E7-88DB7F810CDA}"/>
              </a:ext>
            </a:extLst>
          </p:cNvPr>
          <p:cNvSpPr txBox="1"/>
          <p:nvPr/>
        </p:nvSpPr>
        <p:spPr>
          <a:xfrm>
            <a:off x="4544839" y="3134895"/>
            <a:ext cx="40079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/>
                <a:cs typeface="Calibri"/>
              </a:rPr>
              <a:t>Modeling Sanger sequencing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2EC8A24-1AEB-6663-6C70-9ED30C29A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32" y="3187760"/>
            <a:ext cx="2834779" cy="289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Placeholder 10" descr="Shape, arrow&#10;&#10;Description automatically generated">
            <a:extLst>
              <a:ext uri="{FF2B5EF4-FFF2-40B4-BE49-F238E27FC236}">
                <a16:creationId xmlns:a16="http://schemas.microsoft.com/office/drawing/2014/main" id="{34B0A5C8-C53E-2A5B-066C-1119A464468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6555" r="26555"/>
          <a:stretch>
            <a:fillRect/>
          </a:stretch>
        </p:blipFill>
        <p:spPr>
          <a:xfrm>
            <a:off x="8119741" y="2536599"/>
            <a:ext cx="3795001" cy="3795001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AE72AA2-ED3F-1C8F-648F-62A9FEA88C5D}"/>
              </a:ext>
            </a:extLst>
          </p:cNvPr>
          <p:cNvSpPr txBox="1"/>
          <p:nvPr/>
        </p:nvSpPr>
        <p:spPr>
          <a:xfrm>
            <a:off x="8668512" y="6374914"/>
            <a:ext cx="32462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philschatz.com/biology-book/contents/m44486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ADFD-1617-C3AA-5825-F8E827CD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Model!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520704-9D95-FE61-BE28-3AE6D60C8E99}"/>
              </a:ext>
            </a:extLst>
          </p:cNvPr>
          <p:cNvSpPr txBox="1"/>
          <p:nvPr/>
        </p:nvSpPr>
        <p:spPr>
          <a:xfrm>
            <a:off x="389861" y="920621"/>
            <a:ext cx="10434203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000" dirty="0"/>
              <a:t>Grab needed materials </a:t>
            </a:r>
          </a:p>
          <a:p>
            <a:r>
              <a:rPr lang="en-US" sz="2000" dirty="0"/>
              <a:t>	Nucleotide bags</a:t>
            </a:r>
          </a:p>
          <a:p>
            <a:r>
              <a:rPr lang="en-US" sz="2000" dirty="0"/>
              <a:t> 	DNA template</a:t>
            </a:r>
          </a:p>
          <a:p>
            <a:r>
              <a:rPr lang="en-US" sz="2000" dirty="0"/>
              <a:t> 	Primer Sequences; placed to the side in a stack </a:t>
            </a:r>
          </a:p>
          <a:p>
            <a:endParaRPr lang="en-US" sz="2000" dirty="0"/>
          </a:p>
          <a:p>
            <a:r>
              <a:rPr lang="en-US" sz="2000" dirty="0"/>
              <a:t>2) Using the Unknown Sequence as a guide and following nucleotide base pairing rules: </a:t>
            </a:r>
          </a:p>
          <a:p>
            <a:r>
              <a:rPr lang="en-US" sz="2000" dirty="0"/>
              <a:t>	First add the primer to the 3’ end of the unknown sequence. </a:t>
            </a:r>
          </a:p>
          <a:p>
            <a:r>
              <a:rPr lang="en-US" sz="2000" dirty="0"/>
              <a:t>	Grab one color </a:t>
            </a:r>
            <a:r>
              <a:rPr lang="en-US" sz="2000" dirty="0" err="1"/>
              <a:t>ddNTP</a:t>
            </a:r>
            <a:r>
              <a:rPr lang="en-US" sz="2000" dirty="0"/>
              <a:t> and add it to your nucleotide mix</a:t>
            </a:r>
          </a:p>
          <a:p>
            <a:r>
              <a:rPr lang="en-US" sz="2000" dirty="0"/>
              <a:t> 	Then, add free nucleotides to the 5’ end of the primer. </a:t>
            </a:r>
          </a:p>
          <a:p>
            <a:r>
              <a:rPr lang="en-US" sz="2000" dirty="0"/>
              <a:t> </a:t>
            </a:r>
          </a:p>
          <a:p>
            <a:r>
              <a:rPr lang="en-US" sz="2000" dirty="0"/>
              <a:t>3) When you pull a </a:t>
            </a:r>
            <a:r>
              <a:rPr lang="en-US" sz="2000" dirty="0" err="1"/>
              <a:t>dideoxynucleotide</a:t>
            </a:r>
            <a:r>
              <a:rPr lang="en-US" sz="2000" dirty="0"/>
              <a:t>, </a:t>
            </a:r>
            <a:r>
              <a:rPr lang="en-US" sz="2000" dirty="0" err="1"/>
              <a:t>ddNTP</a:t>
            </a:r>
            <a:r>
              <a:rPr lang="en-US" sz="2000" dirty="0"/>
              <a:t>, where N stands for any one of the nucleotide bases,</a:t>
            </a:r>
          </a:p>
          <a:p>
            <a:r>
              <a:rPr lang="en-US" sz="2000" dirty="0"/>
              <a:t> then that strand is complete. When you arrive at your </a:t>
            </a:r>
            <a:r>
              <a:rPr lang="en-US" sz="2000" dirty="0" err="1"/>
              <a:t>ddNTP</a:t>
            </a:r>
            <a:r>
              <a:rPr lang="en-US" sz="2000" dirty="0"/>
              <a:t>, look away from your pile and grab</a:t>
            </a:r>
          </a:p>
          <a:p>
            <a:r>
              <a:rPr lang="en-US" sz="2000" dirty="0"/>
              <a:t> one at random. When your sequence ends with a </a:t>
            </a:r>
            <a:r>
              <a:rPr lang="en-US" sz="2000" dirty="0" err="1"/>
              <a:t>ddNTP</a:t>
            </a:r>
            <a:r>
              <a:rPr lang="en-US" sz="2000" dirty="0"/>
              <a:t>, separate that single strand from </a:t>
            </a:r>
          </a:p>
          <a:p>
            <a:r>
              <a:rPr lang="en-US" sz="2000" dirty="0"/>
              <a:t> the Unknown Sequence. </a:t>
            </a:r>
          </a:p>
          <a:p>
            <a:endParaRPr lang="en-US" sz="2000" dirty="0"/>
          </a:p>
          <a:p>
            <a:r>
              <a:rPr lang="en-US" sz="2000" dirty="0"/>
              <a:t>4) Repeat this process, starting first with adding a primer to the 3’ end of the Unknown Sequence </a:t>
            </a:r>
          </a:p>
          <a:p>
            <a:r>
              <a:rPr lang="en-US" sz="2000" dirty="0"/>
              <a:t>and then add nucleotides as you did in step three</a:t>
            </a: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group is assigned a single </a:t>
            </a:r>
            <a:r>
              <a:rPr lang="en-US" dirty="0" err="1"/>
              <a:t>ddNTP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3A2463-B96C-297F-B2B7-96B446CA296C}"/>
              </a:ext>
            </a:extLst>
          </p:cNvPr>
          <p:cNvSpPr txBox="1"/>
          <p:nvPr/>
        </p:nvSpPr>
        <p:spPr>
          <a:xfrm>
            <a:off x="573932" y="1254868"/>
            <a:ext cx="91829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initial protocols for Sanger sequencing required 4 different PCR reactions. All 4 PCR products were run in a gel and the data was pieced together.</a:t>
            </a:r>
          </a:p>
          <a:p>
            <a:endParaRPr lang="en-US" sz="3200" dirty="0"/>
          </a:p>
          <a:p>
            <a:r>
              <a:rPr lang="en-US" sz="3200" dirty="0"/>
              <a:t>We will simulate a gel by taking your individual products and spreading them out on a table. Longest strands at the top, shortest strands at the bottom.</a:t>
            </a:r>
          </a:p>
          <a:p>
            <a:endParaRPr lang="en-US" sz="3200" dirty="0"/>
          </a:p>
          <a:p>
            <a:r>
              <a:rPr lang="en-US" sz="3200" dirty="0"/>
              <a:t>Together, we can determine the genetic sequence for the gene!</a:t>
            </a:r>
          </a:p>
        </p:txBody>
      </p:sp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Gel Electrophoresis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218" name="Picture 2" descr="My first agarose gel electrophoresis to isolate pasmid DNA! : labrats">
            <a:extLst>
              <a:ext uri="{FF2B5EF4-FFF2-40B4-BE49-F238E27FC236}">
                <a16:creationId xmlns:a16="http://schemas.microsoft.com/office/drawing/2014/main" id="{C5297168-8959-A58C-139E-D6BB35B4C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25" y="1877439"/>
            <a:ext cx="10771883" cy="366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Dyes added to </a:t>
            </a:r>
            <a:r>
              <a:rPr lang="en-US" dirty="0" err="1"/>
              <a:t>ddNTP’s</a:t>
            </a:r>
            <a:r>
              <a:rPr lang="en-US" dirty="0"/>
              <a:t> allow us to visualize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42" name="Picture 2" descr="Sanger Sequencing of DNA | Biology OER">
            <a:extLst>
              <a:ext uri="{FF2B5EF4-FFF2-40B4-BE49-F238E27FC236}">
                <a16:creationId xmlns:a16="http://schemas.microsoft.com/office/drawing/2014/main" id="{EF6C02E1-B7B5-F3C9-938B-4278C49F3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541" y="701291"/>
            <a:ext cx="6789096" cy="586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5667CE-C7DD-9589-2B33-474217FC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/>
          <a:p>
            <a:r>
              <a:rPr lang="en-US" dirty="0"/>
              <a:t>Our end goal…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BA13EF-5DEE-E260-E436-EC7395D461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58600" y="1863112"/>
            <a:ext cx="5496476" cy="366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B97C02-7C0B-4B3E-8634-3B64750A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B638185-7712-2B00-309E-3E3FC5D0387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16150" y="1179588"/>
          <a:ext cx="9179036" cy="5484910"/>
        </p:xfrm>
        <a:graphic>
          <a:graphicData uri="http://schemas.openxmlformats.org/drawingml/2006/table">
            <a:tbl>
              <a:tblPr/>
              <a:tblGrid>
                <a:gridCol w="2683181">
                  <a:extLst>
                    <a:ext uri="{9D8B030D-6E8A-4147-A177-3AD203B41FA5}">
                      <a16:colId xmlns:a16="http://schemas.microsoft.com/office/drawing/2014/main" val="2839185014"/>
                    </a:ext>
                  </a:extLst>
                </a:gridCol>
                <a:gridCol w="3368839">
                  <a:extLst>
                    <a:ext uri="{9D8B030D-6E8A-4147-A177-3AD203B41FA5}">
                      <a16:colId xmlns:a16="http://schemas.microsoft.com/office/drawing/2014/main" val="1500072666"/>
                    </a:ext>
                  </a:extLst>
                </a:gridCol>
                <a:gridCol w="3127016">
                  <a:extLst>
                    <a:ext uri="{9D8B030D-6E8A-4147-A177-3AD203B41FA5}">
                      <a16:colId xmlns:a16="http://schemas.microsoft.com/office/drawing/2014/main" val="2236924441"/>
                    </a:ext>
                  </a:extLst>
                </a:gridCol>
              </a:tblGrid>
              <a:tr h="67671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SEPs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CCCs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DCIs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926624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Asking Questions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Patterns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HS-LS1-1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008056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Developing and Using Models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Cause and Effect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HS-LS1-2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02813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Constructing Explanations 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Scale, Proportion, and Quantity </a:t>
                      </a:r>
                      <a:endParaRPr lang="en-US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LS-1A 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100044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Stability and Change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LS-1C 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783369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n-US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LS-1D 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937321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74C9EFF8-7FDF-784F-8320-F983A92DE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372" y="467297"/>
            <a:ext cx="10581297" cy="544574"/>
          </a:xfrm>
        </p:spPr>
        <p:txBody>
          <a:bodyPr>
            <a:normAutofit fontScale="9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Workshop NGSS Connections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7BDA3C8-BA0D-0812-3862-59CEBAEB310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988274" y="0"/>
            <a:ext cx="141802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057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17B2B-23FF-6F67-F9EC-75594415A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60852-2E5F-E0DE-145A-8B08B5AF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6CBDAA8D-82E1-E3B5-4154-567DB7C34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839036"/>
            <a:ext cx="6018963" cy="601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26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DFCB04-4139-5115-9D70-E7A0EF9F46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334648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u="sng" dirty="0">
                <a:latin typeface="Times New Roman"/>
                <a:cs typeface="Times New Roman"/>
              </a:rPr>
              <a:t>Mark Arnholt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>
                <a:latin typeface="Times New Roman"/>
                <a:cs typeface="Times New Roman"/>
              </a:rPr>
              <a:t>Science Educator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>
                <a:latin typeface="Times New Roman"/>
                <a:cs typeface="Times New Roman"/>
              </a:rPr>
              <a:t>SMART Team Coordinator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>
                <a:latin typeface="Times New Roman"/>
                <a:cs typeface="Times New Roman"/>
              </a:rPr>
              <a:t>3D Molecular Designs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>
                <a:latin typeface="Times New Roman"/>
                <a:cs typeface="Times New Roman"/>
              </a:rPr>
              <a:t>Milwaukee, WI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/>
                <a:cs typeface="Times New Roman"/>
                <a:hlinkClick r:id="rId2"/>
              </a:rPr>
              <a:t>mark.arnholt@3dmoleculardesigns.com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7AE9D2-C342-A269-4B15-0C069CDAC972}"/>
              </a:ext>
            </a:extLst>
          </p:cNvPr>
          <p:cNvSpPr txBox="1"/>
          <p:nvPr/>
        </p:nvSpPr>
        <p:spPr>
          <a:xfrm>
            <a:off x="7786117" y="2046574"/>
            <a:ext cx="4569200" cy="470898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000" b="1" u="sng" dirty="0">
                <a:latin typeface="Times New Roman"/>
                <a:cs typeface="Times New Roman"/>
              </a:rPr>
              <a:t>24 years of classroom experience</a:t>
            </a:r>
          </a:p>
          <a:p>
            <a:r>
              <a:rPr lang="en-US" sz="2000" dirty="0">
                <a:latin typeface="Times New Roman"/>
                <a:cs typeface="Times New Roman"/>
              </a:rPr>
              <a:t>PLTW BMS Certified (PBS, MI, BI)</a:t>
            </a:r>
          </a:p>
          <a:p>
            <a:r>
              <a:rPr lang="en-US" sz="2000" dirty="0">
                <a:latin typeface="Times New Roman"/>
                <a:cs typeface="Times New Roman"/>
              </a:rPr>
              <a:t>Cohort Biology</a:t>
            </a:r>
          </a:p>
          <a:p>
            <a:r>
              <a:rPr lang="en-US" sz="2000" dirty="0">
                <a:latin typeface="Times New Roman"/>
                <a:cs typeface="Times New Roman"/>
              </a:rPr>
              <a:t>General Biology (9-10)</a:t>
            </a:r>
          </a:p>
          <a:p>
            <a:r>
              <a:rPr lang="en-US" sz="2000" dirty="0">
                <a:latin typeface="Times New Roman"/>
                <a:cs typeface="Times New Roman"/>
              </a:rPr>
              <a:t>Anatomy and Physiology</a:t>
            </a:r>
          </a:p>
          <a:p>
            <a:r>
              <a:rPr lang="en-US" sz="2000" dirty="0">
                <a:latin typeface="Times New Roman"/>
                <a:cs typeface="Times New Roman"/>
              </a:rPr>
              <a:t>Biotechnology, Bacteriology, and Genetics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Physical Science(9)</a:t>
            </a:r>
          </a:p>
          <a:p>
            <a:r>
              <a:rPr lang="en-US" sz="2000" dirty="0">
                <a:latin typeface="Times New Roman"/>
                <a:cs typeface="Times New Roman"/>
              </a:rPr>
              <a:t>Aviation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b="1" u="sng" dirty="0">
                <a:latin typeface="Times New Roman"/>
                <a:cs typeface="Times New Roman"/>
              </a:rPr>
              <a:t>After school activities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New Teacher Mentor </a:t>
            </a:r>
          </a:p>
          <a:p>
            <a:r>
              <a:rPr lang="en-US" sz="2000" dirty="0">
                <a:latin typeface="Times New Roman"/>
                <a:cs typeface="Times New Roman"/>
              </a:rPr>
              <a:t>SMART team advisor </a:t>
            </a:r>
          </a:p>
          <a:p>
            <a:r>
              <a:rPr lang="en-US" sz="2000" dirty="0">
                <a:latin typeface="Times New Roman"/>
                <a:cs typeface="Times New Roman"/>
              </a:rPr>
              <a:t>Wrestling coach </a:t>
            </a:r>
          </a:p>
          <a:p>
            <a:r>
              <a:rPr lang="en-US" sz="2000" dirty="0">
                <a:latin typeface="Times New Roman"/>
                <a:cs typeface="Times New Roman"/>
              </a:rPr>
              <a:t>Fishing club advisor </a:t>
            </a:r>
          </a:p>
          <a:p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6AE890-E5D1-D87B-626D-E122AB8B0EDB}"/>
              </a:ext>
            </a:extLst>
          </p:cNvPr>
          <p:cNvSpPr txBox="1"/>
          <p:nvPr/>
        </p:nvSpPr>
        <p:spPr>
          <a:xfrm>
            <a:off x="304183" y="4400585"/>
            <a:ext cx="7438190" cy="224676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000" b="1" u="sng" dirty="0">
                <a:latin typeface="Times New Roman"/>
                <a:cs typeface="Times New Roman"/>
              </a:rPr>
              <a:t>Awards</a:t>
            </a:r>
            <a:r>
              <a:rPr lang="en-US" sz="2000" dirty="0">
                <a:latin typeface="Times New Roman"/>
                <a:cs typeface="Times New Roman"/>
              </a:rPr>
              <a:t>:</a:t>
            </a:r>
          </a:p>
          <a:p>
            <a:r>
              <a:rPr lang="en-US" sz="2000" dirty="0">
                <a:latin typeface="Times New Roman"/>
                <a:cs typeface="Times New Roman"/>
              </a:rPr>
              <a:t>Outstanding Science Educator - University of Minnesota – Twin Cities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2014</a:t>
            </a:r>
          </a:p>
          <a:p>
            <a:r>
              <a:rPr lang="en-US" sz="2000" dirty="0">
                <a:latin typeface="Times New Roman"/>
                <a:cs typeface="Times New Roman"/>
              </a:rPr>
              <a:t>Educator of the year HUHS </a:t>
            </a:r>
          </a:p>
          <a:p>
            <a:r>
              <a:rPr lang="en-US" sz="2000" dirty="0">
                <a:latin typeface="Times New Roman"/>
                <a:cs typeface="Times New Roman"/>
              </a:rPr>
              <a:t>2015</a:t>
            </a:r>
          </a:p>
          <a:p>
            <a:r>
              <a:rPr lang="en-US" sz="2000" dirty="0">
                <a:latin typeface="Times New Roman"/>
                <a:cs typeface="Times New Roman"/>
              </a:rPr>
              <a:t>Herb Kohl Fellowship Grant</a:t>
            </a:r>
          </a:p>
          <a:p>
            <a:r>
              <a:rPr lang="en-US" sz="2000" dirty="0">
                <a:latin typeface="Times New Roman"/>
                <a:cs typeface="Times New Roman"/>
              </a:rPr>
              <a:t>2016</a:t>
            </a:r>
          </a:p>
        </p:txBody>
      </p:sp>
      <p:pic>
        <p:nvPicPr>
          <p:cNvPr id="4100" name="Picture 4" descr="Image result for hartford orioles football">
            <a:extLst>
              <a:ext uri="{FF2B5EF4-FFF2-40B4-BE49-F238E27FC236}">
                <a16:creationId xmlns:a16="http://schemas.microsoft.com/office/drawing/2014/main" id="{99BA37B6-4331-BF26-43CA-BFE742CB7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323" y="1082409"/>
            <a:ext cx="1692718" cy="84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5B01DDB-8BF8-3FCA-079C-44EFAE490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290" y="960449"/>
            <a:ext cx="2536216" cy="255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683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1BF962-65FB-06C3-BDFE-6BE81BFE4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AAF3FC-EBD7-D19C-7158-77F4135C9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Learning Goals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EF7EA2-0435-3DCD-1FBC-5AD5E256C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1) Understand how DNA replication is completed in vitro</a:t>
            </a:r>
          </a:p>
          <a:p>
            <a:r>
              <a:rPr lang="en-US" dirty="0"/>
              <a:t>2) Model the use of </a:t>
            </a:r>
            <a:r>
              <a:rPr lang="en-US" dirty="0" err="1"/>
              <a:t>ddNTPs</a:t>
            </a:r>
            <a:r>
              <a:rPr lang="en-US" dirty="0"/>
              <a:t> in genetic sequencing</a:t>
            </a:r>
          </a:p>
          <a:p>
            <a:r>
              <a:rPr lang="en-US" dirty="0"/>
              <a:t>3) Show how a sequence can be obtained</a:t>
            </a:r>
          </a:p>
          <a:p>
            <a:r>
              <a:rPr lang="en-US" dirty="0"/>
              <a:t>4) Understand that science is a process</a:t>
            </a:r>
          </a:p>
          <a:p>
            <a:r>
              <a:rPr lang="en-US" dirty="0"/>
              <a:t>5) Have fun!</a:t>
            </a:r>
          </a:p>
        </p:txBody>
      </p:sp>
    </p:spTree>
    <p:extLst>
      <p:ext uri="{BB962C8B-B14F-4D97-AF65-F5344CB8AC3E}">
        <p14:creationId xmlns:p14="http://schemas.microsoft.com/office/powerpoint/2010/main" val="408446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7824E4-2866-FF93-1DFF-F6DDC1112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CF753EF-047A-D4B9-088E-595881F4B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683" y="1031132"/>
            <a:ext cx="11096171" cy="5194165"/>
          </a:xfrm>
        </p:spPr>
      </p:pic>
    </p:spTree>
    <p:extLst>
      <p:ext uri="{BB962C8B-B14F-4D97-AF65-F5344CB8AC3E}">
        <p14:creationId xmlns:p14="http://schemas.microsoft.com/office/powerpoint/2010/main" val="960774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/>
          <a:p>
            <a:r>
              <a:rPr lang="en-US" dirty="0"/>
              <a:t>Biotechnology Kit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0961B2F-AA0B-9652-36C9-EF5B41D09F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379" y="1560603"/>
            <a:ext cx="10880409" cy="465137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D0BDE-410E-57FF-491D-B04C76FDD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get this data?</a:t>
            </a:r>
          </a:p>
        </p:txBody>
      </p:sp>
      <p:pic>
        <p:nvPicPr>
          <p:cNvPr id="4098" name="Picture 2" descr="Sanger Sequencing: How the Genome Was Won - Bitesize Bio">
            <a:extLst>
              <a:ext uri="{FF2B5EF4-FFF2-40B4-BE49-F238E27FC236}">
                <a16:creationId xmlns:a16="http://schemas.microsoft.com/office/drawing/2014/main" id="{73AE5A49-A8C2-EC5D-5A4F-86E681C6E1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109" y="1502876"/>
            <a:ext cx="7906350" cy="525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5DEB-1DB0-8ED4-6D1A-AAFD87F67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192" y="967960"/>
            <a:ext cx="10581297" cy="5331413"/>
          </a:xfrm>
        </p:spPr>
        <p:txBody>
          <a:bodyPr/>
          <a:lstStyle/>
          <a:p>
            <a:r>
              <a:rPr lang="en-US" dirty="0"/>
              <a:t>DNA replication is dependent upon an OH- on the 3’Carbon of Deoxyribose.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9D377-D209-550A-3008-0760472D0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DNA</a:t>
            </a:r>
          </a:p>
        </p:txBody>
      </p:sp>
      <p:pic>
        <p:nvPicPr>
          <p:cNvPr id="6146" name="Picture 2" descr="Biology 3: Chemical Bases of The Life 2 - HubPages">
            <a:extLst>
              <a:ext uri="{FF2B5EF4-FFF2-40B4-BE49-F238E27FC236}">
                <a16:creationId xmlns:a16="http://schemas.microsoft.com/office/drawing/2014/main" id="{1ED810E9-5DB2-DEDE-0906-6F26E379F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745" y="1989734"/>
            <a:ext cx="5877691" cy="44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/>
          <a:p>
            <a:r>
              <a:rPr lang="en-US" dirty="0"/>
              <a:t>PCR basics</a:t>
            </a:r>
          </a:p>
        </p:txBody>
      </p:sp>
      <p:pic>
        <p:nvPicPr>
          <p:cNvPr id="7172" name="Picture 4" descr="Types of PCR - Common Kinds of Polymerase Chain Reaction - BioMadam">
            <a:extLst>
              <a:ext uri="{FF2B5EF4-FFF2-40B4-BE49-F238E27FC236}">
                <a16:creationId xmlns:a16="http://schemas.microsoft.com/office/drawing/2014/main" id="{8A833B23-563D-6702-BBE8-EF7E14A1CF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439" y="1111453"/>
            <a:ext cx="7336664" cy="533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9E6E6E-B5A6-A9A9-04A5-C13B36DEA65A}"/>
              </a:ext>
            </a:extLst>
          </p:cNvPr>
          <p:cNvSpPr txBox="1"/>
          <p:nvPr/>
        </p:nvSpPr>
        <p:spPr>
          <a:xfrm>
            <a:off x="6595353" y="3444374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5’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A7FD11-46F9-AAA3-CB3C-9A641E2FF370}"/>
              </a:ext>
            </a:extLst>
          </p:cNvPr>
          <p:cNvSpPr txBox="1"/>
          <p:nvPr/>
        </p:nvSpPr>
        <p:spPr>
          <a:xfrm>
            <a:off x="8774274" y="3429000"/>
            <a:ext cx="4989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3’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FA3E7E-7705-1FB1-ECA5-E8173669D524}"/>
              </a:ext>
            </a:extLst>
          </p:cNvPr>
          <p:cNvSpPr txBox="1"/>
          <p:nvPr/>
        </p:nvSpPr>
        <p:spPr>
          <a:xfrm>
            <a:off x="6595353" y="3914973"/>
            <a:ext cx="2537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3’                                      5’</a:t>
            </a: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F8330-7050-8E05-4EA6-38B092B6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ddNTP’s</a:t>
            </a:r>
            <a:endParaRPr lang="en-US" dirty="0"/>
          </a:p>
        </p:txBody>
      </p:sp>
      <p:pic>
        <p:nvPicPr>
          <p:cNvPr id="8194" name="Picture 2" descr="Chemical structure of dNTP, ddNTP and pr-NTP. | Download Scientific Diagram">
            <a:extLst>
              <a:ext uri="{FF2B5EF4-FFF2-40B4-BE49-F238E27FC236}">
                <a16:creationId xmlns:a16="http://schemas.microsoft.com/office/drawing/2014/main" id="{D480BE81-B752-16F3-0B8E-61DF874341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68" y="834479"/>
            <a:ext cx="7529941" cy="564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D2E22F80-8F53-6CB7-F942-61F2DC818ACE}"/>
              </a:ext>
            </a:extLst>
          </p:cNvPr>
          <p:cNvSpPr/>
          <p:nvPr/>
        </p:nvSpPr>
        <p:spPr>
          <a:xfrm>
            <a:off x="6794989" y="5168544"/>
            <a:ext cx="632298" cy="54457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FCE7CE1-4961-D462-5BBE-5A1A854A188F}"/>
              </a:ext>
            </a:extLst>
          </p:cNvPr>
          <p:cNvSpPr/>
          <p:nvPr/>
        </p:nvSpPr>
        <p:spPr>
          <a:xfrm>
            <a:off x="4782766" y="5142690"/>
            <a:ext cx="632298" cy="54457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064D81-347E-4C64-8639-7EA53D4C0F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fccfdd5f-3cf6-48f3-9c58-398738ebd059"/>
  </ds:schemaRefs>
</ds:datastoreItem>
</file>

<file path=customXml/itemProps3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17221</TotalTime>
  <Words>573</Words>
  <Application>Microsoft Office PowerPoint</Application>
  <PresentationFormat>Widescreen</PresentationFormat>
  <Paragraphs>112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Custom Design</vt:lpstr>
      <vt:lpstr>Getting the letters out</vt:lpstr>
      <vt:lpstr>Mark Arnholt Science Educator SMART Team Coordinator 3D Molecular Designs Milwaukee, WI mark.arnholt@3dmoleculardesigns.com </vt:lpstr>
      <vt:lpstr>Workshop Learning Goals </vt:lpstr>
      <vt:lpstr>PowerPoint Presentation</vt:lpstr>
      <vt:lpstr>Biotechnology Kit</vt:lpstr>
      <vt:lpstr>How do we get this data?</vt:lpstr>
      <vt:lpstr>Review of DNA</vt:lpstr>
      <vt:lpstr>PCR basics</vt:lpstr>
      <vt:lpstr>ddNTP’s</vt:lpstr>
      <vt:lpstr>Let’s Model!</vt:lpstr>
      <vt:lpstr>Each group is assigned a single ddNTP</vt:lpstr>
      <vt:lpstr>Gel Electrophoresis</vt:lpstr>
      <vt:lpstr>Dyes added to ddNTP’s allow us to visualize </vt:lpstr>
      <vt:lpstr>Our end goal…</vt:lpstr>
      <vt:lpstr>Workshop NGSS Connections ​ </vt:lpstr>
      <vt:lpstr>Scan me!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 impressive, the viruses stole it!</dc:title>
  <dc:creator>Mark Arnholt</dc:creator>
  <cp:lastModifiedBy>Mark Arnholt</cp:lastModifiedBy>
  <cp:revision>31</cp:revision>
  <dcterms:created xsi:type="dcterms:W3CDTF">2023-01-09T21:48:55Z</dcterms:created>
  <dcterms:modified xsi:type="dcterms:W3CDTF">2023-03-13T15:18:09Z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