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37"/>
  </p:notesMasterIdLst>
  <p:sldIdLst>
    <p:sldId id="282" r:id="rId6"/>
    <p:sldId id="283" r:id="rId7"/>
    <p:sldId id="284" r:id="rId8"/>
    <p:sldId id="275" r:id="rId9"/>
    <p:sldId id="277" r:id="rId10"/>
    <p:sldId id="276" r:id="rId11"/>
    <p:sldId id="285" r:id="rId12"/>
    <p:sldId id="257" r:id="rId13"/>
    <p:sldId id="278" r:id="rId14"/>
    <p:sldId id="280" r:id="rId15"/>
    <p:sldId id="293" r:id="rId16"/>
    <p:sldId id="287" r:id="rId17"/>
    <p:sldId id="264" r:id="rId18"/>
    <p:sldId id="286" r:id="rId19"/>
    <p:sldId id="288" r:id="rId20"/>
    <p:sldId id="289" r:id="rId21"/>
    <p:sldId id="290" r:id="rId22"/>
    <p:sldId id="291" r:id="rId23"/>
    <p:sldId id="292" r:id="rId24"/>
    <p:sldId id="294" r:id="rId25"/>
    <p:sldId id="272" r:id="rId26"/>
    <p:sldId id="279" r:id="rId27"/>
    <p:sldId id="295" r:id="rId28"/>
    <p:sldId id="296" r:id="rId29"/>
    <p:sldId id="297" r:id="rId30"/>
    <p:sldId id="298" r:id="rId31"/>
    <p:sldId id="273" r:id="rId32"/>
    <p:sldId id="274" r:id="rId33"/>
    <p:sldId id="300" r:id="rId34"/>
    <p:sldId id="299" r:id="rId35"/>
    <p:sldId id="26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729C5C-9A2E-466C-BDD8-C18D935DECB5}" v="53" dt="2023-03-07T18:49:31.433"/>
    <p1510:client id="{1FF15CFA-9EFA-4820-A917-74436B0A906E}" v="1" dt="2023-03-08T16:43:14.4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85034" autoAdjust="0"/>
  </p:normalViewPr>
  <p:slideViewPr>
    <p:cSldViewPr snapToGrid="0">
      <p:cViewPr varScale="1">
        <p:scale>
          <a:sx n="60" d="100"/>
          <a:sy n="60" d="100"/>
        </p:scale>
        <p:origin x="23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6T19:23:22.2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8 118 24575,'0'0'0,"0"0"0,-1 0 0,1 0 0,0 0 0,-1 0 0,1 0 0,0 0 0,0 0 0,-1 0 0,1 0 0,0-1 0,-1 1 0,1 0 0,0 0 0,0 0 0,-1-1 0,1 1 0,0 0 0,0 0 0,-1 0 0,1-1 0,0 1 0,0 0 0,0 0 0,0-1 0,-1 1 0,1 0 0,0-1 0,0 1 0,0 0 0,0-1 0,0 1 0,0 0 0,0-1 0,0 1 0,0 0 0,0 0 0,0-1 0,0 1 0,0-1 0,6-20 0,-4 18 0,-1 0 0,1-1 0,0 1 0,0 0 0,0 0 0,1 1 0,-1-1 0,0 0 0,1 1 0,4-4 0,111-31 0,-97 32 0,0 1 0,0 1 0,0 1 0,0 1 0,0 0 0,35 5 0,-52-3 0,0 0 0,-1 0 0,1 1 0,-1 0 0,1-1 0,-1 1 0,0 0 0,0 0 0,0 1 0,0-1 0,3 4 0,21 14 0,-17-15-114,-1 0 1,0 1-1,-1 0 0,1 1 0,-1 0 1,-1 1-1,1-1 0,-1 1 0,0 1 1,-1-1-1,9 16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Cas-9 surveillance complex protects the cell from viral infection –</a:t>
            </a:r>
          </a:p>
          <a:p>
            <a:r>
              <a:rPr lang="en-US" dirty="0"/>
              <a:t>Orange – </a:t>
            </a:r>
            <a:r>
              <a:rPr lang="en-US" dirty="0" err="1"/>
              <a:t>tracrRNA</a:t>
            </a:r>
            <a:endParaRPr lang="en-US" dirty="0"/>
          </a:p>
          <a:p>
            <a:r>
              <a:rPr lang="en-US" dirty="0"/>
              <a:t>White – Cas-9 gene – translated in ribosome </a:t>
            </a:r>
          </a:p>
          <a:p>
            <a:r>
              <a:rPr lang="en-US" dirty="0"/>
              <a:t>Red – Leader</a:t>
            </a:r>
          </a:p>
          <a:p>
            <a:r>
              <a:rPr lang="en-US" dirty="0"/>
              <a:t>Black – CRISPR</a:t>
            </a:r>
          </a:p>
          <a:p>
            <a:r>
              <a:rPr lang="en-US" dirty="0"/>
              <a:t>Purple / Tan / Blue – Viral DNA – “Vaccine catalog” -&gt; crRNA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178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200,000,000 – Your genome would be a disaster!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44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391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application&#10;&#10;Description automatically generated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ap&#10;&#10;Description automatically generated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1C7F7-72FA-DB3A-9A25-5C80F60D7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0EC1-C819-5FC2-8BB7-F821482888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72999-DCBD-AEB6-10E3-1440139055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69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oonylabs.org/tag/crispr-cas9/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hyperlink" Target="https://creativecommons.org/licenses/by-nc-nd/3.0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mailto:mark.arnholt@3dmoleculardesigns.com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3.png"/><Relationship Id="rId4" Type="http://schemas.openxmlformats.org/officeDocument/2006/relationships/customXml" Target="../ink/ink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ll.com/action/showPdf?pii=S0092-8674%2822%2901366-6" TargetMode="External"/><Relationship Id="rId2" Type="http://schemas.openxmlformats.org/officeDocument/2006/relationships/hyperlink" Target="https://pubmed.ncbi.nlm.nih.gov/22745249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ted.com/talks/david_r_liu_can_we_cure_genetic_diseases_by_rewriting_dna" TargetMode="External"/><Relationship Id="rId5" Type="http://schemas.openxmlformats.org/officeDocument/2006/relationships/hyperlink" Target="https://www.bing.com/videos/search?&amp;q=Homology+Directed+repair&amp;view=detail&amp;mid=0D370ED0785A0F9F56C00D370ED0785A0F9F56C0&amp;FORM=VDQVAP&amp;ru=%2Fvideos%2Fsearch%3Fq%3DHomology%2BDirected%2Brepair%26FORM%3DHDRSC4&amp;rvsmid=67F925A21CC3B9EB669867F925A21CC3B9EB6698&amp;ajaxhist=0" TargetMode="External"/><Relationship Id="rId4" Type="http://schemas.openxmlformats.org/officeDocument/2006/relationships/hyperlink" Target="https://www.bing.com/videos/search?q=Homology+Directed+repair&amp;&amp;view=detail&amp;mid=67F925A21CC3B9EB669867F925A21CC3B9EB6698&amp;&amp;FORM=VRDGAR&amp;ru=%2Fvideos%2Fsearch%3Fq%3DHomology%2BDirected%2Brepair%26FORM%3DHDRSC4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2892-D6FC-1C0C-0F8E-38F353C5C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/>
                <a:cs typeface="Times New Roman"/>
              </a:rPr>
              <a:t>So effective, the viruses stole it!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D3BD8DD-421C-D65E-E038-F42130CE92E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1865" r="21865"/>
          <a:stretch>
            <a:fillRect/>
          </a:stretch>
        </p:blipFill>
        <p:spPr>
          <a:xfrm>
            <a:off x="8796375" y="2909086"/>
            <a:ext cx="3168985" cy="3168985"/>
          </a:xfr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79EF1563-746C-8C0B-D908-6A5BF5F3E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06721" y="4322600"/>
            <a:ext cx="3506168" cy="14104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Mark Arnholt</a:t>
            </a:r>
          </a:p>
          <a:p>
            <a:r>
              <a:rPr lang="en-US" dirty="0">
                <a:latin typeface="Times New Roman"/>
                <a:cs typeface="Times New Roman"/>
              </a:rPr>
              <a:t>Science Educator</a:t>
            </a:r>
          </a:p>
          <a:p>
            <a:r>
              <a:rPr lang="en-US" dirty="0">
                <a:latin typeface="Times New Roman"/>
                <a:cs typeface="Times New Roman"/>
              </a:rPr>
              <a:t>3D Molecular Designs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893F9A-BEDE-3C20-EB21-6EBD43821B2C}"/>
              </a:ext>
            </a:extLst>
          </p:cNvPr>
          <p:cNvSpPr txBox="1"/>
          <p:nvPr/>
        </p:nvSpPr>
        <p:spPr>
          <a:xfrm>
            <a:off x="9561983" y="6234687"/>
            <a:ext cx="240337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900" dirty="0">
                <a:latin typeface="Times New Roman"/>
                <a:cs typeface="Times New Roman"/>
                <a:hlinkClick r:id="rId3" tooltip="https://loonylabs.org/tag/crispr-cas9/"/>
              </a:rPr>
              <a:t>This Photo</a:t>
            </a:r>
            <a:r>
              <a:rPr lang="en-US" sz="900" dirty="0">
                <a:latin typeface="Times New Roman"/>
                <a:cs typeface="Times New Roman"/>
              </a:rPr>
              <a:t> by Unknown Author is licensed under </a:t>
            </a:r>
            <a:r>
              <a:rPr lang="en-US" sz="900" dirty="0">
                <a:latin typeface="Times New Roman"/>
                <a:cs typeface="Times New Roman"/>
                <a:hlinkClick r:id="rId4" tooltip="https://creativecommons.org/licenses/by-nc-nd/3.0/"/>
              </a:rPr>
              <a:t>CC BY-NC-ND</a:t>
            </a:r>
            <a:endParaRPr lang="en-US" sz="900" dirty="0">
              <a:latin typeface="Times New Roman"/>
              <a:cs typeface="Times New Roman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5F4C99D-DCD2-098B-693B-1553ACBE5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97" y="4090325"/>
            <a:ext cx="3423468" cy="2450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FB22FE-BE50-98DF-78E7-88DB7F810CDA}"/>
              </a:ext>
            </a:extLst>
          </p:cNvPr>
          <p:cNvSpPr txBox="1"/>
          <p:nvPr/>
        </p:nvSpPr>
        <p:spPr>
          <a:xfrm>
            <a:off x="4631376" y="3325090"/>
            <a:ext cx="400792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Times New Roman"/>
                <a:cs typeface="Calibri"/>
              </a:rPr>
              <a:t>CRISPR Cas-9 System Structure and function</a:t>
            </a:r>
            <a:endParaRPr lang="en-US"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30982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142DA7-9D9B-6AAB-4DC5-223B65CDE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F624E-8EB7-65B8-40A9-0FCDE1F17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happens inside a bacterial cell when it gets infected by a virus-</a:t>
            </a:r>
          </a:p>
          <a:p>
            <a:endParaRPr lang="en-US" dirty="0"/>
          </a:p>
          <a:p>
            <a:r>
              <a:rPr lang="en-US" dirty="0"/>
              <a:t>1) Cas-9 complex finds free floating DNA in the cytoplasm of the cell</a:t>
            </a:r>
          </a:p>
          <a:p>
            <a:endParaRPr lang="en-US" dirty="0"/>
          </a:p>
          <a:p>
            <a:r>
              <a:rPr lang="en-US" dirty="0"/>
              <a:t>2) Cas-9 interrogates DNA after identifying a PAM sequence</a:t>
            </a:r>
          </a:p>
          <a:p>
            <a:endParaRPr lang="en-US" dirty="0"/>
          </a:p>
          <a:p>
            <a:r>
              <a:rPr lang="en-US" dirty="0"/>
              <a:t>3) If DNA matches the crRNA, endonucleases activity makes a double stranded break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DF8330-7050-8E05-4EA6-38B092B61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Model!</a:t>
            </a:r>
          </a:p>
        </p:txBody>
      </p:sp>
    </p:spTree>
    <p:extLst>
      <p:ext uri="{BB962C8B-B14F-4D97-AF65-F5344CB8AC3E}">
        <p14:creationId xmlns:p14="http://schemas.microsoft.com/office/powerpoint/2010/main" val="1340601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67C33C-4062-65AF-65F1-7BD51CEFF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92D15A2-8822-1342-76EC-CFF6A7785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278" y="71112"/>
            <a:ext cx="5347747" cy="671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680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377194-455E-607E-A787-EC25DBDEE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4ECA4B-D35C-F23A-15B2-619D7B1F9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861" y="1733550"/>
            <a:ext cx="1074420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15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38DC43-4CC0-55A2-FDD5-57855094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1D1D3A-D1D6-5318-3FD5-1C5BE084F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082" y="1052512"/>
            <a:ext cx="10744200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233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8FD652-9DB4-8797-CF86-5C3415FD3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5C7379-F1DD-0F32-43C9-C458F538E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05" y="775877"/>
            <a:ext cx="10791825" cy="2114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393A51-3F5F-336C-1F0D-A25ED03BF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61" y="2550890"/>
            <a:ext cx="9521104" cy="455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332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1ED585-D999-3B8E-D92C-04F00F083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E775C2-5F50-EDD7-CF80-C75AD41D0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861" y="685800"/>
            <a:ext cx="1099185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655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BA6CA2-F5B6-25E2-AAB0-A4E589A08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E8D2BB-AD94-A40F-BE1F-07EB3C016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06" y="1615679"/>
            <a:ext cx="5229225" cy="4000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6F5D53-09CC-1FC6-A8E3-5D0170949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131" y="2067791"/>
            <a:ext cx="5832921" cy="333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902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51462-FC8E-AAB5-9AF4-9031158C8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511F6B-FE64-5B1D-42F4-2FE33D96D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EC8915-07F7-3EDD-CD21-D8267F654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86" y="2760950"/>
            <a:ext cx="4791075" cy="1876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0EAD6D-8AA0-EFEC-1CCD-5754C83FC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9961" y="1870365"/>
            <a:ext cx="6382136" cy="333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417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4A907-1B43-F186-0967-C772B1D8D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51CE5D-EE67-E55F-98E5-D131D2A27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B4E1B2-4B1B-7FAF-6628-09888C722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96" y="2686050"/>
            <a:ext cx="4991100" cy="2171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52CF86-8EF0-64FB-5D35-1257109BE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861" y="2043112"/>
            <a:ext cx="5981700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066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2E18CE-EB53-568A-0B2B-04331E3A9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8202CB-D5B4-8988-19B5-C58784C0A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840" y="1546513"/>
            <a:ext cx="10172700" cy="17907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2BC7DA-79D3-501D-CB1D-0B7D5372C730}"/>
              </a:ext>
            </a:extLst>
          </p:cNvPr>
          <p:cNvSpPr txBox="1"/>
          <p:nvPr/>
        </p:nvSpPr>
        <p:spPr>
          <a:xfrm>
            <a:off x="4021283" y="4398818"/>
            <a:ext cx="25700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So what?</a:t>
            </a:r>
          </a:p>
        </p:txBody>
      </p:sp>
    </p:spTree>
    <p:extLst>
      <p:ext uri="{BB962C8B-B14F-4D97-AF65-F5344CB8AC3E}">
        <p14:creationId xmlns:p14="http://schemas.microsoft.com/office/powerpoint/2010/main" val="757034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DFCB04-4139-5115-9D70-E7A0EF9F46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334648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l">
              <a:lnSpc>
                <a:spcPct val="130000"/>
              </a:lnSpc>
              <a:spcBef>
                <a:spcPts val="1000"/>
              </a:spcBef>
            </a:pPr>
            <a:r>
              <a:rPr lang="en-US" sz="2000" b="1" u="sng" dirty="0">
                <a:latin typeface="Times New Roman"/>
                <a:cs typeface="Times New Roman"/>
              </a:rPr>
              <a:t>Mark Arnholt</a:t>
            </a:r>
          </a:p>
          <a:p>
            <a:pPr algn="l"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>
                <a:latin typeface="Times New Roman"/>
                <a:cs typeface="Times New Roman"/>
              </a:rPr>
              <a:t>Science Educator</a:t>
            </a:r>
          </a:p>
          <a:p>
            <a:pPr algn="l"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>
                <a:latin typeface="Times New Roman"/>
                <a:cs typeface="Times New Roman"/>
              </a:rPr>
              <a:t>SMART Team Coordinator</a:t>
            </a:r>
          </a:p>
          <a:p>
            <a:pPr algn="l"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>
                <a:latin typeface="Times New Roman"/>
                <a:cs typeface="Times New Roman"/>
              </a:rPr>
              <a:t>3D Molecular Designs</a:t>
            </a:r>
          </a:p>
          <a:p>
            <a:pPr algn="l"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>
                <a:latin typeface="Times New Roman"/>
                <a:cs typeface="Times New Roman"/>
              </a:rPr>
              <a:t>Milwaukee, WI</a:t>
            </a: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latin typeface="Times New Roman"/>
                <a:cs typeface="Times New Roman"/>
                <a:hlinkClick r:id="rId2"/>
              </a:rPr>
              <a:t>mark.arnholt@3dmoleculardesigns.com</a:t>
            </a: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7AE9D2-C342-A269-4B15-0C069CDAC972}"/>
              </a:ext>
            </a:extLst>
          </p:cNvPr>
          <p:cNvSpPr txBox="1"/>
          <p:nvPr/>
        </p:nvSpPr>
        <p:spPr>
          <a:xfrm>
            <a:off x="7786117" y="2046574"/>
            <a:ext cx="3950825" cy="440120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000" b="1" u="sng" dirty="0">
                <a:latin typeface="Times New Roman"/>
                <a:cs typeface="Times New Roman"/>
              </a:rPr>
              <a:t>24 years of classroom experience</a:t>
            </a:r>
          </a:p>
          <a:p>
            <a:r>
              <a:rPr lang="en-US" sz="2000" dirty="0">
                <a:latin typeface="Times New Roman"/>
                <a:cs typeface="Times New Roman"/>
              </a:rPr>
              <a:t>PLTW BMS Certified (PBS, MI, BI)</a:t>
            </a:r>
          </a:p>
          <a:p>
            <a:r>
              <a:rPr lang="en-US" sz="2000" dirty="0">
                <a:latin typeface="Times New Roman"/>
                <a:cs typeface="Times New Roman"/>
              </a:rPr>
              <a:t>Cohort Biology</a:t>
            </a:r>
          </a:p>
          <a:p>
            <a:r>
              <a:rPr lang="en-US" sz="2000" dirty="0">
                <a:latin typeface="Times New Roman"/>
                <a:cs typeface="Times New Roman"/>
              </a:rPr>
              <a:t>General Biology (9-10)</a:t>
            </a:r>
          </a:p>
          <a:p>
            <a:r>
              <a:rPr lang="en-US" sz="2000" dirty="0">
                <a:latin typeface="Times New Roman"/>
                <a:cs typeface="Times New Roman"/>
              </a:rPr>
              <a:t>Anatomy and Physiology</a:t>
            </a:r>
          </a:p>
          <a:p>
            <a:r>
              <a:rPr lang="en-US" sz="2000" dirty="0">
                <a:latin typeface="Times New Roman"/>
                <a:cs typeface="Times New Roman"/>
              </a:rPr>
              <a:t>Physical Science(9)</a:t>
            </a:r>
          </a:p>
          <a:p>
            <a:r>
              <a:rPr lang="en-US" sz="2000" dirty="0">
                <a:latin typeface="Times New Roman"/>
                <a:cs typeface="Times New Roman"/>
              </a:rPr>
              <a:t>Aviation</a:t>
            </a:r>
          </a:p>
          <a:p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b="1" u="sng" dirty="0">
                <a:latin typeface="Times New Roman"/>
                <a:cs typeface="Times New Roman"/>
              </a:rPr>
              <a:t>After school activities</a:t>
            </a:r>
          </a:p>
          <a:p>
            <a:r>
              <a:rPr lang="en-US" sz="2000" dirty="0">
                <a:latin typeface="Times New Roman"/>
                <a:cs typeface="Times New Roman"/>
              </a:rPr>
              <a:t>New Teacher Mentor </a:t>
            </a:r>
          </a:p>
          <a:p>
            <a:r>
              <a:rPr lang="en-US" sz="2000" dirty="0">
                <a:latin typeface="Times New Roman"/>
                <a:cs typeface="Times New Roman"/>
              </a:rPr>
              <a:t>SMART team advisor </a:t>
            </a:r>
          </a:p>
          <a:p>
            <a:r>
              <a:rPr lang="en-US" sz="2000" dirty="0">
                <a:latin typeface="Times New Roman"/>
                <a:cs typeface="Times New Roman"/>
              </a:rPr>
              <a:t>Wrestling coach </a:t>
            </a:r>
          </a:p>
          <a:p>
            <a:r>
              <a:rPr lang="en-US" sz="2000" dirty="0">
                <a:latin typeface="Times New Roman"/>
                <a:cs typeface="Times New Roman"/>
              </a:rPr>
              <a:t>Fishing club advisor </a:t>
            </a:r>
          </a:p>
          <a:p>
            <a:endParaRPr lang="en-US" sz="2000" dirty="0">
              <a:latin typeface="Times New Roman"/>
              <a:cs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6AE890-E5D1-D87B-626D-E122AB8B0EDB}"/>
              </a:ext>
            </a:extLst>
          </p:cNvPr>
          <p:cNvSpPr txBox="1"/>
          <p:nvPr/>
        </p:nvSpPr>
        <p:spPr>
          <a:xfrm>
            <a:off x="304183" y="4400585"/>
            <a:ext cx="7438190" cy="224676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000" b="1" u="sng" dirty="0">
                <a:latin typeface="Times New Roman"/>
                <a:cs typeface="Times New Roman"/>
              </a:rPr>
              <a:t>Awards</a:t>
            </a:r>
            <a:r>
              <a:rPr lang="en-US" sz="2000" dirty="0">
                <a:latin typeface="Times New Roman"/>
                <a:cs typeface="Times New Roman"/>
              </a:rPr>
              <a:t>:</a:t>
            </a:r>
          </a:p>
          <a:p>
            <a:r>
              <a:rPr lang="en-US" sz="2000" dirty="0">
                <a:latin typeface="Times New Roman"/>
                <a:cs typeface="Times New Roman"/>
              </a:rPr>
              <a:t>Outstanding Science Educator - University of Minnesota – Twin Cities</a:t>
            </a:r>
          </a:p>
          <a:p>
            <a:r>
              <a:rPr lang="en-US" sz="2000" dirty="0">
                <a:latin typeface="Times New Roman"/>
                <a:cs typeface="Times New Roman"/>
              </a:rPr>
              <a:t>2014</a:t>
            </a:r>
          </a:p>
          <a:p>
            <a:r>
              <a:rPr lang="en-US" sz="2000" dirty="0">
                <a:latin typeface="Times New Roman"/>
                <a:cs typeface="Times New Roman"/>
              </a:rPr>
              <a:t>Educator of the year HUHS </a:t>
            </a:r>
          </a:p>
          <a:p>
            <a:r>
              <a:rPr lang="en-US" sz="2000" dirty="0">
                <a:latin typeface="Times New Roman"/>
                <a:cs typeface="Times New Roman"/>
              </a:rPr>
              <a:t>2015</a:t>
            </a:r>
          </a:p>
          <a:p>
            <a:r>
              <a:rPr lang="en-US" sz="2000" dirty="0">
                <a:latin typeface="Times New Roman"/>
                <a:cs typeface="Times New Roman"/>
              </a:rPr>
              <a:t>Herb Kohl Fellowship Grant</a:t>
            </a:r>
          </a:p>
          <a:p>
            <a:r>
              <a:rPr lang="en-US" sz="2000" dirty="0">
                <a:latin typeface="Times New Roman"/>
                <a:cs typeface="Times New Roman"/>
              </a:rPr>
              <a:t>2016</a:t>
            </a:r>
          </a:p>
        </p:txBody>
      </p:sp>
      <p:pic>
        <p:nvPicPr>
          <p:cNvPr id="4100" name="Picture 4" descr="Image result for hartford orioles football">
            <a:extLst>
              <a:ext uri="{FF2B5EF4-FFF2-40B4-BE49-F238E27FC236}">
                <a16:creationId xmlns:a16="http://schemas.microsoft.com/office/drawing/2014/main" id="{99BA37B6-4331-BF26-43CA-BFE742CB7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323" y="1082409"/>
            <a:ext cx="1692718" cy="84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5B01DDB-8BF8-3FCA-079C-44EFAE490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290" y="960449"/>
            <a:ext cx="2536216" cy="255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96834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A0C4D-C20E-1AEA-EAC2-28EC9D84B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Restriction enzymes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BC9C1F-5EAC-5EEF-83CA-BA6A2EFC0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FD9E4-7B8A-5181-545D-07A0A57CD086}"/>
              </a:ext>
            </a:extLst>
          </p:cNvPr>
          <p:cNvSpPr txBox="1"/>
          <p:nvPr/>
        </p:nvSpPr>
        <p:spPr>
          <a:xfrm>
            <a:off x="800100" y="1504950"/>
            <a:ext cx="519112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Hae</a:t>
            </a:r>
            <a:r>
              <a:rPr lang="en-US" i="1" dirty="0"/>
              <a:t> III </a:t>
            </a:r>
            <a:r>
              <a:rPr lang="en-US" dirty="0"/>
              <a:t>is an endonuclease that digests DNA at</a:t>
            </a:r>
          </a:p>
          <a:p>
            <a:endParaRPr lang="en-US" dirty="0"/>
          </a:p>
          <a:p>
            <a:r>
              <a:rPr lang="en-US" dirty="0"/>
              <a:t>                                     5’ GG/ CC 3’</a:t>
            </a:r>
          </a:p>
          <a:p>
            <a:r>
              <a:rPr lang="en-US" i="1" dirty="0"/>
              <a:t>                                     </a:t>
            </a:r>
            <a:r>
              <a:rPr lang="en-US" dirty="0"/>
              <a:t>3’ CC/ GG 5’</a:t>
            </a:r>
          </a:p>
          <a:p>
            <a:endParaRPr lang="en-US" dirty="0"/>
          </a:p>
          <a:p>
            <a:r>
              <a:rPr lang="en-US" dirty="0"/>
              <a:t>We could use this for a gene knock out – turning a gene off.</a:t>
            </a:r>
          </a:p>
          <a:p>
            <a:endParaRPr lang="en-US" dirty="0"/>
          </a:p>
          <a:p>
            <a:r>
              <a:rPr lang="en-US" dirty="0"/>
              <a:t>… but … </a:t>
            </a:r>
          </a:p>
          <a:p>
            <a:endParaRPr lang="en-US" dirty="0"/>
          </a:p>
          <a:p>
            <a:r>
              <a:rPr lang="en-US" dirty="0"/>
              <a:t>¼ x ¼ x ¼ x ¼ = 1/256 </a:t>
            </a:r>
          </a:p>
          <a:p>
            <a:endParaRPr lang="en-US" dirty="0"/>
          </a:p>
          <a:p>
            <a:r>
              <a:rPr lang="en-US" dirty="0"/>
              <a:t>Statistically… 3.2 billion base pairs would be cut into 12.5 million fragments!</a:t>
            </a:r>
          </a:p>
          <a:p>
            <a:endParaRPr lang="en-US" dirty="0"/>
          </a:p>
          <a:p>
            <a:r>
              <a:rPr lang="en-US" dirty="0"/>
              <a:t>This would be ideal if your goal was to turn off ALL OF THE GENES!</a:t>
            </a:r>
          </a:p>
          <a:p>
            <a:endParaRPr lang="en-US" i="1" dirty="0"/>
          </a:p>
          <a:p>
            <a:endParaRPr lang="en-US" i="1" dirty="0"/>
          </a:p>
        </p:txBody>
      </p:sp>
      <p:pic>
        <p:nvPicPr>
          <p:cNvPr id="1026" name="Picture 2" descr=" ">
            <a:extLst>
              <a:ext uri="{FF2B5EF4-FFF2-40B4-BE49-F238E27FC236}">
                <a16:creationId xmlns:a16="http://schemas.microsoft.com/office/drawing/2014/main" id="{C872831E-B84B-D1D6-C89D-AB4E521E5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5" y="1504950"/>
            <a:ext cx="4191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7356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834-E29D-2CE9-CA05-82E4BECC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 the genome?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5DBF08-9345-E83D-7AA5-3CC4325E1876}"/>
              </a:ext>
            </a:extLst>
          </p:cNvPr>
          <p:cNvSpPr txBox="1"/>
          <p:nvPr/>
        </p:nvSpPr>
        <p:spPr>
          <a:xfrm>
            <a:off x="523875" y="1285875"/>
            <a:ext cx="10694743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Cas-9 gives us a highly specific DNA targeting system – All we need to do is write the RNA guide sequence!</a:t>
            </a:r>
          </a:p>
          <a:p>
            <a:endParaRPr lang="en-US" dirty="0"/>
          </a:p>
          <a:p>
            <a:r>
              <a:rPr lang="en-US" dirty="0"/>
              <a:t>What makes this so powerful? I can target a ~20 bp sequence out of 3.2 billion!</a:t>
            </a:r>
          </a:p>
          <a:p>
            <a:endParaRPr lang="en-US" dirty="0"/>
          </a:p>
          <a:p>
            <a:r>
              <a:rPr lang="en-US" dirty="0"/>
              <a:t>For perspective:</a:t>
            </a:r>
          </a:p>
          <a:p>
            <a:r>
              <a:rPr lang="en-US" dirty="0"/>
              <a:t>One line of genetic code – Times New Roman – 12 font</a:t>
            </a:r>
          </a:p>
          <a:p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AATCCCGTGGGGTTTCTTTTTATCTAAATCTTTATTACTTTATTTTCGGGGTATTTATTCTGTTTTAACTTGCACATTTATCTGAATTTGCGGGGGGGATCTTCTAT</a:t>
            </a:r>
          </a:p>
          <a:p>
            <a:endParaRPr lang="en-US" dirty="0">
              <a:latin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</a:rPr>
              <a:t>2,502 bp on an 8.5” x 11” sheet of paper, one side = 5004 on both sides</a:t>
            </a:r>
          </a:p>
          <a:p>
            <a:endParaRPr lang="en-US" dirty="0">
              <a:latin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</a:rPr>
              <a:t>The human genome would be a book 639,489 pages long.</a:t>
            </a:r>
          </a:p>
          <a:p>
            <a:r>
              <a:rPr lang="en-US" dirty="0">
                <a:latin typeface="Times New Roman" panose="02020603050405020304" pitchFamily="18" charset="0"/>
              </a:rPr>
              <a:t>500 sheets of high-quality paper is 2.5” (unbound)</a:t>
            </a:r>
          </a:p>
          <a:p>
            <a:r>
              <a:rPr lang="en-US" dirty="0">
                <a:latin typeface="Times New Roman" panose="02020603050405020304" pitchFamily="18" charset="0"/>
              </a:rPr>
              <a:t>(639,489 pages / 500 sheets) * 2.5” = ” / 12” =  266.5 feet thick</a:t>
            </a:r>
          </a:p>
          <a:p>
            <a:endParaRPr lang="en-US" dirty="0">
              <a:latin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</a:rPr>
              <a:t>In Football Terms…</a:t>
            </a:r>
          </a:p>
          <a:p>
            <a:r>
              <a:rPr lang="en-US" dirty="0">
                <a:latin typeface="Times New Roman" panose="02020603050405020304" pitchFamily="18" charset="0"/>
              </a:rPr>
              <a:t>Our epic genome book on its side would go from our goal line to the opposing teams almost 11-yard line. </a:t>
            </a:r>
          </a:p>
          <a:p>
            <a:r>
              <a:rPr lang="en-US" dirty="0">
                <a:latin typeface="Times New Roman" panose="02020603050405020304" pitchFamily="18" charset="0"/>
              </a:rPr>
              <a:t>(88.8 yards)</a:t>
            </a:r>
          </a:p>
          <a:p>
            <a:endParaRPr lang="en-US" dirty="0">
              <a:latin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</a:rPr>
              <a:t>This programed machine will find the ATGCTTGGCTAAGTCCACGT sequence on p. 434,473 </a:t>
            </a:r>
          </a:p>
          <a:p>
            <a:endParaRPr lang="en-US" dirty="0">
              <a:latin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0181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987216-7B1A-D714-C504-68C3E40B3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F2956-A5E2-634C-8E12-CD6DA5A1B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CRISPR systems use 17-24 RNA base pairs to interrogate the target strand after identifying the PAM sequence.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How many base pairs would we need to find a statistically unique sequence in the human genome? (3.2 billion base pairs)</a:t>
            </a:r>
          </a:p>
          <a:p>
            <a:endParaRPr lang="en-US" dirty="0"/>
          </a:p>
          <a:p>
            <a:r>
              <a:rPr lang="en-US" dirty="0"/>
              <a:t>That’s ¼ to the 16</a:t>
            </a:r>
            <a:r>
              <a:rPr lang="en-US" baseline="30000" dirty="0"/>
              <a:t>th</a:t>
            </a:r>
            <a:r>
              <a:rPr lang="en-US" dirty="0"/>
              <a:t> power… or  1 / 4,300,000,000</a:t>
            </a:r>
          </a:p>
          <a:p>
            <a:pPr marL="0" indent="0">
              <a:buNone/>
            </a:pPr>
            <a:r>
              <a:rPr lang="en-US" dirty="0"/>
              <a:t>... and it still hits off target…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is that possible?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8E05D6-8F9F-7410-9050-6CD57C1FD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 RNA</a:t>
            </a:r>
          </a:p>
        </p:txBody>
      </p:sp>
    </p:spTree>
    <p:extLst>
      <p:ext uri="{BB962C8B-B14F-4D97-AF65-F5344CB8AC3E}">
        <p14:creationId xmlns:p14="http://schemas.microsoft.com/office/powerpoint/2010/main" val="34856825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DEABD3-9BD1-3A61-117F-53DE00975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B67F7DA-9198-491B-C24C-EC36FEBF71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9811" y="1900024"/>
            <a:ext cx="6494463" cy="4179307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90BCA39-DD6C-1200-E2C9-2C93528A4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Doudna and Charpentier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FB8DED-A3CE-A149-9E4D-85F2D1AA7DEA}"/>
              </a:ext>
            </a:extLst>
          </p:cNvPr>
          <p:cNvSpPr txBox="1"/>
          <p:nvPr/>
        </p:nvSpPr>
        <p:spPr>
          <a:xfrm>
            <a:off x="1238250" y="2084316"/>
            <a:ext cx="60293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2020 Nobel Prize in Chemistry was awarded to Jennifer Doudna and Emmanuelle Charpentier for their work on the Tetraloop which allows for a programable Cas-9 protein by making the </a:t>
            </a:r>
            <a:r>
              <a:rPr lang="en-US" dirty="0" err="1"/>
              <a:t>tracrRNA</a:t>
            </a:r>
            <a:r>
              <a:rPr lang="en-US" dirty="0"/>
              <a:t> and crRNA a long single strand</a:t>
            </a:r>
          </a:p>
        </p:txBody>
      </p:sp>
      <p:pic>
        <p:nvPicPr>
          <p:cNvPr id="2050" name="Picture 2" descr="Image result for doudna and charpentier">
            <a:extLst>
              <a:ext uri="{FF2B5EF4-FFF2-40B4-BE49-F238E27FC236}">
                <a16:creationId xmlns:a16="http://schemas.microsoft.com/office/drawing/2014/main" id="{6692200C-7D6E-53A6-FFE5-4B15B4823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756" y="3567563"/>
            <a:ext cx="363855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5671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02015D-DD6D-E604-2020-38E387B0E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524EC-0185-F2BB-6DB6-2330581AC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your genome, a DSB is … well… bad. Real bad!</a:t>
            </a:r>
          </a:p>
          <a:p>
            <a:r>
              <a:rPr lang="en-US" dirty="0"/>
              <a:t>Your body has 2 ways to repair a DSB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049EC78-D2CC-8673-F651-FAC62A335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DNA with a double stranded break (DSB)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A02679-75C6-E88F-481A-0AE1E0F9F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8862" y="3348037"/>
            <a:ext cx="6105525" cy="187642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F6EF1DB-DB16-B1E3-30EC-81B29F101670}"/>
              </a:ext>
            </a:extLst>
          </p:cNvPr>
          <p:cNvSpPr/>
          <p:nvPr/>
        </p:nvSpPr>
        <p:spPr>
          <a:xfrm>
            <a:off x="2038350" y="3076575"/>
            <a:ext cx="2447925" cy="5026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6AA54221-E4CF-897D-543D-889D3A4E43E5}"/>
                  </a:ext>
                </a:extLst>
              </p14:cNvPr>
              <p14:cNvContentPartPr/>
              <p14:nvPr/>
            </p14:nvContentPartPr>
            <p14:xfrm>
              <a:off x="6635880" y="3300645"/>
              <a:ext cx="182880" cy="540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6AA54221-E4CF-897D-543D-889D3A4E43E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27240" y="3291645"/>
                <a:ext cx="200520" cy="7164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E004FB6A-8E3F-3206-D86F-C19EB0F36611}"/>
              </a:ext>
            </a:extLst>
          </p:cNvPr>
          <p:cNvSpPr txBox="1"/>
          <p:nvPr/>
        </p:nvSpPr>
        <p:spPr>
          <a:xfrm>
            <a:off x="1847850" y="2428875"/>
            <a:ext cx="6886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Non-Homologous End-Joining (NHEJ)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239CA4-9515-9E27-F6B0-E3D6EF39EBBB}"/>
              </a:ext>
            </a:extLst>
          </p:cNvPr>
          <p:cNvSpPr txBox="1"/>
          <p:nvPr/>
        </p:nvSpPr>
        <p:spPr>
          <a:xfrm>
            <a:off x="1333499" y="5252415"/>
            <a:ext cx="83153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Very error prone – repair the break at all costs, even if it introduces some mistakes</a:t>
            </a:r>
          </a:p>
          <a:p>
            <a:endParaRPr lang="en-US" sz="2400" dirty="0"/>
          </a:p>
          <a:p>
            <a:r>
              <a:rPr lang="en-US" sz="2400" dirty="0"/>
              <a:t>*Knock-out</a:t>
            </a:r>
          </a:p>
        </p:txBody>
      </p:sp>
    </p:spTree>
    <p:extLst>
      <p:ext uri="{BB962C8B-B14F-4D97-AF65-F5344CB8AC3E}">
        <p14:creationId xmlns:p14="http://schemas.microsoft.com/office/powerpoint/2010/main" val="31931104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DFBC9E-252F-D37D-30CD-8B872DAFD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31A5F-0F56-1C89-FFB9-0B0D29D29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Broken DNA is repaired using a template-</a:t>
            </a:r>
          </a:p>
          <a:p>
            <a:r>
              <a:rPr lang="en-US" dirty="0"/>
              <a:t> It’s complicated </a:t>
            </a:r>
          </a:p>
          <a:p>
            <a:endParaRPr lang="en-US" dirty="0"/>
          </a:p>
          <a:p>
            <a:r>
              <a:rPr lang="en-US" dirty="0"/>
              <a:t>The short of it-</a:t>
            </a:r>
          </a:p>
          <a:p>
            <a:endParaRPr lang="en-US" dirty="0"/>
          </a:p>
          <a:p>
            <a:r>
              <a:rPr lang="en-US" dirty="0"/>
              <a:t>Template DNA matches up with broken strand 3’ sticky end - enzymes make a single strand until it matches the other side – Other enzymes ligate and duplicate other strand - *see video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76227AE-498A-66AD-AC2B-FBE8400FA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Homology Directed Repair (HDR)</a:t>
            </a:r>
          </a:p>
        </p:txBody>
      </p:sp>
    </p:spTree>
    <p:extLst>
      <p:ext uri="{BB962C8B-B14F-4D97-AF65-F5344CB8AC3E}">
        <p14:creationId xmlns:p14="http://schemas.microsoft.com/office/powerpoint/2010/main" val="6900404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9A969B-40CE-26BF-B125-F33BDDA3C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39533-5227-9380-E3B0-46D0FC417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Researchers are now using CRISPR in very clever ways</a:t>
            </a:r>
          </a:p>
          <a:p>
            <a:endParaRPr lang="en-US" dirty="0"/>
          </a:p>
          <a:p>
            <a:r>
              <a:rPr lang="en-US" dirty="0"/>
              <a:t>David Liu -&gt; Cas-9 directed base editing</a:t>
            </a:r>
          </a:p>
          <a:p>
            <a:r>
              <a:rPr lang="en-US" dirty="0"/>
              <a:t>Use Cas-9 to direct base editors to an exact location</a:t>
            </a:r>
          </a:p>
          <a:p>
            <a:r>
              <a:rPr lang="en-US" dirty="0"/>
              <a:t>C -&gt; T by Cytidine deaminase tethered to Cas-9</a:t>
            </a:r>
          </a:p>
          <a:p>
            <a:endParaRPr lang="en-US" dirty="0"/>
          </a:p>
          <a:p>
            <a:r>
              <a:rPr lang="en-US" dirty="0"/>
              <a:t>Nick the non-edited strand – marked for repair.</a:t>
            </a:r>
          </a:p>
          <a:p>
            <a:endParaRPr lang="en-US" dirty="0"/>
          </a:p>
          <a:p>
            <a:r>
              <a:rPr lang="en-US" dirty="0"/>
              <a:t>“Fix” a single nucleotide polymorphism from C-G base pair to a T-A – accounts for ~14% of SNP pathology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AF2881-C478-89FC-9875-C07D1E1C8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editing</a:t>
            </a:r>
          </a:p>
        </p:txBody>
      </p:sp>
    </p:spTree>
    <p:extLst>
      <p:ext uri="{BB962C8B-B14F-4D97-AF65-F5344CB8AC3E}">
        <p14:creationId xmlns:p14="http://schemas.microsoft.com/office/powerpoint/2010/main" val="31395749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878CD-450B-4E0D-8FDF-E4D1E49E7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Viruses using CRISPR like proteins?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EC328-3208-032A-CA3E-C9FF79B4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EA407A-F8BB-5BB7-A93B-CA1AF93D0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" y="891313"/>
            <a:ext cx="4733925" cy="42862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79E82D-DB56-3DBA-50B8-1DAB3FF62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8747" y="5113308"/>
            <a:ext cx="7271253" cy="17067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1699E9-6C96-927D-4980-51F8AEE7ECCC}"/>
              </a:ext>
            </a:extLst>
          </p:cNvPr>
          <p:cNvSpPr txBox="1"/>
          <p:nvPr/>
        </p:nvSpPr>
        <p:spPr>
          <a:xfrm>
            <a:off x="5410200" y="1647825"/>
            <a:ext cx="53625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study conducted on viral genomes indicate that many viruses have different CRISPR like systems.</a:t>
            </a:r>
          </a:p>
          <a:p>
            <a:endParaRPr lang="en-US" dirty="0"/>
          </a:p>
          <a:p>
            <a:r>
              <a:rPr lang="en-US" dirty="0"/>
              <a:t>These CRISPR like systems are used to gain a monopoly on cellular resources by preventing other viruses from infecting the cell</a:t>
            </a:r>
          </a:p>
          <a:p>
            <a:endParaRPr lang="en-US" dirty="0"/>
          </a:p>
          <a:p>
            <a:r>
              <a:rPr lang="en-US" dirty="0"/>
              <a:t>Researchers are currently investigating these smaller CRISPR like proteins for potentially editing “difficult to edit“ cells </a:t>
            </a:r>
          </a:p>
        </p:txBody>
      </p:sp>
    </p:spTree>
    <p:extLst>
      <p:ext uri="{BB962C8B-B14F-4D97-AF65-F5344CB8AC3E}">
        <p14:creationId xmlns:p14="http://schemas.microsoft.com/office/powerpoint/2010/main" val="99314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resources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3E1DCB-0553-30AF-BCCA-AB536C2FD871}"/>
              </a:ext>
            </a:extLst>
          </p:cNvPr>
          <p:cNvSpPr txBox="1"/>
          <p:nvPr/>
        </p:nvSpPr>
        <p:spPr>
          <a:xfrm>
            <a:off x="619125" y="1219200"/>
            <a:ext cx="88011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"/>
              </a:rPr>
              <a:t>A Programable dual-RNA-guided DNA Endonuclease in adaptive bacterial immunity </a:t>
            </a:r>
            <a:endParaRPr lang="en-US" dirty="0"/>
          </a:p>
          <a:p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Jinek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 M,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Chylinski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 K, Fonfara I, Hauer M, Doudna JA, Charpentier E. A programmable dual-RNA-guided DNA endonuclease in adaptive bacterial immunity. Science. 2012 Aug 17;337(6096):816-21.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doi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: 10.1126/science.1225829.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Epub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 2012 Jun 28. PMID: 22745249; PMCID: PMC6286148.</a:t>
            </a:r>
            <a:endParaRPr lang="en-US" dirty="0"/>
          </a:p>
          <a:p>
            <a:endParaRPr lang="en-US" dirty="0">
              <a:hlinkClick r:id="rId3"/>
            </a:endParaRPr>
          </a:p>
          <a:p>
            <a:r>
              <a:rPr lang="en-US" dirty="0">
                <a:hlinkClick r:id="rId3"/>
              </a:rPr>
              <a:t>Diverse virus-encoded CRISPR-Cas systems include streamlined genome editors (cell.com)</a:t>
            </a:r>
            <a:r>
              <a:rPr lang="en-US" dirty="0"/>
              <a:t> </a:t>
            </a:r>
          </a:p>
          <a:p>
            <a:r>
              <a:rPr lang="en-US" dirty="0">
                <a:effectLst/>
              </a:rPr>
              <a:t>Al-</a:t>
            </a:r>
            <a:r>
              <a:rPr lang="en-US" dirty="0" err="1">
                <a:effectLst/>
              </a:rPr>
              <a:t>Shayeb</a:t>
            </a:r>
            <a:r>
              <a:rPr lang="en-US" dirty="0">
                <a:effectLst/>
              </a:rPr>
              <a:t>, B., </a:t>
            </a:r>
            <a:r>
              <a:rPr lang="en-US" dirty="0" err="1">
                <a:effectLst/>
              </a:rPr>
              <a:t>Skopintsev</a:t>
            </a:r>
            <a:r>
              <a:rPr lang="en-US" dirty="0">
                <a:effectLst/>
              </a:rPr>
              <a:t>, P., </a:t>
            </a:r>
            <a:r>
              <a:rPr lang="en-US" dirty="0" err="1">
                <a:effectLst/>
              </a:rPr>
              <a:t>Soczek</a:t>
            </a:r>
            <a:r>
              <a:rPr lang="en-US" dirty="0">
                <a:effectLst/>
              </a:rPr>
              <a:t>, K. M., Stahl, E. C., Li, Z., Groover, E., . . . Doudna, J. A. (2022). Diverse virus-encoded CRISPR-CAS systems include streamlined genome editors. </a:t>
            </a:r>
            <a:r>
              <a:rPr lang="en-US" i="1" dirty="0">
                <a:effectLst/>
              </a:rPr>
              <a:t>Cell,</a:t>
            </a:r>
            <a:r>
              <a:rPr lang="en-US" dirty="0">
                <a:effectLst/>
              </a:rPr>
              <a:t> </a:t>
            </a:r>
            <a:r>
              <a:rPr lang="en-US" i="1" dirty="0">
                <a:effectLst/>
              </a:rPr>
              <a:t>185</a:t>
            </a:r>
            <a:r>
              <a:rPr lang="en-US" dirty="0">
                <a:effectLst/>
              </a:rPr>
              <a:t>(24). doi:10.1016/j.cell.2022.10.020</a:t>
            </a:r>
          </a:p>
          <a:p>
            <a:endParaRPr lang="en-US" dirty="0"/>
          </a:p>
          <a:p>
            <a:r>
              <a:rPr lang="en-US" dirty="0">
                <a:hlinkClick r:id="rId4"/>
              </a:rPr>
              <a:t>HDR – Video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5"/>
              </a:rPr>
              <a:t>NHEJ video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6"/>
              </a:rPr>
              <a:t>David Liu – Can we cure genetic diseases by rewriting DNA? (Ted Talk)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9744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B97C02-7C0B-4B3E-8634-3B64750AB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29</a:t>
            </a:fld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B638185-7712-2B00-309E-3E3FC5D0387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16150" y="1179588"/>
          <a:ext cx="9179036" cy="5484910"/>
        </p:xfrm>
        <a:graphic>
          <a:graphicData uri="http://schemas.openxmlformats.org/drawingml/2006/table">
            <a:tbl>
              <a:tblPr/>
              <a:tblGrid>
                <a:gridCol w="2683181">
                  <a:extLst>
                    <a:ext uri="{9D8B030D-6E8A-4147-A177-3AD203B41FA5}">
                      <a16:colId xmlns:a16="http://schemas.microsoft.com/office/drawing/2014/main" val="2839185014"/>
                    </a:ext>
                  </a:extLst>
                </a:gridCol>
                <a:gridCol w="3368839">
                  <a:extLst>
                    <a:ext uri="{9D8B030D-6E8A-4147-A177-3AD203B41FA5}">
                      <a16:colId xmlns:a16="http://schemas.microsoft.com/office/drawing/2014/main" val="1500072666"/>
                    </a:ext>
                  </a:extLst>
                </a:gridCol>
                <a:gridCol w="3127016">
                  <a:extLst>
                    <a:ext uri="{9D8B030D-6E8A-4147-A177-3AD203B41FA5}">
                      <a16:colId xmlns:a16="http://schemas.microsoft.com/office/drawing/2014/main" val="2236924441"/>
                    </a:ext>
                  </a:extLst>
                </a:gridCol>
              </a:tblGrid>
              <a:tr h="676710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SEPs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0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CCCs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DCIs</a:t>
                      </a:r>
                      <a:r>
                        <a:rPr lang="en-US" sz="24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926624"/>
                  </a:ext>
                </a:extLst>
              </a:tr>
              <a:tr h="96164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Asking Questions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Patterns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HS-LS1-1</a:t>
                      </a:r>
                      <a:r>
                        <a:rPr lang="en-US" sz="24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008056"/>
                  </a:ext>
                </a:extLst>
              </a:tr>
              <a:tr h="96164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Developing and Using Models</a:t>
                      </a:r>
                      <a:r>
                        <a:rPr lang="en-US" sz="24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Cause and Effect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HS-LS1-2</a:t>
                      </a:r>
                      <a:r>
                        <a:rPr lang="en-US" sz="24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602813"/>
                  </a:ext>
                </a:extLst>
              </a:tr>
              <a:tr h="96164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Constructing Explanations 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Scale, Proportion, and Quantity </a:t>
                      </a:r>
                      <a:endParaRPr lang="en-US" sz="24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LS-1A </a:t>
                      </a:r>
                      <a:r>
                        <a:rPr lang="en-US" sz="24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100044"/>
                  </a:ext>
                </a:extLst>
              </a:tr>
              <a:tr h="961640">
                <a:tc>
                  <a:txBody>
                    <a:bodyPr/>
                    <a:lstStyle/>
                    <a:p>
                      <a:pPr algn="l" fontAlgn="auto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Stability and Change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LS-1C 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783369"/>
                  </a:ext>
                </a:extLst>
              </a:tr>
              <a:tr h="96164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endParaRPr lang="en-US" sz="24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LS-1D 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​</a:t>
                      </a:r>
                    </a:p>
                  </a:txBody>
                  <a:tcPr>
                    <a:lnL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45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5937321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74C9EFF8-7FDF-784F-8320-F983A92DE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372" y="467297"/>
            <a:ext cx="10581297" cy="544574"/>
          </a:xfrm>
        </p:spPr>
        <p:txBody>
          <a:bodyPr>
            <a:normAutofit fontScale="90000"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Workshop NGSS Connections 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7BDA3C8-BA0D-0812-3862-59CEBAEB310A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988274" y="0"/>
            <a:ext cx="141802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057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1BF962-65FB-06C3-BDFE-6BE81BFE4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AAF3FC-EBD7-D19C-7158-77F4135C9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Workshop Learning Goals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EF7EA2-0435-3DCD-1FBC-5AD5E256C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1) Understand how CRISPR Cas-9 defends a bacterial cell from viral infection</a:t>
            </a:r>
          </a:p>
          <a:p>
            <a:r>
              <a:rPr lang="en-US" dirty="0"/>
              <a:t>2) Model this acquired immune system in bacteria</a:t>
            </a:r>
          </a:p>
          <a:p>
            <a:r>
              <a:rPr lang="en-US" dirty="0"/>
              <a:t>3) Determine how it can be used in biotechnology</a:t>
            </a:r>
          </a:p>
          <a:p>
            <a:r>
              <a:rPr lang="en-US" dirty="0"/>
              <a:t>4) Understand how viruses use CRISPR like systems</a:t>
            </a:r>
          </a:p>
          <a:p>
            <a:r>
              <a:rPr lang="en-US" dirty="0"/>
              <a:t>5) Have fun!</a:t>
            </a:r>
          </a:p>
        </p:txBody>
      </p:sp>
    </p:spTree>
    <p:extLst>
      <p:ext uri="{BB962C8B-B14F-4D97-AF65-F5344CB8AC3E}">
        <p14:creationId xmlns:p14="http://schemas.microsoft.com/office/powerpoint/2010/main" val="40844647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17B2B-23FF-6F67-F9EC-75594415A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Scan me!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C60852-2E5F-E0DE-145A-8B08B5AFB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6CBDAA8D-82E1-E3B5-4154-567DB7C34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839036"/>
            <a:ext cx="6018963" cy="601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9264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772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7E8FD9-96A5-042E-BA7B-55763B34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95F50F5-0325-4E13-93B8-A048A96B03AB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F07CC328-601B-2A88-A480-EAC35C4560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14776" y="955330"/>
            <a:ext cx="8528414" cy="5677776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65667CE-C7DD-9589-2B33-474217FC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/>
          <a:p>
            <a:r>
              <a:rPr lang="en-US"/>
              <a:t>What is CRISPR?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956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67C33C-4062-65AF-65F1-7BD51CEFF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9B1FAD6-0807-A5AF-385B-775EB0FBCA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624" y="210349"/>
            <a:ext cx="4802646" cy="643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850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5" name="Google Shape;216;p13">
            <a:extLst>
              <a:ext uri="{FF2B5EF4-FFF2-40B4-BE49-F238E27FC236}">
                <a16:creationId xmlns:a16="http://schemas.microsoft.com/office/drawing/2014/main" id="{81ADCD9D-7B8C-DA56-F0A3-DE9FC3A0950B}"/>
              </a:ext>
            </a:extLst>
          </p:cNvPr>
          <p:cNvGrpSpPr/>
          <p:nvPr/>
        </p:nvGrpSpPr>
        <p:grpSpPr>
          <a:xfrm>
            <a:off x="1667796" y="837535"/>
            <a:ext cx="9086794" cy="5461838"/>
            <a:chOff x="1044342" y="336289"/>
            <a:chExt cx="10103316" cy="6185422"/>
          </a:xfrm>
        </p:grpSpPr>
        <p:sp>
          <p:nvSpPr>
            <p:cNvPr id="6" name="Google Shape;217;p13">
              <a:extLst>
                <a:ext uri="{FF2B5EF4-FFF2-40B4-BE49-F238E27FC236}">
                  <a16:creationId xmlns:a16="http://schemas.microsoft.com/office/drawing/2014/main" id="{23839E5E-76E9-54F7-E3DF-5F7958ADC247}"/>
                </a:ext>
              </a:extLst>
            </p:cNvPr>
            <p:cNvSpPr txBox="1"/>
            <p:nvPr/>
          </p:nvSpPr>
          <p:spPr>
            <a:xfrm>
              <a:off x="4794200" y="972164"/>
              <a:ext cx="332255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Cas9</a:t>
              </a:r>
              <a:endParaRPr/>
            </a:p>
          </p:txBody>
        </p:sp>
        <p:sp>
          <p:nvSpPr>
            <p:cNvPr id="7" name="Google Shape;218;p13">
              <a:extLst>
                <a:ext uri="{FF2B5EF4-FFF2-40B4-BE49-F238E27FC236}">
                  <a16:creationId xmlns:a16="http://schemas.microsoft.com/office/drawing/2014/main" id="{23F1B40D-C65A-A6C5-B2AF-D6AE2A0F1057}"/>
                </a:ext>
              </a:extLst>
            </p:cNvPr>
            <p:cNvSpPr txBox="1"/>
            <p:nvPr/>
          </p:nvSpPr>
          <p:spPr>
            <a:xfrm>
              <a:off x="1568207" y="605617"/>
              <a:ext cx="332255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Cas9</a:t>
              </a:r>
              <a:endParaRPr/>
            </a:p>
          </p:txBody>
        </p:sp>
        <p:pic>
          <p:nvPicPr>
            <p:cNvPr id="8" name="Google Shape;219;p13" descr="CRISPR Cas9">
              <a:extLst>
                <a:ext uri="{FF2B5EF4-FFF2-40B4-BE49-F238E27FC236}">
                  <a16:creationId xmlns:a16="http://schemas.microsoft.com/office/drawing/2014/main" id="{EA5C2E15-CCD0-2FC3-752A-96898C67383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044342" y="336289"/>
              <a:ext cx="9921477" cy="61854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220;p13">
              <a:extLst>
                <a:ext uri="{FF2B5EF4-FFF2-40B4-BE49-F238E27FC236}">
                  <a16:creationId xmlns:a16="http://schemas.microsoft.com/office/drawing/2014/main" id="{9EC7B98F-FBA9-0DB2-B050-FDB9886DE567}"/>
                </a:ext>
              </a:extLst>
            </p:cNvPr>
            <p:cNvSpPr txBox="1"/>
            <p:nvPr/>
          </p:nvSpPr>
          <p:spPr>
            <a:xfrm>
              <a:off x="2419983" y="5655003"/>
              <a:ext cx="332255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Non-Target DNA strand</a:t>
              </a:r>
              <a:endParaRPr dirty="0"/>
            </a:p>
          </p:txBody>
        </p:sp>
        <p:sp>
          <p:nvSpPr>
            <p:cNvPr id="10" name="Google Shape;221;p13">
              <a:extLst>
                <a:ext uri="{FF2B5EF4-FFF2-40B4-BE49-F238E27FC236}">
                  <a16:creationId xmlns:a16="http://schemas.microsoft.com/office/drawing/2014/main" id="{1201BE20-DE7B-1FC1-BCF2-0DC88D16110B}"/>
                </a:ext>
              </a:extLst>
            </p:cNvPr>
            <p:cNvSpPr txBox="1"/>
            <p:nvPr/>
          </p:nvSpPr>
          <p:spPr>
            <a:xfrm>
              <a:off x="3377250" y="744116"/>
              <a:ext cx="140801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Cas9</a:t>
              </a:r>
              <a:endParaRPr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222;p13">
              <a:extLst>
                <a:ext uri="{FF2B5EF4-FFF2-40B4-BE49-F238E27FC236}">
                  <a16:creationId xmlns:a16="http://schemas.microsoft.com/office/drawing/2014/main" id="{84E93575-6F82-3AB5-0281-4F867487611D}"/>
                </a:ext>
              </a:extLst>
            </p:cNvPr>
            <p:cNvSpPr txBox="1"/>
            <p:nvPr/>
          </p:nvSpPr>
          <p:spPr>
            <a:xfrm>
              <a:off x="1462714" y="3446514"/>
              <a:ext cx="332255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Target DNA strand</a:t>
              </a:r>
              <a:endParaRPr dirty="0"/>
            </a:p>
          </p:txBody>
        </p:sp>
        <p:sp>
          <p:nvSpPr>
            <p:cNvPr id="12" name="Google Shape;223;p13">
              <a:extLst>
                <a:ext uri="{FF2B5EF4-FFF2-40B4-BE49-F238E27FC236}">
                  <a16:creationId xmlns:a16="http://schemas.microsoft.com/office/drawing/2014/main" id="{A4E0FA5B-EBCD-FD6A-757D-07B45BA52857}"/>
                </a:ext>
              </a:extLst>
            </p:cNvPr>
            <p:cNvSpPr txBox="1"/>
            <p:nvPr/>
          </p:nvSpPr>
          <p:spPr>
            <a:xfrm>
              <a:off x="7825105" y="5572107"/>
              <a:ext cx="332255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PAM site</a:t>
              </a:r>
              <a:endParaRPr dirty="0"/>
            </a:p>
          </p:txBody>
        </p:sp>
        <p:sp>
          <p:nvSpPr>
            <p:cNvPr id="13" name="Google Shape;224;p13">
              <a:extLst>
                <a:ext uri="{FF2B5EF4-FFF2-40B4-BE49-F238E27FC236}">
                  <a16:creationId xmlns:a16="http://schemas.microsoft.com/office/drawing/2014/main" id="{172CF199-BC32-AF53-F97E-6B5B37CDCFDD}"/>
                </a:ext>
              </a:extLst>
            </p:cNvPr>
            <p:cNvSpPr txBox="1"/>
            <p:nvPr/>
          </p:nvSpPr>
          <p:spPr>
            <a:xfrm>
              <a:off x="9293446" y="741331"/>
              <a:ext cx="1598053" cy="5227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tracr</a:t>
              </a:r>
              <a:r>
                <a:rPr lang="en-US" sz="24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RNA</a:t>
              </a:r>
              <a:endParaRPr dirty="0"/>
            </a:p>
          </p:txBody>
        </p:sp>
        <p:sp>
          <p:nvSpPr>
            <p:cNvPr id="14" name="Google Shape;225;p13">
              <a:extLst>
                <a:ext uri="{FF2B5EF4-FFF2-40B4-BE49-F238E27FC236}">
                  <a16:creationId xmlns:a16="http://schemas.microsoft.com/office/drawing/2014/main" id="{B9C43208-E889-62BD-B671-78BFDE9D4740}"/>
                </a:ext>
              </a:extLst>
            </p:cNvPr>
            <p:cNvSpPr txBox="1"/>
            <p:nvPr/>
          </p:nvSpPr>
          <p:spPr>
            <a:xfrm>
              <a:off x="2922635" y="1969727"/>
              <a:ext cx="3322553" cy="5227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crRNA</a:t>
              </a:r>
              <a:endParaRPr dirty="0"/>
            </a:p>
          </p:txBody>
        </p:sp>
        <p:sp>
          <p:nvSpPr>
            <p:cNvPr id="15" name="Google Shape;226;p13">
              <a:extLst>
                <a:ext uri="{FF2B5EF4-FFF2-40B4-BE49-F238E27FC236}">
                  <a16:creationId xmlns:a16="http://schemas.microsoft.com/office/drawing/2014/main" id="{9C9A01DB-768A-6841-0B97-4CFC81CCE7D5}"/>
                </a:ext>
              </a:extLst>
            </p:cNvPr>
            <p:cNvSpPr/>
            <p:nvPr/>
          </p:nvSpPr>
          <p:spPr>
            <a:xfrm>
              <a:off x="2133600" y="3988526"/>
              <a:ext cx="470263" cy="418011"/>
            </a:xfrm>
            <a:custGeom>
              <a:avLst/>
              <a:gdLst/>
              <a:ahLst/>
              <a:cxnLst/>
              <a:rect l="l" t="t" r="r" b="b"/>
              <a:pathLst>
                <a:path w="470263" h="418011" extrusionOk="0">
                  <a:moveTo>
                    <a:pt x="0" y="0"/>
                  </a:moveTo>
                  <a:cubicBezTo>
                    <a:pt x="34834" y="82731"/>
                    <a:pt x="69669" y="165462"/>
                    <a:pt x="148046" y="235131"/>
                  </a:cubicBezTo>
                  <a:cubicBezTo>
                    <a:pt x="226423" y="304800"/>
                    <a:pt x="348343" y="361405"/>
                    <a:pt x="470263" y="418011"/>
                  </a:cubicBezTo>
                </a:path>
              </a:pathLst>
            </a:custGeom>
            <a:noFill/>
            <a:ln w="635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27;p13">
              <a:extLst>
                <a:ext uri="{FF2B5EF4-FFF2-40B4-BE49-F238E27FC236}">
                  <a16:creationId xmlns:a16="http://schemas.microsoft.com/office/drawing/2014/main" id="{67E9C9A1-6795-13A3-874C-DB13AEAB0A69}"/>
                </a:ext>
              </a:extLst>
            </p:cNvPr>
            <p:cNvSpPr/>
            <p:nvPr/>
          </p:nvSpPr>
          <p:spPr>
            <a:xfrm>
              <a:off x="4036028" y="2126860"/>
              <a:ext cx="1654628" cy="728448"/>
            </a:xfrm>
            <a:custGeom>
              <a:avLst/>
              <a:gdLst/>
              <a:ahLst/>
              <a:cxnLst/>
              <a:rect l="l" t="t" r="r" b="b"/>
              <a:pathLst>
                <a:path w="1654628" h="728448" extrusionOk="0">
                  <a:moveTo>
                    <a:pt x="0" y="57888"/>
                  </a:moveTo>
                  <a:cubicBezTo>
                    <a:pt x="240937" y="6362"/>
                    <a:pt x="481875" y="-45163"/>
                    <a:pt x="757646" y="66597"/>
                  </a:cubicBezTo>
                  <a:cubicBezTo>
                    <a:pt x="1033417" y="178357"/>
                    <a:pt x="1344022" y="453402"/>
                    <a:pt x="1654628" y="728448"/>
                  </a:cubicBezTo>
                </a:path>
              </a:pathLst>
            </a:custGeom>
            <a:noFill/>
            <a:ln w="635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228;p13">
              <a:extLst>
                <a:ext uri="{FF2B5EF4-FFF2-40B4-BE49-F238E27FC236}">
                  <a16:creationId xmlns:a16="http://schemas.microsoft.com/office/drawing/2014/main" id="{56756C1A-088C-5F02-9EF3-E3D220BA0EE7}"/>
                </a:ext>
              </a:extLst>
            </p:cNvPr>
            <p:cNvSpPr/>
            <p:nvPr/>
          </p:nvSpPr>
          <p:spPr>
            <a:xfrm>
              <a:off x="10110651" y="1271451"/>
              <a:ext cx="203580" cy="348343"/>
            </a:xfrm>
            <a:custGeom>
              <a:avLst/>
              <a:gdLst/>
              <a:ahLst/>
              <a:cxnLst/>
              <a:rect l="l" t="t" r="r" b="b"/>
              <a:pathLst>
                <a:path w="203580" h="348343" extrusionOk="0">
                  <a:moveTo>
                    <a:pt x="191589" y="0"/>
                  </a:moveTo>
                  <a:cubicBezTo>
                    <a:pt x="203200" y="40640"/>
                    <a:pt x="214811" y="81281"/>
                    <a:pt x="182880" y="139338"/>
                  </a:cubicBezTo>
                  <a:cubicBezTo>
                    <a:pt x="150949" y="197395"/>
                    <a:pt x="75474" y="272869"/>
                    <a:pt x="0" y="348343"/>
                  </a:cubicBezTo>
                </a:path>
              </a:pathLst>
            </a:custGeom>
            <a:noFill/>
            <a:ln w="635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229;p13">
              <a:extLst>
                <a:ext uri="{FF2B5EF4-FFF2-40B4-BE49-F238E27FC236}">
                  <a16:creationId xmlns:a16="http://schemas.microsoft.com/office/drawing/2014/main" id="{2E9982D2-53B9-683C-9ADB-2AB0E2D74FEF}"/>
                </a:ext>
              </a:extLst>
            </p:cNvPr>
            <p:cNvSpPr/>
            <p:nvPr/>
          </p:nvSpPr>
          <p:spPr>
            <a:xfrm>
              <a:off x="4380411" y="5286103"/>
              <a:ext cx="418012" cy="348343"/>
            </a:xfrm>
            <a:custGeom>
              <a:avLst/>
              <a:gdLst/>
              <a:ahLst/>
              <a:cxnLst/>
              <a:rect l="l" t="t" r="r" b="b"/>
              <a:pathLst>
                <a:path w="418012" h="348343" extrusionOk="0">
                  <a:moveTo>
                    <a:pt x="0" y="348343"/>
                  </a:moveTo>
                  <a:cubicBezTo>
                    <a:pt x="95794" y="325120"/>
                    <a:pt x="191589" y="301897"/>
                    <a:pt x="261258" y="243840"/>
                  </a:cubicBezTo>
                  <a:cubicBezTo>
                    <a:pt x="330927" y="185783"/>
                    <a:pt x="374469" y="92891"/>
                    <a:pt x="418012" y="0"/>
                  </a:cubicBezTo>
                </a:path>
              </a:pathLst>
            </a:custGeom>
            <a:noFill/>
            <a:ln w="635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230;p13">
              <a:extLst>
                <a:ext uri="{FF2B5EF4-FFF2-40B4-BE49-F238E27FC236}">
                  <a16:creationId xmlns:a16="http://schemas.microsoft.com/office/drawing/2014/main" id="{9AE3C23D-598B-1AD5-8ABF-A80C55FDD2A4}"/>
                </a:ext>
              </a:extLst>
            </p:cNvPr>
            <p:cNvSpPr/>
            <p:nvPr/>
          </p:nvSpPr>
          <p:spPr>
            <a:xfrm>
              <a:off x="7895598" y="4188823"/>
              <a:ext cx="464631" cy="1367246"/>
            </a:xfrm>
            <a:custGeom>
              <a:avLst/>
              <a:gdLst/>
              <a:ahLst/>
              <a:cxnLst/>
              <a:rect l="l" t="t" r="r" b="b"/>
              <a:pathLst>
                <a:path w="464631" h="1367246" extrusionOk="0">
                  <a:moveTo>
                    <a:pt x="464631" y="1367246"/>
                  </a:moveTo>
                  <a:cubicBezTo>
                    <a:pt x="262156" y="1141548"/>
                    <a:pt x="59682" y="915851"/>
                    <a:pt x="11785" y="687977"/>
                  </a:cubicBezTo>
                  <a:cubicBezTo>
                    <a:pt x="-36112" y="460103"/>
                    <a:pt x="70568" y="230051"/>
                    <a:pt x="177248" y="0"/>
                  </a:cubicBezTo>
                </a:path>
              </a:pathLst>
            </a:custGeom>
            <a:noFill/>
            <a:ln w="635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9165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E9F824-AF57-C374-BB20-713E625DB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13B8E05-51CA-2863-1637-8020BADD9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the Cut with CRISPR Cas-9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48663B7-0CE0-04A3-C701-6BE84819F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4478" y="852859"/>
            <a:ext cx="9363076" cy="606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9481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transference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65FED8D-C70D-F8E5-DC33-949BAE0DD7B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4478" y="852859"/>
            <a:ext cx="9363076" cy="606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224;p13">
            <a:extLst>
              <a:ext uri="{FF2B5EF4-FFF2-40B4-BE49-F238E27FC236}">
                <a16:creationId xmlns:a16="http://schemas.microsoft.com/office/drawing/2014/main" id="{4626A379-6EF1-CBF8-FB36-C950F295E5DA}"/>
              </a:ext>
            </a:extLst>
          </p:cNvPr>
          <p:cNvSpPr txBox="1"/>
          <p:nvPr/>
        </p:nvSpPr>
        <p:spPr>
          <a:xfrm>
            <a:off x="8505910" y="1271926"/>
            <a:ext cx="143726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tracr</a:t>
            </a:r>
            <a:r>
              <a:rPr lang="en-US" sz="24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RNA</a:t>
            </a:r>
            <a:endParaRPr dirty="0"/>
          </a:p>
        </p:txBody>
      </p:sp>
      <p:sp>
        <p:nvSpPr>
          <p:cNvPr id="5" name="Google Shape;228;p13">
            <a:extLst>
              <a:ext uri="{FF2B5EF4-FFF2-40B4-BE49-F238E27FC236}">
                <a16:creationId xmlns:a16="http://schemas.microsoft.com/office/drawing/2014/main" id="{BB57CAB2-7DDD-FD94-C55C-FD89301F2EC0}"/>
              </a:ext>
            </a:extLst>
          </p:cNvPr>
          <p:cNvSpPr/>
          <p:nvPr/>
        </p:nvSpPr>
        <p:spPr>
          <a:xfrm>
            <a:off x="8677276" y="1733550"/>
            <a:ext cx="266700" cy="237343"/>
          </a:xfrm>
          <a:custGeom>
            <a:avLst/>
            <a:gdLst/>
            <a:ahLst/>
            <a:cxnLst/>
            <a:rect l="l" t="t" r="r" b="b"/>
            <a:pathLst>
              <a:path w="203580" h="348343" extrusionOk="0">
                <a:moveTo>
                  <a:pt x="191589" y="0"/>
                </a:moveTo>
                <a:cubicBezTo>
                  <a:pt x="203200" y="40640"/>
                  <a:pt x="214811" y="81281"/>
                  <a:pt x="182880" y="139338"/>
                </a:cubicBezTo>
                <a:cubicBezTo>
                  <a:pt x="150949" y="197395"/>
                  <a:pt x="75474" y="272869"/>
                  <a:pt x="0" y="348343"/>
                </a:cubicBezTo>
              </a:path>
            </a:pathLst>
          </a:custGeom>
          <a:noFill/>
          <a:ln w="635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227;p13">
            <a:extLst>
              <a:ext uri="{FF2B5EF4-FFF2-40B4-BE49-F238E27FC236}">
                <a16:creationId xmlns:a16="http://schemas.microsoft.com/office/drawing/2014/main" id="{641101BF-7BB3-48FB-F4B0-A9CE100DFB37}"/>
              </a:ext>
            </a:extLst>
          </p:cNvPr>
          <p:cNvSpPr/>
          <p:nvPr/>
        </p:nvSpPr>
        <p:spPr>
          <a:xfrm>
            <a:off x="1767680" y="3856916"/>
            <a:ext cx="1488151" cy="643233"/>
          </a:xfrm>
          <a:custGeom>
            <a:avLst/>
            <a:gdLst/>
            <a:ahLst/>
            <a:cxnLst/>
            <a:rect l="l" t="t" r="r" b="b"/>
            <a:pathLst>
              <a:path w="1654628" h="728448" extrusionOk="0">
                <a:moveTo>
                  <a:pt x="0" y="57888"/>
                </a:moveTo>
                <a:cubicBezTo>
                  <a:pt x="240937" y="6362"/>
                  <a:pt x="481875" y="-45163"/>
                  <a:pt x="757646" y="66597"/>
                </a:cubicBezTo>
                <a:cubicBezTo>
                  <a:pt x="1033417" y="178357"/>
                  <a:pt x="1344022" y="453402"/>
                  <a:pt x="1654628" y="728448"/>
                </a:cubicBezTo>
              </a:path>
            </a:pathLst>
          </a:custGeom>
          <a:noFill/>
          <a:ln w="635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E7510B-1EB2-3321-0637-217D7F2C4482}"/>
              </a:ext>
            </a:extLst>
          </p:cNvPr>
          <p:cNvSpPr txBox="1"/>
          <p:nvPr/>
        </p:nvSpPr>
        <p:spPr>
          <a:xfrm>
            <a:off x="565205" y="3672250"/>
            <a:ext cx="3429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Calibri"/>
                <a:ea typeface="Calibri"/>
                <a:cs typeface="Calibri"/>
                <a:sym typeface="Calibri"/>
              </a:rPr>
              <a:t>cr</a:t>
            </a:r>
            <a:r>
              <a:rPr lang="en-US" sz="1800" b="1" dirty="0">
                <a:latin typeface="Calibri"/>
                <a:ea typeface="Calibri"/>
                <a:cs typeface="Calibri"/>
                <a:sym typeface="Calibri"/>
              </a:rPr>
              <a:t>RNA</a:t>
            </a:r>
            <a:endParaRPr lang="en-US" dirty="0"/>
          </a:p>
        </p:txBody>
      </p:sp>
      <p:sp>
        <p:nvSpPr>
          <p:cNvPr id="9" name="Google Shape;227;p13">
            <a:extLst>
              <a:ext uri="{FF2B5EF4-FFF2-40B4-BE49-F238E27FC236}">
                <a16:creationId xmlns:a16="http://schemas.microsoft.com/office/drawing/2014/main" id="{F69BE3F1-EE8B-D224-E5E8-AD0A1063BCD2}"/>
              </a:ext>
            </a:extLst>
          </p:cNvPr>
          <p:cNvSpPr/>
          <p:nvPr/>
        </p:nvSpPr>
        <p:spPr>
          <a:xfrm>
            <a:off x="3741708" y="2390776"/>
            <a:ext cx="1488151" cy="1831966"/>
          </a:xfrm>
          <a:custGeom>
            <a:avLst/>
            <a:gdLst/>
            <a:ahLst/>
            <a:cxnLst/>
            <a:rect l="l" t="t" r="r" b="b"/>
            <a:pathLst>
              <a:path w="1654628" h="728448" extrusionOk="0">
                <a:moveTo>
                  <a:pt x="0" y="57888"/>
                </a:moveTo>
                <a:cubicBezTo>
                  <a:pt x="240937" y="6362"/>
                  <a:pt x="481875" y="-45163"/>
                  <a:pt x="757646" y="66597"/>
                </a:cubicBezTo>
                <a:cubicBezTo>
                  <a:pt x="1033417" y="178357"/>
                  <a:pt x="1344022" y="453402"/>
                  <a:pt x="1654628" y="728448"/>
                </a:cubicBezTo>
              </a:path>
            </a:pathLst>
          </a:custGeom>
          <a:noFill/>
          <a:ln w="635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BA6D27-75DB-F59F-8CC3-B9857201EC81}"/>
              </a:ext>
            </a:extLst>
          </p:cNvPr>
          <p:cNvSpPr txBox="1"/>
          <p:nvPr/>
        </p:nvSpPr>
        <p:spPr>
          <a:xfrm>
            <a:off x="1885950" y="235070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latin typeface="Calibri"/>
                <a:ea typeface="Calibri"/>
                <a:cs typeface="Calibri"/>
                <a:sym typeface="Calibri"/>
              </a:rPr>
              <a:t>Target DNA strand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449B9A-C7BD-E9D8-F1F2-A17BC8888827}"/>
              </a:ext>
            </a:extLst>
          </p:cNvPr>
          <p:cNvSpPr txBox="1"/>
          <p:nvPr/>
        </p:nvSpPr>
        <p:spPr>
          <a:xfrm>
            <a:off x="565205" y="517496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latin typeface="Calibri"/>
                <a:ea typeface="Calibri"/>
                <a:cs typeface="Calibri"/>
                <a:sym typeface="Calibri"/>
              </a:rPr>
              <a:t>Non-Target DNA strand</a:t>
            </a:r>
            <a:endParaRPr lang="en-US" dirty="0"/>
          </a:p>
        </p:txBody>
      </p:sp>
      <p:sp>
        <p:nvSpPr>
          <p:cNvPr id="14" name="Google Shape;229;p13">
            <a:extLst>
              <a:ext uri="{FF2B5EF4-FFF2-40B4-BE49-F238E27FC236}">
                <a16:creationId xmlns:a16="http://schemas.microsoft.com/office/drawing/2014/main" id="{5F1FB22A-A665-9813-BFAB-AB4BE3FE6950}"/>
              </a:ext>
            </a:extLst>
          </p:cNvPr>
          <p:cNvSpPr/>
          <p:nvPr/>
        </p:nvSpPr>
        <p:spPr>
          <a:xfrm>
            <a:off x="2879876" y="5041725"/>
            <a:ext cx="375955" cy="307593"/>
          </a:xfrm>
          <a:custGeom>
            <a:avLst/>
            <a:gdLst/>
            <a:ahLst/>
            <a:cxnLst/>
            <a:rect l="l" t="t" r="r" b="b"/>
            <a:pathLst>
              <a:path w="418012" h="348343" extrusionOk="0">
                <a:moveTo>
                  <a:pt x="0" y="348343"/>
                </a:moveTo>
                <a:cubicBezTo>
                  <a:pt x="95794" y="325120"/>
                  <a:pt x="191589" y="301897"/>
                  <a:pt x="261258" y="243840"/>
                </a:cubicBezTo>
                <a:cubicBezTo>
                  <a:pt x="330927" y="185783"/>
                  <a:pt x="374469" y="92891"/>
                  <a:pt x="418012" y="0"/>
                </a:cubicBezTo>
              </a:path>
            </a:pathLst>
          </a:custGeom>
          <a:noFill/>
          <a:ln w="635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C8F44E-881B-B7FC-363D-28112634BDB1}"/>
              </a:ext>
            </a:extLst>
          </p:cNvPr>
          <p:cNvSpPr txBox="1"/>
          <p:nvPr/>
        </p:nvSpPr>
        <p:spPr>
          <a:xfrm>
            <a:off x="7981950" y="564523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latin typeface="Calibri"/>
                <a:ea typeface="Calibri"/>
                <a:cs typeface="Calibri"/>
                <a:sym typeface="Calibri"/>
              </a:rPr>
              <a:t>PAM site</a:t>
            </a:r>
            <a:endParaRPr lang="en-US" dirty="0"/>
          </a:p>
        </p:txBody>
      </p:sp>
      <p:sp>
        <p:nvSpPr>
          <p:cNvPr id="17" name="Google Shape;230;p13">
            <a:extLst>
              <a:ext uri="{FF2B5EF4-FFF2-40B4-BE49-F238E27FC236}">
                <a16:creationId xmlns:a16="http://schemas.microsoft.com/office/drawing/2014/main" id="{F7FF1963-543C-3719-3EE9-799BADD2C6F5}"/>
              </a:ext>
            </a:extLst>
          </p:cNvPr>
          <p:cNvSpPr/>
          <p:nvPr/>
        </p:nvSpPr>
        <p:spPr>
          <a:xfrm>
            <a:off x="7662917" y="4855909"/>
            <a:ext cx="319033" cy="964565"/>
          </a:xfrm>
          <a:custGeom>
            <a:avLst/>
            <a:gdLst/>
            <a:ahLst/>
            <a:cxnLst/>
            <a:rect l="l" t="t" r="r" b="b"/>
            <a:pathLst>
              <a:path w="464631" h="1367246" extrusionOk="0">
                <a:moveTo>
                  <a:pt x="464631" y="1367246"/>
                </a:moveTo>
                <a:cubicBezTo>
                  <a:pt x="262156" y="1141548"/>
                  <a:pt x="59682" y="915851"/>
                  <a:pt x="11785" y="687977"/>
                </a:cubicBezTo>
                <a:cubicBezTo>
                  <a:pt x="-36112" y="460103"/>
                  <a:pt x="70568" y="230051"/>
                  <a:pt x="177248" y="0"/>
                </a:cubicBezTo>
              </a:path>
            </a:pathLst>
          </a:custGeom>
          <a:noFill/>
          <a:ln w="635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6750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1">
            <a:extLst>
              <a:ext uri="{FF2B5EF4-FFF2-40B4-BE49-F238E27FC236}">
                <a16:creationId xmlns:a16="http://schemas.microsoft.com/office/drawing/2014/main" id="{0A565060-61A1-0DED-3741-DA2E1168E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</p:spPr>
        <p:txBody>
          <a:bodyPr/>
          <a:lstStyle/>
          <a:p>
            <a:r>
              <a:rPr lang="en-US" dirty="0"/>
              <a:t>Protospacer Adjacent Motif (PAM)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FA8A69CB-2987-85B3-4DB2-18BB1BF3D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78" y="1768474"/>
            <a:ext cx="11203245" cy="4651375"/>
          </a:xfrm>
        </p:spPr>
        <p:txBody>
          <a:bodyPr>
            <a:normAutofit/>
          </a:bodyPr>
          <a:lstStyle/>
          <a:p>
            <a:r>
              <a:rPr lang="en-US" dirty="0"/>
              <a:t>The PAM sequence for Cas-9 is NGG, where N represents any base.</a:t>
            </a:r>
          </a:p>
          <a:p>
            <a:r>
              <a:rPr lang="en-US" dirty="0"/>
              <a:t>How often would we expect to see this sequence mathematically?</a:t>
            </a:r>
          </a:p>
          <a:p>
            <a:r>
              <a:rPr lang="en-US" dirty="0"/>
              <a:t>G = ¼</a:t>
            </a:r>
          </a:p>
          <a:p>
            <a:r>
              <a:rPr lang="en-US" dirty="0"/>
              <a:t>G = ¼</a:t>
            </a:r>
          </a:p>
          <a:p>
            <a:r>
              <a:rPr lang="en-US" dirty="0"/>
              <a:t>NGG = 1/16</a:t>
            </a:r>
          </a:p>
          <a:p>
            <a:r>
              <a:rPr lang="en-US" dirty="0"/>
              <a:t>So… statistically, Cas-9 would interrogate DNA every 16 base pairs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E96E48-C8AF-44B2-DF0D-97AEFEB4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95F50F5-0325-4E13-93B8-A048A96B03AB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5E80E0DD-D864-4982-B4BD-DD655C27828F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E8471C4C-3E8C-46B6-8453-1BB87D69F46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1" ma:contentTypeDescription="Create a new document." ma:contentTypeScope="" ma:versionID="50f1bd06b1c5b782c82d5bae311ccf5b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3a2c19bcc5f9f103c0bc11c7ae6a0506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97584D-4641-4A0F-A71B-8874E0F3B8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937C8D3-1BFD-40B6-BC92-A17C86FCEAC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7f421b6-124f-4701-bd7b-c31d2b908c90"/>
    <ds:schemaRef ds:uri="256d1f37-a5bf-40ea-9e3b-df9e783b5a8c"/>
    <ds:schemaRef ds:uri="cfebaabb-06ba-495d-9116-624c50a03998"/>
    <ds:schemaRef ds:uri="fccfdd5f-3cf6-48f3-9c58-398738ebd059"/>
  </ds:schemaRefs>
</ds:datastoreItem>
</file>

<file path=customXml/itemProps3.xml><?xml version="1.0" encoding="utf-8"?>
<ds:datastoreItem xmlns:ds="http://schemas.openxmlformats.org/officeDocument/2006/customXml" ds:itemID="{91E16ABB-C338-49FE-BEFB-AD5EFBB9D1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 Presentation template 2022</Template>
  <TotalTime>11815</TotalTime>
  <Words>1218</Words>
  <Application>Microsoft Office PowerPoint</Application>
  <PresentationFormat>Widescreen</PresentationFormat>
  <Paragraphs>220</Paragraphs>
  <Slides>31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Office Theme</vt:lpstr>
      <vt:lpstr>Custom Design</vt:lpstr>
      <vt:lpstr>So effective, the viruses stole it!</vt:lpstr>
      <vt:lpstr>Mark Arnholt Science Educator SMART Team Coordinator 3D Molecular Designs Milwaukee, WI mark.arnholt@3dmoleculardesigns.com </vt:lpstr>
      <vt:lpstr>Workshop Learning Goals </vt:lpstr>
      <vt:lpstr>What is CRISPR?</vt:lpstr>
      <vt:lpstr>PowerPoint Presentation</vt:lpstr>
      <vt:lpstr>PowerPoint Presentation</vt:lpstr>
      <vt:lpstr>Making the Cut with CRISPR Cas-9</vt:lpstr>
      <vt:lpstr>Model transference</vt:lpstr>
      <vt:lpstr>Protospacer Adjacent Motif (PAM)</vt:lpstr>
      <vt:lpstr>Let’s Model!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Restriction enzymes</vt:lpstr>
      <vt:lpstr>Edit the genome?</vt:lpstr>
      <vt:lpstr>Guide RNA</vt:lpstr>
      <vt:lpstr>Doudna and Charpentier</vt:lpstr>
      <vt:lpstr>DNA with a double stranded break (DSB)</vt:lpstr>
      <vt:lpstr>Homology Directed Repair (HDR)</vt:lpstr>
      <vt:lpstr>Base editing</vt:lpstr>
      <vt:lpstr>Viruses using CRISPR like proteins?</vt:lpstr>
      <vt:lpstr>Additional resources</vt:lpstr>
      <vt:lpstr>Workshop NGSS Connections ​ </vt:lpstr>
      <vt:lpstr>Scan me!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 impressive, the viruses stole it!</dc:title>
  <dc:creator>Mark Arnholt</dc:creator>
  <cp:lastModifiedBy>Mark Arnholt</cp:lastModifiedBy>
  <cp:revision>29</cp:revision>
  <dcterms:created xsi:type="dcterms:W3CDTF">2023-01-09T21:48:55Z</dcterms:created>
  <dcterms:modified xsi:type="dcterms:W3CDTF">2023-03-13T15:18:26Z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