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38"/>
  </p:notesMasterIdLst>
  <p:sldIdLst>
    <p:sldId id="282" r:id="rId6"/>
    <p:sldId id="281" r:id="rId7"/>
    <p:sldId id="257" r:id="rId8"/>
    <p:sldId id="275" r:id="rId9"/>
    <p:sldId id="276" r:id="rId10"/>
    <p:sldId id="277" r:id="rId11"/>
    <p:sldId id="278" r:id="rId12"/>
    <p:sldId id="279" r:id="rId13"/>
    <p:sldId id="280" r:id="rId14"/>
    <p:sldId id="264" r:id="rId15"/>
    <p:sldId id="272" r:id="rId16"/>
    <p:sldId id="283" r:id="rId17"/>
    <p:sldId id="273" r:id="rId18"/>
    <p:sldId id="285" r:id="rId19"/>
    <p:sldId id="286" r:id="rId20"/>
    <p:sldId id="274" r:id="rId21"/>
    <p:sldId id="284" r:id="rId22"/>
    <p:sldId id="292" r:id="rId23"/>
    <p:sldId id="293" r:id="rId24"/>
    <p:sldId id="296" r:id="rId25"/>
    <p:sldId id="297" r:id="rId26"/>
    <p:sldId id="295" r:id="rId27"/>
    <p:sldId id="294" r:id="rId28"/>
    <p:sldId id="287" r:id="rId29"/>
    <p:sldId id="288" r:id="rId30"/>
    <p:sldId id="289" r:id="rId31"/>
    <p:sldId id="298" r:id="rId32"/>
    <p:sldId id="299" r:id="rId33"/>
    <p:sldId id="300" r:id="rId34"/>
    <p:sldId id="290" r:id="rId35"/>
    <p:sldId id="291" r:id="rId36"/>
    <p:sldId id="26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E11C3-53C3-AD17-078B-E3FC8D68F859}" v="262" dt="2023-03-07T16:53:09.568"/>
    <p1510:client id="{8AE65E03-8D0D-4EEC-9A5A-8B317ACABE1B}" v="15" dt="2023-02-22T18:48:05.662"/>
    <p1510:client id="{8C7F3F9A-AC31-4FDC-953A-561D13F2050F}" v="405" dt="2023-02-22T16:48:11.2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96" y="1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drive.google.com/file/d/16YWNGonpLxrNt9CN83pTFZ-JWfeF6U81/view?usp=sharin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drive.google.com/drive/u/0/folders/1put2a5jUMDAbSiHB0pEUVvNOYEMD587e" TargetMode="Externa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3dmoleculardesigns.com/classroom_resources/synapse-construction-kit/#videos-and-animations" TargetMode="External"/><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9IIOMwo20xY" TargetMode="External"/><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normAutofit fontScale="90000"/>
          </a:bodyPr>
          <a:lstStyle/>
          <a:p>
            <a:pPr algn="ctr"/>
            <a:r>
              <a:rPr lang="en-US" b="1">
                <a:latin typeface="Verdana Pro SemiBold"/>
              </a:rPr>
              <a:t>Hands on Modeling</a:t>
            </a:r>
            <a:endParaRPr lang="en-US">
              <a:latin typeface="Verdana Pro SemiBold"/>
            </a:endParaRPr>
          </a:p>
          <a:p>
            <a:pPr algn="ctr"/>
            <a:r>
              <a:rPr lang="en-US" b="1">
                <a:latin typeface="Verdana Pro SemiBold"/>
              </a:rPr>
              <a:t>Cell Synapse</a:t>
            </a:r>
            <a:endParaRPr lang="en-US">
              <a:latin typeface="Verdana Pro SemiBold"/>
            </a:endParaRPr>
          </a:p>
          <a:p>
            <a:br>
              <a:rPr lang="en-US"/>
            </a:br>
            <a:endParaRPr lang="en-US"/>
          </a:p>
        </p:txBody>
      </p:sp>
      <p:pic>
        <p:nvPicPr>
          <p:cNvPr id="6" name="Picture 6" descr="Synapse Construction Kit© – 3D Molecular Designs">
            <a:extLst>
              <a:ext uri="{FF2B5EF4-FFF2-40B4-BE49-F238E27FC236}">
                <a16:creationId xmlns:a16="http://schemas.microsoft.com/office/drawing/2014/main" id="{FCB6B9C5-250B-F58D-4E57-56348E2AFA36}"/>
              </a:ext>
            </a:extLst>
          </p:cNvPr>
          <p:cNvPicPr>
            <a:picLocks noGrp="1" noChangeAspect="1"/>
          </p:cNvPicPr>
          <p:nvPr>
            <p:ph type="pic" sz="quarter" idx="14"/>
          </p:nvPr>
        </p:nvPicPr>
        <p:blipFill rotWithShape="1">
          <a:blip r:embed="rId2"/>
          <a:srcRect t="9963" b="9963"/>
          <a:stretch/>
        </p:blipFill>
        <p:spPr>
          <a:xfrm>
            <a:off x="7647474" y="3424711"/>
            <a:ext cx="4333482" cy="2939512"/>
          </a:xfrm>
          <a:prstGeom prst="rect">
            <a:avLst/>
          </a:prstGeo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vert="horz" lIns="91440" tIns="45720" rIns="91440" bIns="45720" rtlCol="0" anchor="t">
            <a:normAutofit/>
          </a:bodyPr>
          <a:lstStyle/>
          <a:p>
            <a:r>
              <a:rPr lang="en-US">
                <a:cs typeface="Calibri"/>
              </a:rPr>
              <a:t>Tanya Monet-Bakken</a:t>
            </a:r>
            <a:endParaRPr lang="en-US"/>
          </a:p>
        </p:txBody>
      </p:sp>
      <p:sp>
        <p:nvSpPr>
          <p:cNvPr id="5" name="TextBox 4">
            <a:extLst>
              <a:ext uri="{FF2B5EF4-FFF2-40B4-BE49-F238E27FC236}">
                <a16:creationId xmlns:a16="http://schemas.microsoft.com/office/drawing/2014/main" id="{D29DC8D9-824C-7D67-66DB-F5F2AD0EF70D}"/>
              </a:ext>
            </a:extLst>
          </p:cNvPr>
          <p:cNvSpPr txBox="1"/>
          <p:nvPr/>
        </p:nvSpPr>
        <p:spPr>
          <a:xfrm>
            <a:off x="1319389" y="3220453"/>
            <a:ext cx="3033888" cy="2850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3ADFD-1617-C3AA-5825-F8E827CD3B54}"/>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0338DC43-4CC0-55A2-FDD5-57855094C560}"/>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4" name="TextBox 3">
            <a:extLst>
              <a:ext uri="{FF2B5EF4-FFF2-40B4-BE49-F238E27FC236}">
                <a16:creationId xmlns:a16="http://schemas.microsoft.com/office/drawing/2014/main" id="{1D32DCE0-3B95-6E91-23B5-9AE1F4474097}"/>
              </a:ext>
            </a:extLst>
          </p:cNvPr>
          <p:cNvSpPr txBox="1"/>
          <p:nvPr/>
        </p:nvSpPr>
        <p:spPr>
          <a:xfrm>
            <a:off x="404602" y="2083699"/>
            <a:ext cx="4248318"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ea typeface="+mn-lt"/>
                <a:cs typeface="+mn-lt"/>
              </a:rPr>
              <a:t>I have my students use playdough to do a “stop animation” of what happens at the neuromuscular junction.</a:t>
            </a:r>
            <a:endParaRPr lang="en-US" sz="3200"/>
          </a:p>
          <a:p>
            <a:br>
              <a:rPr lang="en-US" sz="3200"/>
            </a:br>
            <a:endParaRPr lang="en-US" sz="3200"/>
          </a:p>
        </p:txBody>
      </p:sp>
      <p:sp>
        <p:nvSpPr>
          <p:cNvPr id="5" name="TextBox 4">
            <a:extLst>
              <a:ext uri="{FF2B5EF4-FFF2-40B4-BE49-F238E27FC236}">
                <a16:creationId xmlns:a16="http://schemas.microsoft.com/office/drawing/2014/main" id="{9C3D6AC8-AE33-EB8F-F195-DF1CF2A80D00}"/>
              </a:ext>
            </a:extLst>
          </p:cNvPr>
          <p:cNvSpPr txBox="1"/>
          <p:nvPr/>
        </p:nvSpPr>
        <p:spPr>
          <a:xfrm>
            <a:off x="5138442" y="1564460"/>
            <a:ext cx="5543044" cy="4545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6" name="Picture 6">
            <a:extLst>
              <a:ext uri="{FF2B5EF4-FFF2-40B4-BE49-F238E27FC236}">
                <a16:creationId xmlns:a16="http://schemas.microsoft.com/office/drawing/2014/main" id="{2F819214-8B53-C61C-2028-3CE9623DB86E}"/>
              </a:ext>
            </a:extLst>
          </p:cNvPr>
          <p:cNvPicPr>
            <a:picLocks noChangeAspect="1"/>
          </p:cNvPicPr>
          <p:nvPr/>
        </p:nvPicPr>
        <p:blipFill rotWithShape="1">
          <a:blip r:embed="rId2"/>
          <a:srcRect l="32529" t="26977" r="30986" b="22706"/>
          <a:stretch/>
        </p:blipFill>
        <p:spPr>
          <a:xfrm>
            <a:off x="5382076" y="1225690"/>
            <a:ext cx="5659413" cy="4563324"/>
          </a:xfrm>
          <a:prstGeom prst="rect">
            <a:avLst/>
          </a:prstGeom>
        </p:spPr>
      </p:pic>
    </p:spTree>
    <p:extLst>
      <p:ext uri="{BB962C8B-B14F-4D97-AF65-F5344CB8AC3E}">
        <p14:creationId xmlns:p14="http://schemas.microsoft.com/office/powerpoint/2010/main" val="2440233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normAutofit fontScale="90000"/>
          </a:bodyPr>
          <a:lstStyle/>
          <a:p>
            <a:r>
              <a:rPr lang="en-US">
                <a:latin typeface="Verdana Pro SemiBold"/>
              </a:rPr>
              <a:t>I have my students sketch out (comic book style) nerve propagation.</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4" name="TextBox 3">
            <a:extLst>
              <a:ext uri="{FF2B5EF4-FFF2-40B4-BE49-F238E27FC236}">
                <a16:creationId xmlns:a16="http://schemas.microsoft.com/office/drawing/2014/main" id="{7B7E1C27-D8A1-10F1-2CEA-B609C48D16CF}"/>
              </a:ext>
            </a:extLst>
          </p:cNvPr>
          <p:cNvSpPr txBox="1"/>
          <p:nvPr/>
        </p:nvSpPr>
        <p:spPr>
          <a:xfrm>
            <a:off x="687822" y="1807221"/>
            <a:ext cx="9723929" cy="46124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a:extLst>
              <a:ext uri="{FF2B5EF4-FFF2-40B4-BE49-F238E27FC236}">
                <a16:creationId xmlns:a16="http://schemas.microsoft.com/office/drawing/2014/main" id="{2603D577-9BA2-10B9-E137-73114ABD9173}"/>
              </a:ext>
            </a:extLst>
          </p:cNvPr>
          <p:cNvPicPr>
            <a:picLocks noChangeAspect="1"/>
          </p:cNvPicPr>
          <p:nvPr/>
        </p:nvPicPr>
        <p:blipFill rotWithShape="1">
          <a:blip r:embed="rId2"/>
          <a:srcRect l="19912" t="20359" r="23524" b="5037"/>
          <a:stretch/>
        </p:blipFill>
        <p:spPr>
          <a:xfrm>
            <a:off x="2968261" y="1122264"/>
            <a:ext cx="6058029" cy="5724962"/>
          </a:xfrm>
          <a:prstGeom prst="rect">
            <a:avLst/>
          </a:prstGeom>
        </p:spPr>
      </p:pic>
    </p:spTree>
    <p:extLst>
      <p:ext uri="{BB962C8B-B14F-4D97-AF65-F5344CB8AC3E}">
        <p14:creationId xmlns:p14="http://schemas.microsoft.com/office/powerpoint/2010/main" val="1819018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5CF9E-96DA-03E0-2D88-AB6482FBF957}"/>
              </a:ext>
            </a:extLst>
          </p:cNvPr>
          <p:cNvSpPr>
            <a:spLocks noGrp="1"/>
          </p:cNvSpPr>
          <p:nvPr>
            <p:ph type="title"/>
          </p:nvPr>
        </p:nvSpPr>
        <p:spPr/>
        <p:txBody>
          <a:bodyPr>
            <a:normAutofit fontScale="90000"/>
          </a:bodyPr>
          <a:lstStyle/>
          <a:p>
            <a:r>
              <a:rPr lang="en-US">
                <a:latin typeface="Verdana Pro SemiBold"/>
              </a:rPr>
              <a:t>Evidence of use of the kit</a:t>
            </a:r>
          </a:p>
          <a:p>
            <a:br>
              <a:rPr lang="en-US"/>
            </a:br>
            <a:endParaRPr lang="en-US"/>
          </a:p>
        </p:txBody>
      </p:sp>
      <p:sp>
        <p:nvSpPr>
          <p:cNvPr id="3" name="Slide Number Placeholder 2">
            <a:extLst>
              <a:ext uri="{FF2B5EF4-FFF2-40B4-BE49-F238E27FC236}">
                <a16:creationId xmlns:a16="http://schemas.microsoft.com/office/drawing/2014/main" id="{CF9965C8-2849-BCE2-FE4C-F6AF0F38F5BE}"/>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4" name="TextBox 3">
            <a:extLst>
              <a:ext uri="{FF2B5EF4-FFF2-40B4-BE49-F238E27FC236}">
                <a16:creationId xmlns:a16="http://schemas.microsoft.com/office/drawing/2014/main" id="{E2A49FF7-B2B9-75AD-1F91-8D576347F81C}"/>
              </a:ext>
            </a:extLst>
          </p:cNvPr>
          <p:cNvSpPr txBox="1"/>
          <p:nvPr/>
        </p:nvSpPr>
        <p:spPr>
          <a:xfrm>
            <a:off x="671838" y="738148"/>
            <a:ext cx="853709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2"/>
              </a:rPr>
              <a:t>Video </a:t>
            </a:r>
            <a:r>
              <a:rPr lang="en-US">
                <a:ea typeface="+mn-lt"/>
                <a:cs typeface="+mn-lt"/>
              </a:rPr>
              <a:t>of kit being used in my room. FF to 29:30</a:t>
            </a:r>
            <a:endParaRPr lang="en-US"/>
          </a:p>
          <a:p>
            <a:r>
              <a:rPr lang="en-US">
                <a:ea typeface="+mn-lt"/>
                <a:cs typeface="+mn-lt"/>
              </a:rPr>
              <a:t>Students are reinforcing their knowledge on how nerve send a signal.</a:t>
            </a:r>
            <a:endParaRPr lang="en-US"/>
          </a:p>
          <a:p>
            <a:br>
              <a:rPr lang="en-US"/>
            </a:br>
            <a:endParaRPr lang="en-US"/>
          </a:p>
        </p:txBody>
      </p:sp>
      <p:sp>
        <p:nvSpPr>
          <p:cNvPr id="5" name="TextBox 4">
            <a:extLst>
              <a:ext uri="{FF2B5EF4-FFF2-40B4-BE49-F238E27FC236}">
                <a16:creationId xmlns:a16="http://schemas.microsoft.com/office/drawing/2014/main" id="{BDCA6DB1-B30C-2ED7-B0FC-3A013B780469}"/>
              </a:ext>
            </a:extLst>
          </p:cNvPr>
          <p:cNvSpPr txBox="1"/>
          <p:nvPr/>
        </p:nvSpPr>
        <p:spPr>
          <a:xfrm>
            <a:off x="1439333" y="2751666"/>
            <a:ext cx="7873999" cy="35983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6" name="Picture 6">
            <a:extLst>
              <a:ext uri="{FF2B5EF4-FFF2-40B4-BE49-F238E27FC236}">
                <a16:creationId xmlns:a16="http://schemas.microsoft.com/office/drawing/2014/main" id="{62AD4C7E-44C3-48F0-EEDE-F7666EFEC073}"/>
              </a:ext>
            </a:extLst>
          </p:cNvPr>
          <p:cNvPicPr>
            <a:picLocks noChangeAspect="1"/>
          </p:cNvPicPr>
          <p:nvPr/>
        </p:nvPicPr>
        <p:blipFill rotWithShape="1">
          <a:blip r:embed="rId3"/>
          <a:srcRect l="16770" t="20000" r="32392" b="17174"/>
          <a:stretch/>
        </p:blipFill>
        <p:spPr>
          <a:xfrm>
            <a:off x="1993901" y="1472143"/>
            <a:ext cx="7711013" cy="5382675"/>
          </a:xfrm>
          <a:prstGeom prst="rect">
            <a:avLst/>
          </a:prstGeom>
        </p:spPr>
      </p:pic>
    </p:spTree>
    <p:extLst>
      <p:ext uri="{BB962C8B-B14F-4D97-AF65-F5344CB8AC3E}">
        <p14:creationId xmlns:p14="http://schemas.microsoft.com/office/powerpoint/2010/main" val="2909145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878CD-450B-4E0D-8FDF-E4D1E49E7722}"/>
              </a:ext>
            </a:extLst>
          </p:cNvPr>
          <p:cNvSpPr>
            <a:spLocks noGrp="1"/>
          </p:cNvSpPr>
          <p:nvPr>
            <p:ph type="title"/>
          </p:nvPr>
        </p:nvSpPr>
        <p:spPr/>
        <p:txBody>
          <a:bodyPr>
            <a:normAutofit fontScale="90000"/>
          </a:bodyPr>
          <a:lstStyle/>
          <a:p>
            <a:r>
              <a:rPr lang="en-US">
                <a:latin typeface="Verdana Pro SemiBold"/>
              </a:rPr>
              <a:t>Try the kit out, work in groups to set up the kits and explore:)</a:t>
            </a:r>
          </a:p>
        </p:txBody>
      </p:sp>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4" name="TextBox 3">
            <a:extLst>
              <a:ext uri="{FF2B5EF4-FFF2-40B4-BE49-F238E27FC236}">
                <a16:creationId xmlns:a16="http://schemas.microsoft.com/office/drawing/2014/main" id="{F14C8037-F132-BDE6-86D6-8787088A829C}"/>
              </a:ext>
            </a:extLst>
          </p:cNvPr>
          <p:cNvSpPr txBox="1"/>
          <p:nvPr/>
        </p:nvSpPr>
        <p:spPr>
          <a:xfrm>
            <a:off x="2511777" y="1100666"/>
            <a:ext cx="8142111" cy="48260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D1F14877-B4DB-01B4-AEA6-FB7D4E806EBF}"/>
              </a:ext>
            </a:extLst>
          </p:cNvPr>
          <p:cNvPicPr>
            <a:picLocks noChangeAspect="1"/>
          </p:cNvPicPr>
          <p:nvPr/>
        </p:nvPicPr>
        <p:blipFill rotWithShape="1">
          <a:blip r:embed="rId2"/>
          <a:srcRect l="18007" t="23285" r="19928" b="13397"/>
          <a:stretch/>
        </p:blipFill>
        <p:spPr>
          <a:xfrm>
            <a:off x="2508426" y="1205089"/>
            <a:ext cx="7189398" cy="5535924"/>
          </a:xfrm>
          <a:prstGeom prst="rect">
            <a:avLst/>
          </a:prstGeom>
        </p:spPr>
      </p:pic>
    </p:spTree>
    <p:extLst>
      <p:ext uri="{BB962C8B-B14F-4D97-AF65-F5344CB8AC3E}">
        <p14:creationId xmlns:p14="http://schemas.microsoft.com/office/powerpoint/2010/main" val="993141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8F5ED-826D-A7F9-3ED3-32EC4BC0DEE2}"/>
              </a:ext>
            </a:extLst>
          </p:cNvPr>
          <p:cNvSpPr>
            <a:spLocks noGrp="1"/>
          </p:cNvSpPr>
          <p:nvPr>
            <p:ph type="title"/>
          </p:nvPr>
        </p:nvSpPr>
        <p:spPr/>
        <p:txBody>
          <a:bodyPr>
            <a:normAutofit fontScale="90000"/>
          </a:bodyPr>
          <a:lstStyle/>
          <a:p>
            <a:r>
              <a:rPr lang="en-US">
                <a:latin typeface="Verdana Pro SemiBold"/>
              </a:rPr>
              <a:t>Step by step </a:t>
            </a:r>
            <a:r>
              <a:rPr lang="en-US">
                <a:latin typeface="Verdana Pro SemiBold"/>
                <a:hlinkClick r:id="rId2"/>
              </a:rPr>
              <a:t>instructions</a:t>
            </a:r>
            <a:endParaRPr lang="en-US">
              <a:latin typeface="Verdana Pro SemiBold"/>
            </a:endParaRPr>
          </a:p>
          <a:p>
            <a:br>
              <a:rPr lang="en-US"/>
            </a:br>
            <a:endParaRPr lang="en-US"/>
          </a:p>
        </p:txBody>
      </p:sp>
      <p:sp>
        <p:nvSpPr>
          <p:cNvPr id="3" name="Slide Number Placeholder 2">
            <a:extLst>
              <a:ext uri="{FF2B5EF4-FFF2-40B4-BE49-F238E27FC236}">
                <a16:creationId xmlns:a16="http://schemas.microsoft.com/office/drawing/2014/main" id="{C9D021F0-5BB2-37A3-DCCE-2FEF69B3124C}"/>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4" name="TextBox 3">
            <a:extLst>
              <a:ext uri="{FF2B5EF4-FFF2-40B4-BE49-F238E27FC236}">
                <a16:creationId xmlns:a16="http://schemas.microsoft.com/office/drawing/2014/main" id="{119D9ACE-5303-9118-250C-BDC188C11788}"/>
              </a:ext>
            </a:extLst>
          </p:cNvPr>
          <p:cNvSpPr txBox="1"/>
          <p:nvPr/>
        </p:nvSpPr>
        <p:spPr>
          <a:xfrm>
            <a:off x="1114777" y="1636888"/>
            <a:ext cx="7027333" cy="4190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87FCD0DB-9EDD-DD4D-27EA-6DEE9ADB2443}"/>
              </a:ext>
            </a:extLst>
          </p:cNvPr>
          <p:cNvPicPr>
            <a:picLocks noChangeAspect="1"/>
          </p:cNvPicPr>
          <p:nvPr/>
        </p:nvPicPr>
        <p:blipFill rotWithShape="1">
          <a:blip r:embed="rId3"/>
          <a:srcRect l="30207" t="41963" r="21025" b="21602"/>
          <a:stretch/>
        </p:blipFill>
        <p:spPr>
          <a:xfrm>
            <a:off x="258233" y="1105253"/>
            <a:ext cx="10826491" cy="4560530"/>
          </a:xfrm>
          <a:prstGeom prst="rect">
            <a:avLst/>
          </a:prstGeom>
        </p:spPr>
      </p:pic>
    </p:spTree>
    <p:extLst>
      <p:ext uri="{BB962C8B-B14F-4D97-AF65-F5344CB8AC3E}">
        <p14:creationId xmlns:p14="http://schemas.microsoft.com/office/powerpoint/2010/main" val="284298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CAA77-A031-5D71-9C67-4297203B2169}"/>
              </a:ext>
            </a:extLst>
          </p:cNvPr>
          <p:cNvSpPr>
            <a:spLocks noGrp="1"/>
          </p:cNvSpPr>
          <p:nvPr>
            <p:ph type="title"/>
          </p:nvPr>
        </p:nvSpPr>
        <p:spPr/>
        <p:txBody>
          <a:bodyPr>
            <a:normAutofit fontScale="90000"/>
          </a:bodyPr>
          <a:lstStyle/>
          <a:p>
            <a:r>
              <a:rPr lang="en-US">
                <a:latin typeface="Verdana Pro SemiBold"/>
              </a:rPr>
              <a:t>Another option, give students the general setup. Have them explain the parts and infer what happens.</a:t>
            </a:r>
          </a:p>
          <a:p>
            <a:br>
              <a:rPr lang="en-US"/>
            </a:br>
            <a:endParaRPr lang="en-US"/>
          </a:p>
        </p:txBody>
      </p:sp>
      <p:sp>
        <p:nvSpPr>
          <p:cNvPr id="3" name="Slide Number Placeholder 2">
            <a:extLst>
              <a:ext uri="{FF2B5EF4-FFF2-40B4-BE49-F238E27FC236}">
                <a16:creationId xmlns:a16="http://schemas.microsoft.com/office/drawing/2014/main" id="{8139FE72-ADAD-F8AE-5E8B-C078D1A0180E}"/>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4" name="TextBox 3">
            <a:extLst>
              <a:ext uri="{FF2B5EF4-FFF2-40B4-BE49-F238E27FC236}">
                <a16:creationId xmlns:a16="http://schemas.microsoft.com/office/drawing/2014/main" id="{5A133FD2-0EB9-22F3-9CD2-9099CBF658F8}"/>
              </a:ext>
            </a:extLst>
          </p:cNvPr>
          <p:cNvSpPr txBox="1"/>
          <p:nvPr/>
        </p:nvSpPr>
        <p:spPr>
          <a:xfrm>
            <a:off x="1213555" y="1777999"/>
            <a:ext cx="9172222" cy="47695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F2C3DEB0-B976-6709-1DC8-E95E29B9CBA9}"/>
              </a:ext>
            </a:extLst>
          </p:cNvPr>
          <p:cNvPicPr>
            <a:picLocks noChangeAspect="1"/>
          </p:cNvPicPr>
          <p:nvPr/>
        </p:nvPicPr>
        <p:blipFill rotWithShape="1">
          <a:blip r:embed="rId2"/>
          <a:srcRect l="19253" t="23110" r="20332" b="12696"/>
          <a:stretch/>
        </p:blipFill>
        <p:spPr>
          <a:xfrm>
            <a:off x="1876073" y="1528763"/>
            <a:ext cx="8322150" cy="5141919"/>
          </a:xfrm>
          <a:prstGeom prst="rect">
            <a:avLst/>
          </a:prstGeom>
        </p:spPr>
      </p:pic>
    </p:spTree>
    <p:extLst>
      <p:ext uri="{BB962C8B-B14F-4D97-AF65-F5344CB8AC3E}">
        <p14:creationId xmlns:p14="http://schemas.microsoft.com/office/powerpoint/2010/main" val="2843790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a:latin typeface="Verdana Pro SemiBold"/>
              </a:rPr>
              <a:t>Asking questions</a:t>
            </a:r>
            <a:endParaRPr lang="en-US"/>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4" name="TextBox 3">
            <a:extLst>
              <a:ext uri="{FF2B5EF4-FFF2-40B4-BE49-F238E27FC236}">
                <a16:creationId xmlns:a16="http://schemas.microsoft.com/office/drawing/2014/main" id="{495F4325-1AB9-E01F-3DDE-63C26CD85032}"/>
              </a:ext>
            </a:extLst>
          </p:cNvPr>
          <p:cNvSpPr txBox="1"/>
          <p:nvPr/>
        </p:nvSpPr>
        <p:spPr>
          <a:xfrm>
            <a:off x="1439333" y="1622777"/>
            <a:ext cx="8537222" cy="46143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Graphical user interface, application&#10;&#10;Description automatically generated">
            <a:extLst>
              <a:ext uri="{FF2B5EF4-FFF2-40B4-BE49-F238E27FC236}">
                <a16:creationId xmlns:a16="http://schemas.microsoft.com/office/drawing/2014/main" id="{DB7CE601-B658-2B17-DD7F-E32BB26D8F29}"/>
              </a:ext>
            </a:extLst>
          </p:cNvPr>
          <p:cNvPicPr>
            <a:picLocks noChangeAspect="1"/>
          </p:cNvPicPr>
          <p:nvPr/>
        </p:nvPicPr>
        <p:blipFill rotWithShape="1">
          <a:blip r:embed="rId2"/>
          <a:srcRect l="30354" t="38085" r="19856" b="24555"/>
          <a:stretch/>
        </p:blipFill>
        <p:spPr>
          <a:xfrm>
            <a:off x="279401" y="1189921"/>
            <a:ext cx="11238802" cy="4755938"/>
          </a:xfrm>
          <a:prstGeom prst="rect">
            <a:avLst/>
          </a:prstGeom>
        </p:spPr>
      </p:pic>
    </p:spTree>
    <p:extLst>
      <p:ext uri="{BB962C8B-B14F-4D97-AF65-F5344CB8AC3E}">
        <p14:creationId xmlns:p14="http://schemas.microsoft.com/office/powerpoint/2010/main" val="1854974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a:bodyPr>
          <a:lstStyle/>
          <a:p>
            <a:r>
              <a:rPr lang="en-US">
                <a:latin typeface="Verdana Pro SemiBold"/>
              </a:rPr>
              <a:t>Recall what can go through a phospholipid bilayer?</a:t>
            </a:r>
          </a:p>
          <a:p>
            <a:br>
              <a:rPr lang="en-US"/>
            </a:br>
            <a:endParaRPr lang="en-US"/>
          </a:p>
          <a:p>
            <a:r>
              <a:rPr lang="en-US" sz="2000">
                <a:solidFill>
                  <a:srgbClr val="FF0000"/>
                </a:solidFill>
                <a:latin typeface="Verdana Pro SemiBold"/>
              </a:rPr>
              <a:t>Small, nonpolar molecules </a:t>
            </a:r>
          </a:p>
          <a:p>
            <a:br>
              <a:rPr lang="en-US"/>
            </a:br>
            <a:endParaRPr lang="en-US"/>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4918604" y="2631546"/>
            <a:ext cx="6515550" cy="3918610"/>
          </a:xfrm>
          <a:prstGeom prst="rect">
            <a:avLst/>
          </a:prstGeom>
        </p:spPr>
      </p:pic>
    </p:spTree>
    <p:extLst>
      <p:ext uri="{BB962C8B-B14F-4D97-AF65-F5344CB8AC3E}">
        <p14:creationId xmlns:p14="http://schemas.microsoft.com/office/powerpoint/2010/main" val="121698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fontScale="90000"/>
          </a:bodyPr>
          <a:lstStyle/>
          <a:p>
            <a:r>
              <a:rPr lang="en-US">
                <a:latin typeface="Verdana Pro SemiBold"/>
              </a:rPr>
              <a:t>Why is it important that both cell membranes and the vesicle membrane are made of these same molecules?</a:t>
            </a:r>
            <a:br>
              <a:rPr lang="en-US">
                <a:latin typeface="Verdana Pro SemiBold"/>
              </a:rPr>
            </a:br>
            <a:endParaRPr lang="en-US" sz="2000">
              <a:solidFill>
                <a:srgbClr val="FF0000"/>
              </a:solidFill>
            </a:endParaRPr>
          </a:p>
          <a:p>
            <a:r>
              <a:rPr lang="en-US" sz="2000">
                <a:solidFill>
                  <a:srgbClr val="FF0000"/>
                </a:solidFill>
                <a:latin typeface="Verdana Pro SemiBold"/>
              </a:rPr>
              <a:t>So they can blend into each other.</a:t>
            </a:r>
            <a:endParaRPr lang="en-US" sz="2000">
              <a:solidFill>
                <a:srgbClr val="FF0000"/>
              </a:solidFill>
            </a:endParaRPr>
          </a:p>
          <a:p>
            <a:br>
              <a:rPr lang="en-US"/>
            </a:br>
            <a:endParaRPr lang="en-US"/>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4918604" y="2631546"/>
            <a:ext cx="6515550" cy="3918610"/>
          </a:xfrm>
          <a:prstGeom prst="rect">
            <a:avLst/>
          </a:prstGeom>
        </p:spPr>
      </p:pic>
    </p:spTree>
    <p:extLst>
      <p:ext uri="{BB962C8B-B14F-4D97-AF65-F5344CB8AC3E}">
        <p14:creationId xmlns:p14="http://schemas.microsoft.com/office/powerpoint/2010/main" val="1837247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fontScale="90000"/>
          </a:bodyPr>
          <a:lstStyle/>
          <a:p>
            <a:r>
              <a:rPr lang="en-US">
                <a:latin typeface="Verdana Pro SemiBold"/>
              </a:rPr>
              <a:t>What do the arrows represent on the different colored pieces? (color and direction)</a:t>
            </a:r>
            <a:br>
              <a:rPr lang="en-US">
                <a:latin typeface="Verdana Pro SemiBold"/>
              </a:rPr>
            </a:br>
            <a:endParaRPr lang="en-US"/>
          </a:p>
          <a:p>
            <a:r>
              <a:rPr lang="en-US" sz="2000">
                <a:solidFill>
                  <a:srgbClr val="FF0000"/>
                </a:solidFill>
                <a:latin typeface="Verdana Pro SemiBold"/>
              </a:rPr>
              <a:t>Color for the type of molecule they allow through, direction for direction of movement.</a:t>
            </a:r>
          </a:p>
          <a:p>
            <a:r>
              <a:rPr lang="en-US" sz="2000">
                <a:solidFill>
                  <a:srgbClr val="FF0000"/>
                </a:solidFill>
                <a:latin typeface="Verdana Pro SemiBold"/>
              </a:rPr>
              <a:t>Blue=Sodium</a:t>
            </a:r>
          </a:p>
          <a:p>
            <a:r>
              <a:rPr lang="en-US" sz="2000">
                <a:solidFill>
                  <a:srgbClr val="FF0000"/>
                </a:solidFill>
                <a:latin typeface="Verdana Pro SemiBold"/>
              </a:rPr>
              <a:t>Purple=potassium</a:t>
            </a:r>
          </a:p>
          <a:p>
            <a:r>
              <a:rPr lang="en-US" sz="2000">
                <a:solidFill>
                  <a:srgbClr val="FF0000"/>
                </a:solidFill>
                <a:latin typeface="Verdana Pro SemiBold"/>
              </a:rPr>
              <a:t>White=calcium</a:t>
            </a:r>
          </a:p>
          <a:p>
            <a:br>
              <a:rPr lang="en-US"/>
            </a:br>
            <a:endParaRPr lang="en-US"/>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4918604" y="2631546"/>
            <a:ext cx="6515550" cy="3918610"/>
          </a:xfrm>
          <a:prstGeom prst="rect">
            <a:avLst/>
          </a:prstGeom>
        </p:spPr>
      </p:pic>
    </p:spTree>
    <p:extLst>
      <p:ext uri="{BB962C8B-B14F-4D97-AF65-F5344CB8AC3E}">
        <p14:creationId xmlns:p14="http://schemas.microsoft.com/office/powerpoint/2010/main" val="549677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1F42-EB99-D50D-2406-8AFD1FE278B2}"/>
              </a:ext>
            </a:extLst>
          </p:cNvPr>
          <p:cNvSpPr>
            <a:spLocks noGrp="1"/>
          </p:cNvSpPr>
          <p:nvPr>
            <p:ph type="title"/>
          </p:nvPr>
        </p:nvSpPr>
        <p:spPr/>
        <p:txBody>
          <a:bodyPr/>
          <a:lstStyle/>
          <a:p>
            <a:pPr algn="ctr"/>
            <a:r>
              <a:rPr lang="en-US" b="1">
                <a:latin typeface="Verdana Pro SemiBold"/>
              </a:rPr>
              <a:t>Hands on Modeling</a:t>
            </a:r>
            <a:endParaRPr lang="en-US">
              <a:latin typeface="Verdana Pro SemiBold"/>
            </a:endParaRPr>
          </a:p>
          <a:p>
            <a:pPr algn="ctr"/>
            <a:r>
              <a:rPr lang="en-US" b="1">
                <a:latin typeface="Verdana Pro SemiBold"/>
              </a:rPr>
              <a:t>Cell Synapse</a:t>
            </a:r>
            <a:endParaRPr lang="en-US">
              <a:latin typeface="Verdana Pro SemiBold"/>
            </a:endParaRPr>
          </a:p>
          <a:p>
            <a:endParaRPr lang="en-US"/>
          </a:p>
        </p:txBody>
      </p:sp>
      <p:sp>
        <p:nvSpPr>
          <p:cNvPr id="3" name="Subtitle 2">
            <a:extLst>
              <a:ext uri="{FF2B5EF4-FFF2-40B4-BE49-F238E27FC236}">
                <a16:creationId xmlns:a16="http://schemas.microsoft.com/office/drawing/2014/main" id="{7E1F2083-849C-333C-F759-013A00A3AA7C}"/>
              </a:ext>
            </a:extLst>
          </p:cNvPr>
          <p:cNvSpPr>
            <a:spLocks noGrp="1"/>
          </p:cNvSpPr>
          <p:nvPr>
            <p:ph type="subTitle" idx="1"/>
          </p:nvPr>
        </p:nvSpPr>
        <p:spPr/>
        <p:txBody>
          <a:bodyPr vert="horz" lIns="91440" tIns="45720" rIns="91440" bIns="45720" rtlCol="0" anchor="t">
            <a:normAutofit/>
          </a:bodyPr>
          <a:lstStyle/>
          <a:p>
            <a:r>
              <a:rPr lang="en-US">
                <a:cs typeface="Calibri"/>
              </a:rPr>
              <a:t>Tanya Monet-Bakken</a:t>
            </a:r>
            <a:endParaRPr lang="en-US"/>
          </a:p>
        </p:txBody>
      </p:sp>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fontScale="90000"/>
          </a:bodyPr>
          <a:lstStyle/>
          <a:p>
            <a:r>
              <a:rPr lang="en-US">
                <a:latin typeface="Verdana Pro SemiBold"/>
              </a:rPr>
              <a:t>Think back to what we learned about nerve transmission, which of the protein channels are always functioning and which need to be triggered?</a:t>
            </a:r>
          </a:p>
          <a:p>
            <a:br>
              <a:rPr lang="en-US"/>
            </a:br>
            <a:r>
              <a:rPr lang="en-US" sz="1800">
                <a:solidFill>
                  <a:srgbClr val="FF0000"/>
                </a:solidFill>
                <a:latin typeface="Verdana Pro SemiBold"/>
              </a:rPr>
              <a:t>Sodium/Potassium pump (double arrow) is always working.</a:t>
            </a:r>
          </a:p>
          <a:p>
            <a:r>
              <a:rPr lang="en-US" sz="1800">
                <a:solidFill>
                  <a:srgbClr val="FF0000"/>
                </a:solidFill>
                <a:latin typeface="Verdana Pro SemiBold"/>
              </a:rPr>
              <a:t>Calcium, Sodium channels and potassium channels need to be stimulated.</a:t>
            </a:r>
          </a:p>
          <a:p>
            <a:br>
              <a:rPr lang="en-US"/>
            </a:br>
            <a:endParaRPr lang="en-US" sz="1800">
              <a:solidFill>
                <a:srgbClr val="FF0000"/>
              </a:solidFill>
            </a:endParaRPr>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20</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5003271" y="726546"/>
            <a:ext cx="6515550" cy="3918610"/>
          </a:xfrm>
          <a:prstGeom prst="rect">
            <a:avLst/>
          </a:prstGeom>
        </p:spPr>
      </p:pic>
    </p:spTree>
    <p:extLst>
      <p:ext uri="{BB962C8B-B14F-4D97-AF65-F5344CB8AC3E}">
        <p14:creationId xmlns:p14="http://schemas.microsoft.com/office/powerpoint/2010/main" val="2135442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a:bodyPr>
          <a:lstStyle/>
          <a:p>
            <a:r>
              <a:rPr lang="en-US">
                <a:latin typeface="Verdana Pro SemiBold"/>
              </a:rPr>
              <a:t>What is the importance of calcium?</a:t>
            </a:r>
            <a:br>
              <a:rPr lang="en-US">
                <a:latin typeface="Verdana Pro SemiBold"/>
              </a:rPr>
            </a:br>
            <a:endParaRPr lang="en-US"/>
          </a:p>
          <a:p>
            <a:r>
              <a:rPr lang="en-US" sz="1900">
                <a:solidFill>
                  <a:srgbClr val="FF0000"/>
                </a:solidFill>
                <a:latin typeface="Verdana Pro SemiBold"/>
              </a:rPr>
              <a:t>Calcium triggers the vesicle to attach and release </a:t>
            </a:r>
            <a:r>
              <a:rPr lang="en-US" sz="1900" err="1">
                <a:solidFill>
                  <a:srgbClr val="FF0000"/>
                </a:solidFill>
                <a:latin typeface="Verdana Pro SemiBold"/>
              </a:rPr>
              <a:t>AcH</a:t>
            </a:r>
            <a:endParaRPr lang="en-US" sz="1900">
              <a:solidFill>
                <a:srgbClr val="FF0000"/>
              </a:solidFill>
              <a:latin typeface="Verdana Pro SemiBold"/>
            </a:endParaRPr>
          </a:p>
          <a:p>
            <a:br>
              <a:rPr lang="en-US"/>
            </a:br>
            <a:endParaRPr lang="en-US"/>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4918604" y="2631546"/>
            <a:ext cx="6515550" cy="3918610"/>
          </a:xfrm>
          <a:prstGeom prst="rect">
            <a:avLst/>
          </a:prstGeom>
        </p:spPr>
      </p:pic>
    </p:spTree>
    <p:extLst>
      <p:ext uri="{BB962C8B-B14F-4D97-AF65-F5344CB8AC3E}">
        <p14:creationId xmlns:p14="http://schemas.microsoft.com/office/powerpoint/2010/main" val="190816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a:bodyPr>
          <a:lstStyle/>
          <a:p>
            <a:r>
              <a:rPr lang="en-US">
                <a:latin typeface="Verdana Pro SemiBold"/>
              </a:rPr>
              <a:t>Why are some channel proteins always open?</a:t>
            </a:r>
            <a:br>
              <a:rPr lang="en-US">
                <a:latin typeface="Verdana Pro SemiBold"/>
              </a:rPr>
            </a:br>
            <a:endParaRPr lang="en-US" sz="1800">
              <a:solidFill>
                <a:srgbClr val="FF0000"/>
              </a:solidFill>
            </a:endParaRPr>
          </a:p>
          <a:p>
            <a:r>
              <a:rPr lang="en-US" sz="1800">
                <a:solidFill>
                  <a:srgbClr val="FF0000"/>
                </a:solidFill>
                <a:latin typeface="Verdana Pro SemiBold"/>
              </a:rPr>
              <a:t>Leak channels</a:t>
            </a:r>
          </a:p>
          <a:p>
            <a:br>
              <a:rPr lang="en-US"/>
            </a:br>
            <a:endParaRPr lang="en-US"/>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22</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3627438" y="1855435"/>
            <a:ext cx="7806716" cy="4694721"/>
          </a:xfrm>
          <a:prstGeom prst="rect">
            <a:avLst/>
          </a:prstGeom>
        </p:spPr>
      </p:pic>
    </p:spTree>
    <p:extLst>
      <p:ext uri="{BB962C8B-B14F-4D97-AF65-F5344CB8AC3E}">
        <p14:creationId xmlns:p14="http://schemas.microsoft.com/office/powerpoint/2010/main" val="1112665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CE074-9BAA-5AF1-4299-5F7D7F732BAC}"/>
              </a:ext>
            </a:extLst>
          </p:cNvPr>
          <p:cNvSpPr>
            <a:spLocks noGrp="1"/>
          </p:cNvSpPr>
          <p:nvPr>
            <p:ph type="title"/>
          </p:nvPr>
        </p:nvSpPr>
        <p:spPr>
          <a:xfrm>
            <a:off x="942754" y="294463"/>
            <a:ext cx="4273501" cy="5173018"/>
          </a:xfrm>
        </p:spPr>
        <p:txBody>
          <a:bodyPr>
            <a:normAutofit/>
          </a:bodyPr>
          <a:lstStyle/>
          <a:p>
            <a:r>
              <a:rPr lang="en-US">
                <a:latin typeface="Verdana Pro SemiBold"/>
              </a:rPr>
              <a:t>How is this related to how the </a:t>
            </a:r>
            <a:r>
              <a:rPr lang="en-US" err="1">
                <a:latin typeface="Verdana Pro SemiBold"/>
              </a:rPr>
              <a:t>AcH</a:t>
            </a:r>
            <a:r>
              <a:rPr lang="en-US">
                <a:latin typeface="Verdana Pro SemiBold"/>
              </a:rPr>
              <a:t> gets in (or back in) the vesicle?</a:t>
            </a:r>
            <a:br>
              <a:rPr lang="en-US">
                <a:latin typeface="Verdana Pro SemiBold"/>
              </a:rPr>
            </a:br>
            <a:endParaRPr lang="en-US" sz="1800">
              <a:solidFill>
                <a:srgbClr val="FF0000"/>
              </a:solidFill>
            </a:endParaRPr>
          </a:p>
          <a:p>
            <a:r>
              <a:rPr lang="en-US" sz="1800">
                <a:solidFill>
                  <a:srgbClr val="FF0000"/>
                </a:solidFill>
                <a:latin typeface="Verdana Pro SemiBold"/>
              </a:rPr>
              <a:t>There are </a:t>
            </a:r>
            <a:r>
              <a:rPr lang="en-US" sz="1800" err="1">
                <a:solidFill>
                  <a:srgbClr val="FF0000"/>
                </a:solidFill>
                <a:latin typeface="Verdana Pro SemiBold"/>
              </a:rPr>
              <a:t>AcH</a:t>
            </a:r>
            <a:r>
              <a:rPr lang="en-US" sz="1800">
                <a:solidFill>
                  <a:srgbClr val="FF0000"/>
                </a:solidFill>
                <a:latin typeface="Verdana Pro SemiBold"/>
              </a:rPr>
              <a:t> leak channels in both the cell membrane and vesicle membrane.</a:t>
            </a:r>
          </a:p>
          <a:p>
            <a:br>
              <a:rPr lang="en-US"/>
            </a:br>
            <a:endParaRPr lang="en-US"/>
          </a:p>
        </p:txBody>
      </p:sp>
      <p:sp>
        <p:nvSpPr>
          <p:cNvPr id="3" name="Slide Number Placeholder 2">
            <a:extLst>
              <a:ext uri="{FF2B5EF4-FFF2-40B4-BE49-F238E27FC236}">
                <a16:creationId xmlns:a16="http://schemas.microsoft.com/office/drawing/2014/main" id="{BB16E693-93D0-9CA6-584E-712B2518CA35}"/>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4" name="TextBox 3">
            <a:extLst>
              <a:ext uri="{FF2B5EF4-FFF2-40B4-BE49-F238E27FC236}">
                <a16:creationId xmlns:a16="http://schemas.microsoft.com/office/drawing/2014/main" id="{DDCBF671-25F8-85EA-1B68-716088D3A83A}"/>
              </a:ext>
            </a:extLst>
          </p:cNvPr>
          <p:cNvSpPr txBox="1"/>
          <p:nvPr/>
        </p:nvSpPr>
        <p:spPr>
          <a:xfrm>
            <a:off x="5150555" y="1636888"/>
            <a:ext cx="6053666" cy="479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descr="A picture containing text&#10;&#10;Description automatically generated">
            <a:extLst>
              <a:ext uri="{FF2B5EF4-FFF2-40B4-BE49-F238E27FC236}">
                <a16:creationId xmlns:a16="http://schemas.microsoft.com/office/drawing/2014/main" id="{1D27D73D-96FA-996E-D422-E01B8B1B7D33}"/>
              </a:ext>
            </a:extLst>
          </p:cNvPr>
          <p:cNvPicPr>
            <a:picLocks noChangeAspect="1"/>
          </p:cNvPicPr>
          <p:nvPr/>
        </p:nvPicPr>
        <p:blipFill rotWithShape="1">
          <a:blip r:embed="rId2"/>
          <a:srcRect l="19217" t="24032" r="19098" b="12016"/>
          <a:stretch/>
        </p:blipFill>
        <p:spPr>
          <a:xfrm>
            <a:off x="4918604" y="2631546"/>
            <a:ext cx="6515550" cy="3918610"/>
          </a:xfrm>
          <a:prstGeom prst="rect">
            <a:avLst/>
          </a:prstGeom>
        </p:spPr>
      </p:pic>
    </p:spTree>
    <p:extLst>
      <p:ext uri="{BB962C8B-B14F-4D97-AF65-F5344CB8AC3E}">
        <p14:creationId xmlns:p14="http://schemas.microsoft.com/office/powerpoint/2010/main" val="3109412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4CDB9-6B23-D8D5-C366-911C3F861F69}"/>
              </a:ext>
            </a:extLst>
          </p:cNvPr>
          <p:cNvSpPr>
            <a:spLocks noGrp="1"/>
          </p:cNvSpPr>
          <p:nvPr>
            <p:ph type="title"/>
          </p:nvPr>
        </p:nvSpPr>
        <p:spPr/>
        <p:txBody>
          <a:bodyPr>
            <a:normAutofit fontScale="90000"/>
          </a:bodyPr>
          <a:lstStyle/>
          <a:p>
            <a:r>
              <a:rPr lang="en-US">
                <a:latin typeface="Verdana Pro SemiBold"/>
              </a:rPr>
              <a:t>How could you see using this kit in your classroom? Chat with your neighbors, then we will share out.</a:t>
            </a:r>
            <a:br>
              <a:rPr lang="en-US">
                <a:latin typeface="Verdana Pro SemiBold"/>
              </a:rPr>
            </a:br>
            <a:br>
              <a:rPr lang="en-US"/>
            </a:br>
            <a:r>
              <a:rPr lang="en-US">
                <a:latin typeface="Verdana Pro SemiBold"/>
              </a:rPr>
              <a:t>Biology class? Ecology? Anatomy systems? Genetics? Biochemistry?</a:t>
            </a:r>
          </a:p>
        </p:txBody>
      </p:sp>
      <p:sp>
        <p:nvSpPr>
          <p:cNvPr id="3" name="Slide Number Placeholder 2">
            <a:extLst>
              <a:ext uri="{FF2B5EF4-FFF2-40B4-BE49-F238E27FC236}">
                <a16:creationId xmlns:a16="http://schemas.microsoft.com/office/drawing/2014/main" id="{DEF66066-05EC-4175-208B-6FCB33C05D55}"/>
              </a:ext>
            </a:extLst>
          </p:cNvPr>
          <p:cNvSpPr>
            <a:spLocks noGrp="1"/>
          </p:cNvSpPr>
          <p:nvPr>
            <p:ph type="sldNum" sz="quarter" idx="12"/>
          </p:nvPr>
        </p:nvSpPr>
        <p:spPr/>
        <p:txBody>
          <a:bodyPr/>
          <a:lstStyle/>
          <a:p>
            <a:fld id="{195F50F5-0325-4E13-93B8-A048A96B03AB}" type="slidenum">
              <a:rPr lang="en-US" smtClean="0"/>
              <a:pPr/>
              <a:t>24</a:t>
            </a:fld>
            <a:endParaRPr lang="en-US"/>
          </a:p>
        </p:txBody>
      </p:sp>
    </p:spTree>
    <p:extLst>
      <p:ext uri="{BB962C8B-B14F-4D97-AF65-F5344CB8AC3E}">
        <p14:creationId xmlns:p14="http://schemas.microsoft.com/office/powerpoint/2010/main" val="19231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A4CE1-4D1B-CD64-034D-05D32CC54E2A}"/>
              </a:ext>
            </a:extLst>
          </p:cNvPr>
          <p:cNvSpPr>
            <a:spLocks noGrp="1"/>
          </p:cNvSpPr>
          <p:nvPr>
            <p:ph type="title"/>
          </p:nvPr>
        </p:nvSpPr>
        <p:spPr>
          <a:xfrm>
            <a:off x="942754" y="294463"/>
            <a:ext cx="10200167" cy="4608573"/>
          </a:xfrm>
        </p:spPr>
        <p:txBody>
          <a:bodyPr>
            <a:normAutofit/>
          </a:bodyPr>
          <a:lstStyle/>
          <a:p>
            <a:r>
              <a:rPr lang="en-US">
                <a:latin typeface="Verdana Pro SemiBold"/>
              </a:rPr>
              <a:t>Table tasks, you will each get an example of how to expand this kit, make it at your table then we will gallery walk:) Feel free to make it your own, the ideas given are just an option of how to use the kit.</a:t>
            </a:r>
          </a:p>
        </p:txBody>
      </p:sp>
      <p:sp>
        <p:nvSpPr>
          <p:cNvPr id="3" name="Slide Number Placeholder 2">
            <a:extLst>
              <a:ext uri="{FF2B5EF4-FFF2-40B4-BE49-F238E27FC236}">
                <a16:creationId xmlns:a16="http://schemas.microsoft.com/office/drawing/2014/main" id="{C05D2ADD-A4CA-B5C6-73FD-E82E115EC733}"/>
              </a:ext>
            </a:extLst>
          </p:cNvPr>
          <p:cNvSpPr>
            <a:spLocks noGrp="1"/>
          </p:cNvSpPr>
          <p:nvPr>
            <p:ph type="sldNum" sz="quarter" idx="12"/>
          </p:nvPr>
        </p:nvSpPr>
        <p:spPr/>
        <p:txBody>
          <a:bodyPr/>
          <a:lstStyle/>
          <a:p>
            <a:fld id="{195F50F5-0325-4E13-93B8-A048A96B03AB}" type="slidenum">
              <a:rPr lang="en-US" smtClean="0"/>
              <a:pPr/>
              <a:t>25</a:t>
            </a:fld>
            <a:endParaRPr lang="en-US"/>
          </a:p>
        </p:txBody>
      </p:sp>
    </p:spTree>
    <p:extLst>
      <p:ext uri="{BB962C8B-B14F-4D97-AF65-F5344CB8AC3E}">
        <p14:creationId xmlns:p14="http://schemas.microsoft.com/office/powerpoint/2010/main" val="3033540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6903C-EC0D-C5F2-AA36-DDAF080674DE}"/>
              </a:ext>
            </a:extLst>
          </p:cNvPr>
          <p:cNvSpPr>
            <a:spLocks noGrp="1"/>
          </p:cNvSpPr>
          <p:nvPr>
            <p:ph type="title"/>
          </p:nvPr>
        </p:nvSpPr>
        <p:spPr>
          <a:xfrm>
            <a:off x="942754" y="294463"/>
            <a:ext cx="2749501" cy="3366796"/>
          </a:xfrm>
        </p:spPr>
        <p:txBody>
          <a:bodyPr>
            <a:normAutofit fontScale="90000"/>
          </a:bodyPr>
          <a:lstStyle/>
          <a:p>
            <a:r>
              <a:rPr lang="en-US">
                <a:latin typeface="Verdana Pro SemiBold"/>
              </a:rPr>
              <a:t>Build a nephron-loop of Henle</a:t>
            </a:r>
            <a:br>
              <a:rPr lang="en-US"/>
            </a:br>
            <a:endParaRPr lang="en-US"/>
          </a:p>
          <a:p>
            <a:r>
              <a:rPr lang="en-US">
                <a:latin typeface="Verdana Pro SemiBold"/>
              </a:rPr>
              <a:t>You either need to add your own Cl- ions or have kids pretend the Calcium is Cl-</a:t>
            </a:r>
          </a:p>
          <a:p>
            <a:br>
              <a:rPr lang="en-US"/>
            </a:br>
            <a:endParaRPr lang="en-US"/>
          </a:p>
        </p:txBody>
      </p:sp>
      <p:sp>
        <p:nvSpPr>
          <p:cNvPr id="3" name="Slide Number Placeholder 2">
            <a:extLst>
              <a:ext uri="{FF2B5EF4-FFF2-40B4-BE49-F238E27FC236}">
                <a16:creationId xmlns:a16="http://schemas.microsoft.com/office/drawing/2014/main" id="{AF559907-1E49-DB85-0C8D-1763A9E424C7}"/>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4" name="TextBox 3">
            <a:extLst>
              <a:ext uri="{FF2B5EF4-FFF2-40B4-BE49-F238E27FC236}">
                <a16:creationId xmlns:a16="http://schemas.microsoft.com/office/drawing/2014/main" id="{35FF2193-5A8D-9887-FDD4-F65473AA7751}"/>
              </a:ext>
            </a:extLst>
          </p:cNvPr>
          <p:cNvSpPr txBox="1"/>
          <p:nvPr/>
        </p:nvSpPr>
        <p:spPr>
          <a:xfrm>
            <a:off x="1509888" y="2596443"/>
            <a:ext cx="8325555" cy="34431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5">
            <a:extLst>
              <a:ext uri="{FF2B5EF4-FFF2-40B4-BE49-F238E27FC236}">
                <a16:creationId xmlns:a16="http://schemas.microsoft.com/office/drawing/2014/main" id="{900611D3-BE3E-A73F-E034-B0809590846A}"/>
              </a:ext>
            </a:extLst>
          </p:cNvPr>
          <p:cNvPicPr>
            <a:picLocks noChangeAspect="1"/>
          </p:cNvPicPr>
          <p:nvPr/>
        </p:nvPicPr>
        <p:blipFill>
          <a:blip r:embed="rId2"/>
          <a:stretch>
            <a:fillRect/>
          </a:stretch>
        </p:blipFill>
        <p:spPr>
          <a:xfrm>
            <a:off x="3889023" y="415219"/>
            <a:ext cx="7010400" cy="5505450"/>
          </a:xfrm>
          <a:prstGeom prst="rect">
            <a:avLst/>
          </a:prstGeom>
        </p:spPr>
      </p:pic>
    </p:spTree>
    <p:extLst>
      <p:ext uri="{BB962C8B-B14F-4D97-AF65-F5344CB8AC3E}">
        <p14:creationId xmlns:p14="http://schemas.microsoft.com/office/powerpoint/2010/main" val="4274944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6903C-EC0D-C5F2-AA36-DDAF080674DE}"/>
              </a:ext>
            </a:extLst>
          </p:cNvPr>
          <p:cNvSpPr>
            <a:spLocks noGrp="1"/>
          </p:cNvSpPr>
          <p:nvPr>
            <p:ph type="title"/>
          </p:nvPr>
        </p:nvSpPr>
        <p:spPr>
          <a:xfrm>
            <a:off x="942754" y="294463"/>
            <a:ext cx="3709056" cy="5271795"/>
          </a:xfrm>
        </p:spPr>
        <p:txBody>
          <a:bodyPr>
            <a:normAutofit fontScale="90000"/>
          </a:bodyPr>
          <a:lstStyle/>
          <a:p>
            <a:r>
              <a:rPr lang="en-US">
                <a:latin typeface="Verdana Pro SemiBold"/>
              </a:rPr>
              <a:t>Muscle cell: Have some sort of template printed for the background.</a:t>
            </a:r>
            <a:br>
              <a:rPr lang="en-US">
                <a:latin typeface="Verdana Pro SemiBold"/>
              </a:rPr>
            </a:br>
            <a:endParaRPr lang="en-US"/>
          </a:p>
          <a:p>
            <a:r>
              <a:rPr lang="en-US">
                <a:latin typeface="Verdana Pro SemiBold"/>
              </a:rPr>
              <a:t>Students can move the Na+ and Cl- around.</a:t>
            </a:r>
            <a:endParaRPr lang="en-US"/>
          </a:p>
          <a:p>
            <a:r>
              <a:rPr lang="en-US">
                <a:latin typeface="Verdana Pro SemiBold"/>
              </a:rPr>
              <a:t>Good practice for t-tubule and SR</a:t>
            </a:r>
            <a:endParaRPr lang="en-US"/>
          </a:p>
          <a:p>
            <a:br>
              <a:rPr lang="en-US"/>
            </a:br>
            <a:endParaRPr lang="en-US"/>
          </a:p>
          <a:p>
            <a:br>
              <a:rPr lang="en-US"/>
            </a:br>
            <a:endParaRPr lang="en-US"/>
          </a:p>
        </p:txBody>
      </p:sp>
      <p:sp>
        <p:nvSpPr>
          <p:cNvPr id="3" name="Slide Number Placeholder 2">
            <a:extLst>
              <a:ext uri="{FF2B5EF4-FFF2-40B4-BE49-F238E27FC236}">
                <a16:creationId xmlns:a16="http://schemas.microsoft.com/office/drawing/2014/main" id="{AF559907-1E49-DB85-0C8D-1763A9E424C7}"/>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4" name="TextBox 3">
            <a:extLst>
              <a:ext uri="{FF2B5EF4-FFF2-40B4-BE49-F238E27FC236}">
                <a16:creationId xmlns:a16="http://schemas.microsoft.com/office/drawing/2014/main" id="{35FF2193-5A8D-9887-FDD4-F65473AA7751}"/>
              </a:ext>
            </a:extLst>
          </p:cNvPr>
          <p:cNvSpPr txBox="1"/>
          <p:nvPr/>
        </p:nvSpPr>
        <p:spPr>
          <a:xfrm>
            <a:off x="1509888" y="2596443"/>
            <a:ext cx="8325555" cy="34431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CAADCA08-7E04-199A-CD94-06B3060554C5}"/>
              </a:ext>
            </a:extLst>
          </p:cNvPr>
          <p:cNvSpPr txBox="1"/>
          <p:nvPr/>
        </p:nvSpPr>
        <p:spPr>
          <a:xfrm>
            <a:off x="5743222" y="1312333"/>
            <a:ext cx="4826000" cy="4120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7" name="Picture 7" descr="Diagram&#10;&#10;Description automatically generated">
            <a:extLst>
              <a:ext uri="{FF2B5EF4-FFF2-40B4-BE49-F238E27FC236}">
                <a16:creationId xmlns:a16="http://schemas.microsoft.com/office/drawing/2014/main" id="{08A65E81-5863-5323-6F5F-1297F8CBAE9F}"/>
              </a:ext>
            </a:extLst>
          </p:cNvPr>
          <p:cNvPicPr>
            <a:picLocks noChangeAspect="1"/>
          </p:cNvPicPr>
          <p:nvPr/>
        </p:nvPicPr>
        <p:blipFill>
          <a:blip r:embed="rId2"/>
          <a:stretch>
            <a:fillRect/>
          </a:stretch>
        </p:blipFill>
        <p:spPr>
          <a:xfrm>
            <a:off x="5941131" y="709965"/>
            <a:ext cx="4514850" cy="3857625"/>
          </a:xfrm>
          <a:prstGeom prst="rect">
            <a:avLst/>
          </a:prstGeom>
        </p:spPr>
      </p:pic>
    </p:spTree>
    <p:extLst>
      <p:ext uri="{BB962C8B-B14F-4D97-AF65-F5344CB8AC3E}">
        <p14:creationId xmlns:p14="http://schemas.microsoft.com/office/powerpoint/2010/main" val="1372064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6903C-EC0D-C5F2-AA36-DDAF080674DE}"/>
              </a:ext>
            </a:extLst>
          </p:cNvPr>
          <p:cNvSpPr>
            <a:spLocks noGrp="1"/>
          </p:cNvSpPr>
          <p:nvPr>
            <p:ph type="title"/>
          </p:nvPr>
        </p:nvSpPr>
        <p:spPr>
          <a:xfrm>
            <a:off x="942754" y="294463"/>
            <a:ext cx="10073167" cy="1412407"/>
          </a:xfrm>
        </p:spPr>
        <p:txBody>
          <a:bodyPr>
            <a:normAutofit fontScale="90000"/>
          </a:bodyPr>
          <a:lstStyle/>
          <a:p>
            <a:r>
              <a:rPr lang="en-US">
                <a:latin typeface="Verdana Pro SemiBold"/>
              </a:rPr>
              <a:t>Use pipe cleaners to make actin and myosin, then use the Ca+ to model sliding filament theory.</a:t>
            </a:r>
            <a:endParaRPr lang="en-US"/>
          </a:p>
          <a:p>
            <a:br>
              <a:rPr lang="en-US"/>
            </a:br>
            <a:endParaRPr lang="en-US"/>
          </a:p>
          <a:p>
            <a:br>
              <a:rPr lang="en-US"/>
            </a:br>
            <a:endParaRPr lang="en-US"/>
          </a:p>
          <a:p>
            <a:br>
              <a:rPr lang="en-US"/>
            </a:br>
            <a:endParaRPr lang="en-US"/>
          </a:p>
        </p:txBody>
      </p:sp>
      <p:sp>
        <p:nvSpPr>
          <p:cNvPr id="3" name="Slide Number Placeholder 2">
            <a:extLst>
              <a:ext uri="{FF2B5EF4-FFF2-40B4-BE49-F238E27FC236}">
                <a16:creationId xmlns:a16="http://schemas.microsoft.com/office/drawing/2014/main" id="{AF559907-1E49-DB85-0C8D-1763A9E424C7}"/>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4" name="TextBox 3">
            <a:extLst>
              <a:ext uri="{FF2B5EF4-FFF2-40B4-BE49-F238E27FC236}">
                <a16:creationId xmlns:a16="http://schemas.microsoft.com/office/drawing/2014/main" id="{35FF2193-5A8D-9887-FDD4-F65473AA7751}"/>
              </a:ext>
            </a:extLst>
          </p:cNvPr>
          <p:cNvSpPr txBox="1"/>
          <p:nvPr/>
        </p:nvSpPr>
        <p:spPr>
          <a:xfrm>
            <a:off x="1509888" y="2596443"/>
            <a:ext cx="8325555" cy="34431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CAADCA08-7E04-199A-CD94-06B3060554C5}"/>
              </a:ext>
            </a:extLst>
          </p:cNvPr>
          <p:cNvSpPr txBox="1"/>
          <p:nvPr/>
        </p:nvSpPr>
        <p:spPr>
          <a:xfrm>
            <a:off x="5743222" y="1312333"/>
            <a:ext cx="4826000" cy="4120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7" descr="Diagram&#10;&#10;Description automatically generated">
            <a:extLst>
              <a:ext uri="{FF2B5EF4-FFF2-40B4-BE49-F238E27FC236}">
                <a16:creationId xmlns:a16="http://schemas.microsoft.com/office/drawing/2014/main" id="{7936825D-55B2-236A-7F3B-97A32F9BD5D5}"/>
              </a:ext>
            </a:extLst>
          </p:cNvPr>
          <p:cNvPicPr>
            <a:picLocks noChangeAspect="1"/>
          </p:cNvPicPr>
          <p:nvPr/>
        </p:nvPicPr>
        <p:blipFill>
          <a:blip r:embed="rId2"/>
          <a:stretch>
            <a:fillRect/>
          </a:stretch>
        </p:blipFill>
        <p:spPr>
          <a:xfrm>
            <a:off x="1428222" y="1368955"/>
            <a:ext cx="9758890" cy="5171368"/>
          </a:xfrm>
          <a:prstGeom prst="rect">
            <a:avLst/>
          </a:prstGeom>
        </p:spPr>
      </p:pic>
    </p:spTree>
    <p:extLst>
      <p:ext uri="{BB962C8B-B14F-4D97-AF65-F5344CB8AC3E}">
        <p14:creationId xmlns:p14="http://schemas.microsoft.com/office/powerpoint/2010/main" val="3885502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6903C-EC0D-C5F2-AA36-DDAF080674DE}"/>
              </a:ext>
            </a:extLst>
          </p:cNvPr>
          <p:cNvSpPr>
            <a:spLocks noGrp="1"/>
          </p:cNvSpPr>
          <p:nvPr>
            <p:ph type="title"/>
          </p:nvPr>
        </p:nvSpPr>
        <p:spPr>
          <a:xfrm>
            <a:off x="942754" y="294463"/>
            <a:ext cx="10214278" cy="1228963"/>
          </a:xfrm>
        </p:spPr>
        <p:txBody>
          <a:bodyPr>
            <a:normAutofit fontScale="90000"/>
          </a:bodyPr>
          <a:lstStyle/>
          <a:p>
            <a:r>
              <a:rPr lang="en-US" sz="2000">
                <a:latin typeface="Verdana Pro SemiBold"/>
              </a:rPr>
              <a:t> Respiratory System, gas exchange</a:t>
            </a:r>
            <a:br>
              <a:rPr lang="en-US" sz="2000"/>
            </a:br>
            <a:endParaRPr lang="en-US" sz="2000"/>
          </a:p>
          <a:p>
            <a:r>
              <a:rPr lang="en-US" sz="2000">
                <a:latin typeface="Verdana Pro SemiBold"/>
              </a:rPr>
              <a:t>Set up phospholipid bilayers for blood vessels and alveoli. Make O2 and CO2 molecules (can use hole punch cutouts of different colors). </a:t>
            </a:r>
            <a:br>
              <a:rPr lang="en-US"/>
            </a:br>
            <a:endParaRPr lang="en-US" sz="2000"/>
          </a:p>
          <a:p>
            <a:r>
              <a:rPr lang="en-US" sz="2000">
                <a:latin typeface="Verdana Pro SemiBold"/>
              </a:rPr>
              <a:t>Have  phospholipid bilayer for capillaries and template of other tissues to show movement throughout the body.</a:t>
            </a:r>
            <a:endParaRPr lang="en-US" sz="2000"/>
          </a:p>
          <a:p>
            <a:br>
              <a:rPr lang="en-US" sz="2000"/>
            </a:br>
            <a:r>
              <a:rPr lang="en-US" sz="2000">
                <a:latin typeface="Verdana Pro SemiBold"/>
              </a:rPr>
              <a:t>.</a:t>
            </a:r>
            <a:endParaRPr lang="en-US" sz="2000"/>
          </a:p>
          <a:p>
            <a:br>
              <a:rPr lang="en-US"/>
            </a:br>
            <a:endParaRPr lang="en-US"/>
          </a:p>
          <a:p>
            <a:br>
              <a:rPr lang="en-US"/>
            </a:br>
            <a:endParaRPr lang="en-US"/>
          </a:p>
          <a:p>
            <a:br>
              <a:rPr lang="en-US"/>
            </a:br>
            <a:endParaRPr lang="en-US"/>
          </a:p>
        </p:txBody>
      </p:sp>
      <p:sp>
        <p:nvSpPr>
          <p:cNvPr id="3" name="Slide Number Placeholder 2">
            <a:extLst>
              <a:ext uri="{FF2B5EF4-FFF2-40B4-BE49-F238E27FC236}">
                <a16:creationId xmlns:a16="http://schemas.microsoft.com/office/drawing/2014/main" id="{AF559907-1E49-DB85-0C8D-1763A9E424C7}"/>
              </a:ext>
            </a:extLst>
          </p:cNvPr>
          <p:cNvSpPr>
            <a:spLocks noGrp="1"/>
          </p:cNvSpPr>
          <p:nvPr>
            <p:ph type="sldNum" sz="quarter" idx="12"/>
          </p:nvPr>
        </p:nvSpPr>
        <p:spPr/>
        <p:txBody>
          <a:bodyPr/>
          <a:lstStyle/>
          <a:p>
            <a:fld id="{195F50F5-0325-4E13-93B8-A048A96B03AB}" type="slidenum">
              <a:rPr lang="en-US" smtClean="0"/>
              <a:pPr/>
              <a:t>29</a:t>
            </a:fld>
            <a:endParaRPr lang="en-US"/>
          </a:p>
        </p:txBody>
      </p:sp>
      <p:sp>
        <p:nvSpPr>
          <p:cNvPr id="4" name="TextBox 3">
            <a:extLst>
              <a:ext uri="{FF2B5EF4-FFF2-40B4-BE49-F238E27FC236}">
                <a16:creationId xmlns:a16="http://schemas.microsoft.com/office/drawing/2014/main" id="{35FF2193-5A8D-9887-FDD4-F65473AA7751}"/>
              </a:ext>
            </a:extLst>
          </p:cNvPr>
          <p:cNvSpPr txBox="1"/>
          <p:nvPr/>
        </p:nvSpPr>
        <p:spPr>
          <a:xfrm>
            <a:off x="1509888" y="2596443"/>
            <a:ext cx="8325555" cy="34431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CAADCA08-7E04-199A-CD94-06B3060554C5}"/>
              </a:ext>
            </a:extLst>
          </p:cNvPr>
          <p:cNvSpPr txBox="1"/>
          <p:nvPr/>
        </p:nvSpPr>
        <p:spPr>
          <a:xfrm>
            <a:off x="5743222" y="1312333"/>
            <a:ext cx="4826000" cy="4120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7" name="Picture 7" descr="Diagram&#10;&#10;Description automatically generated">
            <a:extLst>
              <a:ext uri="{FF2B5EF4-FFF2-40B4-BE49-F238E27FC236}">
                <a16:creationId xmlns:a16="http://schemas.microsoft.com/office/drawing/2014/main" id="{AEA200C7-0685-85F9-28A2-CACFC09098A2}"/>
              </a:ext>
            </a:extLst>
          </p:cNvPr>
          <p:cNvPicPr>
            <a:picLocks noChangeAspect="1"/>
          </p:cNvPicPr>
          <p:nvPr/>
        </p:nvPicPr>
        <p:blipFill>
          <a:blip r:embed="rId2"/>
          <a:stretch>
            <a:fillRect/>
          </a:stretch>
        </p:blipFill>
        <p:spPr>
          <a:xfrm>
            <a:off x="755298" y="2228850"/>
            <a:ext cx="9249126" cy="4933243"/>
          </a:xfrm>
          <a:prstGeom prst="rect">
            <a:avLst/>
          </a:prstGeom>
        </p:spPr>
      </p:pic>
    </p:spTree>
    <p:extLst>
      <p:ext uri="{BB962C8B-B14F-4D97-AF65-F5344CB8AC3E}">
        <p14:creationId xmlns:p14="http://schemas.microsoft.com/office/powerpoint/2010/main" val="4280657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latin typeface="Verdana Pro SemiBold"/>
              </a:rPr>
              <a:t>A little about me-Tanya Monet-Bakken</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vert="horz" lIns="91440" tIns="45720" rIns="91440" bIns="45720" rtlCol="0" anchor="t">
            <a:normAutofit/>
          </a:bodyPr>
          <a:lstStyle/>
          <a:p>
            <a:r>
              <a:rPr lang="en-US">
                <a:latin typeface="Verdana Pro"/>
              </a:rPr>
              <a:t>20 years teaching high school life science</a:t>
            </a:r>
            <a:endParaRPr lang="en-US"/>
          </a:p>
          <a:p>
            <a:r>
              <a:rPr lang="en-US">
                <a:latin typeface="Verdana Pro"/>
              </a:rPr>
              <a:t>Currently at Ripon High School</a:t>
            </a:r>
          </a:p>
          <a:p>
            <a:r>
              <a:rPr lang="en-US">
                <a:latin typeface="Verdana Pro"/>
              </a:rPr>
              <a:t>   Sophomore biology</a:t>
            </a:r>
          </a:p>
          <a:p>
            <a:r>
              <a:rPr lang="en-US">
                <a:latin typeface="Verdana Pro"/>
              </a:rPr>
              <a:t>   CAPP Bio 105</a:t>
            </a:r>
          </a:p>
          <a:p>
            <a:r>
              <a:rPr lang="en-US">
                <a:latin typeface="Verdana Pro"/>
              </a:rPr>
              <a:t>   CAPP Bio 104</a:t>
            </a:r>
          </a:p>
          <a:p>
            <a:r>
              <a:rPr lang="en-US">
                <a:latin typeface="Verdana Pro"/>
              </a:rPr>
              <a:t>   Genetics</a:t>
            </a:r>
          </a:p>
          <a:p>
            <a:r>
              <a:rPr lang="en-US">
                <a:latin typeface="Verdana Pro"/>
              </a:rPr>
              <a:t>   Anatomy/Physiology</a:t>
            </a:r>
            <a:br>
              <a:rPr lang="en-US"/>
            </a:br>
            <a:endParaRPr lang="en-US"/>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5" name="TextBox 4">
            <a:extLst>
              <a:ext uri="{FF2B5EF4-FFF2-40B4-BE49-F238E27FC236}">
                <a16:creationId xmlns:a16="http://schemas.microsoft.com/office/drawing/2014/main" id="{BCBA8827-EEA6-5F9E-D076-F82DB8A7F4BF}"/>
              </a:ext>
            </a:extLst>
          </p:cNvPr>
          <p:cNvSpPr txBox="1"/>
          <p:nvPr/>
        </p:nvSpPr>
        <p:spPr>
          <a:xfrm>
            <a:off x="8734778" y="1735666"/>
            <a:ext cx="3259666" cy="33725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6" name="Picture 6">
            <a:extLst>
              <a:ext uri="{FF2B5EF4-FFF2-40B4-BE49-F238E27FC236}">
                <a16:creationId xmlns:a16="http://schemas.microsoft.com/office/drawing/2014/main" id="{B3EEC19A-F2DF-399B-16EA-C8B6B33C1DAE}"/>
              </a:ext>
            </a:extLst>
          </p:cNvPr>
          <p:cNvPicPr>
            <a:picLocks noChangeAspect="1"/>
          </p:cNvPicPr>
          <p:nvPr/>
        </p:nvPicPr>
        <p:blipFill>
          <a:blip r:embed="rId2"/>
          <a:stretch>
            <a:fillRect/>
          </a:stretch>
        </p:blipFill>
        <p:spPr>
          <a:xfrm>
            <a:off x="9138884" y="176"/>
            <a:ext cx="3114675" cy="4162425"/>
          </a:xfrm>
          <a:prstGeom prst="rect">
            <a:avLst/>
          </a:prstGeom>
        </p:spPr>
      </p:pic>
      <p:pic>
        <p:nvPicPr>
          <p:cNvPr id="7" name="Picture 7" descr="Graphical user interface, map&#10;&#10;Description automatically generated">
            <a:extLst>
              <a:ext uri="{FF2B5EF4-FFF2-40B4-BE49-F238E27FC236}">
                <a16:creationId xmlns:a16="http://schemas.microsoft.com/office/drawing/2014/main" id="{B1EA5F07-FFB7-6E8D-CF64-9FEEF5A03ABE}"/>
              </a:ext>
            </a:extLst>
          </p:cNvPr>
          <p:cNvPicPr>
            <a:picLocks noChangeAspect="1"/>
          </p:cNvPicPr>
          <p:nvPr/>
        </p:nvPicPr>
        <p:blipFill rotWithShape="1">
          <a:blip r:embed="rId3"/>
          <a:srcRect l="42569" t="23269" r="8991" b="9695"/>
          <a:stretch/>
        </p:blipFill>
        <p:spPr>
          <a:xfrm>
            <a:off x="8045450" y="3293357"/>
            <a:ext cx="3557369" cy="3250015"/>
          </a:xfrm>
          <a:prstGeom prst="rect">
            <a:avLst/>
          </a:prstGeom>
        </p:spPr>
      </p:pic>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C1228-7F8A-55A4-B112-57539E183A33}"/>
              </a:ext>
            </a:extLst>
          </p:cNvPr>
          <p:cNvSpPr>
            <a:spLocks noGrp="1"/>
          </p:cNvSpPr>
          <p:nvPr>
            <p:ph type="title"/>
          </p:nvPr>
        </p:nvSpPr>
        <p:spPr/>
        <p:txBody>
          <a:bodyPr/>
          <a:lstStyle/>
          <a:p>
            <a:r>
              <a:rPr lang="en-US">
                <a:latin typeface="Verdana Pro SemiBold"/>
              </a:rPr>
              <a:t>Any Final Questions or Ideas to share?</a:t>
            </a:r>
            <a:endParaRPr lang="en-US"/>
          </a:p>
        </p:txBody>
      </p:sp>
      <p:sp>
        <p:nvSpPr>
          <p:cNvPr id="3" name="Slide Number Placeholder 2">
            <a:extLst>
              <a:ext uri="{FF2B5EF4-FFF2-40B4-BE49-F238E27FC236}">
                <a16:creationId xmlns:a16="http://schemas.microsoft.com/office/drawing/2014/main" id="{F3171E70-7033-E2D9-155C-0E37D4291482}"/>
              </a:ext>
            </a:extLst>
          </p:cNvPr>
          <p:cNvSpPr>
            <a:spLocks noGrp="1"/>
          </p:cNvSpPr>
          <p:nvPr>
            <p:ph type="sldNum" sz="quarter" idx="12"/>
          </p:nvPr>
        </p:nvSpPr>
        <p:spPr/>
        <p:txBody>
          <a:bodyPr/>
          <a:lstStyle/>
          <a:p>
            <a:fld id="{195F50F5-0325-4E13-93B8-A048A96B03AB}" type="slidenum">
              <a:rPr lang="en-US" smtClean="0"/>
              <a:pPr/>
              <a:t>30</a:t>
            </a:fld>
            <a:endParaRPr lang="en-US"/>
          </a:p>
        </p:txBody>
      </p:sp>
      <p:sp>
        <p:nvSpPr>
          <p:cNvPr id="4" name="TextBox 3">
            <a:extLst>
              <a:ext uri="{FF2B5EF4-FFF2-40B4-BE49-F238E27FC236}">
                <a16:creationId xmlns:a16="http://schemas.microsoft.com/office/drawing/2014/main" id="{4FA707B8-8CEC-3AAF-586B-99EA826004B2}"/>
              </a:ext>
            </a:extLst>
          </p:cNvPr>
          <p:cNvSpPr txBox="1"/>
          <p:nvPr/>
        </p:nvSpPr>
        <p:spPr>
          <a:xfrm>
            <a:off x="1303734" y="1464468"/>
            <a:ext cx="798314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dirty="0">
                <a:cs typeface="Calibri"/>
              </a:rPr>
              <a:t>Scan the QR code and fill out the survey to get the discount code and be entered to win $250 of product from 3DMD.</a:t>
            </a:r>
            <a:endParaRPr lang="en-US" sz="3000" dirty="0">
              <a:cs typeface="Calibri" panose="020F0502020204030204"/>
            </a:endParaRPr>
          </a:p>
        </p:txBody>
      </p:sp>
      <p:sp>
        <p:nvSpPr>
          <p:cNvPr id="5" name="TextBox 4">
            <a:extLst>
              <a:ext uri="{FF2B5EF4-FFF2-40B4-BE49-F238E27FC236}">
                <a16:creationId xmlns:a16="http://schemas.microsoft.com/office/drawing/2014/main" id="{D2D20738-2900-CF1F-7E74-2950DAF73B4C}"/>
              </a:ext>
            </a:extLst>
          </p:cNvPr>
          <p:cNvSpPr txBox="1"/>
          <p:nvPr/>
        </p:nvSpPr>
        <p:spPr>
          <a:xfrm>
            <a:off x="863203" y="3161108"/>
            <a:ext cx="366117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i="1" dirty="0">
                <a:solidFill>
                  <a:srgbClr val="7030A0"/>
                </a:solidFill>
                <a:cs typeface="Calibri"/>
              </a:rPr>
              <a:t>Thank you for your time:)</a:t>
            </a:r>
            <a:endParaRPr lang="en-US" sz="2400" b="1" i="1">
              <a:solidFill>
                <a:srgbClr val="7030A0"/>
              </a:solidFill>
              <a:cs typeface="Calibri"/>
            </a:endParaRPr>
          </a:p>
        </p:txBody>
      </p:sp>
      <p:pic>
        <p:nvPicPr>
          <p:cNvPr id="6" name="Picture 6" descr="Qr code&#10;&#10;Description automatically generated">
            <a:extLst>
              <a:ext uri="{FF2B5EF4-FFF2-40B4-BE49-F238E27FC236}">
                <a16:creationId xmlns:a16="http://schemas.microsoft.com/office/drawing/2014/main" id="{F5297E82-183D-FAA7-25D6-D40B6992AE68}"/>
              </a:ext>
            </a:extLst>
          </p:cNvPr>
          <p:cNvPicPr>
            <a:picLocks noChangeAspect="1"/>
          </p:cNvPicPr>
          <p:nvPr/>
        </p:nvPicPr>
        <p:blipFill>
          <a:blip r:embed="rId2"/>
          <a:stretch>
            <a:fillRect/>
          </a:stretch>
        </p:blipFill>
        <p:spPr>
          <a:xfrm>
            <a:off x="6557963" y="2759869"/>
            <a:ext cx="4100512" cy="4100512"/>
          </a:xfrm>
          <a:prstGeom prst="rect">
            <a:avLst/>
          </a:prstGeom>
        </p:spPr>
      </p:pic>
    </p:spTree>
    <p:extLst>
      <p:ext uri="{BB962C8B-B14F-4D97-AF65-F5344CB8AC3E}">
        <p14:creationId xmlns:p14="http://schemas.microsoft.com/office/powerpoint/2010/main" val="762130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C0EFD-AB11-2F91-1D24-672018900171}"/>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6E334449-8092-749B-523A-B0B18555A5A6}"/>
              </a:ext>
            </a:extLst>
          </p:cNvPr>
          <p:cNvSpPr>
            <a:spLocks noGrp="1"/>
          </p:cNvSpPr>
          <p:nvPr>
            <p:ph type="sldNum" sz="quarter" idx="12"/>
          </p:nvPr>
        </p:nvSpPr>
        <p:spPr/>
        <p:txBody>
          <a:bodyPr/>
          <a:lstStyle/>
          <a:p>
            <a:fld id="{195F50F5-0325-4E13-93B8-A048A96B03AB}" type="slidenum">
              <a:rPr lang="en-US" smtClean="0"/>
              <a:pPr/>
              <a:t>31</a:t>
            </a:fld>
            <a:endParaRPr lang="en-US"/>
          </a:p>
        </p:txBody>
      </p:sp>
    </p:spTree>
    <p:extLst>
      <p:ext uri="{BB962C8B-B14F-4D97-AF65-F5344CB8AC3E}">
        <p14:creationId xmlns:p14="http://schemas.microsoft.com/office/powerpoint/2010/main" val="1968926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fontScale="90000"/>
          </a:bodyPr>
          <a:lstStyle/>
          <a:p>
            <a:r>
              <a:rPr lang="en-US">
                <a:latin typeface="Verdana Pro SemiBold"/>
              </a:rPr>
              <a:t>My Background</a:t>
            </a:r>
          </a:p>
          <a:p>
            <a:br>
              <a:rPr lang="en-US"/>
            </a:br>
            <a:endParaRPr lang="en-US"/>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vert="horz" lIns="91440" tIns="45720" rIns="91440" bIns="45720" rtlCol="0" anchor="t">
            <a:normAutofit fontScale="77500" lnSpcReduction="20000"/>
          </a:bodyPr>
          <a:lstStyle/>
          <a:p>
            <a:r>
              <a:rPr lang="en-US">
                <a:latin typeface="Verdana Pro"/>
              </a:rPr>
              <a:t>BS in Biology Education from UW-</a:t>
            </a:r>
            <a:r>
              <a:rPr lang="en-US" err="1">
                <a:latin typeface="Verdana Pro"/>
              </a:rPr>
              <a:t>Eau</a:t>
            </a:r>
            <a:r>
              <a:rPr lang="en-US">
                <a:latin typeface="Verdana Pro"/>
              </a:rPr>
              <a:t> Claire 2003</a:t>
            </a:r>
          </a:p>
          <a:p>
            <a:r>
              <a:rPr lang="en-US">
                <a:latin typeface="Verdana Pro"/>
              </a:rPr>
              <a:t>Starting teaching with transparencies and textbooks.</a:t>
            </a:r>
          </a:p>
          <a:p>
            <a:r>
              <a:rPr lang="en-US">
                <a:latin typeface="Verdana Pro"/>
              </a:rPr>
              <a:t>MS in Environmental Science in 2007</a:t>
            </a:r>
          </a:p>
          <a:p>
            <a:r>
              <a:rPr lang="en-US">
                <a:latin typeface="Verdana Pro"/>
              </a:rPr>
              <a:t>Moved away from textbook teaching to digital and hands on models (slow transition).</a:t>
            </a:r>
          </a:p>
          <a:p>
            <a:r>
              <a:rPr lang="en-US">
                <a:latin typeface="Verdana Pro"/>
              </a:rPr>
              <a:t>Switched school districts in 2014-no more textbooks, </a:t>
            </a:r>
            <a:r>
              <a:rPr lang="en-US" err="1">
                <a:latin typeface="Verdana Pro"/>
              </a:rPr>
              <a:t>one:one</a:t>
            </a:r>
            <a:r>
              <a:rPr lang="en-US">
                <a:latin typeface="Verdana Pro"/>
              </a:rPr>
              <a:t> with </a:t>
            </a:r>
            <a:r>
              <a:rPr lang="en-US" err="1">
                <a:latin typeface="Verdana Pro"/>
              </a:rPr>
              <a:t>chromebooks</a:t>
            </a:r>
            <a:r>
              <a:rPr lang="en-US">
                <a:latin typeface="Verdana Pro"/>
              </a:rPr>
              <a:t>.</a:t>
            </a:r>
          </a:p>
          <a:p>
            <a:r>
              <a:rPr lang="en-US">
                <a:latin typeface="Verdana Pro"/>
              </a:rPr>
              <a:t>Attended Modeling in the Molecular World in 2018-fell in love with products</a:t>
            </a:r>
          </a:p>
          <a:p>
            <a:r>
              <a:rPr lang="en-US">
                <a:latin typeface="Verdana Pro"/>
              </a:rPr>
              <a:t>Grant money to buy lots of models:)</a:t>
            </a:r>
          </a:p>
          <a:p>
            <a:r>
              <a:rPr lang="en-US">
                <a:latin typeface="Verdana Pro"/>
              </a:rPr>
              <a:t>Started the shift to skills based grading in 2020</a:t>
            </a:r>
          </a:p>
          <a:p>
            <a:r>
              <a:rPr lang="en-US">
                <a:latin typeface="Verdana Pro"/>
              </a:rPr>
              <a:t>CRISPR cohort 3 through 3D Molecular Designs</a:t>
            </a:r>
          </a:p>
          <a:p>
            <a:r>
              <a:rPr lang="en-US">
                <a:latin typeface="Verdana Pro"/>
              </a:rPr>
              <a:t>Bought even more models</a:t>
            </a:r>
          </a:p>
          <a:p>
            <a:br>
              <a:rPr lang="en-US"/>
            </a:br>
            <a:endParaRPr lang="en-US"/>
          </a:p>
        </p:txBody>
      </p:sp>
    </p:spTree>
    <p:extLst>
      <p:ext uri="{BB962C8B-B14F-4D97-AF65-F5344CB8AC3E}">
        <p14:creationId xmlns:p14="http://schemas.microsoft.com/office/powerpoint/2010/main" val="3527956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a:latin typeface="Verdana Pro SemiBold"/>
              </a:rPr>
              <a:t>Workshop Learning Goals</a:t>
            </a:r>
          </a:p>
          <a:p>
            <a:br>
              <a:rPr lang="en-US"/>
            </a:br>
            <a:endParaRPr lang="en-US"/>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vert="horz" lIns="91440" tIns="45720" rIns="91440" bIns="45720" rtlCol="0" anchor="t">
            <a:normAutofit/>
          </a:bodyPr>
          <a:lstStyle/>
          <a:p>
            <a:r>
              <a:rPr lang="en-US">
                <a:latin typeface="Verdana Pro"/>
              </a:rPr>
              <a:t>Become familiar with resources at 3D Molecular Designs.</a:t>
            </a:r>
          </a:p>
          <a:p>
            <a:r>
              <a:rPr lang="en-US">
                <a:latin typeface="Verdana Pro"/>
              </a:rPr>
              <a:t>Become familiar with using Cell Synapse kit.</a:t>
            </a:r>
          </a:p>
          <a:p>
            <a:r>
              <a:rPr lang="en-US">
                <a:latin typeface="Verdana Pro"/>
              </a:rPr>
              <a:t>Visualize how the Cell Synapse kit can enhance your curriculum.</a:t>
            </a:r>
          </a:p>
          <a:p>
            <a:endParaRPr lang="en-US"/>
          </a:p>
        </p:txBody>
      </p:sp>
    </p:spTree>
    <p:extLst>
      <p:ext uri="{BB962C8B-B14F-4D97-AF65-F5344CB8AC3E}">
        <p14:creationId xmlns:p14="http://schemas.microsoft.com/office/powerpoint/2010/main" val="4259165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8153400" y="818457"/>
            <a:ext cx="3322317" cy="2975876"/>
          </a:xfrm>
        </p:spPr>
        <p:txBody>
          <a:bodyPr vert="horz" lIns="91440" tIns="45720" rIns="91440" bIns="45720" rtlCol="0" anchor="b">
            <a:normAutofit/>
          </a:bodyPr>
          <a:lstStyle/>
          <a:p>
            <a:r>
              <a:rPr lang="en-US" sz="4100" kern="1200">
                <a:solidFill>
                  <a:schemeClr val="tx1"/>
                </a:solidFill>
                <a:latin typeface="+mj-lt"/>
                <a:ea typeface="+mj-ea"/>
                <a:cs typeface="+mj-cs"/>
              </a:rPr>
              <a:t>Navigate the site and see how many wonderful resource exist.</a:t>
            </a:r>
          </a:p>
        </p:txBody>
      </p:sp>
      <p:pic>
        <p:nvPicPr>
          <p:cNvPr id="5" name="Picture 5" descr="Qr code&#10;&#10;Description automatically generated">
            <a:extLst>
              <a:ext uri="{FF2B5EF4-FFF2-40B4-BE49-F238E27FC236}">
                <a16:creationId xmlns:a16="http://schemas.microsoft.com/office/drawing/2014/main" id="{CC245492-5D62-CA70-78F7-C4C3249E2706}"/>
              </a:ext>
            </a:extLst>
          </p:cNvPr>
          <p:cNvPicPr>
            <a:picLocks noGrp="1" noChangeAspect="1"/>
          </p:cNvPicPr>
          <p:nvPr>
            <p:ph idx="1"/>
          </p:nvPr>
        </p:nvPicPr>
        <p:blipFill>
          <a:blip r:embed="rId2"/>
          <a:stretch>
            <a:fillRect/>
          </a:stretch>
        </p:blipFill>
        <p:spPr>
          <a:xfrm>
            <a:off x="1072470" y="566916"/>
            <a:ext cx="5724168" cy="5724168"/>
          </a:xfrm>
          <a:prstGeom prst="rect">
            <a:avLst/>
          </a:prstGeom>
        </p:spPr>
      </p:pic>
      <p:cxnSp>
        <p:nvCxnSpPr>
          <p:cNvPr id="12" name="Straight Connector 11">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1786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a:spcAft>
                <a:spcPts val="600"/>
              </a:spcAft>
            </a:pPr>
            <a:fld id="{195F50F5-0325-4E13-93B8-A048A96B03AB}" type="slidenum">
              <a:rPr lang="en-US">
                <a:solidFill>
                  <a:schemeClr val="tx1">
                    <a:alpha val="70000"/>
                  </a:schemeClr>
                </a:solidFill>
              </a:rPr>
              <a:pPr algn="r">
                <a:spcAft>
                  <a:spcPts val="600"/>
                </a:spcAft>
              </a:pPr>
              <a:t>6</a:t>
            </a:fld>
            <a:endParaRPr lang="en-US">
              <a:solidFill>
                <a:schemeClr val="tx1">
                  <a:alpha val="70000"/>
                </a:schemeClr>
              </a:solidFill>
            </a:endParaRPr>
          </a:p>
        </p:txBody>
      </p:sp>
    </p:spTree>
    <p:extLst>
      <p:ext uri="{BB962C8B-B14F-4D97-AF65-F5344CB8AC3E}">
        <p14:creationId xmlns:p14="http://schemas.microsoft.com/office/powerpoint/2010/main" val="260485074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7</a:t>
            </a:fld>
            <a:endParaRPr lang="en-US"/>
          </a:p>
        </p:txBody>
      </p:sp>
      <p:pic>
        <p:nvPicPr>
          <p:cNvPr id="5" name="Picture 5" descr="A picture containing shape&#10;&#10;Description automatically generated">
            <a:extLst>
              <a:ext uri="{FF2B5EF4-FFF2-40B4-BE49-F238E27FC236}">
                <a16:creationId xmlns:a16="http://schemas.microsoft.com/office/drawing/2014/main" id="{9EFE02B3-5739-6BFD-BCFA-195A2372C89E}"/>
              </a:ext>
            </a:extLst>
          </p:cNvPr>
          <p:cNvPicPr>
            <a:picLocks noGrp="1" noChangeAspect="1"/>
          </p:cNvPicPr>
          <p:nvPr>
            <p:ph idx="1"/>
          </p:nvPr>
        </p:nvPicPr>
        <p:blipFill>
          <a:blip r:embed="rId2"/>
          <a:stretch>
            <a:fillRect/>
          </a:stretch>
        </p:blipFill>
        <p:spPr>
          <a:xfrm>
            <a:off x="898664" y="1227207"/>
            <a:ext cx="6096000" cy="5153025"/>
          </a:xfrm>
        </p:spPr>
      </p:pic>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normAutofit fontScale="90000"/>
          </a:bodyPr>
          <a:lstStyle/>
          <a:p>
            <a:r>
              <a:rPr lang="en-US" b="1">
                <a:latin typeface="Verdana Pro SemiBold"/>
                <a:hlinkClick r:id="rId3"/>
              </a:rPr>
              <a:t>Synapse Construction Kit</a:t>
            </a:r>
            <a:r>
              <a:rPr lang="en-US" b="1" baseline="30000">
                <a:latin typeface="Verdana Pro SemiBold"/>
                <a:hlinkClick r:id="rId3"/>
              </a:rPr>
              <a:t>©</a:t>
            </a:r>
            <a:endParaRPr lang="en-US"/>
          </a:p>
          <a:p>
            <a:br>
              <a:rPr lang="en-US"/>
            </a:br>
            <a:endParaRPr lang="en-US"/>
          </a:p>
        </p:txBody>
      </p:sp>
      <p:sp>
        <p:nvSpPr>
          <p:cNvPr id="6" name="TextBox 5">
            <a:extLst>
              <a:ext uri="{FF2B5EF4-FFF2-40B4-BE49-F238E27FC236}">
                <a16:creationId xmlns:a16="http://schemas.microsoft.com/office/drawing/2014/main" id="{0C7430E6-4845-B84F-E439-6F1A126F2505}"/>
              </a:ext>
            </a:extLst>
          </p:cNvPr>
          <p:cNvSpPr txBox="1"/>
          <p:nvPr/>
        </p:nvSpPr>
        <p:spPr>
          <a:xfrm>
            <a:off x="7404212" y="1537486"/>
            <a:ext cx="3884176" cy="48956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7" name="Picture 7" descr="A screenshot of a computer&#10;&#10;Description automatically generated">
            <a:extLst>
              <a:ext uri="{FF2B5EF4-FFF2-40B4-BE49-F238E27FC236}">
                <a16:creationId xmlns:a16="http://schemas.microsoft.com/office/drawing/2014/main" id="{0F1E6AC1-9D4D-FB85-29AA-88B2A0186A98}"/>
              </a:ext>
            </a:extLst>
          </p:cNvPr>
          <p:cNvPicPr>
            <a:picLocks noChangeAspect="1"/>
          </p:cNvPicPr>
          <p:nvPr/>
        </p:nvPicPr>
        <p:blipFill rotWithShape="1">
          <a:blip r:embed="rId4"/>
          <a:srcRect l="6871" t="11823" r="60712" b="12376"/>
          <a:stretch/>
        </p:blipFill>
        <p:spPr>
          <a:xfrm>
            <a:off x="7570100" y="1153705"/>
            <a:ext cx="3499386" cy="4625084"/>
          </a:xfrm>
          <a:prstGeom prst="rect">
            <a:avLst/>
          </a:prstGeom>
        </p:spPr>
      </p:pic>
    </p:spTree>
    <p:extLst>
      <p:ext uri="{BB962C8B-B14F-4D97-AF65-F5344CB8AC3E}">
        <p14:creationId xmlns:p14="http://schemas.microsoft.com/office/powerpoint/2010/main" val="112127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5" name="Picture 5" descr="Graphical user interface, website&#10;&#10;Description automatically generated">
            <a:extLst>
              <a:ext uri="{FF2B5EF4-FFF2-40B4-BE49-F238E27FC236}">
                <a16:creationId xmlns:a16="http://schemas.microsoft.com/office/drawing/2014/main" id="{A3E8EBCA-897F-DC88-9C52-394F07FCC0DA}"/>
              </a:ext>
            </a:extLst>
          </p:cNvPr>
          <p:cNvPicPr>
            <a:picLocks noGrp="1" noChangeAspect="1"/>
          </p:cNvPicPr>
          <p:nvPr>
            <p:ph idx="1"/>
          </p:nvPr>
        </p:nvPicPr>
        <p:blipFill rotWithShape="1">
          <a:blip r:embed="rId2"/>
          <a:srcRect l="10669" t="17193" r="40114" b="12263"/>
          <a:stretch/>
        </p:blipFill>
        <p:spPr>
          <a:xfrm>
            <a:off x="2336549" y="827818"/>
            <a:ext cx="7335269" cy="5912109"/>
          </a:xfrm>
        </p:spPr>
      </p:pic>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a:latin typeface="Verdana Pro SemiBold"/>
              </a:rPr>
              <a:t>Stop Motion </a:t>
            </a:r>
            <a:r>
              <a:rPr lang="en-US">
                <a:latin typeface="Verdana Pro SemiBold"/>
                <a:hlinkClick r:id="rId3"/>
              </a:rPr>
              <a:t>video</a:t>
            </a:r>
            <a:endParaRPr lang="en-US"/>
          </a:p>
        </p:txBody>
      </p:sp>
    </p:spTree>
    <p:extLst>
      <p:ext uri="{BB962C8B-B14F-4D97-AF65-F5344CB8AC3E}">
        <p14:creationId xmlns:p14="http://schemas.microsoft.com/office/powerpoint/2010/main" val="3485682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9</a:t>
            </a:fld>
            <a:endParaRPr lang="en-US"/>
          </a:p>
        </p:txBody>
      </p:sp>
      <p:sp>
        <p:nvSpPr>
          <p:cNvPr id="3" name="Content Placeholder 2">
            <a:extLst>
              <a:ext uri="{FF2B5EF4-FFF2-40B4-BE49-F238E27FC236}">
                <a16:creationId xmlns:a16="http://schemas.microsoft.com/office/drawing/2014/main" id="{391F624E-8EB7-65B8-40A9-0FCDE1F17C0F}"/>
              </a:ext>
            </a:extLst>
          </p:cNvPr>
          <p:cNvSpPr>
            <a:spLocks noGrp="1"/>
          </p:cNvSpPr>
          <p:nvPr>
            <p:ph idx="1"/>
          </p:nvPr>
        </p:nvSpPr>
        <p:spPr>
          <a:xfrm>
            <a:off x="1016192" y="1232420"/>
            <a:ext cx="5726076" cy="5331413"/>
          </a:xfrm>
        </p:spPr>
        <p:txBody>
          <a:bodyPr vert="horz" lIns="91440" tIns="45720" rIns="91440" bIns="45720" rtlCol="0" anchor="t">
            <a:normAutofit/>
          </a:bodyPr>
          <a:lstStyle/>
          <a:p>
            <a:r>
              <a:rPr lang="en-US">
                <a:latin typeface="Verdana Pro"/>
              </a:rPr>
              <a:t>Before going into the sliding filament theory, we start with neuromuscular junction.</a:t>
            </a:r>
          </a:p>
          <a:p>
            <a:pPr marL="0" indent="0">
              <a:buNone/>
            </a:pPr>
            <a:endParaRPr lang="en-US">
              <a:latin typeface="Verdana Pro"/>
            </a:endParaRPr>
          </a:p>
          <a:p>
            <a:r>
              <a:rPr lang="en-US">
                <a:latin typeface="Verdana Pro"/>
              </a:rPr>
              <a:t>Students should be familiar with:</a:t>
            </a:r>
          </a:p>
          <a:p>
            <a:r>
              <a:rPr lang="en-US">
                <a:latin typeface="Verdana Pro"/>
              </a:rPr>
              <a:t>vesicles, exocytosis, protein channels, receptor proteins, diffusion</a:t>
            </a:r>
          </a:p>
          <a:p>
            <a:endParaRPr lang="en-US" sz="1100">
              <a:latin typeface="Verdana Pro"/>
            </a:endParaRPr>
          </a:p>
          <a:p>
            <a:endParaRPr lang="en-US" sz="1100">
              <a:latin typeface="Verdana Pro"/>
            </a:endParaRPr>
          </a:p>
          <a:p>
            <a:endParaRPr lang="en-US" sz="1100">
              <a:latin typeface="Verdana Pro"/>
            </a:endParaRPr>
          </a:p>
          <a:p>
            <a:r>
              <a:rPr lang="en-US" sz="1100">
                <a:latin typeface="Verdana Pro"/>
              </a:rPr>
              <a:t>https://upload.wikimedia.org/wikipedia/commons/b/b8/Sarin_Biological_effects.svg</a:t>
            </a:r>
            <a:endParaRPr lang="en-US"/>
          </a:p>
        </p:txBody>
      </p:sp>
      <p:sp>
        <p:nvSpPr>
          <p:cNvPr id="4" name="Title 3">
            <a:extLst>
              <a:ext uri="{FF2B5EF4-FFF2-40B4-BE49-F238E27FC236}">
                <a16:creationId xmlns:a16="http://schemas.microsoft.com/office/drawing/2014/main" id="{F9DF8330-7050-8E05-4EA6-38B092B61F07}"/>
              </a:ext>
            </a:extLst>
          </p:cNvPr>
          <p:cNvSpPr>
            <a:spLocks noGrp="1"/>
          </p:cNvSpPr>
          <p:nvPr>
            <p:ph type="title"/>
          </p:nvPr>
        </p:nvSpPr>
        <p:spPr/>
        <p:txBody>
          <a:bodyPr>
            <a:normAutofit fontScale="90000"/>
          </a:bodyPr>
          <a:lstStyle/>
          <a:p>
            <a:r>
              <a:rPr lang="en-US"/>
              <a:t>Background on this topic</a:t>
            </a:r>
          </a:p>
          <a:p>
            <a:br>
              <a:rPr lang="en-US"/>
            </a:br>
            <a:endParaRPr lang="en-US"/>
          </a:p>
        </p:txBody>
      </p:sp>
      <p:sp>
        <p:nvSpPr>
          <p:cNvPr id="5" name="TextBox 4">
            <a:extLst>
              <a:ext uri="{FF2B5EF4-FFF2-40B4-BE49-F238E27FC236}">
                <a16:creationId xmlns:a16="http://schemas.microsoft.com/office/drawing/2014/main" id="{B2D3959A-428A-9E59-2C74-43B62C46F8F9}"/>
              </a:ext>
            </a:extLst>
          </p:cNvPr>
          <p:cNvSpPr txBox="1"/>
          <p:nvPr/>
        </p:nvSpPr>
        <p:spPr>
          <a:xfrm>
            <a:off x="7107504" y="1078937"/>
            <a:ext cx="4032530" cy="50035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6" name="Picture 6" descr="Diagram&#10;&#10;Description automatically generated">
            <a:extLst>
              <a:ext uri="{FF2B5EF4-FFF2-40B4-BE49-F238E27FC236}">
                <a16:creationId xmlns:a16="http://schemas.microsoft.com/office/drawing/2014/main" id="{869794B0-5BE7-53D8-C1FD-A995B3722DAF}"/>
              </a:ext>
            </a:extLst>
          </p:cNvPr>
          <p:cNvPicPr>
            <a:picLocks noChangeAspect="1"/>
          </p:cNvPicPr>
          <p:nvPr/>
        </p:nvPicPr>
        <p:blipFill>
          <a:blip r:embed="rId2"/>
          <a:stretch>
            <a:fillRect/>
          </a:stretch>
        </p:blipFill>
        <p:spPr>
          <a:xfrm>
            <a:off x="7400419" y="213638"/>
            <a:ext cx="3905250" cy="5972175"/>
          </a:xfrm>
          <a:prstGeom prst="rect">
            <a:avLst/>
          </a:prstGeom>
        </p:spPr>
      </p:pic>
    </p:spTree>
    <p:extLst>
      <p:ext uri="{BB962C8B-B14F-4D97-AF65-F5344CB8AC3E}">
        <p14:creationId xmlns:p14="http://schemas.microsoft.com/office/powerpoint/2010/main" val="1340601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EA4A6DF5-573B-4C65-8EA2-992D2B566C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CCF5C9F0-5FA4-4328-8840-83096B3D5485}">
  <ds:schemaRefs>
    <ds:schemaRef ds:uri="256d1f37-a5bf-40ea-9e3b-df9e783b5a8c"/>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cfebaabb-06ba-495d-9116-624c50a03998"/>
    <ds:schemaRef ds:uri="http://www.w3.org/XML/1998/namespace"/>
    <ds:schemaRef ds:uri="http://purl.org/dc/elements/1.1/"/>
    <ds:schemaRef ds:uri="fccfdd5f-3cf6-48f3-9c58-398738ebd059"/>
    <ds:schemaRef ds:uri="http://schemas.microsoft.com/sharepoint/v3"/>
  </ds:schemaRefs>
</ds:datastoreItem>
</file>

<file path=customXml/itemProps3.xml><?xml version="1.0" encoding="utf-8"?>
<ds:datastoreItem xmlns:ds="http://schemas.openxmlformats.org/officeDocument/2006/customXml" ds:itemID="{8CDE2532-DC7B-46B8-B17A-ADDFA7D6BD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3DMD_NEW_PPT_Template_2022</Template>
  <TotalTime>0</TotalTime>
  <Words>823</Words>
  <Application>Microsoft Office PowerPoint</Application>
  <PresentationFormat>Widescreen</PresentationFormat>
  <Paragraphs>138</Paragraphs>
  <Slides>32</Slides>
  <Notes>0</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Office Theme</vt:lpstr>
      <vt:lpstr>Custom Design</vt:lpstr>
      <vt:lpstr>Hands on Modeling Cell Synapse  </vt:lpstr>
      <vt:lpstr>Hands on Modeling Cell Synapse </vt:lpstr>
      <vt:lpstr>A little about me-Tanya Monet-Bakken</vt:lpstr>
      <vt:lpstr>My Background  </vt:lpstr>
      <vt:lpstr>Workshop Learning Goals  </vt:lpstr>
      <vt:lpstr>Navigate the site and see how many wonderful resource exist.</vt:lpstr>
      <vt:lpstr>Synapse Construction Kit©  </vt:lpstr>
      <vt:lpstr>Stop Motion video</vt:lpstr>
      <vt:lpstr>Background on this topic  </vt:lpstr>
      <vt:lpstr>PowerPoint Presentation</vt:lpstr>
      <vt:lpstr>I have my students sketch out (comic book style) nerve propagation.</vt:lpstr>
      <vt:lpstr>Evidence of use of the kit  </vt:lpstr>
      <vt:lpstr>Try the kit out, work in groups to set up the kits and explore:)</vt:lpstr>
      <vt:lpstr>Step by step instructions  </vt:lpstr>
      <vt:lpstr>Another option, give students the general setup. Have them explain the parts and infer what happens.  </vt:lpstr>
      <vt:lpstr>Asking questions</vt:lpstr>
      <vt:lpstr>Recall what can go through a phospholipid bilayer?   Small, nonpolar molecules   </vt:lpstr>
      <vt:lpstr>Why is it important that both cell membranes and the vesicle membrane are made of these same molecules?  So they can blend into each other.  </vt:lpstr>
      <vt:lpstr>What do the arrows represent on the different colored pieces? (color and direction)  Color for the type of molecule they allow through, direction for direction of movement. Blue=Sodium Purple=potassium White=calcium  </vt:lpstr>
      <vt:lpstr>Think back to what we learned about nerve transmission, which of the protein channels are always functioning and which need to be triggered?  Sodium/Potassium pump (double arrow) is always working. Calcium, Sodium channels and potassium channels need to be stimulated.  </vt:lpstr>
      <vt:lpstr>What is the importance of calcium?  Calcium triggers the vesicle to attach and release AcH  </vt:lpstr>
      <vt:lpstr>Why are some channel proteins always open?  Leak channels  </vt:lpstr>
      <vt:lpstr>How is this related to how the AcH gets in (or back in) the vesicle?  There are AcH leak channels in both the cell membrane and vesicle membrane.  </vt:lpstr>
      <vt:lpstr>How could you see using this kit in your classroom? Chat with your neighbors, then we will share out.  Biology class? Ecology? Anatomy systems? Genetics? Biochemistry?</vt:lpstr>
      <vt:lpstr>Table tasks, you will each get an example of how to expand this kit, make it at your table then we will gallery walk:) Feel free to make it your own, the ideas given are just an option of how to use the kit.</vt:lpstr>
      <vt:lpstr>Build a nephron-loop of Henle  You either need to add your own Cl- ions or have kids pretend the Calcium is Cl-  </vt:lpstr>
      <vt:lpstr>Muscle cell: Have some sort of template printed for the background.  Students can move the Na+ and Cl- around. Good practice for t-tubule and SR    </vt:lpstr>
      <vt:lpstr>Use pipe cleaners to make actin and myosin, then use the Ca+ to model sliding filament theory.      </vt:lpstr>
      <vt:lpstr> Respiratory System, gas exchange  Set up phospholipid bilayers for blood vessels and alveoli. Make O2 and CO2 molecules (can use hole punch cutouts of different colors).   Have  phospholipid bilayer for capillaries and template of other tissues to show movement throughout the body.  .      </vt:lpstr>
      <vt:lpstr>Any Final Questions or Ideas to share?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 Herman</dc:creator>
  <cp:lastModifiedBy>Kris Herman</cp:lastModifiedBy>
  <cp:revision>31</cp:revision>
  <dcterms:created xsi:type="dcterms:W3CDTF">2023-02-20T15:18:33Z</dcterms:created>
  <dcterms:modified xsi:type="dcterms:W3CDTF">2023-03-13T15:19:01Z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