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65" r:id="rId4"/>
  </p:sldMasterIdLst>
  <p:notesMasterIdLst>
    <p:notesMasterId r:id="rId23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2DEDA86-AF87-4EFC-9B81-3D3A8682E267}">
  <a:tblStyle styleId="{82DEDA86-AF87-4EFC-9B81-3D3A8682E26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96" y="1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1f940feefc6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1f940feefc6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g1f940feefc6_0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1f701708219_6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1f701708219_6_6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g1f701708219_6_6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1f701708219_6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1f701708219_6_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g1f701708219_6_3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1f701708219_6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1f701708219_6_5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g1f701708219_6_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1f701708219_6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1f701708219_6_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g1f701708219_6_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1f701708219_6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1f701708219_6_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g1f701708219_6_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1f940feefc6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1f940feefc6_0_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g1f940feefc6_0_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1f701708219_6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1f701708219_6_8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g1f701708219_6_8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1f940feefc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1f940feefc6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g1f940feefc6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1f70170821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1f701708219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g1f701708219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1f701708219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1f701708219_0_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g1f701708219_0_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1f701708219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1f701708219_0_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g1f701708219_0_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1f701708219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1f701708219_0_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g1f701708219_0_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1f701708219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1f701708219_0_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g1f701708219_0_5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1f701708219_6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1f701708219_6_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g1f701708219_6_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1f701708219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1f701708219_0_6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g1f701708219_0_6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1f701708219_6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1f701708219_6_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g1f701708219_6_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"/>
          <p:cNvSpPr txBox="1">
            <a:spLocks noGrp="1"/>
          </p:cNvSpPr>
          <p:nvPr>
            <p:ph type="title"/>
          </p:nvPr>
        </p:nvSpPr>
        <p:spPr>
          <a:xfrm>
            <a:off x="4544839" y="1727847"/>
            <a:ext cx="6585327" cy="2362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>
            <a:spLocks noGrp="1"/>
          </p:cNvSpPr>
          <p:nvPr>
            <p:ph type="pic" idx="2"/>
          </p:nvPr>
        </p:nvSpPr>
        <p:spPr>
          <a:xfrm>
            <a:off x="8334986" y="2766382"/>
            <a:ext cx="4671589" cy="4671589"/>
          </a:xfrm>
          <a:prstGeom prst="rect">
            <a:avLst/>
          </a:prstGeom>
          <a:noFill/>
          <a:ln>
            <a:noFill/>
          </a:ln>
        </p:spPr>
      </p:sp>
      <p:sp>
        <p:nvSpPr>
          <p:cNvPr id="19" name="Google Shape;19;p2"/>
          <p:cNvSpPr txBox="1">
            <a:spLocks noGrp="1"/>
          </p:cNvSpPr>
          <p:nvPr>
            <p:ph type="subTitle" idx="1"/>
          </p:nvPr>
        </p:nvSpPr>
        <p:spPr>
          <a:xfrm>
            <a:off x="4544839" y="4407694"/>
            <a:ext cx="3506168" cy="1410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>
                <a:solidFill>
                  <a:srgbClr val="7F7F7F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BODY Slide RIGHT 1">
  <p:cSld name="5_BODY Slide RIGHT 1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1"/>
          <p:cNvSpPr txBox="1">
            <a:spLocks noGrp="1"/>
          </p:cNvSpPr>
          <p:nvPr>
            <p:ph type="title"/>
          </p:nvPr>
        </p:nvSpPr>
        <p:spPr>
          <a:xfrm>
            <a:off x="389861" y="231303"/>
            <a:ext cx="9144000" cy="54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1"/>
          <p:cNvSpPr/>
          <p:nvPr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11"/>
          <p:cNvSpPr txBox="1">
            <a:spLocks noGrp="1"/>
          </p:cNvSpPr>
          <p:nvPr>
            <p:ph type="sldNum" idx="12"/>
          </p:nvPr>
        </p:nvSpPr>
        <p:spPr>
          <a:xfrm>
            <a:off x="11694754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BODY Slide RIGHT 2">
  <p:cSld name="7_BODY Slide RIGHT 2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2" descr="Background pattern&#10;&#10;Description automatically generated with low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2"/>
          <p:cNvSpPr txBox="1">
            <a:spLocks noGrp="1"/>
          </p:cNvSpPr>
          <p:nvPr>
            <p:ph type="title"/>
          </p:nvPr>
        </p:nvSpPr>
        <p:spPr>
          <a:xfrm>
            <a:off x="448178" y="251489"/>
            <a:ext cx="10694743" cy="54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/>
          <p:nvPr/>
        </p:nvSpPr>
        <p:spPr>
          <a:xfrm>
            <a:off x="140135" y="6406711"/>
            <a:ext cx="308043" cy="308043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2"/>
          <p:cNvSpPr/>
          <p:nvPr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12"/>
          <p:cNvSpPr txBox="1">
            <a:spLocks noGrp="1"/>
          </p:cNvSpPr>
          <p:nvPr>
            <p:ph type="sldNum" idx="12"/>
          </p:nvPr>
        </p:nvSpPr>
        <p:spPr>
          <a:xfrm>
            <a:off x="11694754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BODY Slide RIGHT 3">
  <p:cSld name="6_BODY Slide RIGHT 3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3"/>
          <p:cNvSpPr txBox="1">
            <a:spLocks noGrp="1"/>
          </p:cNvSpPr>
          <p:nvPr>
            <p:ph type="title"/>
          </p:nvPr>
        </p:nvSpPr>
        <p:spPr>
          <a:xfrm>
            <a:off x="942753" y="289589"/>
            <a:ext cx="10193081" cy="54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3"/>
          <p:cNvSpPr/>
          <p:nvPr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13"/>
          <p:cNvSpPr/>
          <p:nvPr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13"/>
          <p:cNvSpPr txBox="1">
            <a:spLocks noGrp="1"/>
          </p:cNvSpPr>
          <p:nvPr>
            <p:ph type="sldNum" idx="12"/>
          </p:nvPr>
        </p:nvSpPr>
        <p:spPr>
          <a:xfrm>
            <a:off x="11694754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BODY Slide RIGHT 4">
  <p:cSld name="7_BODY Slide RIGHT 4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4"/>
          <p:cNvSpPr txBox="1">
            <a:spLocks noGrp="1"/>
          </p:cNvSpPr>
          <p:nvPr>
            <p:ph type="title"/>
          </p:nvPr>
        </p:nvSpPr>
        <p:spPr>
          <a:xfrm>
            <a:off x="942754" y="294463"/>
            <a:ext cx="10200167" cy="54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4"/>
          <p:cNvSpPr/>
          <p:nvPr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4"/>
          <p:cNvSpPr/>
          <p:nvPr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4"/>
          <p:cNvSpPr txBox="1">
            <a:spLocks noGrp="1"/>
          </p:cNvSpPr>
          <p:nvPr>
            <p:ph type="sldNum" idx="12"/>
          </p:nvPr>
        </p:nvSpPr>
        <p:spPr>
          <a:xfrm>
            <a:off x="11694754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CLOSING Slide 1">
  <p:cSld name="8_CLOSING Slide 1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CLOSING Slide 2">
  <p:cSld name="11_CLOSING Slide 2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CLOSING Slide 3">
  <p:cSld name="12_CLOSING Slide 3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CLOSING Slide 4">
  <p:cSld name="13_CLOSING Slide 4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 2">
  <p:cSld name="1_TITLE Slide 2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4544839" y="1727847"/>
            <a:ext cx="6585327" cy="2362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1"/>
          </p:nvPr>
        </p:nvSpPr>
        <p:spPr>
          <a:xfrm>
            <a:off x="4544839" y="4407694"/>
            <a:ext cx="3506168" cy="1410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>
                <a:solidFill>
                  <a:srgbClr val="7F7F7F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ODY Slide TOP 1">
  <p:cSld name="1_BODY Slide TOP 1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4"/>
          <p:cNvSpPr/>
          <p:nvPr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534379" y="958302"/>
            <a:ext cx="11203246" cy="54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BODY Slide TOP 2">
  <p:cSld name="2_BODY Slide TOP 2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5"/>
          <p:cNvSpPr/>
          <p:nvPr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5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534379" y="958302"/>
            <a:ext cx="11203246" cy="54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BODY Slide TOP 3">
  <p:cSld name="3_BODY Slide TOP 3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"/>
          <p:cNvSpPr/>
          <p:nvPr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title"/>
          </p:nvPr>
        </p:nvSpPr>
        <p:spPr>
          <a:xfrm>
            <a:off x="534379" y="958302"/>
            <a:ext cx="11203246" cy="54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BODY Slide LEFT 1">
  <p:cSld name="3_BODY Slide LEFT 1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7"/>
          <p:cNvSpPr txBox="1">
            <a:spLocks noGrp="1"/>
          </p:cNvSpPr>
          <p:nvPr>
            <p:ph type="body" idx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/>
          <p:nvPr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7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1016192" y="414134"/>
            <a:ext cx="9178566" cy="54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BODY Slide LEFT 2">
  <p:cSld name="4_BODY Slide LEFT 2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8"/>
          <p:cNvSpPr/>
          <p:nvPr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8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body" idx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title"/>
          </p:nvPr>
        </p:nvSpPr>
        <p:spPr>
          <a:xfrm>
            <a:off x="1016191" y="414134"/>
            <a:ext cx="10581297" cy="54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BODY Slide LEFT 3">
  <p:cSld name="5_BODY Slide LEFT 3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9"/>
          <p:cNvSpPr/>
          <p:nvPr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9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body" idx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1016191" y="414134"/>
            <a:ext cx="10581297" cy="54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BODY Slide LEFT 4">
  <p:cSld name="6_BODY Slide LEFT 4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0"/>
          <p:cNvSpPr/>
          <p:nvPr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0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title"/>
          </p:nvPr>
        </p:nvSpPr>
        <p:spPr>
          <a:xfrm>
            <a:off x="1016191" y="414134"/>
            <a:ext cx="10581297" cy="54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g"/><Relationship Id="rId3" Type="http://schemas.openxmlformats.org/officeDocument/2006/relationships/image" Target="../media/image44.jpg"/><Relationship Id="rId7" Type="http://schemas.openxmlformats.org/officeDocument/2006/relationships/image" Target="../media/image4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.jpg"/><Relationship Id="rId5" Type="http://schemas.openxmlformats.org/officeDocument/2006/relationships/image" Target="../media/image4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2.jpg"/><Relationship Id="rId5" Type="http://schemas.openxmlformats.org/officeDocument/2006/relationships/image" Target="../media/image51.jpg"/><Relationship Id="rId4" Type="http://schemas.openxmlformats.org/officeDocument/2006/relationships/image" Target="../media/image5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8.jpg"/><Relationship Id="rId5" Type="http://schemas.openxmlformats.org/officeDocument/2006/relationships/image" Target="../media/image57.jpg"/><Relationship Id="rId4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35.jp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4.jp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38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png"/><Relationship Id="rId11" Type="http://schemas.openxmlformats.org/officeDocument/2006/relationships/image" Target="../media/image33.jpg"/><Relationship Id="rId5" Type="http://schemas.openxmlformats.org/officeDocument/2006/relationships/image" Target="../media/image30.png"/><Relationship Id="rId15" Type="http://schemas.openxmlformats.org/officeDocument/2006/relationships/image" Target="../media/image37.jpg"/><Relationship Id="rId10" Type="http://schemas.openxmlformats.org/officeDocument/2006/relationships/image" Target="../media/image19.png"/><Relationship Id="rId4" Type="http://schemas.openxmlformats.org/officeDocument/2006/relationships/image" Target="../media/image29.png"/><Relationship Id="rId9" Type="http://schemas.openxmlformats.org/officeDocument/2006/relationships/image" Target="../media/image20.png"/><Relationship Id="rId14" Type="http://schemas.openxmlformats.org/officeDocument/2006/relationships/image" Target="../media/image3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2.jpg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9"/>
          <p:cNvSpPr txBox="1">
            <a:spLocks noGrp="1"/>
          </p:cNvSpPr>
          <p:nvPr>
            <p:ph type="title"/>
          </p:nvPr>
        </p:nvSpPr>
        <p:spPr>
          <a:xfrm>
            <a:off x="4544839" y="1727847"/>
            <a:ext cx="6585327" cy="2362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lang="en-US"/>
              <a:t>DNA Discovery Using 3D Molecular Designs Models</a:t>
            </a:r>
            <a:endParaRPr/>
          </a:p>
        </p:txBody>
      </p:sp>
      <p:sp>
        <p:nvSpPr>
          <p:cNvPr id="102" name="Google Shape;102;p19"/>
          <p:cNvSpPr txBox="1">
            <a:spLocks noGrp="1"/>
          </p:cNvSpPr>
          <p:nvPr>
            <p:ph type="subTitle" idx="1"/>
          </p:nvPr>
        </p:nvSpPr>
        <p:spPr>
          <a:xfrm>
            <a:off x="4544839" y="4407694"/>
            <a:ext cx="3506168" cy="1410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/>
              <a:t>Stephanie Ruder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/>
              <a:t>WSST Madison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/>
              <a:t>3/9/2023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8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  <p:sp>
        <p:nvSpPr>
          <p:cNvPr id="204" name="Google Shape;204;p28"/>
          <p:cNvSpPr txBox="1">
            <a:spLocks noGrp="1"/>
          </p:cNvSpPr>
          <p:nvPr>
            <p:ph type="title"/>
          </p:nvPr>
        </p:nvSpPr>
        <p:spPr>
          <a:xfrm>
            <a:off x="534379" y="958302"/>
            <a:ext cx="11203200" cy="544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28"/>
          <p:cNvSpPr txBox="1">
            <a:spLocks noGrp="1"/>
          </p:cNvSpPr>
          <p:nvPr>
            <p:ph type="body" idx="1"/>
          </p:nvPr>
        </p:nvSpPr>
        <p:spPr>
          <a:xfrm>
            <a:off x="534378" y="1768474"/>
            <a:ext cx="11203200" cy="4651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AutoNum type="arabicPeriod" startAt="2"/>
            </a:pPr>
            <a:r>
              <a:rPr lang="en-US"/>
              <a:t>Find the nitrogenous bases. In your notebook compare and contrast each of these. Explain to me what is the same for each of them and what is different.</a:t>
            </a:r>
            <a:endParaRPr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AutoNum type="arabicPeriod" startAt="2"/>
            </a:pPr>
            <a:r>
              <a:rPr lang="en-US"/>
              <a:t>Adenine and Guanine are purines and Thymine and Cytosine are pyrimidines. After looking at each of the different nitrogenous bases what similarities and differences of purine and pyrimidines?</a:t>
            </a:r>
            <a:endParaRPr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AutoNum type="arabicPeriod" startAt="2"/>
            </a:pPr>
            <a:r>
              <a:rPr lang="en-US"/>
              <a:t>Try to put the different pieces together to make as many nucleotides as possible. Sketch one nucleotide in your notebook.</a:t>
            </a:r>
            <a:endParaRPr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AutoNum type="arabicPeriod" startAt="2"/>
            </a:pPr>
            <a:r>
              <a:rPr lang="en-US"/>
              <a:t>As you try to put the different pieces together what is representing a hydrogen bond? What represents a covalent bond? Explain.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9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  <p:sp>
        <p:nvSpPr>
          <p:cNvPr id="212" name="Google Shape;212;p29"/>
          <p:cNvSpPr txBox="1">
            <a:spLocks noGrp="1"/>
          </p:cNvSpPr>
          <p:nvPr>
            <p:ph type="title"/>
          </p:nvPr>
        </p:nvSpPr>
        <p:spPr>
          <a:xfrm>
            <a:off x="534379" y="958302"/>
            <a:ext cx="11203200" cy="544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6666"/>
              <a:buFont typeface="Arial"/>
              <a:buNone/>
            </a:pPr>
            <a:r>
              <a:rPr lang="en-US" sz="3000">
                <a:latin typeface="Calibri"/>
                <a:ea typeface="Calibri"/>
                <a:cs typeface="Calibri"/>
                <a:sym typeface="Calibri"/>
              </a:rPr>
              <a:t>Talk about how chromosome condense</a:t>
            </a:r>
            <a:endParaRPr/>
          </a:p>
        </p:txBody>
      </p:sp>
      <p:pic>
        <p:nvPicPr>
          <p:cNvPr id="213" name="Google Shape;213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61175" y="1502800"/>
            <a:ext cx="3674348" cy="2629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606475"/>
            <a:ext cx="2673775" cy="1822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70911" y="1771925"/>
            <a:ext cx="1890275" cy="5086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87005" y="152400"/>
            <a:ext cx="4074219" cy="6553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2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770648" y="4410500"/>
            <a:ext cx="3220312" cy="2415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2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0" y="3665525"/>
            <a:ext cx="2673777" cy="1782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0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  <p:sp>
        <p:nvSpPr>
          <p:cNvPr id="225" name="Google Shape;225;p30"/>
          <p:cNvSpPr txBox="1">
            <a:spLocks noGrp="1"/>
          </p:cNvSpPr>
          <p:nvPr>
            <p:ph type="title"/>
          </p:nvPr>
        </p:nvSpPr>
        <p:spPr>
          <a:xfrm>
            <a:off x="534379" y="958302"/>
            <a:ext cx="11203200" cy="544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Restriction Enzymes</a:t>
            </a:r>
            <a:endParaRPr/>
          </a:p>
        </p:txBody>
      </p:sp>
      <p:sp>
        <p:nvSpPr>
          <p:cNvPr id="226" name="Google Shape;226;p30"/>
          <p:cNvSpPr txBox="1">
            <a:spLocks noGrp="1"/>
          </p:cNvSpPr>
          <p:nvPr>
            <p:ph type="body" idx="1"/>
          </p:nvPr>
        </p:nvSpPr>
        <p:spPr>
          <a:xfrm>
            <a:off x="3549626" y="1768475"/>
            <a:ext cx="8187900" cy="2396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/>
              <a:t>How can you show restriction enzyme cuts using the Dynamic DNA?</a:t>
            </a:r>
            <a:endParaRPr/>
          </a:p>
        </p:txBody>
      </p:sp>
      <p:pic>
        <p:nvPicPr>
          <p:cNvPr id="227" name="Google Shape;227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3300" y="1654925"/>
            <a:ext cx="3336325" cy="25022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2750" y="4051250"/>
            <a:ext cx="3195100" cy="239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49626" y="3891225"/>
            <a:ext cx="3865902" cy="2899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49477" y="4355738"/>
            <a:ext cx="3336325" cy="25022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1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  <p:sp>
        <p:nvSpPr>
          <p:cNvPr id="237" name="Google Shape;237;p31"/>
          <p:cNvSpPr txBox="1">
            <a:spLocks noGrp="1"/>
          </p:cNvSpPr>
          <p:nvPr>
            <p:ph type="title"/>
          </p:nvPr>
        </p:nvSpPr>
        <p:spPr>
          <a:xfrm>
            <a:off x="534379" y="958302"/>
            <a:ext cx="11203200" cy="544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Gel electrophoresis</a:t>
            </a:r>
            <a:endParaRPr/>
          </a:p>
        </p:txBody>
      </p:sp>
      <p:sp>
        <p:nvSpPr>
          <p:cNvPr id="238" name="Google Shape;238;p31"/>
          <p:cNvSpPr txBox="1">
            <a:spLocks noGrp="1"/>
          </p:cNvSpPr>
          <p:nvPr>
            <p:ph type="body" idx="1"/>
          </p:nvPr>
        </p:nvSpPr>
        <p:spPr>
          <a:xfrm>
            <a:off x="699627" y="1851125"/>
            <a:ext cx="5535000" cy="4607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/>
              <a:t>How can we use Dynamic DNA to show gel electrophoresis?</a:t>
            </a:r>
            <a:endParaRPr/>
          </a:p>
        </p:txBody>
      </p:sp>
      <p:pic>
        <p:nvPicPr>
          <p:cNvPr id="239" name="Google Shape;239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13426" y="2200988"/>
            <a:ext cx="5048627" cy="3786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2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  <p:sp>
        <p:nvSpPr>
          <p:cNvPr id="246" name="Google Shape;246;p32"/>
          <p:cNvSpPr txBox="1">
            <a:spLocks noGrp="1"/>
          </p:cNvSpPr>
          <p:nvPr>
            <p:ph type="title"/>
          </p:nvPr>
        </p:nvSpPr>
        <p:spPr>
          <a:xfrm>
            <a:off x="534379" y="958302"/>
            <a:ext cx="11203200" cy="544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DNA Replication</a:t>
            </a:r>
            <a:endParaRPr/>
          </a:p>
        </p:txBody>
      </p:sp>
      <p:sp>
        <p:nvSpPr>
          <p:cNvPr id="247" name="Google Shape;247;p32"/>
          <p:cNvSpPr txBox="1">
            <a:spLocks noGrp="1"/>
          </p:cNvSpPr>
          <p:nvPr>
            <p:ph type="body" idx="1"/>
          </p:nvPr>
        </p:nvSpPr>
        <p:spPr>
          <a:xfrm>
            <a:off x="534376" y="1768475"/>
            <a:ext cx="7335600" cy="4631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/>
              <a:t>Get Dynamic DNA kit out again before we do the Flow of Genetic Information kit and talk about how we can show DNA replication using it.</a:t>
            </a:r>
            <a:endParaRPr/>
          </a:p>
        </p:txBody>
      </p:sp>
      <p:pic>
        <p:nvPicPr>
          <p:cNvPr id="248" name="Google Shape;24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77900" y="744975"/>
            <a:ext cx="3962399" cy="221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11675" y="3084673"/>
            <a:ext cx="3828623" cy="2551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3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  <p:sp>
        <p:nvSpPr>
          <p:cNvPr id="256" name="Google Shape;256;p33"/>
          <p:cNvSpPr txBox="1">
            <a:spLocks noGrp="1"/>
          </p:cNvSpPr>
          <p:nvPr>
            <p:ph type="title"/>
          </p:nvPr>
        </p:nvSpPr>
        <p:spPr>
          <a:xfrm>
            <a:off x="534379" y="958302"/>
            <a:ext cx="11203200" cy="544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33"/>
          <p:cNvSpPr txBox="1">
            <a:spLocks noGrp="1"/>
          </p:cNvSpPr>
          <p:nvPr>
            <p:ph type="body" idx="1"/>
          </p:nvPr>
        </p:nvSpPr>
        <p:spPr>
          <a:xfrm>
            <a:off x="4664177" y="4940374"/>
            <a:ext cx="5034900" cy="1724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latin typeface="Calibri"/>
                <a:ea typeface="Calibri"/>
                <a:cs typeface="Calibri"/>
                <a:sym typeface="Calibri"/>
              </a:rPr>
              <a:t>Flow of genetic information Transcription and Translation</a:t>
            </a:r>
            <a:endParaRPr/>
          </a:p>
        </p:txBody>
      </p:sp>
      <p:pic>
        <p:nvPicPr>
          <p:cNvPr id="258" name="Google Shape;258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175" y="152400"/>
            <a:ext cx="4572000" cy="609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76800" y="152400"/>
            <a:ext cx="3105150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76800" y="1905000"/>
            <a:ext cx="3048000" cy="2028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134350" y="152400"/>
            <a:ext cx="2857500" cy="1724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4"/>
          <p:cNvSpPr txBox="1"/>
          <p:nvPr/>
        </p:nvSpPr>
        <p:spPr>
          <a:xfrm>
            <a:off x="2076350" y="880675"/>
            <a:ext cx="8624700" cy="2007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latin typeface="Calibri"/>
                <a:ea typeface="Calibri"/>
                <a:cs typeface="Calibri"/>
                <a:sym typeface="Calibri"/>
              </a:rPr>
              <a:t>Questions?</a:t>
            </a:r>
            <a:endParaRPr sz="60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latin typeface="Calibri"/>
                <a:ea typeface="Calibri"/>
                <a:cs typeface="Calibri"/>
                <a:sym typeface="Calibri"/>
              </a:rPr>
              <a:t>stephanie.ruder@rusd.org</a:t>
            </a:r>
            <a:endParaRPr sz="6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5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  <p:sp>
        <p:nvSpPr>
          <p:cNvPr id="274" name="Google Shape;274;p35"/>
          <p:cNvSpPr txBox="1">
            <a:spLocks noGrp="1"/>
          </p:cNvSpPr>
          <p:nvPr>
            <p:ph type="title"/>
          </p:nvPr>
        </p:nvSpPr>
        <p:spPr>
          <a:xfrm>
            <a:off x="534379" y="958302"/>
            <a:ext cx="11203200" cy="544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Workshop NGSS Connections </a:t>
            </a:r>
            <a:br>
              <a:rPr lang="en-US" sz="36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(and/or other applicable standards)</a:t>
            </a:r>
            <a:endParaRPr/>
          </a:p>
        </p:txBody>
      </p:sp>
      <p:graphicFrame>
        <p:nvGraphicFramePr>
          <p:cNvPr id="275" name="Google Shape;275;p35"/>
          <p:cNvGraphicFramePr/>
          <p:nvPr/>
        </p:nvGraphicFramePr>
        <p:xfrm>
          <a:off x="873075" y="1645075"/>
          <a:ext cx="10287000" cy="4703384"/>
        </p:xfrm>
        <a:graphic>
          <a:graphicData uri="http://schemas.openxmlformats.org/drawingml/2006/table">
            <a:tbl>
              <a:tblPr>
                <a:noFill/>
                <a:tableStyleId>{82DEDA86-AF87-4EFC-9B81-3D3A8682E267}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strike="noStrike" cap="none">
                          <a:solidFill>
                            <a:schemeClr val="lt1"/>
                          </a:solidFill>
                        </a:rPr>
                        <a:t>SEPs</a:t>
                      </a:r>
                      <a:endParaRPr sz="320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strike="noStrike" cap="none">
                          <a:solidFill>
                            <a:schemeClr val="lt1"/>
                          </a:solidFill>
                        </a:rPr>
                        <a:t>CCCs</a:t>
                      </a:r>
                      <a:endParaRPr sz="320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strike="noStrike" cap="none">
                          <a:solidFill>
                            <a:schemeClr val="lt1"/>
                          </a:solidFill>
                        </a:rPr>
                        <a:t>DCIs</a:t>
                      </a:r>
                      <a:endParaRPr sz="320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Asking questions and defining problems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Patterns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HS-LS1-1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Developing and Using Models</a:t>
                      </a:r>
                      <a:endParaRPr sz="24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Structure and Function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HS-LS1-2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Constructing explanation and designing solutions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Scale, Proportion, and Quantity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HS-LS1-4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Engaging in argument from evidence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Cause and Effect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HS-LS3-1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Analyzing and Interpreting Data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2400" b="1">
                          <a:solidFill>
                            <a:schemeClr val="dk1"/>
                          </a:solidFill>
                        </a:rPr>
                        <a:t> Systems and System models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HS-LS3-2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/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HS-LS3-3</a:t>
                      </a:r>
                      <a:endParaRPr sz="24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Google Shape;281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1024" y="3008399"/>
            <a:ext cx="3384674" cy="3384674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36"/>
          <p:cNvSpPr txBox="1"/>
          <p:nvPr/>
        </p:nvSpPr>
        <p:spPr>
          <a:xfrm>
            <a:off x="4362650" y="3347975"/>
            <a:ext cx="6840600" cy="2361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Please scan the  QR code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0"/>
          <p:cNvSpPr txBox="1">
            <a:spLocks noGrp="1"/>
          </p:cNvSpPr>
          <p:nvPr>
            <p:ph type="body" idx="1"/>
          </p:nvPr>
        </p:nvSpPr>
        <p:spPr>
          <a:xfrm>
            <a:off x="5957725" y="953225"/>
            <a:ext cx="5779800" cy="5626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3000">
                <a:latin typeface="Calibri"/>
                <a:ea typeface="Calibri"/>
                <a:cs typeface="Calibri"/>
                <a:sym typeface="Calibri"/>
              </a:rPr>
              <a:t>Stephanie Ruder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3000">
                <a:latin typeface="Calibri"/>
                <a:ea typeface="Calibri"/>
                <a:cs typeface="Calibri"/>
                <a:sym typeface="Calibri"/>
              </a:rPr>
              <a:t>BS Biology- UW Parkside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3000">
                <a:latin typeface="Calibri"/>
                <a:ea typeface="Calibri"/>
                <a:cs typeface="Calibri"/>
                <a:sym typeface="Calibri"/>
              </a:rPr>
              <a:t>MBA- UW Parkside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3000">
                <a:latin typeface="Calibri"/>
                <a:ea typeface="Calibri"/>
                <a:cs typeface="Calibri"/>
                <a:sym typeface="Calibri"/>
              </a:rPr>
              <a:t>MEd- National Louis University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3000">
                <a:latin typeface="Calibri"/>
                <a:ea typeface="Calibri"/>
                <a:cs typeface="Calibri"/>
                <a:sym typeface="Calibri"/>
              </a:rPr>
              <a:t>National Board Certified Teacher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3000">
                <a:latin typeface="Calibri"/>
                <a:ea typeface="Calibri"/>
                <a:cs typeface="Calibri"/>
                <a:sym typeface="Calibri"/>
              </a:rPr>
              <a:t>Case High School Racine, WI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3000">
                <a:latin typeface="Calibri"/>
                <a:ea typeface="Calibri"/>
                <a:cs typeface="Calibri"/>
                <a:sym typeface="Calibri"/>
              </a:rPr>
              <a:t>Currently teach PLTW Principles of Biomedical Science and Chemistry.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3000">
                <a:latin typeface="Calibri"/>
                <a:ea typeface="Calibri"/>
                <a:cs typeface="Calibri"/>
                <a:sym typeface="Calibri"/>
              </a:rPr>
              <a:t>3DMD/ CBM courses taken: Modeling the Molecular World, Cohort 3 Science and Ethics of Genome Editing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endParaRPr/>
          </a:p>
        </p:txBody>
      </p:sp>
      <p:sp>
        <p:nvSpPr>
          <p:cNvPr id="109" name="Google Shape;109;p20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pic>
        <p:nvPicPr>
          <p:cNvPr id="110" name="Google Shape;11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6900" y="711350"/>
            <a:ext cx="4762500" cy="595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1"/>
          <p:cNvSpPr txBox="1">
            <a:spLocks noGrp="1"/>
          </p:cNvSpPr>
          <p:nvPr>
            <p:ph type="title"/>
          </p:nvPr>
        </p:nvSpPr>
        <p:spPr>
          <a:xfrm>
            <a:off x="534379" y="958302"/>
            <a:ext cx="11203200" cy="544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Workshop Learning Goals</a:t>
            </a:r>
            <a:endParaRPr sz="60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21"/>
          <p:cNvSpPr txBox="1">
            <a:spLocks noGrp="1"/>
          </p:cNvSpPr>
          <p:nvPr>
            <p:ph type="body" idx="1"/>
          </p:nvPr>
        </p:nvSpPr>
        <p:spPr>
          <a:xfrm>
            <a:off x="534378" y="1768474"/>
            <a:ext cx="11203200" cy="4651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/>
              <a:t>Learn how the Dynamic DNA models can be used to explore the structure and function of DNA.</a:t>
            </a:r>
            <a:endParaRPr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/>
              <a:t>Learn how to connect the Dynamic DNA to other models.</a:t>
            </a:r>
            <a:endParaRPr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endParaRPr/>
          </a:p>
        </p:txBody>
      </p:sp>
      <p:sp>
        <p:nvSpPr>
          <p:cNvPr id="118" name="Google Shape;118;p21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2"/>
          <p:cNvSpPr txBox="1">
            <a:spLocks noGrp="1"/>
          </p:cNvSpPr>
          <p:nvPr>
            <p:ph type="title"/>
          </p:nvPr>
        </p:nvSpPr>
        <p:spPr>
          <a:xfrm>
            <a:off x="942753" y="289589"/>
            <a:ext cx="10193100" cy="544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0555"/>
              <a:buFont typeface="Arial"/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Kits Shown and used today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22"/>
          <p:cNvSpPr txBox="1">
            <a:spLocks noGrp="1"/>
          </p:cNvSpPr>
          <p:nvPr>
            <p:ph type="sldNum" idx="12"/>
          </p:nvPr>
        </p:nvSpPr>
        <p:spPr>
          <a:xfrm>
            <a:off x="11694754" y="6299373"/>
            <a:ext cx="4377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pic>
        <p:nvPicPr>
          <p:cNvPr id="126" name="Google Shape;12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9074" y="1323250"/>
            <a:ext cx="3621416" cy="2490037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22"/>
          <p:cNvSpPr txBox="1"/>
          <p:nvPr/>
        </p:nvSpPr>
        <p:spPr>
          <a:xfrm>
            <a:off x="423650" y="4263075"/>
            <a:ext cx="3614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Dynamic DNA Kit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8" name="Google Shape;128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69675" y="1323250"/>
            <a:ext cx="3637313" cy="249002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2"/>
          <p:cNvSpPr txBox="1"/>
          <p:nvPr/>
        </p:nvSpPr>
        <p:spPr>
          <a:xfrm>
            <a:off x="4232100" y="4316050"/>
            <a:ext cx="3614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DNA Starter Kit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0" name="Google Shape;130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02622" y="1303725"/>
            <a:ext cx="3748278" cy="2542712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2"/>
          <p:cNvSpPr txBox="1"/>
          <p:nvPr/>
        </p:nvSpPr>
        <p:spPr>
          <a:xfrm>
            <a:off x="8168700" y="4263075"/>
            <a:ext cx="26877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Demo DNA Nucleotides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3"/>
          <p:cNvSpPr txBox="1">
            <a:spLocks noGrp="1"/>
          </p:cNvSpPr>
          <p:nvPr>
            <p:ph type="title"/>
          </p:nvPr>
        </p:nvSpPr>
        <p:spPr>
          <a:xfrm>
            <a:off x="942753" y="289589"/>
            <a:ext cx="10193100" cy="544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0555"/>
              <a:buFont typeface="Arial"/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Kits Shown and used today</a:t>
            </a:r>
            <a:endParaRPr/>
          </a:p>
        </p:txBody>
      </p:sp>
      <p:sp>
        <p:nvSpPr>
          <p:cNvPr id="138" name="Google Shape;138;p23"/>
          <p:cNvSpPr txBox="1">
            <a:spLocks noGrp="1"/>
          </p:cNvSpPr>
          <p:nvPr>
            <p:ph type="sldNum" idx="12"/>
          </p:nvPr>
        </p:nvSpPr>
        <p:spPr>
          <a:xfrm>
            <a:off x="11694754" y="6299373"/>
            <a:ext cx="4377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pic>
        <p:nvPicPr>
          <p:cNvPr id="139" name="Google Shape;13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9500" y="1407225"/>
            <a:ext cx="3735236" cy="258270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3"/>
          <p:cNvSpPr txBox="1"/>
          <p:nvPr/>
        </p:nvSpPr>
        <p:spPr>
          <a:xfrm>
            <a:off x="189775" y="4303575"/>
            <a:ext cx="30000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Flow of Genetic Information Kit</a:t>
            </a:r>
            <a:endParaRPr/>
          </a:p>
        </p:txBody>
      </p:sp>
      <p:pic>
        <p:nvPicPr>
          <p:cNvPr id="141" name="Google Shape;141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84713" y="1483650"/>
            <a:ext cx="3770972" cy="2708576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3"/>
          <p:cNvSpPr txBox="1"/>
          <p:nvPr/>
        </p:nvSpPr>
        <p:spPr>
          <a:xfrm>
            <a:off x="4024775" y="4303575"/>
            <a:ext cx="30000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Chromosome Connections Kit</a:t>
            </a:r>
            <a:endParaRPr/>
          </a:p>
        </p:txBody>
      </p:sp>
      <p:pic>
        <p:nvPicPr>
          <p:cNvPr id="143" name="Google Shape;143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12072" y="1483648"/>
            <a:ext cx="4137051" cy="281992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3"/>
          <p:cNvSpPr txBox="1"/>
          <p:nvPr/>
        </p:nvSpPr>
        <p:spPr>
          <a:xfrm>
            <a:off x="7859763" y="4303575"/>
            <a:ext cx="30000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Nucleosome Mini Model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4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sp>
        <p:nvSpPr>
          <p:cNvPr id="151" name="Google Shape;151;p24"/>
          <p:cNvSpPr txBox="1">
            <a:spLocks noGrp="1"/>
          </p:cNvSpPr>
          <p:nvPr>
            <p:ph type="title"/>
          </p:nvPr>
        </p:nvSpPr>
        <p:spPr>
          <a:xfrm>
            <a:off x="534379" y="958302"/>
            <a:ext cx="11203200" cy="544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24"/>
          <p:cNvSpPr txBox="1">
            <a:spLocks noGrp="1"/>
          </p:cNvSpPr>
          <p:nvPr>
            <p:ph type="body" idx="1"/>
          </p:nvPr>
        </p:nvSpPr>
        <p:spPr>
          <a:xfrm>
            <a:off x="5097151" y="4724399"/>
            <a:ext cx="6640500" cy="1695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latin typeface="Calibri"/>
                <a:ea typeface="Calibri"/>
                <a:cs typeface="Calibri"/>
                <a:sym typeface="Calibri"/>
              </a:rPr>
              <a:t>Kit Management-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latin typeface="Calibri"/>
                <a:ea typeface="Calibri"/>
                <a:cs typeface="Calibri"/>
                <a:sym typeface="Calibri"/>
              </a:rPr>
              <a:t>Use Bins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latin typeface="Calibri"/>
                <a:ea typeface="Calibri"/>
                <a:cs typeface="Calibri"/>
                <a:sym typeface="Calibri"/>
              </a:rPr>
              <a:t>Only give students what they need at the time</a:t>
            </a:r>
            <a:endParaRPr/>
          </a:p>
        </p:txBody>
      </p:sp>
      <p:pic>
        <p:nvPicPr>
          <p:cNvPr id="153" name="Google Shape;15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4572000" cy="609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76800" y="152400"/>
            <a:ext cx="3429000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458200" y="152400"/>
            <a:ext cx="3429000" cy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5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sp>
        <p:nvSpPr>
          <p:cNvPr id="162" name="Google Shape;162;p25"/>
          <p:cNvSpPr txBox="1">
            <a:spLocks noGrp="1"/>
          </p:cNvSpPr>
          <p:nvPr>
            <p:ph type="title"/>
          </p:nvPr>
        </p:nvSpPr>
        <p:spPr>
          <a:xfrm>
            <a:off x="534375" y="958298"/>
            <a:ext cx="11203200" cy="98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is a model? List the things you think are a model and Explain your thinking in your notebook. (From MMW 2019)</a:t>
            </a:r>
            <a:endParaRPr/>
          </a:p>
        </p:txBody>
      </p:sp>
      <p:sp>
        <p:nvSpPr>
          <p:cNvPr id="163" name="Google Shape;163;p25"/>
          <p:cNvSpPr txBox="1">
            <a:spLocks noGrp="1"/>
          </p:cNvSpPr>
          <p:nvPr>
            <p:ph type="body" idx="1"/>
          </p:nvPr>
        </p:nvSpPr>
        <p:spPr>
          <a:xfrm>
            <a:off x="534375" y="2045900"/>
            <a:ext cx="11203200" cy="4374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building a paper airplane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/>
              <a:t>making an analogy (example, the heart is like a pump)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/>
              <a:t>observing a bird’s behavior at a bird feeder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/>
              <a:t>developing a mathematical equation to solve a science problem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/>
              <a:t>making a plant cell out of household materials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/>
              <a:t>analyzing whale migration patterns with a computer program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/>
              <a:t>building and testing a bridge made of toothpicks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/>
              <a:t>drawing an electrical circuit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6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sp>
        <p:nvSpPr>
          <p:cNvPr id="170" name="Google Shape;170;p26"/>
          <p:cNvSpPr txBox="1">
            <a:spLocks noGrp="1"/>
          </p:cNvSpPr>
          <p:nvPr>
            <p:ph type="body" idx="1"/>
          </p:nvPr>
        </p:nvSpPr>
        <p:spPr>
          <a:xfrm>
            <a:off x="3873700" y="603400"/>
            <a:ext cx="4715400" cy="3103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8"/>
              <a:buFont typeface="Arial"/>
              <a:buNone/>
            </a:pPr>
            <a:r>
              <a:rPr lang="en-US" sz="6000">
                <a:latin typeface="Calibri"/>
                <a:ea typeface="Calibri"/>
                <a:cs typeface="Calibri"/>
                <a:sym typeface="Calibri"/>
              </a:rPr>
              <a:t>What is DNA? What are similarities and differences in our models?</a:t>
            </a:r>
            <a:endParaRPr/>
          </a:p>
        </p:txBody>
      </p:sp>
      <p:pic>
        <p:nvPicPr>
          <p:cNvPr id="171" name="Google Shape;171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63323" y="2250699"/>
            <a:ext cx="1216675" cy="1058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15300" y="2335750"/>
            <a:ext cx="1021237" cy="888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60926" y="3429000"/>
            <a:ext cx="1216675" cy="10589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721146" y="3428999"/>
            <a:ext cx="1101029" cy="95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877" y="2235148"/>
            <a:ext cx="1716273" cy="2387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0" y="4622850"/>
            <a:ext cx="2182050" cy="1480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920950" y="4387300"/>
            <a:ext cx="3287738" cy="2250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134713" y="3027904"/>
            <a:ext cx="2057276" cy="1414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6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912975" y="69850"/>
            <a:ext cx="2182038" cy="29093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6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 rot="-5400000">
            <a:off x="2544574" y="4305463"/>
            <a:ext cx="2028100" cy="2704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6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 rot="-5400000">
            <a:off x="375096" y="-375097"/>
            <a:ext cx="2250701" cy="3000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6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 rot="-5400000">
            <a:off x="8376560" y="-16487"/>
            <a:ext cx="1508502" cy="1681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26"/>
          <p:cNvPicPr preferRelativeResize="0"/>
          <p:nvPr/>
        </p:nvPicPr>
        <p:blipFill rotWithShape="1">
          <a:blip r:embed="rId15">
            <a:alphaModFix/>
          </a:blip>
          <a:srcRect t="33774"/>
          <a:stretch/>
        </p:blipFill>
        <p:spPr>
          <a:xfrm>
            <a:off x="9487850" y="4442425"/>
            <a:ext cx="2704151" cy="238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6"/>
          <p:cNvPicPr preferRelativeResize="0"/>
          <p:nvPr/>
        </p:nvPicPr>
        <p:blipFill rotWithShape="1">
          <a:blip r:embed="rId16">
            <a:alphaModFix/>
          </a:blip>
          <a:srcRect r="30284"/>
          <a:stretch/>
        </p:blipFill>
        <p:spPr>
          <a:xfrm>
            <a:off x="8589099" y="1578350"/>
            <a:ext cx="1622750" cy="310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7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  <p:sp>
        <p:nvSpPr>
          <p:cNvPr id="191" name="Google Shape;191;p27"/>
          <p:cNvSpPr txBox="1">
            <a:spLocks noGrp="1"/>
          </p:cNvSpPr>
          <p:nvPr>
            <p:ph type="title"/>
          </p:nvPr>
        </p:nvSpPr>
        <p:spPr>
          <a:xfrm>
            <a:off x="534379" y="958302"/>
            <a:ext cx="11203200" cy="544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First Activity with Dynamic DNA</a:t>
            </a:r>
            <a:endParaRPr/>
          </a:p>
        </p:txBody>
      </p:sp>
      <p:sp>
        <p:nvSpPr>
          <p:cNvPr id="192" name="Google Shape;192;p27"/>
          <p:cNvSpPr txBox="1">
            <a:spLocks noGrp="1"/>
          </p:cNvSpPr>
          <p:nvPr>
            <p:ph type="body" idx="1"/>
          </p:nvPr>
        </p:nvSpPr>
        <p:spPr>
          <a:xfrm>
            <a:off x="534378" y="1768474"/>
            <a:ext cx="11203200" cy="4651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Give students materials to make 6 nucleotides</a:t>
            </a:r>
            <a:endParaRPr/>
          </a:p>
          <a:p>
            <a:pPr marL="457200" lvl="0" indent="-406400" algn="l" rtl="0">
              <a:spcBef>
                <a:spcPts val="600"/>
              </a:spcBef>
              <a:spcAft>
                <a:spcPts val="0"/>
              </a:spcAft>
              <a:buSzPts val="2800"/>
              <a:buAutoNum type="arabicPeriod"/>
            </a:pPr>
            <a:r>
              <a:rPr lang="en-US"/>
              <a:t>In your notebook sketch the different parts of a nucleotide using color.</a:t>
            </a:r>
            <a:endParaRPr/>
          </a:p>
        </p:txBody>
      </p:sp>
      <p:pic>
        <p:nvPicPr>
          <p:cNvPr id="193" name="Google Shape;19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59950" y="113625"/>
            <a:ext cx="2880352" cy="2060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" y="3713250"/>
            <a:ext cx="2213419" cy="2951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57950" y="3713249"/>
            <a:ext cx="2213425" cy="2951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28975" y="3713250"/>
            <a:ext cx="2213425" cy="2951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235121" y="3713250"/>
            <a:ext cx="4367476" cy="2369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964E229AE904C840342B739320C07" ma:contentTypeVersion="21" ma:contentTypeDescription="Create a new document." ma:contentTypeScope="" ma:versionID="50f1bd06b1c5b782c82d5bae311ccf5b">
  <xsd:schema xmlns:xsd="http://www.w3.org/2001/XMLSchema" xmlns:xs="http://www.w3.org/2001/XMLSchema" xmlns:p="http://schemas.microsoft.com/office/2006/metadata/properties" xmlns:ns1="http://schemas.microsoft.com/sharepoint/v3" xmlns:ns2="256d1f37-a5bf-40ea-9e3b-df9e783b5a8c" xmlns:ns3="fccfdd5f-3cf6-48f3-9c58-398738ebd059" targetNamespace="http://schemas.microsoft.com/office/2006/metadata/properties" ma:root="true" ma:fieldsID="3a2c19bcc5f9f103c0bc11c7ae6a0506" ns1:_="" ns2:_="" ns3:_="">
    <xsd:import namespace="http://schemas.microsoft.com/sharepoint/v3"/>
    <xsd:import namespace="256d1f37-a5bf-40ea-9e3b-df9e783b5a8c"/>
    <xsd:import namespace="fccfdd5f-3cf6-48f3-9c58-398738ebd05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1:_ip_UnifiedCompliancePolicyProperties" minOccurs="0"/>
                <xsd:element ref="ns1:_ip_UnifiedCompliancePolicyUIAction" minOccurs="0"/>
                <xsd:element ref="ns3:SubmittedtoNSTA" minOccurs="0"/>
                <xsd:element ref="ns3:Comments" minOccurs="0"/>
                <xsd:element ref="ns3:lcf76f155ced4ddcb4097134ff3c332f" minOccurs="0"/>
                <xsd:element ref="ns2:TaxCatchAll" minOccurs="0"/>
                <xsd:element ref="ns3:MediaLengthInSeconds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70c86df9-d0e8-46f0-93a5-6d2a22d58cc4}" ma:internalName="TaxCatchAll" ma:showField="CatchAllData" ma:web="256d1f37-a5bf-40ea-9e3b-df9e783b5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fdd5f-3cf6-48f3-9c58-398738ebd0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SubmittedtoNSTA" ma:index="20" nillable="true" ma:displayName="Submitted to NSTA" ma:default="0" ma:format="Dropdown" ma:internalName="SubmittedtoNSTA">
      <xsd:simpleType>
        <xsd:restriction base="dms:Boolean"/>
      </xsd:simpleType>
    </xsd:element>
    <xsd:element name="Comments" ma:index="21" nillable="true" ma:displayName="Comments" ma:format="Dropdown" ma:internalName="Comments">
      <xsd:simpleType>
        <xsd:restriction base="dms:Text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0f08751-b953-413e-9b34-2297f674b6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ubmittedtoNSTA xmlns="fccfdd5f-3cf6-48f3-9c58-398738ebd059">false</SubmittedtoNSTA>
    <_ip_UnifiedCompliancePolicyUIAction xmlns="http://schemas.microsoft.com/sharepoint/v3" xsi:nil="true"/>
    <Comments xmlns="fccfdd5f-3cf6-48f3-9c58-398738ebd059" xsi:nil="true"/>
    <TaxCatchAll xmlns="256d1f37-a5bf-40ea-9e3b-df9e783b5a8c" xsi:nil="true"/>
    <_ip_UnifiedCompliancePolicyProperties xmlns="http://schemas.microsoft.com/sharepoint/v3" xsi:nil="true"/>
    <lcf76f155ced4ddcb4097134ff3c332f xmlns="fccfdd5f-3cf6-48f3-9c58-398738ebd059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B9A6D90-B75D-4B69-9F9D-1EDFA01477F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56d1f37-a5bf-40ea-9e3b-df9e783b5a8c"/>
    <ds:schemaRef ds:uri="fccfdd5f-3cf6-48f3-9c58-398738ebd0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D881969-7FF7-42BB-8D6D-A60B33EFAE85}">
  <ds:schemaRefs>
    <ds:schemaRef ds:uri="http://schemas.microsoft.com/office/2006/metadata/properties"/>
    <ds:schemaRef ds:uri="http://schemas.microsoft.com/office/infopath/2007/PartnerControls"/>
    <ds:schemaRef ds:uri="fccfdd5f-3cf6-48f3-9c58-398738ebd059"/>
    <ds:schemaRef ds:uri="http://schemas.microsoft.com/sharepoint/v3"/>
    <ds:schemaRef ds:uri="256d1f37-a5bf-40ea-9e3b-df9e783b5a8c"/>
  </ds:schemaRefs>
</ds:datastoreItem>
</file>

<file path=customXml/itemProps3.xml><?xml version="1.0" encoding="utf-8"?>
<ds:datastoreItem xmlns:ds="http://schemas.openxmlformats.org/officeDocument/2006/customXml" ds:itemID="{6B34BBFC-25D7-4B0D-A023-A44C23B33DD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548</Words>
  <Application>Microsoft Office PowerPoint</Application>
  <PresentationFormat>Widescreen</PresentationFormat>
  <Paragraphs>106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DNA Discovery Using 3D Molecular Designs Models</vt:lpstr>
      <vt:lpstr>PowerPoint Presentation</vt:lpstr>
      <vt:lpstr>Workshop Learning Goals </vt:lpstr>
      <vt:lpstr>Kits Shown and used today </vt:lpstr>
      <vt:lpstr>Kits Shown and used today</vt:lpstr>
      <vt:lpstr>PowerPoint Presentation</vt:lpstr>
      <vt:lpstr>What is a model? List the things you think are a model and Explain your thinking in your notebook. (From MMW 2019)</vt:lpstr>
      <vt:lpstr>PowerPoint Presentation</vt:lpstr>
      <vt:lpstr>First Activity with Dynamic DNA</vt:lpstr>
      <vt:lpstr>PowerPoint Presentation</vt:lpstr>
      <vt:lpstr>Talk about how chromosome condense</vt:lpstr>
      <vt:lpstr>Restriction Enzymes</vt:lpstr>
      <vt:lpstr>Gel electrophoresis</vt:lpstr>
      <vt:lpstr>DNA Replication</vt:lpstr>
      <vt:lpstr>PowerPoint Presentation</vt:lpstr>
      <vt:lpstr>PowerPoint Presentation</vt:lpstr>
      <vt:lpstr>Workshop NGSS Connections  (and/or other applicable standards)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DNA Discovery Using 3D Molecular Designs Models</dc:title>
  <dc:creator>Kris Herman</dc:creator>
  <cp:lastModifiedBy>Kris Herman</cp:lastModifiedBy>
  <cp:revision>2</cp:revision>
  <dcterms:modified xsi:type="dcterms:W3CDTF">2023-03-13T15:19:11Z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0x01010087B964E229AE904C840342B739320C07</vt:lpwstr>
  </property>
</Properties>
</file>