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5" r:id="rId4"/>
  </p:sldMasterIdLst>
  <p:notesMasterIdLst>
    <p:notesMasterId r:id="rId29"/>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96" y="10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15ff9742fd_0_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g215ff9742fd_0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15ff9742fd_0_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g215ff9742fd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15ff9742fd_0_10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g215ff9742fd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15ff9742fd_0_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g215ff9742fd_0_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15ff9742fd_0_7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g215ff9742fd_0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215ff9742fd_0_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g215ff9742fd_0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15ff9742fd_0_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g215ff9742fd_0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15ff9742fd_0_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g215ff9742fd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15ff9742fd_0_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g215ff9742fd_0_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21683860c27_1_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g21683860c27_1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15ff9742fd_0_9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g215ff9742fd_0_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215ff9742fd_0_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g215ff9742fd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21611e3964f_0_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g21611e3964f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16ebd66672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g216ebd66672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15ff9742fd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g215ff9742f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611e3964f_0_3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g21611e3964f_0_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15ff9742fd_0_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g215ff9742fd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15ff9742fd_0_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g215ff9742fd_0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215ff9742fd_0_5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g215ff9742fd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15"/>
        <p:cNvGrpSpPr/>
        <p:nvPr/>
      </p:nvGrpSpPr>
      <p:grpSpPr>
        <a:xfrm>
          <a:off x="0" y="0"/>
          <a:ext cx="0" cy="0"/>
          <a:chOff x="0" y="0"/>
          <a:chExt cx="0" cy="0"/>
        </a:xfrm>
      </p:grpSpPr>
      <p:pic>
        <p:nvPicPr>
          <p:cNvPr id="16" name="Google Shape;16;p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 name="Google Shape;17;p2"/>
          <p:cNvSpPr txBox="1">
            <a:spLocks noGrp="1"/>
          </p:cNvSpPr>
          <p:nvPr>
            <p:ph type="title"/>
          </p:nvPr>
        </p:nvSpPr>
        <p:spPr>
          <a:xfrm>
            <a:off x="4544839" y="1727847"/>
            <a:ext cx="6585327" cy="236247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
          <p:cNvSpPr>
            <a:spLocks noGrp="1"/>
          </p:cNvSpPr>
          <p:nvPr>
            <p:ph type="pic" idx="2"/>
          </p:nvPr>
        </p:nvSpPr>
        <p:spPr>
          <a:xfrm>
            <a:off x="8334986" y="2766382"/>
            <a:ext cx="4671589" cy="4671589"/>
          </a:xfrm>
          <a:prstGeom prst="rect">
            <a:avLst/>
          </a:prstGeom>
          <a:noFill/>
          <a:ln>
            <a:noFill/>
          </a:ln>
        </p:spPr>
      </p:sp>
      <p:sp>
        <p:nvSpPr>
          <p:cNvPr id="19" name="Google Shape;19;p2"/>
          <p:cNvSpPr txBox="1">
            <a:spLocks noGrp="1"/>
          </p:cNvSpPr>
          <p:nvPr>
            <p:ph type="subTitle" idx="1"/>
          </p:nvPr>
        </p:nvSpPr>
        <p:spPr>
          <a:xfrm>
            <a:off x="4544839" y="4407694"/>
            <a:ext cx="3506168" cy="141047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7F7F7F"/>
              </a:buClr>
              <a:buSzPts val="2400"/>
              <a:buNone/>
              <a:defRPr sz="24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7_BODY Slide RIGHT 2">
  <p:cSld name="7_BODY Slide RIGHT 2">
    <p:spTree>
      <p:nvGrpSpPr>
        <p:cNvPr id="1" name="Shape 67"/>
        <p:cNvGrpSpPr/>
        <p:nvPr/>
      </p:nvGrpSpPr>
      <p:grpSpPr>
        <a:xfrm>
          <a:off x="0" y="0"/>
          <a:ext cx="0" cy="0"/>
          <a:chOff x="0" y="0"/>
          <a:chExt cx="0" cy="0"/>
        </a:xfrm>
      </p:grpSpPr>
      <p:pic>
        <p:nvPicPr>
          <p:cNvPr id="68" name="Google Shape;68;p11" descr="Background pattern&#10;&#10;Description automatically generated with low confidence"/>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9" name="Google Shape;69;p11"/>
          <p:cNvSpPr txBox="1">
            <a:spLocks noGrp="1"/>
          </p:cNvSpPr>
          <p:nvPr>
            <p:ph type="title"/>
          </p:nvPr>
        </p:nvSpPr>
        <p:spPr>
          <a:xfrm>
            <a:off x="448178" y="251489"/>
            <a:ext cx="10694743"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p:nvPr/>
        </p:nvSpPr>
        <p:spPr>
          <a:xfrm>
            <a:off x="140135" y="6406711"/>
            <a:ext cx="308043" cy="308043"/>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1" name="Google Shape;71;p11"/>
          <p:cNvSpPr/>
          <p:nvPr/>
        </p:nvSpPr>
        <p:spPr>
          <a:xfrm>
            <a:off x="11759586"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2" name="Google Shape;72;p11"/>
          <p:cNvSpPr txBox="1">
            <a:spLocks noGrp="1"/>
          </p:cNvSpPr>
          <p:nvPr>
            <p:ph type="sldNum" idx="12"/>
          </p:nvPr>
        </p:nvSpPr>
        <p:spPr>
          <a:xfrm>
            <a:off x="11694754"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6_BODY Slide RIGHT 3">
  <p:cSld name="6_BODY Slide RIGHT 3">
    <p:spTree>
      <p:nvGrpSpPr>
        <p:cNvPr id="1" name="Shape 73"/>
        <p:cNvGrpSpPr/>
        <p:nvPr/>
      </p:nvGrpSpPr>
      <p:grpSpPr>
        <a:xfrm>
          <a:off x="0" y="0"/>
          <a:ext cx="0" cy="0"/>
          <a:chOff x="0" y="0"/>
          <a:chExt cx="0" cy="0"/>
        </a:xfrm>
      </p:grpSpPr>
      <p:pic>
        <p:nvPicPr>
          <p:cNvPr id="74" name="Google Shape;74;p1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5" name="Google Shape;75;p12"/>
          <p:cNvSpPr txBox="1">
            <a:spLocks noGrp="1"/>
          </p:cNvSpPr>
          <p:nvPr>
            <p:ph type="title"/>
          </p:nvPr>
        </p:nvSpPr>
        <p:spPr>
          <a:xfrm>
            <a:off x="942753" y="289589"/>
            <a:ext cx="10193081"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p:nvPr/>
        </p:nvSpPr>
        <p:spPr>
          <a:xfrm>
            <a:off x="140135" y="6413380"/>
            <a:ext cx="308043" cy="308043"/>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7" name="Google Shape;77;p12"/>
          <p:cNvSpPr/>
          <p:nvPr/>
        </p:nvSpPr>
        <p:spPr>
          <a:xfrm>
            <a:off x="11759586"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8" name="Google Shape;78;p12"/>
          <p:cNvSpPr txBox="1">
            <a:spLocks noGrp="1"/>
          </p:cNvSpPr>
          <p:nvPr>
            <p:ph type="sldNum" idx="12"/>
          </p:nvPr>
        </p:nvSpPr>
        <p:spPr>
          <a:xfrm>
            <a:off x="11694754"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7_BODY Slide RIGHT 4">
  <p:cSld name="7_BODY Slide RIGHT 4">
    <p:spTree>
      <p:nvGrpSpPr>
        <p:cNvPr id="1" name="Shape 79"/>
        <p:cNvGrpSpPr/>
        <p:nvPr/>
      </p:nvGrpSpPr>
      <p:grpSpPr>
        <a:xfrm>
          <a:off x="0" y="0"/>
          <a:ext cx="0" cy="0"/>
          <a:chOff x="0" y="0"/>
          <a:chExt cx="0" cy="0"/>
        </a:xfrm>
      </p:grpSpPr>
      <p:pic>
        <p:nvPicPr>
          <p:cNvPr id="80" name="Google Shape;80;p1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1" name="Google Shape;81;p13"/>
          <p:cNvSpPr txBox="1">
            <a:spLocks noGrp="1"/>
          </p:cNvSpPr>
          <p:nvPr>
            <p:ph type="title"/>
          </p:nvPr>
        </p:nvSpPr>
        <p:spPr>
          <a:xfrm>
            <a:off x="942754" y="294463"/>
            <a:ext cx="10200167"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3"/>
          <p:cNvSpPr/>
          <p:nvPr/>
        </p:nvSpPr>
        <p:spPr>
          <a:xfrm>
            <a:off x="140135" y="6413380"/>
            <a:ext cx="308043" cy="308043"/>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3" name="Google Shape;83;p13"/>
          <p:cNvSpPr/>
          <p:nvPr/>
        </p:nvSpPr>
        <p:spPr>
          <a:xfrm>
            <a:off x="11759586"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4" name="Google Shape;84;p13"/>
          <p:cNvSpPr txBox="1">
            <a:spLocks noGrp="1"/>
          </p:cNvSpPr>
          <p:nvPr>
            <p:ph type="sldNum" idx="12"/>
          </p:nvPr>
        </p:nvSpPr>
        <p:spPr>
          <a:xfrm>
            <a:off x="11694754"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8_CLOSING Slide 1">
  <p:cSld name="8_CLOSING Slide 1">
    <p:spTree>
      <p:nvGrpSpPr>
        <p:cNvPr id="1" name="Shape 85"/>
        <p:cNvGrpSpPr/>
        <p:nvPr/>
      </p:nvGrpSpPr>
      <p:grpSpPr>
        <a:xfrm>
          <a:off x="0" y="0"/>
          <a:ext cx="0" cy="0"/>
          <a:chOff x="0" y="0"/>
          <a:chExt cx="0" cy="0"/>
        </a:xfrm>
      </p:grpSpPr>
      <p:pic>
        <p:nvPicPr>
          <p:cNvPr id="86" name="Google Shape;86;p14"/>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1_CLOSING Slide 2">
  <p:cSld name="11_CLOSING Slide 2">
    <p:spTree>
      <p:nvGrpSpPr>
        <p:cNvPr id="1" name="Shape 87"/>
        <p:cNvGrpSpPr/>
        <p:nvPr/>
      </p:nvGrpSpPr>
      <p:grpSpPr>
        <a:xfrm>
          <a:off x="0" y="0"/>
          <a:ext cx="0" cy="0"/>
          <a:chOff x="0" y="0"/>
          <a:chExt cx="0" cy="0"/>
        </a:xfrm>
      </p:grpSpPr>
      <p:pic>
        <p:nvPicPr>
          <p:cNvPr id="88" name="Google Shape;88;p15"/>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2_CLOSING Slide 3">
  <p:cSld name="12_CLOSING Slide 3">
    <p:spTree>
      <p:nvGrpSpPr>
        <p:cNvPr id="1" name="Shape 89"/>
        <p:cNvGrpSpPr/>
        <p:nvPr/>
      </p:nvGrpSpPr>
      <p:grpSpPr>
        <a:xfrm>
          <a:off x="0" y="0"/>
          <a:ext cx="0" cy="0"/>
          <a:chOff x="0" y="0"/>
          <a:chExt cx="0" cy="0"/>
        </a:xfrm>
      </p:grpSpPr>
      <p:pic>
        <p:nvPicPr>
          <p:cNvPr id="90" name="Google Shape;90;p16"/>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3_CLOSING Slide 4">
  <p:cSld name="13_CLOSING Slide 4">
    <p:spTree>
      <p:nvGrpSpPr>
        <p:cNvPr id="1" name="Shape 91"/>
        <p:cNvGrpSpPr/>
        <p:nvPr/>
      </p:nvGrpSpPr>
      <p:grpSpPr>
        <a:xfrm>
          <a:off x="0" y="0"/>
          <a:ext cx="0" cy="0"/>
          <a:chOff x="0" y="0"/>
          <a:chExt cx="0" cy="0"/>
        </a:xfrm>
      </p:grpSpPr>
      <p:pic>
        <p:nvPicPr>
          <p:cNvPr id="92" name="Google Shape;92;p17"/>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TITLE Slide 2">
  <p:cSld name="1_TITLE Slide 2">
    <p:spTree>
      <p:nvGrpSpPr>
        <p:cNvPr id="1" name="Shape 93"/>
        <p:cNvGrpSpPr/>
        <p:nvPr/>
      </p:nvGrpSpPr>
      <p:grpSpPr>
        <a:xfrm>
          <a:off x="0" y="0"/>
          <a:ext cx="0" cy="0"/>
          <a:chOff x="0" y="0"/>
          <a:chExt cx="0" cy="0"/>
        </a:xfrm>
      </p:grpSpPr>
      <p:pic>
        <p:nvPicPr>
          <p:cNvPr id="94" name="Google Shape;94;p1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5" name="Google Shape;95;p18"/>
          <p:cNvSpPr txBox="1">
            <a:spLocks noGrp="1"/>
          </p:cNvSpPr>
          <p:nvPr>
            <p:ph type="title"/>
          </p:nvPr>
        </p:nvSpPr>
        <p:spPr>
          <a:xfrm>
            <a:off x="4544839" y="1727847"/>
            <a:ext cx="6585327" cy="236247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8"/>
          <p:cNvSpPr txBox="1">
            <a:spLocks noGrp="1"/>
          </p:cNvSpPr>
          <p:nvPr>
            <p:ph type="subTitle" idx="1"/>
          </p:nvPr>
        </p:nvSpPr>
        <p:spPr>
          <a:xfrm>
            <a:off x="4544839" y="4407694"/>
            <a:ext cx="3506168" cy="141047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7F7F7F"/>
              </a:buClr>
              <a:buSzPts val="2400"/>
              <a:buNone/>
              <a:defRPr sz="24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BODY Slide TOP 2">
  <p:cSld name="2_BODY Slide TOP 2">
    <p:spTree>
      <p:nvGrpSpPr>
        <p:cNvPr id="1" name="Shape 20"/>
        <p:cNvGrpSpPr/>
        <p:nvPr/>
      </p:nvGrpSpPr>
      <p:grpSpPr>
        <a:xfrm>
          <a:off x="0" y="0"/>
          <a:ext cx="0" cy="0"/>
          <a:chOff x="0" y="0"/>
          <a:chExt cx="0" cy="0"/>
        </a:xfrm>
      </p:grpSpPr>
      <p:pic>
        <p:nvPicPr>
          <p:cNvPr id="21" name="Google Shape;21;p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2" name="Google Shape;22;p3"/>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 name="Google Shape;23;p3"/>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24" name="Google Shape;24;p3"/>
          <p:cNvSpPr txBox="1">
            <a:spLocks noGrp="1"/>
          </p:cNvSpPr>
          <p:nvPr>
            <p:ph type="title"/>
          </p:nvPr>
        </p:nvSpPr>
        <p:spPr>
          <a:xfrm>
            <a:off x="534379" y="958302"/>
            <a:ext cx="11203246"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3"/>
          <p:cNvSpPr txBox="1">
            <a:spLocks noGrp="1"/>
          </p:cNvSpPr>
          <p:nvPr>
            <p:ph type="body" idx="1"/>
          </p:nvPr>
        </p:nvSpPr>
        <p:spPr>
          <a:xfrm>
            <a:off x="534378" y="1768474"/>
            <a:ext cx="11203245" cy="4651375"/>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BODY Slide TOP 1">
  <p:cSld name="1_BODY Slide TOP 1">
    <p:spTree>
      <p:nvGrpSpPr>
        <p:cNvPr id="1" name="Shape 26"/>
        <p:cNvGrpSpPr/>
        <p:nvPr/>
      </p:nvGrpSpPr>
      <p:grpSpPr>
        <a:xfrm>
          <a:off x="0" y="0"/>
          <a:ext cx="0" cy="0"/>
          <a:chOff x="0" y="0"/>
          <a:chExt cx="0" cy="0"/>
        </a:xfrm>
      </p:grpSpPr>
      <p:pic>
        <p:nvPicPr>
          <p:cNvPr id="27" name="Google Shape;27;p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8" name="Google Shape;28;p4"/>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 name="Google Shape;29;p4"/>
          <p:cNvSpPr txBox="1">
            <a:spLocks noGrp="1"/>
          </p:cNvSpPr>
          <p:nvPr>
            <p:ph type="title"/>
          </p:nvPr>
        </p:nvSpPr>
        <p:spPr>
          <a:xfrm>
            <a:off x="534379" y="958302"/>
            <a:ext cx="11203246"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
          <p:cNvSpPr txBox="1">
            <a:spLocks noGrp="1"/>
          </p:cNvSpPr>
          <p:nvPr>
            <p:ph type="body" idx="1"/>
          </p:nvPr>
        </p:nvSpPr>
        <p:spPr>
          <a:xfrm>
            <a:off x="534378" y="1768474"/>
            <a:ext cx="11203245" cy="4651375"/>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BODY Slide TOP 3">
  <p:cSld name="3_BODY Slide TOP 3">
    <p:spTree>
      <p:nvGrpSpPr>
        <p:cNvPr id="1" name="Shape 32"/>
        <p:cNvGrpSpPr/>
        <p:nvPr/>
      </p:nvGrpSpPr>
      <p:grpSpPr>
        <a:xfrm>
          <a:off x="0" y="0"/>
          <a:ext cx="0" cy="0"/>
          <a:chOff x="0" y="0"/>
          <a:chExt cx="0" cy="0"/>
        </a:xfrm>
      </p:grpSpPr>
      <p:pic>
        <p:nvPicPr>
          <p:cNvPr id="33" name="Google Shape;33;p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4" name="Google Shape;34;p5"/>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35;p5"/>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6" name="Google Shape;36;p5"/>
          <p:cNvSpPr txBox="1">
            <a:spLocks noGrp="1"/>
          </p:cNvSpPr>
          <p:nvPr>
            <p:ph type="title"/>
          </p:nvPr>
        </p:nvSpPr>
        <p:spPr>
          <a:xfrm>
            <a:off x="534379" y="958302"/>
            <a:ext cx="11203246"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5"/>
          <p:cNvSpPr txBox="1">
            <a:spLocks noGrp="1"/>
          </p:cNvSpPr>
          <p:nvPr>
            <p:ph type="body" idx="1"/>
          </p:nvPr>
        </p:nvSpPr>
        <p:spPr>
          <a:xfrm>
            <a:off x="534378" y="1768474"/>
            <a:ext cx="11203245" cy="4651375"/>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BODY Slide LEFT 1">
  <p:cSld name="3_BODY Slide LEFT 1">
    <p:spTree>
      <p:nvGrpSpPr>
        <p:cNvPr id="1" name="Shape 38"/>
        <p:cNvGrpSpPr/>
        <p:nvPr/>
      </p:nvGrpSpPr>
      <p:grpSpPr>
        <a:xfrm>
          <a:off x="0" y="0"/>
          <a:ext cx="0" cy="0"/>
          <a:chOff x="0" y="0"/>
          <a:chExt cx="0" cy="0"/>
        </a:xfrm>
      </p:grpSpPr>
      <p:pic>
        <p:nvPicPr>
          <p:cNvPr id="39" name="Google Shape;39;p6"/>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0" name="Google Shape;40;p6"/>
          <p:cNvSpPr txBox="1">
            <a:spLocks noGrp="1"/>
          </p:cNvSpPr>
          <p:nvPr>
            <p:ph type="body" idx="1"/>
          </p:nvPr>
        </p:nvSpPr>
        <p:spPr>
          <a:xfrm>
            <a:off x="1016192" y="1232420"/>
            <a:ext cx="10581297" cy="533141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6"/>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 name="Google Shape;42;p6"/>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43" name="Google Shape;43;p6"/>
          <p:cNvSpPr txBox="1">
            <a:spLocks noGrp="1"/>
          </p:cNvSpPr>
          <p:nvPr>
            <p:ph type="title"/>
          </p:nvPr>
        </p:nvSpPr>
        <p:spPr>
          <a:xfrm>
            <a:off x="1016192" y="414134"/>
            <a:ext cx="9178566"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BODY Slide LEFT 2">
  <p:cSld name="4_BODY Slide LEFT 2">
    <p:spTree>
      <p:nvGrpSpPr>
        <p:cNvPr id="1" name="Shape 44"/>
        <p:cNvGrpSpPr/>
        <p:nvPr/>
      </p:nvGrpSpPr>
      <p:grpSpPr>
        <a:xfrm>
          <a:off x="0" y="0"/>
          <a:ext cx="0" cy="0"/>
          <a:chOff x="0" y="0"/>
          <a:chExt cx="0" cy="0"/>
        </a:xfrm>
      </p:grpSpPr>
      <p:pic>
        <p:nvPicPr>
          <p:cNvPr id="45" name="Google Shape;45;p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6" name="Google Shape;46;p7"/>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7" name="Google Shape;47;p7"/>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48" name="Google Shape;48;p7"/>
          <p:cNvSpPr txBox="1">
            <a:spLocks noGrp="1"/>
          </p:cNvSpPr>
          <p:nvPr>
            <p:ph type="body" idx="1"/>
          </p:nvPr>
        </p:nvSpPr>
        <p:spPr>
          <a:xfrm>
            <a:off x="1016192" y="1232420"/>
            <a:ext cx="10581297" cy="533141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7"/>
          <p:cNvSpPr txBox="1">
            <a:spLocks noGrp="1"/>
          </p:cNvSpPr>
          <p:nvPr>
            <p:ph type="title"/>
          </p:nvPr>
        </p:nvSpPr>
        <p:spPr>
          <a:xfrm>
            <a:off x="1016191" y="414134"/>
            <a:ext cx="10581297"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BODY Slide LEFT 3">
  <p:cSld name="5_BODY Slide LEFT 3">
    <p:spTree>
      <p:nvGrpSpPr>
        <p:cNvPr id="1" name="Shape 50"/>
        <p:cNvGrpSpPr/>
        <p:nvPr/>
      </p:nvGrpSpPr>
      <p:grpSpPr>
        <a:xfrm>
          <a:off x="0" y="0"/>
          <a:ext cx="0" cy="0"/>
          <a:chOff x="0" y="0"/>
          <a:chExt cx="0" cy="0"/>
        </a:xfrm>
      </p:grpSpPr>
      <p:pic>
        <p:nvPicPr>
          <p:cNvPr id="51" name="Google Shape;51;p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2" name="Google Shape;52;p8"/>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3" name="Google Shape;53;p8"/>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54" name="Google Shape;54;p8"/>
          <p:cNvSpPr txBox="1">
            <a:spLocks noGrp="1"/>
          </p:cNvSpPr>
          <p:nvPr>
            <p:ph type="body" idx="1"/>
          </p:nvPr>
        </p:nvSpPr>
        <p:spPr>
          <a:xfrm>
            <a:off x="1016192" y="1232420"/>
            <a:ext cx="10581297" cy="533141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8"/>
          <p:cNvSpPr txBox="1">
            <a:spLocks noGrp="1"/>
          </p:cNvSpPr>
          <p:nvPr>
            <p:ph type="title"/>
          </p:nvPr>
        </p:nvSpPr>
        <p:spPr>
          <a:xfrm>
            <a:off x="1016191" y="414134"/>
            <a:ext cx="10581297"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6_BODY Slide LEFT 4">
  <p:cSld name="6_BODY Slide LEFT 4">
    <p:spTree>
      <p:nvGrpSpPr>
        <p:cNvPr id="1" name="Shape 56"/>
        <p:cNvGrpSpPr/>
        <p:nvPr/>
      </p:nvGrpSpPr>
      <p:grpSpPr>
        <a:xfrm>
          <a:off x="0" y="0"/>
          <a:ext cx="0" cy="0"/>
          <a:chOff x="0" y="0"/>
          <a:chExt cx="0" cy="0"/>
        </a:xfrm>
      </p:grpSpPr>
      <p:pic>
        <p:nvPicPr>
          <p:cNvPr id="57" name="Google Shape;57;p9"/>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8" name="Google Shape;58;p9"/>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9" name="Google Shape;59;p9"/>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60" name="Google Shape;60;p9"/>
          <p:cNvSpPr txBox="1">
            <a:spLocks noGrp="1"/>
          </p:cNvSpPr>
          <p:nvPr>
            <p:ph type="body" idx="1"/>
          </p:nvPr>
        </p:nvSpPr>
        <p:spPr>
          <a:xfrm>
            <a:off x="1016192" y="1232420"/>
            <a:ext cx="10581297" cy="533141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9"/>
          <p:cNvSpPr txBox="1">
            <a:spLocks noGrp="1"/>
          </p:cNvSpPr>
          <p:nvPr>
            <p:ph type="title"/>
          </p:nvPr>
        </p:nvSpPr>
        <p:spPr>
          <a:xfrm>
            <a:off x="1016191" y="414134"/>
            <a:ext cx="10581297"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5_BODY Slide RIGHT 1">
  <p:cSld name="5_BODY Slide RIGHT 1">
    <p:spTree>
      <p:nvGrpSpPr>
        <p:cNvPr id="1" name="Shape 62"/>
        <p:cNvGrpSpPr/>
        <p:nvPr/>
      </p:nvGrpSpPr>
      <p:grpSpPr>
        <a:xfrm>
          <a:off x="0" y="0"/>
          <a:ext cx="0" cy="0"/>
          <a:chOff x="0" y="0"/>
          <a:chExt cx="0" cy="0"/>
        </a:xfrm>
      </p:grpSpPr>
      <p:pic>
        <p:nvPicPr>
          <p:cNvPr id="63" name="Google Shape;63;p1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4" name="Google Shape;64;p10"/>
          <p:cNvSpPr txBox="1">
            <a:spLocks noGrp="1"/>
          </p:cNvSpPr>
          <p:nvPr>
            <p:ph type="title"/>
          </p:nvPr>
        </p:nvSpPr>
        <p:spPr>
          <a:xfrm>
            <a:off x="389861" y="231303"/>
            <a:ext cx="9144000"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0"/>
          <p:cNvSpPr/>
          <p:nvPr/>
        </p:nvSpPr>
        <p:spPr>
          <a:xfrm>
            <a:off x="11759586"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6" name="Google Shape;66;p10"/>
          <p:cNvSpPr txBox="1">
            <a:spLocks noGrp="1"/>
          </p:cNvSpPr>
          <p:nvPr>
            <p:ph type="sldNum" idx="12"/>
          </p:nvPr>
        </p:nvSpPr>
        <p:spPr>
          <a:xfrm>
            <a:off x="11694754"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3dmoleculardesigns.com/kits-models/"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hyperlink" Target="https://3dmoleculardesigns.com/" TargetMode="Externa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cdn.rcsb.org/pdb101/learn/resources/what-is-a-protein/what-is-a-protein.pdf"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dpi.wi.gov/sites/default/files/imce/standards/New%20pdfs/ScienceStandards2017.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dpi.wi.gov/sites/default/files/imce/standards/New%20pdfs/ScienceStandards2017.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4346575" y="1431475"/>
            <a:ext cx="7266900" cy="382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4320"/>
              <a:buFont typeface="Arial"/>
              <a:buNone/>
            </a:pPr>
            <a:r>
              <a:rPr lang="en-US" sz="4820" b="1">
                <a:solidFill>
                  <a:srgbClr val="0070C0"/>
                </a:solidFill>
                <a:latin typeface="Quicksand"/>
                <a:ea typeface="Quicksand"/>
                <a:cs typeface="Quicksand"/>
                <a:sym typeface="Quicksand"/>
              </a:rPr>
              <a:t>Why does the egg turn white when I cook it? </a:t>
            </a:r>
            <a:endParaRPr sz="4820" b="1">
              <a:solidFill>
                <a:srgbClr val="0070C0"/>
              </a:solidFill>
              <a:latin typeface="Quicksand"/>
              <a:ea typeface="Quicksand"/>
              <a:cs typeface="Quicksand"/>
              <a:sym typeface="Quicksand"/>
            </a:endParaRPr>
          </a:p>
          <a:p>
            <a:pPr marL="0" lvl="0" indent="0" algn="l" rtl="0">
              <a:lnSpc>
                <a:spcPct val="90000"/>
              </a:lnSpc>
              <a:spcBef>
                <a:spcPts val="0"/>
              </a:spcBef>
              <a:spcAft>
                <a:spcPts val="0"/>
              </a:spcAft>
              <a:buClr>
                <a:srgbClr val="0070C0"/>
              </a:buClr>
              <a:buSzPts val="4320"/>
              <a:buFont typeface="Arial"/>
              <a:buNone/>
            </a:pPr>
            <a:r>
              <a:rPr lang="en-US" sz="4820" b="1">
                <a:solidFill>
                  <a:srgbClr val="0070C0"/>
                </a:solidFill>
                <a:latin typeface="Quicksand"/>
                <a:ea typeface="Quicksand"/>
                <a:cs typeface="Quicksand"/>
                <a:sym typeface="Quicksand"/>
              </a:rPr>
              <a:t>And Other Stories:</a:t>
            </a:r>
            <a:br>
              <a:rPr lang="en-US" sz="4820">
                <a:solidFill>
                  <a:srgbClr val="0070C0"/>
                </a:solidFill>
                <a:latin typeface="Arial"/>
                <a:ea typeface="Arial"/>
                <a:cs typeface="Arial"/>
                <a:sym typeface="Arial"/>
              </a:rPr>
            </a:br>
            <a:endParaRPr sz="3620">
              <a:solidFill>
                <a:srgbClr val="0070C0"/>
              </a:solidFill>
              <a:latin typeface="Arial"/>
              <a:ea typeface="Arial"/>
              <a:cs typeface="Arial"/>
              <a:sym typeface="Arial"/>
            </a:endParaRPr>
          </a:p>
          <a:p>
            <a:pPr marL="0" lvl="0" indent="0" algn="l" rtl="0">
              <a:lnSpc>
                <a:spcPct val="90000"/>
              </a:lnSpc>
              <a:spcBef>
                <a:spcPts val="0"/>
              </a:spcBef>
              <a:spcAft>
                <a:spcPts val="0"/>
              </a:spcAft>
              <a:buClr>
                <a:srgbClr val="0070C0"/>
              </a:buClr>
              <a:buSzPts val="4320"/>
              <a:buFont typeface="Arial"/>
              <a:buNone/>
            </a:pPr>
            <a:r>
              <a:rPr lang="en-US" sz="3740">
                <a:solidFill>
                  <a:srgbClr val="595959"/>
                </a:solidFill>
                <a:latin typeface="Arial"/>
                <a:ea typeface="Arial"/>
                <a:cs typeface="Arial"/>
                <a:sym typeface="Arial"/>
              </a:rPr>
              <a:t>Modeling Protein Structures and Disruptions to their Systems</a:t>
            </a:r>
            <a:endParaRPr sz="4820">
              <a:latin typeface="Arial"/>
              <a:ea typeface="Arial"/>
              <a:cs typeface="Arial"/>
              <a:sym typeface="Arial"/>
            </a:endParaRPr>
          </a:p>
        </p:txBody>
      </p:sp>
      <p:sp>
        <p:nvSpPr>
          <p:cNvPr id="102" name="Google Shape;102;p19"/>
          <p:cNvSpPr txBox="1">
            <a:spLocks noGrp="1"/>
          </p:cNvSpPr>
          <p:nvPr>
            <p:ph type="subTitle" idx="1"/>
          </p:nvPr>
        </p:nvSpPr>
        <p:spPr>
          <a:xfrm>
            <a:off x="4346575" y="5301675"/>
            <a:ext cx="2690100" cy="945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7F7F7F"/>
              </a:buClr>
              <a:buSzPts val="2400"/>
              <a:buNone/>
            </a:pPr>
            <a:r>
              <a:rPr lang="en-US"/>
              <a:t>by Choi Maner</a:t>
            </a:r>
            <a:endParaRPr/>
          </a:p>
          <a:p>
            <a:pPr marL="0" lvl="0" indent="0" algn="l" rtl="0">
              <a:lnSpc>
                <a:spcPct val="90000"/>
              </a:lnSpc>
              <a:spcBef>
                <a:spcPts val="0"/>
              </a:spcBef>
              <a:spcAft>
                <a:spcPts val="0"/>
              </a:spcAft>
              <a:buClr>
                <a:srgbClr val="7F7F7F"/>
              </a:buClr>
              <a:buSzPts val="2400"/>
              <a:buNone/>
            </a:pPr>
            <a:r>
              <a:rPr lang="en-US"/>
              <a:t>Kohler High School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8"/>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10</a:t>
            </a:fld>
            <a:endParaRPr/>
          </a:p>
        </p:txBody>
      </p:sp>
      <p:sp>
        <p:nvSpPr>
          <p:cNvPr id="175" name="Google Shape;175;p28"/>
          <p:cNvSpPr txBox="1">
            <a:spLocks noGrp="1"/>
          </p:cNvSpPr>
          <p:nvPr>
            <p:ph type="body" idx="1"/>
          </p:nvPr>
        </p:nvSpPr>
        <p:spPr>
          <a:xfrm>
            <a:off x="972600" y="1275300"/>
            <a:ext cx="10246800" cy="18237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None/>
            </a:pPr>
            <a:r>
              <a:rPr lang="en-US" sz="2400">
                <a:solidFill>
                  <a:srgbClr val="666666"/>
                </a:solidFill>
                <a:highlight>
                  <a:srgbClr val="FFFFFF"/>
                </a:highlight>
              </a:rPr>
              <a:t>The objective is to bring these ideas to your classroom and help your students have a better appreciation and understanding of biomolecular processes while keeping them engaged and curious about explaining complex biological phenomena. </a:t>
            </a:r>
            <a:r>
              <a:rPr lang="en-US" sz="2400">
                <a:solidFill>
                  <a:srgbClr val="666666"/>
                </a:solidFill>
              </a:rPr>
              <a:t> </a:t>
            </a:r>
            <a:endParaRPr sz="2400">
              <a:solidFill>
                <a:srgbClr val="666666"/>
              </a:solidFill>
            </a:endParaRPr>
          </a:p>
          <a:p>
            <a:pPr marL="0" lvl="0" indent="0" algn="ctr" rtl="0">
              <a:lnSpc>
                <a:spcPct val="100000"/>
              </a:lnSpc>
              <a:spcBef>
                <a:spcPts val="600"/>
              </a:spcBef>
              <a:spcAft>
                <a:spcPts val="0"/>
              </a:spcAft>
              <a:buNone/>
            </a:pPr>
            <a:endParaRPr sz="2400" b="1">
              <a:solidFill>
                <a:srgbClr val="595959"/>
              </a:solidFill>
            </a:endParaRPr>
          </a:p>
          <a:p>
            <a:pPr marL="0" lvl="0" indent="0" algn="ctr" rtl="0">
              <a:lnSpc>
                <a:spcPct val="100000"/>
              </a:lnSpc>
              <a:spcBef>
                <a:spcPts val="600"/>
              </a:spcBef>
              <a:spcAft>
                <a:spcPts val="0"/>
              </a:spcAft>
              <a:buNone/>
            </a:pPr>
            <a:endParaRPr sz="2400" b="1">
              <a:solidFill>
                <a:srgbClr val="595959"/>
              </a:solidFill>
            </a:endParaRPr>
          </a:p>
        </p:txBody>
      </p:sp>
      <p:pic>
        <p:nvPicPr>
          <p:cNvPr id="176" name="Google Shape;176;p28"/>
          <p:cNvPicPr preferRelativeResize="0"/>
          <p:nvPr/>
        </p:nvPicPr>
        <p:blipFill>
          <a:blip r:embed="rId3">
            <a:alphaModFix/>
          </a:blip>
          <a:stretch>
            <a:fillRect/>
          </a:stretch>
        </p:blipFill>
        <p:spPr>
          <a:xfrm>
            <a:off x="3560287" y="3199425"/>
            <a:ext cx="5071424" cy="34046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9"/>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11</a:t>
            </a:fld>
            <a:endParaRPr/>
          </a:p>
        </p:txBody>
      </p:sp>
      <p:sp>
        <p:nvSpPr>
          <p:cNvPr id="182" name="Google Shape;182;p29"/>
          <p:cNvSpPr txBox="1">
            <a:spLocks noGrp="1"/>
          </p:cNvSpPr>
          <p:nvPr>
            <p:ph type="title"/>
          </p:nvPr>
        </p:nvSpPr>
        <p:spPr>
          <a:xfrm>
            <a:off x="534375" y="1101775"/>
            <a:ext cx="10175100" cy="668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B050"/>
              </a:buClr>
              <a:buSzPts val="3200"/>
              <a:buFont typeface="Arial"/>
              <a:buNone/>
            </a:pPr>
            <a:r>
              <a:rPr lang="en-US" sz="3500" b="1">
                <a:solidFill>
                  <a:srgbClr val="3C78D8"/>
                </a:solidFill>
              </a:rPr>
              <a:t>Step 1: Identify and sort the amino acids.</a:t>
            </a:r>
            <a:endParaRPr sz="3500">
              <a:solidFill>
                <a:srgbClr val="3C78D8"/>
              </a:solidFill>
            </a:endParaRPr>
          </a:p>
        </p:txBody>
      </p:sp>
      <p:pic>
        <p:nvPicPr>
          <p:cNvPr id="183" name="Google Shape;183;p29"/>
          <p:cNvPicPr preferRelativeResize="0"/>
          <p:nvPr/>
        </p:nvPicPr>
        <p:blipFill>
          <a:blip r:embed="rId3">
            <a:alphaModFix/>
          </a:blip>
          <a:stretch>
            <a:fillRect/>
          </a:stretch>
        </p:blipFill>
        <p:spPr>
          <a:xfrm>
            <a:off x="1041138" y="2162199"/>
            <a:ext cx="10109725" cy="39991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0"/>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12</a:t>
            </a:fld>
            <a:endParaRPr/>
          </a:p>
        </p:txBody>
      </p:sp>
      <p:sp>
        <p:nvSpPr>
          <p:cNvPr id="189" name="Google Shape;189;p30"/>
          <p:cNvSpPr txBox="1">
            <a:spLocks noGrp="1"/>
          </p:cNvSpPr>
          <p:nvPr>
            <p:ph type="title"/>
          </p:nvPr>
        </p:nvSpPr>
        <p:spPr>
          <a:xfrm>
            <a:off x="534374" y="1101775"/>
            <a:ext cx="10175100" cy="544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B050"/>
              </a:buClr>
              <a:buSzPts val="3200"/>
              <a:buFont typeface="Arial"/>
              <a:buNone/>
            </a:pPr>
            <a:r>
              <a:rPr lang="en-US" sz="3500" b="1">
                <a:solidFill>
                  <a:srgbClr val="3C78D8"/>
                </a:solidFill>
              </a:rPr>
              <a:t>Step 2: Let’s form a primary structure.</a:t>
            </a:r>
            <a:endParaRPr sz="3500">
              <a:solidFill>
                <a:srgbClr val="3C78D8"/>
              </a:solidFill>
            </a:endParaRPr>
          </a:p>
        </p:txBody>
      </p:sp>
      <p:sp>
        <p:nvSpPr>
          <p:cNvPr id="190" name="Google Shape;190;p30"/>
          <p:cNvSpPr txBox="1">
            <a:spLocks noGrp="1"/>
          </p:cNvSpPr>
          <p:nvPr>
            <p:ph type="body" idx="1"/>
          </p:nvPr>
        </p:nvSpPr>
        <p:spPr>
          <a:xfrm>
            <a:off x="534375" y="1768475"/>
            <a:ext cx="8023200" cy="4651500"/>
          </a:xfrm>
          <a:prstGeom prst="rect">
            <a:avLst/>
          </a:prstGeom>
          <a:noFill/>
          <a:ln>
            <a:noFill/>
          </a:ln>
        </p:spPr>
        <p:txBody>
          <a:bodyPr spcFirstLastPara="1" wrap="square" lIns="91425" tIns="45700" rIns="91425" bIns="45700" anchor="t" anchorCtr="0">
            <a:noAutofit/>
          </a:bodyPr>
          <a:lstStyle/>
          <a:p>
            <a:pPr marL="457200" lvl="0" indent="-381000" algn="l" rtl="0">
              <a:spcBef>
                <a:spcPts val="0"/>
              </a:spcBef>
              <a:spcAft>
                <a:spcPts val="0"/>
              </a:spcAft>
              <a:buClr>
                <a:srgbClr val="666666"/>
              </a:buClr>
              <a:buSzPts val="2400"/>
              <a:buChar char="●"/>
            </a:pPr>
            <a:r>
              <a:rPr lang="en-US" sz="2400">
                <a:solidFill>
                  <a:srgbClr val="666666"/>
                </a:solidFill>
              </a:rPr>
              <a:t>Choose 15 amino acids with the following side chains from your kit:</a:t>
            </a:r>
            <a:endParaRPr sz="2400">
              <a:solidFill>
                <a:srgbClr val="666666"/>
              </a:solidFill>
            </a:endParaRPr>
          </a:p>
          <a:p>
            <a:pPr marL="914400" lvl="1" indent="-381000" algn="l" rtl="0">
              <a:spcBef>
                <a:spcPts val="600"/>
              </a:spcBef>
              <a:spcAft>
                <a:spcPts val="0"/>
              </a:spcAft>
              <a:buClr>
                <a:srgbClr val="666666"/>
              </a:buClr>
              <a:buSzPts val="2400"/>
              <a:buChar char="○"/>
            </a:pPr>
            <a:r>
              <a:rPr lang="en-US">
                <a:solidFill>
                  <a:srgbClr val="666666"/>
                </a:solidFill>
              </a:rPr>
              <a:t>2 cysteine side chains (</a:t>
            </a:r>
            <a:r>
              <a:rPr lang="en-US" b="1">
                <a:solidFill>
                  <a:srgbClr val="1EAC4C"/>
                </a:solidFill>
              </a:rPr>
              <a:t>green</a:t>
            </a:r>
            <a:r>
              <a:rPr lang="en-US">
                <a:solidFill>
                  <a:srgbClr val="666666"/>
                </a:solidFill>
              </a:rPr>
              <a:t>).</a:t>
            </a:r>
            <a:endParaRPr>
              <a:solidFill>
                <a:srgbClr val="666666"/>
              </a:solidFill>
            </a:endParaRPr>
          </a:p>
          <a:p>
            <a:pPr marL="914400" lvl="1" indent="-381000" algn="l" rtl="0">
              <a:spcBef>
                <a:spcPts val="600"/>
              </a:spcBef>
              <a:spcAft>
                <a:spcPts val="0"/>
              </a:spcAft>
              <a:buClr>
                <a:srgbClr val="666666"/>
              </a:buClr>
              <a:buSzPts val="2400"/>
              <a:buChar char="○"/>
            </a:pPr>
            <a:r>
              <a:rPr lang="en-US">
                <a:solidFill>
                  <a:srgbClr val="666666"/>
                </a:solidFill>
              </a:rPr>
              <a:t>2 acidic side chains (</a:t>
            </a:r>
            <a:r>
              <a:rPr lang="en-US" b="1">
                <a:solidFill>
                  <a:srgbClr val="CC0000"/>
                </a:solidFill>
              </a:rPr>
              <a:t>red</a:t>
            </a:r>
            <a:r>
              <a:rPr lang="en-US">
                <a:solidFill>
                  <a:srgbClr val="666666"/>
                </a:solidFill>
              </a:rPr>
              <a:t>).</a:t>
            </a:r>
            <a:endParaRPr>
              <a:solidFill>
                <a:srgbClr val="666666"/>
              </a:solidFill>
            </a:endParaRPr>
          </a:p>
          <a:p>
            <a:pPr marL="914400" lvl="1" indent="-381000" algn="l" rtl="0">
              <a:spcBef>
                <a:spcPts val="600"/>
              </a:spcBef>
              <a:spcAft>
                <a:spcPts val="0"/>
              </a:spcAft>
              <a:buClr>
                <a:srgbClr val="666666"/>
              </a:buClr>
              <a:buSzPts val="2400"/>
              <a:buChar char="○"/>
            </a:pPr>
            <a:r>
              <a:rPr lang="en-US">
                <a:solidFill>
                  <a:srgbClr val="666666"/>
                </a:solidFill>
              </a:rPr>
              <a:t>2 basic side chains (</a:t>
            </a:r>
            <a:r>
              <a:rPr lang="en-US" b="1">
                <a:solidFill>
                  <a:srgbClr val="1155CC"/>
                </a:solidFill>
              </a:rPr>
              <a:t>blue</a:t>
            </a:r>
            <a:r>
              <a:rPr lang="en-US">
                <a:solidFill>
                  <a:srgbClr val="666666"/>
                </a:solidFill>
              </a:rPr>
              <a:t>).</a:t>
            </a:r>
            <a:endParaRPr>
              <a:solidFill>
                <a:srgbClr val="666666"/>
              </a:solidFill>
            </a:endParaRPr>
          </a:p>
          <a:p>
            <a:pPr marL="914400" lvl="1" indent="-381000" algn="l" rtl="0">
              <a:spcBef>
                <a:spcPts val="600"/>
              </a:spcBef>
              <a:spcAft>
                <a:spcPts val="0"/>
              </a:spcAft>
              <a:buClr>
                <a:srgbClr val="666666"/>
              </a:buClr>
              <a:buSzPts val="2400"/>
              <a:buChar char="○"/>
            </a:pPr>
            <a:r>
              <a:rPr lang="en-US">
                <a:solidFill>
                  <a:srgbClr val="666666"/>
                </a:solidFill>
              </a:rPr>
              <a:t>Your favorite 3 hydrophilic amino acids (</a:t>
            </a:r>
            <a:r>
              <a:rPr lang="en-US" b="1">
                <a:solidFill>
                  <a:srgbClr val="999999"/>
                </a:solidFill>
              </a:rPr>
              <a:t>white</a:t>
            </a:r>
            <a:r>
              <a:rPr lang="en-US">
                <a:solidFill>
                  <a:srgbClr val="666666"/>
                </a:solidFill>
              </a:rPr>
              <a:t>).</a:t>
            </a:r>
            <a:endParaRPr>
              <a:solidFill>
                <a:srgbClr val="666666"/>
              </a:solidFill>
            </a:endParaRPr>
          </a:p>
          <a:p>
            <a:pPr marL="914400" lvl="1" indent="-381000" algn="l" rtl="0">
              <a:spcBef>
                <a:spcPts val="600"/>
              </a:spcBef>
              <a:spcAft>
                <a:spcPts val="0"/>
              </a:spcAft>
              <a:buClr>
                <a:srgbClr val="666666"/>
              </a:buClr>
              <a:buSzPts val="2400"/>
              <a:buChar char="○"/>
            </a:pPr>
            <a:r>
              <a:rPr lang="en-US">
                <a:solidFill>
                  <a:srgbClr val="666666"/>
                </a:solidFill>
              </a:rPr>
              <a:t>Your favorite 6 hydrophobic amino acids (</a:t>
            </a:r>
            <a:r>
              <a:rPr lang="en-US" b="1">
                <a:solidFill>
                  <a:srgbClr val="F1C232"/>
                </a:solidFill>
              </a:rPr>
              <a:t>yellow</a:t>
            </a:r>
            <a:r>
              <a:rPr lang="en-US">
                <a:solidFill>
                  <a:srgbClr val="666666"/>
                </a:solidFill>
              </a:rPr>
              <a:t>).</a:t>
            </a:r>
            <a:endParaRPr>
              <a:solidFill>
                <a:srgbClr val="666666"/>
              </a:solidFill>
            </a:endParaRPr>
          </a:p>
          <a:p>
            <a:pPr marL="0" lvl="0" indent="0" algn="l" rtl="0">
              <a:spcBef>
                <a:spcPts val="600"/>
              </a:spcBef>
              <a:spcAft>
                <a:spcPts val="0"/>
              </a:spcAft>
              <a:buNone/>
            </a:pPr>
            <a:endParaRPr sz="2400">
              <a:solidFill>
                <a:srgbClr val="666666"/>
              </a:solidFill>
            </a:endParaRPr>
          </a:p>
          <a:p>
            <a:pPr marL="457200" lvl="0" indent="-381000" algn="l" rtl="0">
              <a:spcBef>
                <a:spcPts val="600"/>
              </a:spcBef>
              <a:spcAft>
                <a:spcPts val="0"/>
              </a:spcAft>
              <a:buClr>
                <a:srgbClr val="666666"/>
              </a:buClr>
              <a:buSzPts val="2400"/>
              <a:buChar char="●"/>
            </a:pPr>
            <a:r>
              <a:rPr lang="en-US" sz="2400">
                <a:solidFill>
                  <a:srgbClr val="666666"/>
                </a:solidFill>
              </a:rPr>
              <a:t>Randomly distribute them on the </a:t>
            </a:r>
            <a:r>
              <a:rPr lang="en-US" sz="2400" b="1">
                <a:solidFill>
                  <a:srgbClr val="666666"/>
                </a:solidFill>
              </a:rPr>
              <a:t>TOOBER</a:t>
            </a:r>
            <a:r>
              <a:rPr lang="en-US" sz="2400">
                <a:solidFill>
                  <a:srgbClr val="666666"/>
                </a:solidFill>
              </a:rPr>
              <a:t>. (Space them about 6.5 cm apart to get an even distribution). </a:t>
            </a:r>
            <a:endParaRPr sz="2400">
              <a:solidFill>
                <a:srgbClr val="666666"/>
              </a:solidFill>
            </a:endParaRPr>
          </a:p>
          <a:p>
            <a:pPr marL="0" lvl="0" indent="0" algn="l" rtl="0">
              <a:lnSpc>
                <a:spcPct val="115000"/>
              </a:lnSpc>
              <a:spcBef>
                <a:spcPts val="600"/>
              </a:spcBef>
              <a:spcAft>
                <a:spcPts val="0"/>
              </a:spcAft>
              <a:buNone/>
            </a:pPr>
            <a:endParaRPr sz="2400">
              <a:solidFill>
                <a:srgbClr val="666666"/>
              </a:solidFill>
            </a:endParaRPr>
          </a:p>
          <a:p>
            <a:pPr marL="0" lvl="0" indent="0" algn="l" rtl="0">
              <a:lnSpc>
                <a:spcPct val="115000"/>
              </a:lnSpc>
              <a:spcBef>
                <a:spcPts val="0"/>
              </a:spcBef>
              <a:spcAft>
                <a:spcPts val="0"/>
              </a:spcAft>
              <a:buNone/>
            </a:pPr>
            <a:endParaRPr sz="2400">
              <a:solidFill>
                <a:srgbClr val="666666"/>
              </a:solidFill>
            </a:endParaRPr>
          </a:p>
        </p:txBody>
      </p:sp>
      <p:pic>
        <p:nvPicPr>
          <p:cNvPr id="191" name="Google Shape;191;p30"/>
          <p:cNvPicPr preferRelativeResize="0"/>
          <p:nvPr/>
        </p:nvPicPr>
        <p:blipFill>
          <a:blip r:embed="rId3">
            <a:alphaModFix/>
          </a:blip>
          <a:stretch>
            <a:fillRect/>
          </a:stretch>
        </p:blipFill>
        <p:spPr>
          <a:xfrm rot="800462">
            <a:off x="8370900" y="1738437"/>
            <a:ext cx="4476379" cy="444798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1"/>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13</a:t>
            </a:fld>
            <a:endParaRPr/>
          </a:p>
        </p:txBody>
      </p:sp>
      <p:sp>
        <p:nvSpPr>
          <p:cNvPr id="197" name="Google Shape;197;p31"/>
          <p:cNvSpPr txBox="1">
            <a:spLocks noGrp="1"/>
          </p:cNvSpPr>
          <p:nvPr>
            <p:ph type="title"/>
          </p:nvPr>
        </p:nvSpPr>
        <p:spPr>
          <a:xfrm>
            <a:off x="534374" y="1101775"/>
            <a:ext cx="10175100" cy="544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B050"/>
              </a:buClr>
              <a:buSzPts val="3200"/>
              <a:buFont typeface="Arial"/>
              <a:buNone/>
            </a:pPr>
            <a:r>
              <a:rPr lang="en-US" sz="3500" b="1">
                <a:solidFill>
                  <a:srgbClr val="3C78D8"/>
                </a:solidFill>
              </a:rPr>
              <a:t>Step 3: Form a secondary structure.</a:t>
            </a:r>
            <a:endParaRPr sz="3500">
              <a:solidFill>
                <a:srgbClr val="3C78D8"/>
              </a:solidFill>
            </a:endParaRPr>
          </a:p>
        </p:txBody>
      </p:sp>
      <p:sp>
        <p:nvSpPr>
          <p:cNvPr id="198" name="Google Shape;198;p31"/>
          <p:cNvSpPr txBox="1">
            <a:spLocks noGrp="1"/>
          </p:cNvSpPr>
          <p:nvPr>
            <p:ph type="body" idx="1"/>
          </p:nvPr>
        </p:nvSpPr>
        <p:spPr>
          <a:xfrm>
            <a:off x="850650" y="1784400"/>
            <a:ext cx="10490700" cy="1004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600"/>
              </a:spcAft>
              <a:buNone/>
            </a:pPr>
            <a:r>
              <a:rPr lang="en-US" sz="2400">
                <a:solidFill>
                  <a:srgbClr val="666666"/>
                </a:solidFill>
              </a:rPr>
              <a:t>Why are secondary structures important to protein structure and function?</a:t>
            </a:r>
            <a:endParaRPr sz="2400">
              <a:solidFill>
                <a:srgbClr val="666666"/>
              </a:solidFill>
            </a:endParaRPr>
          </a:p>
        </p:txBody>
      </p:sp>
      <p:pic>
        <p:nvPicPr>
          <p:cNvPr id="199" name="Google Shape;199;p31"/>
          <p:cNvPicPr preferRelativeResize="0"/>
          <p:nvPr/>
        </p:nvPicPr>
        <p:blipFill>
          <a:blip r:embed="rId3">
            <a:alphaModFix/>
          </a:blip>
          <a:stretch>
            <a:fillRect/>
          </a:stretch>
        </p:blipFill>
        <p:spPr>
          <a:xfrm>
            <a:off x="1337563" y="2697300"/>
            <a:ext cx="9516872" cy="375002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2"/>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14</a:t>
            </a:fld>
            <a:endParaRPr/>
          </a:p>
        </p:txBody>
      </p:sp>
      <p:sp>
        <p:nvSpPr>
          <p:cNvPr id="205" name="Google Shape;205;p32"/>
          <p:cNvSpPr txBox="1">
            <a:spLocks noGrp="1"/>
          </p:cNvSpPr>
          <p:nvPr>
            <p:ph type="title"/>
          </p:nvPr>
        </p:nvSpPr>
        <p:spPr>
          <a:xfrm>
            <a:off x="534374" y="1101775"/>
            <a:ext cx="10175100" cy="544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B050"/>
              </a:buClr>
              <a:buSzPts val="3200"/>
              <a:buFont typeface="Arial"/>
              <a:buNone/>
            </a:pPr>
            <a:r>
              <a:rPr lang="en-US" sz="3500" b="1">
                <a:solidFill>
                  <a:srgbClr val="3C78D8"/>
                </a:solidFill>
              </a:rPr>
              <a:t>Step 4: Let’s build the tertiary structure.</a:t>
            </a:r>
            <a:endParaRPr sz="3500">
              <a:solidFill>
                <a:srgbClr val="3C78D8"/>
              </a:solidFill>
            </a:endParaRPr>
          </a:p>
        </p:txBody>
      </p:sp>
      <p:sp>
        <p:nvSpPr>
          <p:cNvPr id="206" name="Google Shape;206;p32"/>
          <p:cNvSpPr txBox="1">
            <a:spLocks noGrp="1"/>
          </p:cNvSpPr>
          <p:nvPr>
            <p:ph type="body" idx="1"/>
          </p:nvPr>
        </p:nvSpPr>
        <p:spPr>
          <a:xfrm>
            <a:off x="534375" y="1825850"/>
            <a:ext cx="6889500" cy="440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200">
                <a:solidFill>
                  <a:srgbClr val="666666"/>
                </a:solidFill>
              </a:rPr>
              <a:t>Fold your protein according to basic principles of chemistry and physics:</a:t>
            </a:r>
            <a:endParaRPr sz="2200">
              <a:solidFill>
                <a:srgbClr val="666666"/>
              </a:solidFill>
            </a:endParaRPr>
          </a:p>
          <a:p>
            <a:pPr marL="0" lvl="0" indent="0" algn="l" rtl="0">
              <a:lnSpc>
                <a:spcPct val="100000"/>
              </a:lnSpc>
              <a:spcBef>
                <a:spcPts val="0"/>
              </a:spcBef>
              <a:spcAft>
                <a:spcPts val="0"/>
              </a:spcAft>
              <a:buNone/>
            </a:pPr>
            <a:r>
              <a:rPr lang="en-US" sz="2200">
                <a:solidFill>
                  <a:srgbClr val="666666"/>
                </a:solidFill>
              </a:rPr>
              <a:t> </a:t>
            </a:r>
            <a:endParaRPr sz="2200">
              <a:solidFill>
                <a:srgbClr val="666666"/>
              </a:solidFill>
            </a:endParaRPr>
          </a:p>
          <a:p>
            <a:pPr marL="457200" lvl="0" indent="-368300" algn="l" rtl="0">
              <a:lnSpc>
                <a:spcPct val="115000"/>
              </a:lnSpc>
              <a:spcBef>
                <a:spcPts val="1200"/>
              </a:spcBef>
              <a:spcAft>
                <a:spcPts val="0"/>
              </a:spcAft>
              <a:buClr>
                <a:srgbClr val="666666"/>
              </a:buClr>
              <a:buSzPts val="2200"/>
              <a:buChar char="●"/>
            </a:pPr>
            <a:r>
              <a:rPr lang="en-US" sz="2200">
                <a:solidFill>
                  <a:srgbClr val="666666"/>
                </a:solidFill>
              </a:rPr>
              <a:t>In an aqueous environment, where do you expect the </a:t>
            </a:r>
            <a:r>
              <a:rPr lang="en-US" sz="2200" b="1">
                <a:solidFill>
                  <a:srgbClr val="F1C232"/>
                </a:solidFill>
              </a:rPr>
              <a:t>hydrophobic</a:t>
            </a:r>
            <a:r>
              <a:rPr lang="en-US" sz="2200">
                <a:solidFill>
                  <a:srgbClr val="666666"/>
                </a:solidFill>
              </a:rPr>
              <a:t> side chains to fold?  Why?</a:t>
            </a:r>
            <a:endParaRPr sz="2200">
              <a:solidFill>
                <a:srgbClr val="666666"/>
              </a:solidFill>
            </a:endParaRPr>
          </a:p>
          <a:p>
            <a:pPr marL="457200" lvl="0" indent="-368300" algn="l" rtl="0">
              <a:lnSpc>
                <a:spcPct val="115000"/>
              </a:lnSpc>
              <a:spcBef>
                <a:spcPts val="0"/>
              </a:spcBef>
              <a:spcAft>
                <a:spcPts val="0"/>
              </a:spcAft>
              <a:buClr>
                <a:srgbClr val="666666"/>
              </a:buClr>
              <a:buSzPts val="2200"/>
              <a:buChar char="●"/>
            </a:pPr>
            <a:r>
              <a:rPr lang="en-US" sz="2200">
                <a:solidFill>
                  <a:srgbClr val="666666"/>
                </a:solidFill>
              </a:rPr>
              <a:t>Likewise, consider where the </a:t>
            </a:r>
            <a:r>
              <a:rPr lang="en-US" sz="2200" b="1">
                <a:solidFill>
                  <a:srgbClr val="666666"/>
                </a:solidFill>
              </a:rPr>
              <a:t>hydrophilic</a:t>
            </a:r>
            <a:r>
              <a:rPr lang="en-US" sz="2200">
                <a:solidFill>
                  <a:srgbClr val="666666"/>
                </a:solidFill>
              </a:rPr>
              <a:t> side chains would fold.</a:t>
            </a:r>
            <a:endParaRPr sz="2200">
              <a:solidFill>
                <a:srgbClr val="666666"/>
              </a:solidFill>
            </a:endParaRPr>
          </a:p>
          <a:p>
            <a:pPr marL="457200" lvl="0" indent="-368300" algn="l" rtl="0">
              <a:lnSpc>
                <a:spcPct val="115000"/>
              </a:lnSpc>
              <a:spcBef>
                <a:spcPts val="0"/>
              </a:spcBef>
              <a:spcAft>
                <a:spcPts val="0"/>
              </a:spcAft>
              <a:buClr>
                <a:srgbClr val="666666"/>
              </a:buClr>
              <a:buSzPts val="2200"/>
              <a:buChar char="●"/>
            </a:pPr>
            <a:r>
              <a:rPr lang="en-US" sz="2200">
                <a:solidFill>
                  <a:srgbClr val="666666"/>
                </a:solidFill>
              </a:rPr>
              <a:t>What interaction may occur between </a:t>
            </a:r>
            <a:r>
              <a:rPr lang="en-US" sz="2200" b="1">
                <a:solidFill>
                  <a:srgbClr val="CC0000"/>
                </a:solidFill>
              </a:rPr>
              <a:t>acidic</a:t>
            </a:r>
            <a:r>
              <a:rPr lang="en-US" sz="2200">
                <a:solidFill>
                  <a:srgbClr val="666666"/>
                </a:solidFill>
              </a:rPr>
              <a:t> and </a:t>
            </a:r>
            <a:r>
              <a:rPr lang="en-US" sz="2200" b="1">
                <a:solidFill>
                  <a:srgbClr val="1155CC"/>
                </a:solidFill>
              </a:rPr>
              <a:t>basic</a:t>
            </a:r>
            <a:r>
              <a:rPr lang="en-US" sz="2200">
                <a:solidFill>
                  <a:srgbClr val="666666"/>
                </a:solidFill>
              </a:rPr>
              <a:t> amino acids?</a:t>
            </a:r>
            <a:endParaRPr sz="2200">
              <a:solidFill>
                <a:srgbClr val="666666"/>
              </a:solidFill>
            </a:endParaRPr>
          </a:p>
          <a:p>
            <a:pPr marL="457200" lvl="0" indent="-368300" algn="l" rtl="0">
              <a:lnSpc>
                <a:spcPct val="115000"/>
              </a:lnSpc>
              <a:spcBef>
                <a:spcPts val="0"/>
              </a:spcBef>
              <a:spcAft>
                <a:spcPts val="0"/>
              </a:spcAft>
              <a:buClr>
                <a:srgbClr val="666666"/>
              </a:buClr>
              <a:buSzPts val="2200"/>
              <a:buChar char="●"/>
            </a:pPr>
            <a:r>
              <a:rPr lang="en-US" sz="2200">
                <a:solidFill>
                  <a:srgbClr val="666666"/>
                </a:solidFill>
              </a:rPr>
              <a:t>What interaction may occur between </a:t>
            </a:r>
            <a:r>
              <a:rPr lang="en-US" sz="2200" b="1">
                <a:solidFill>
                  <a:srgbClr val="38761D"/>
                </a:solidFill>
              </a:rPr>
              <a:t>cysteine</a:t>
            </a:r>
            <a:r>
              <a:rPr lang="en-US" sz="2200">
                <a:solidFill>
                  <a:srgbClr val="666666"/>
                </a:solidFill>
              </a:rPr>
              <a:t> amino acids?</a:t>
            </a:r>
            <a:endParaRPr sz="2200">
              <a:solidFill>
                <a:srgbClr val="666666"/>
              </a:solidFill>
            </a:endParaRPr>
          </a:p>
        </p:txBody>
      </p:sp>
      <p:pic>
        <p:nvPicPr>
          <p:cNvPr id="207" name="Google Shape;207;p32"/>
          <p:cNvPicPr preferRelativeResize="0"/>
          <p:nvPr/>
        </p:nvPicPr>
        <p:blipFill>
          <a:blip r:embed="rId3">
            <a:alphaModFix/>
          </a:blip>
          <a:stretch>
            <a:fillRect/>
          </a:stretch>
        </p:blipFill>
        <p:spPr>
          <a:xfrm>
            <a:off x="7423880" y="2127863"/>
            <a:ext cx="4449521" cy="38020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3"/>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15</a:t>
            </a:fld>
            <a:endParaRPr/>
          </a:p>
        </p:txBody>
      </p:sp>
      <p:sp>
        <p:nvSpPr>
          <p:cNvPr id="213" name="Google Shape;213;p33"/>
          <p:cNvSpPr txBox="1">
            <a:spLocks noGrp="1"/>
          </p:cNvSpPr>
          <p:nvPr>
            <p:ph type="title"/>
          </p:nvPr>
        </p:nvSpPr>
        <p:spPr>
          <a:xfrm>
            <a:off x="534374" y="1101775"/>
            <a:ext cx="6287100" cy="1471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B050"/>
              </a:buClr>
              <a:buSzPts val="3200"/>
              <a:buFont typeface="Arial"/>
              <a:buNone/>
            </a:pPr>
            <a:r>
              <a:rPr lang="en-US" sz="3500" b="1">
                <a:solidFill>
                  <a:srgbClr val="3C78D8"/>
                </a:solidFill>
              </a:rPr>
              <a:t>Step 5: Build the quaternary structure.</a:t>
            </a:r>
            <a:endParaRPr sz="3500">
              <a:solidFill>
                <a:srgbClr val="3C78D8"/>
              </a:solidFill>
            </a:endParaRPr>
          </a:p>
        </p:txBody>
      </p:sp>
      <p:pic>
        <p:nvPicPr>
          <p:cNvPr id="214" name="Google Shape;214;p33"/>
          <p:cNvPicPr preferRelativeResize="0"/>
          <p:nvPr/>
        </p:nvPicPr>
        <p:blipFill>
          <a:blip r:embed="rId3">
            <a:alphaModFix/>
          </a:blip>
          <a:stretch>
            <a:fillRect/>
          </a:stretch>
        </p:blipFill>
        <p:spPr>
          <a:xfrm>
            <a:off x="7020897" y="1426025"/>
            <a:ext cx="4683999" cy="4005975"/>
          </a:xfrm>
          <a:prstGeom prst="rect">
            <a:avLst/>
          </a:prstGeom>
          <a:noFill/>
          <a:ln>
            <a:noFill/>
          </a:ln>
        </p:spPr>
      </p:pic>
      <p:sp>
        <p:nvSpPr>
          <p:cNvPr id="215" name="Google Shape;215;p33"/>
          <p:cNvSpPr txBox="1">
            <a:spLocks noGrp="1"/>
          </p:cNvSpPr>
          <p:nvPr>
            <p:ph type="body" idx="1"/>
          </p:nvPr>
        </p:nvSpPr>
        <p:spPr>
          <a:xfrm>
            <a:off x="663525" y="2505475"/>
            <a:ext cx="6028800" cy="3129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600">
                <a:solidFill>
                  <a:srgbClr val="666666"/>
                </a:solidFill>
              </a:rPr>
              <a:t>Using the tertiary structures that your table group built, make a multi-domain protein.  </a:t>
            </a:r>
            <a:endParaRPr sz="2600">
              <a:solidFill>
                <a:srgbClr val="666666"/>
              </a:solidFill>
            </a:endParaRPr>
          </a:p>
          <a:p>
            <a:pPr marL="0" lvl="0" indent="0" algn="l" rtl="0">
              <a:lnSpc>
                <a:spcPct val="115000"/>
              </a:lnSpc>
              <a:spcBef>
                <a:spcPts val="0"/>
              </a:spcBef>
              <a:spcAft>
                <a:spcPts val="0"/>
              </a:spcAft>
              <a:buNone/>
            </a:pPr>
            <a:endParaRPr sz="2600">
              <a:solidFill>
                <a:srgbClr val="666666"/>
              </a:solidFill>
            </a:endParaRPr>
          </a:p>
          <a:p>
            <a:pPr marL="0" lvl="0" indent="0" algn="l" rtl="0">
              <a:lnSpc>
                <a:spcPct val="115000"/>
              </a:lnSpc>
              <a:spcBef>
                <a:spcPts val="0"/>
              </a:spcBef>
              <a:spcAft>
                <a:spcPts val="0"/>
              </a:spcAft>
              <a:buNone/>
            </a:pPr>
            <a:r>
              <a:rPr lang="en-US" sz="2600">
                <a:solidFill>
                  <a:srgbClr val="666666"/>
                </a:solidFill>
              </a:rPr>
              <a:t>Keep in mind the basic principles of chemistry and physics! </a:t>
            </a:r>
            <a:endParaRPr sz="2600" b="1">
              <a:solidFill>
                <a:schemeClr val="accent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4"/>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16</a:t>
            </a:fld>
            <a:endParaRPr/>
          </a:p>
        </p:txBody>
      </p:sp>
      <p:sp>
        <p:nvSpPr>
          <p:cNvPr id="221" name="Google Shape;221;p34"/>
          <p:cNvSpPr txBox="1">
            <a:spLocks noGrp="1"/>
          </p:cNvSpPr>
          <p:nvPr>
            <p:ph type="title"/>
          </p:nvPr>
        </p:nvSpPr>
        <p:spPr>
          <a:xfrm>
            <a:off x="626750" y="1316975"/>
            <a:ext cx="5239800" cy="5202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B050"/>
              </a:buClr>
              <a:buSzPts val="3200"/>
              <a:buFont typeface="Arial"/>
              <a:buNone/>
            </a:pPr>
            <a:r>
              <a:rPr lang="en-US" sz="3500" b="1">
                <a:solidFill>
                  <a:srgbClr val="3C78D8"/>
                </a:solidFill>
              </a:rPr>
              <a:t>Step 6: Observe and compare the structure of your proteins.</a:t>
            </a:r>
            <a:endParaRPr sz="3500" b="1">
              <a:solidFill>
                <a:srgbClr val="3C78D8"/>
              </a:solidFill>
            </a:endParaRPr>
          </a:p>
          <a:p>
            <a:pPr marL="0" lvl="0" indent="0" algn="l" rtl="0">
              <a:spcBef>
                <a:spcPts val="0"/>
              </a:spcBef>
              <a:spcAft>
                <a:spcPts val="0"/>
              </a:spcAft>
              <a:buClr>
                <a:srgbClr val="00B050"/>
              </a:buClr>
              <a:buSzPts val="3200"/>
              <a:buFont typeface="Arial"/>
              <a:buNone/>
            </a:pPr>
            <a:endParaRPr sz="3500" b="1">
              <a:solidFill>
                <a:srgbClr val="3C78D8"/>
              </a:solidFill>
            </a:endParaRPr>
          </a:p>
          <a:p>
            <a:pPr marL="0" lvl="0" indent="0" algn="l" rtl="0">
              <a:spcBef>
                <a:spcPts val="0"/>
              </a:spcBef>
              <a:spcAft>
                <a:spcPts val="0"/>
              </a:spcAft>
              <a:buClr>
                <a:srgbClr val="00B050"/>
              </a:buClr>
              <a:buSzPts val="3200"/>
              <a:buFont typeface="Arial"/>
              <a:buNone/>
            </a:pPr>
            <a:r>
              <a:rPr lang="en-US" sz="2500">
                <a:solidFill>
                  <a:srgbClr val="666666"/>
                </a:solidFill>
              </a:rPr>
              <a:t>What factors could change the shape (denature) of a protein?</a:t>
            </a:r>
            <a:endParaRPr sz="2500">
              <a:solidFill>
                <a:srgbClr val="666666"/>
              </a:solidFill>
            </a:endParaRPr>
          </a:p>
          <a:p>
            <a:pPr marL="0" lvl="0" indent="0" algn="l" rtl="0">
              <a:spcBef>
                <a:spcPts val="0"/>
              </a:spcBef>
              <a:spcAft>
                <a:spcPts val="0"/>
              </a:spcAft>
              <a:buClr>
                <a:srgbClr val="00B050"/>
              </a:buClr>
              <a:buSzPts val="3200"/>
              <a:buFont typeface="Arial"/>
              <a:buNone/>
            </a:pPr>
            <a:endParaRPr sz="2500">
              <a:solidFill>
                <a:srgbClr val="666666"/>
              </a:solidFill>
            </a:endParaRPr>
          </a:p>
          <a:p>
            <a:pPr marL="0" lvl="0" indent="0" algn="l" rtl="0">
              <a:spcBef>
                <a:spcPts val="0"/>
              </a:spcBef>
              <a:spcAft>
                <a:spcPts val="0"/>
              </a:spcAft>
              <a:buClr>
                <a:srgbClr val="00B050"/>
              </a:buClr>
              <a:buSzPts val="3200"/>
              <a:buFont typeface="Arial"/>
              <a:buNone/>
            </a:pPr>
            <a:r>
              <a:rPr lang="en-US" sz="2500">
                <a:solidFill>
                  <a:srgbClr val="666666"/>
                </a:solidFill>
              </a:rPr>
              <a:t>What factors could alter its structure? </a:t>
            </a:r>
            <a:endParaRPr sz="2500">
              <a:solidFill>
                <a:srgbClr val="666666"/>
              </a:solidFill>
            </a:endParaRPr>
          </a:p>
          <a:p>
            <a:pPr marL="0" lvl="0" indent="0" algn="l" rtl="0">
              <a:spcBef>
                <a:spcPts val="0"/>
              </a:spcBef>
              <a:spcAft>
                <a:spcPts val="0"/>
              </a:spcAft>
              <a:buClr>
                <a:srgbClr val="00B050"/>
              </a:buClr>
              <a:buSzPts val="3200"/>
              <a:buFont typeface="Arial"/>
              <a:buNone/>
            </a:pPr>
            <a:endParaRPr sz="2500">
              <a:solidFill>
                <a:srgbClr val="666666"/>
              </a:solidFill>
            </a:endParaRPr>
          </a:p>
          <a:p>
            <a:pPr marL="0" lvl="0" indent="0" algn="l" rtl="0">
              <a:spcBef>
                <a:spcPts val="0"/>
              </a:spcBef>
              <a:spcAft>
                <a:spcPts val="0"/>
              </a:spcAft>
              <a:buClr>
                <a:srgbClr val="00B050"/>
              </a:buClr>
              <a:buSzPts val="3200"/>
              <a:buFont typeface="Arial"/>
              <a:buNone/>
            </a:pPr>
            <a:r>
              <a:rPr lang="en-US" sz="2500">
                <a:solidFill>
                  <a:srgbClr val="666666"/>
                </a:solidFill>
              </a:rPr>
              <a:t>What factors could impact its function?</a:t>
            </a:r>
            <a:endParaRPr sz="2500">
              <a:solidFill>
                <a:srgbClr val="666666"/>
              </a:solidFill>
            </a:endParaRPr>
          </a:p>
        </p:txBody>
      </p:sp>
      <p:pic>
        <p:nvPicPr>
          <p:cNvPr id="222" name="Google Shape;222;p34"/>
          <p:cNvPicPr preferRelativeResize="0"/>
          <p:nvPr/>
        </p:nvPicPr>
        <p:blipFill>
          <a:blip r:embed="rId3">
            <a:alphaModFix/>
          </a:blip>
          <a:stretch>
            <a:fillRect/>
          </a:stretch>
        </p:blipFill>
        <p:spPr>
          <a:xfrm>
            <a:off x="5866550" y="1234350"/>
            <a:ext cx="5736049" cy="49057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5"/>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17</a:t>
            </a:fld>
            <a:endParaRPr/>
          </a:p>
        </p:txBody>
      </p:sp>
      <p:sp>
        <p:nvSpPr>
          <p:cNvPr id="228" name="Google Shape;228;p35"/>
          <p:cNvSpPr txBox="1">
            <a:spLocks noGrp="1"/>
          </p:cNvSpPr>
          <p:nvPr>
            <p:ph type="title"/>
          </p:nvPr>
        </p:nvSpPr>
        <p:spPr>
          <a:xfrm>
            <a:off x="534374" y="1101775"/>
            <a:ext cx="10175100" cy="544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B050"/>
              </a:buClr>
              <a:buSzPts val="3200"/>
              <a:buFont typeface="Arial"/>
              <a:buNone/>
            </a:pPr>
            <a:r>
              <a:rPr lang="en-US" sz="3500" b="1">
                <a:solidFill>
                  <a:srgbClr val="3C78D8"/>
                </a:solidFill>
              </a:rPr>
              <a:t>Step 7: Denature your protein.</a:t>
            </a:r>
            <a:endParaRPr sz="3500">
              <a:solidFill>
                <a:srgbClr val="3C78D8"/>
              </a:solidFill>
            </a:endParaRPr>
          </a:p>
        </p:txBody>
      </p:sp>
      <p:sp>
        <p:nvSpPr>
          <p:cNvPr id="229" name="Google Shape;229;p35"/>
          <p:cNvSpPr txBox="1">
            <a:spLocks noGrp="1"/>
          </p:cNvSpPr>
          <p:nvPr>
            <p:ph type="body" idx="1"/>
          </p:nvPr>
        </p:nvSpPr>
        <p:spPr>
          <a:xfrm>
            <a:off x="534375" y="1835975"/>
            <a:ext cx="7391700" cy="44634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Clr>
                <a:schemeClr val="dk1"/>
              </a:buClr>
              <a:buSzPts val="1100"/>
              <a:buFont typeface="Arial"/>
              <a:buNone/>
            </a:pPr>
            <a:r>
              <a:rPr lang="en-US" sz="2500" b="1">
                <a:solidFill>
                  <a:schemeClr val="accent2"/>
                </a:solidFill>
              </a:rPr>
              <a:t>“Why does the egg turn white when I cook it?”</a:t>
            </a:r>
            <a:endParaRPr sz="2500" b="1">
              <a:solidFill>
                <a:schemeClr val="accent2"/>
              </a:solidFill>
            </a:endParaRPr>
          </a:p>
          <a:p>
            <a:pPr marL="0" lvl="0" indent="0" algn="l" rtl="0">
              <a:lnSpc>
                <a:spcPct val="115000"/>
              </a:lnSpc>
              <a:spcBef>
                <a:spcPts val="0"/>
              </a:spcBef>
              <a:spcAft>
                <a:spcPts val="0"/>
              </a:spcAft>
              <a:buNone/>
            </a:pPr>
            <a:endParaRPr sz="2500">
              <a:solidFill>
                <a:srgbClr val="666666"/>
              </a:solidFill>
            </a:endParaRPr>
          </a:p>
          <a:p>
            <a:pPr marL="0" lvl="0" indent="0" algn="l" rtl="0">
              <a:lnSpc>
                <a:spcPct val="115000"/>
              </a:lnSpc>
              <a:spcBef>
                <a:spcPts val="0"/>
              </a:spcBef>
              <a:spcAft>
                <a:spcPts val="0"/>
              </a:spcAft>
              <a:buNone/>
            </a:pPr>
            <a:r>
              <a:rPr lang="en-US" sz="2500">
                <a:solidFill>
                  <a:srgbClr val="666666"/>
                </a:solidFill>
              </a:rPr>
              <a:t>Simulate denaturation by unraveling the domains. </a:t>
            </a:r>
            <a:endParaRPr sz="2500">
              <a:solidFill>
                <a:srgbClr val="666666"/>
              </a:solidFill>
            </a:endParaRPr>
          </a:p>
          <a:p>
            <a:pPr marL="0" lvl="0" indent="0" algn="l" rtl="0">
              <a:lnSpc>
                <a:spcPct val="115000"/>
              </a:lnSpc>
              <a:spcBef>
                <a:spcPts val="0"/>
              </a:spcBef>
              <a:spcAft>
                <a:spcPts val="0"/>
              </a:spcAft>
              <a:buNone/>
            </a:pPr>
            <a:r>
              <a:rPr lang="en-US" sz="2500">
                <a:solidFill>
                  <a:srgbClr val="666666"/>
                </a:solidFill>
              </a:rPr>
              <a:t> </a:t>
            </a:r>
            <a:endParaRPr sz="2500">
              <a:solidFill>
                <a:srgbClr val="666666"/>
              </a:solidFill>
            </a:endParaRPr>
          </a:p>
          <a:p>
            <a:pPr marL="457200" lvl="0" indent="-387350" algn="l" rtl="0">
              <a:lnSpc>
                <a:spcPct val="115000"/>
              </a:lnSpc>
              <a:spcBef>
                <a:spcPts val="0"/>
              </a:spcBef>
              <a:spcAft>
                <a:spcPts val="0"/>
              </a:spcAft>
              <a:buClr>
                <a:srgbClr val="666666"/>
              </a:buClr>
              <a:buSzPts val="2500"/>
              <a:buChar char="●"/>
            </a:pPr>
            <a:r>
              <a:rPr lang="en-US" sz="2500">
                <a:solidFill>
                  <a:srgbClr val="666666"/>
                </a:solidFill>
              </a:rPr>
              <a:t>How does this impact the active site on the protein?</a:t>
            </a:r>
            <a:endParaRPr sz="2500">
              <a:solidFill>
                <a:srgbClr val="666666"/>
              </a:solidFill>
            </a:endParaRPr>
          </a:p>
          <a:p>
            <a:pPr marL="457200" lvl="0" indent="-387350" algn="l" rtl="0">
              <a:lnSpc>
                <a:spcPct val="115000"/>
              </a:lnSpc>
              <a:spcBef>
                <a:spcPts val="0"/>
              </a:spcBef>
              <a:spcAft>
                <a:spcPts val="0"/>
              </a:spcAft>
              <a:buClr>
                <a:srgbClr val="666666"/>
              </a:buClr>
              <a:buSzPts val="2500"/>
              <a:buChar char="●"/>
            </a:pPr>
            <a:r>
              <a:rPr lang="en-US" sz="2500">
                <a:solidFill>
                  <a:srgbClr val="666666"/>
                </a:solidFill>
              </a:rPr>
              <a:t>How does this impact the function of the protein?</a:t>
            </a:r>
            <a:endParaRPr sz="2500">
              <a:solidFill>
                <a:srgbClr val="666666"/>
              </a:solidFill>
            </a:endParaRPr>
          </a:p>
          <a:p>
            <a:pPr marL="0" lvl="0" indent="0" algn="ctr" rtl="0">
              <a:lnSpc>
                <a:spcPct val="115000"/>
              </a:lnSpc>
              <a:spcBef>
                <a:spcPts val="0"/>
              </a:spcBef>
              <a:spcAft>
                <a:spcPts val="0"/>
              </a:spcAft>
              <a:buNone/>
            </a:pPr>
            <a:endParaRPr sz="2500">
              <a:solidFill>
                <a:srgbClr val="666666"/>
              </a:solidFill>
            </a:endParaRPr>
          </a:p>
        </p:txBody>
      </p:sp>
      <p:pic>
        <p:nvPicPr>
          <p:cNvPr id="230" name="Google Shape;230;p35"/>
          <p:cNvPicPr preferRelativeResize="0"/>
          <p:nvPr/>
        </p:nvPicPr>
        <p:blipFill>
          <a:blip r:embed="rId3">
            <a:alphaModFix/>
          </a:blip>
          <a:stretch>
            <a:fillRect/>
          </a:stretch>
        </p:blipFill>
        <p:spPr>
          <a:xfrm>
            <a:off x="7954927" y="880525"/>
            <a:ext cx="7124275" cy="557627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6"/>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18</a:t>
            </a:fld>
            <a:endParaRPr/>
          </a:p>
        </p:txBody>
      </p:sp>
      <p:sp>
        <p:nvSpPr>
          <p:cNvPr id="236" name="Google Shape;236;p36"/>
          <p:cNvSpPr txBox="1">
            <a:spLocks noGrp="1"/>
          </p:cNvSpPr>
          <p:nvPr>
            <p:ph type="body" idx="1"/>
          </p:nvPr>
        </p:nvSpPr>
        <p:spPr>
          <a:xfrm>
            <a:off x="686775" y="1956550"/>
            <a:ext cx="8654400" cy="4463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400">
                <a:solidFill>
                  <a:srgbClr val="666666"/>
                </a:solidFill>
              </a:rPr>
              <a:t>What if there was a mutation that occurred in the DNA?  </a:t>
            </a:r>
            <a:endParaRPr sz="2400">
              <a:solidFill>
                <a:srgbClr val="666666"/>
              </a:solidFill>
            </a:endParaRPr>
          </a:p>
          <a:p>
            <a:pPr marL="0" lvl="0" indent="0" algn="l" rtl="0">
              <a:lnSpc>
                <a:spcPct val="115000"/>
              </a:lnSpc>
              <a:spcBef>
                <a:spcPts val="0"/>
              </a:spcBef>
              <a:spcAft>
                <a:spcPts val="0"/>
              </a:spcAft>
              <a:buNone/>
            </a:pPr>
            <a:endParaRPr sz="2400">
              <a:solidFill>
                <a:srgbClr val="666666"/>
              </a:solidFill>
            </a:endParaRPr>
          </a:p>
          <a:p>
            <a:pPr marL="0" lvl="0" indent="0" algn="l" rtl="0">
              <a:lnSpc>
                <a:spcPct val="115000"/>
              </a:lnSpc>
              <a:spcBef>
                <a:spcPts val="0"/>
              </a:spcBef>
              <a:spcAft>
                <a:spcPts val="0"/>
              </a:spcAft>
              <a:buNone/>
            </a:pPr>
            <a:r>
              <a:rPr lang="en-US" sz="2400">
                <a:solidFill>
                  <a:srgbClr val="666666"/>
                </a:solidFill>
              </a:rPr>
              <a:t>How would you model:</a:t>
            </a:r>
            <a:endParaRPr sz="2400">
              <a:solidFill>
                <a:srgbClr val="666666"/>
              </a:solidFill>
            </a:endParaRPr>
          </a:p>
          <a:p>
            <a:pPr marL="457200" lvl="0" indent="-381000" algn="l" rtl="0">
              <a:lnSpc>
                <a:spcPct val="115000"/>
              </a:lnSpc>
              <a:spcBef>
                <a:spcPts val="0"/>
              </a:spcBef>
              <a:spcAft>
                <a:spcPts val="0"/>
              </a:spcAft>
              <a:buClr>
                <a:srgbClr val="666666"/>
              </a:buClr>
              <a:buSzPts val="2400"/>
              <a:buChar char="●"/>
            </a:pPr>
            <a:r>
              <a:rPr lang="en-US" sz="2400">
                <a:solidFill>
                  <a:srgbClr val="666666"/>
                </a:solidFill>
              </a:rPr>
              <a:t>silent mutation?</a:t>
            </a:r>
            <a:endParaRPr sz="2400">
              <a:solidFill>
                <a:srgbClr val="666666"/>
              </a:solidFill>
            </a:endParaRPr>
          </a:p>
          <a:p>
            <a:pPr marL="457200" lvl="0" indent="-381000" algn="l" rtl="0">
              <a:lnSpc>
                <a:spcPct val="115000"/>
              </a:lnSpc>
              <a:spcBef>
                <a:spcPts val="0"/>
              </a:spcBef>
              <a:spcAft>
                <a:spcPts val="0"/>
              </a:spcAft>
              <a:buClr>
                <a:srgbClr val="666666"/>
              </a:buClr>
              <a:buSzPts val="2400"/>
              <a:buChar char="●"/>
            </a:pPr>
            <a:r>
              <a:rPr lang="en-US" sz="2400">
                <a:solidFill>
                  <a:srgbClr val="666666"/>
                </a:solidFill>
              </a:rPr>
              <a:t>missense mutation?</a:t>
            </a:r>
            <a:endParaRPr sz="2400">
              <a:solidFill>
                <a:srgbClr val="666666"/>
              </a:solidFill>
            </a:endParaRPr>
          </a:p>
          <a:p>
            <a:pPr marL="457200" lvl="0" indent="-381000" algn="l" rtl="0">
              <a:lnSpc>
                <a:spcPct val="115000"/>
              </a:lnSpc>
              <a:spcBef>
                <a:spcPts val="0"/>
              </a:spcBef>
              <a:spcAft>
                <a:spcPts val="0"/>
              </a:spcAft>
              <a:buClr>
                <a:srgbClr val="666666"/>
              </a:buClr>
              <a:buSzPts val="2400"/>
              <a:buChar char="●"/>
            </a:pPr>
            <a:r>
              <a:rPr lang="en-US" sz="2400">
                <a:solidFill>
                  <a:srgbClr val="666666"/>
                </a:solidFill>
              </a:rPr>
              <a:t>nonsense mutation?</a:t>
            </a:r>
            <a:endParaRPr sz="2400">
              <a:solidFill>
                <a:srgbClr val="666666"/>
              </a:solidFill>
            </a:endParaRPr>
          </a:p>
          <a:p>
            <a:pPr marL="457200" lvl="0" indent="-381000" algn="l" rtl="0">
              <a:lnSpc>
                <a:spcPct val="115000"/>
              </a:lnSpc>
              <a:spcBef>
                <a:spcPts val="0"/>
              </a:spcBef>
              <a:spcAft>
                <a:spcPts val="0"/>
              </a:spcAft>
              <a:buClr>
                <a:srgbClr val="666666"/>
              </a:buClr>
              <a:buSzPts val="2400"/>
              <a:buChar char="●"/>
            </a:pPr>
            <a:r>
              <a:rPr lang="en-US" sz="2400">
                <a:solidFill>
                  <a:srgbClr val="666666"/>
                </a:solidFill>
              </a:rPr>
              <a:t>frameshift?</a:t>
            </a:r>
            <a:endParaRPr sz="2400">
              <a:solidFill>
                <a:srgbClr val="666666"/>
              </a:solidFill>
            </a:endParaRPr>
          </a:p>
          <a:p>
            <a:pPr marL="0" lvl="0" indent="0" algn="l" rtl="0">
              <a:lnSpc>
                <a:spcPct val="115000"/>
              </a:lnSpc>
              <a:spcBef>
                <a:spcPts val="0"/>
              </a:spcBef>
              <a:spcAft>
                <a:spcPts val="0"/>
              </a:spcAft>
              <a:buNone/>
            </a:pPr>
            <a:endParaRPr sz="2400">
              <a:solidFill>
                <a:srgbClr val="666666"/>
              </a:solidFill>
            </a:endParaRPr>
          </a:p>
          <a:p>
            <a:pPr marL="0" lvl="0" indent="0" algn="l" rtl="0">
              <a:lnSpc>
                <a:spcPct val="115000"/>
              </a:lnSpc>
              <a:spcBef>
                <a:spcPts val="0"/>
              </a:spcBef>
              <a:spcAft>
                <a:spcPts val="0"/>
              </a:spcAft>
              <a:buNone/>
            </a:pPr>
            <a:r>
              <a:rPr lang="en-US" b="1">
                <a:solidFill>
                  <a:schemeClr val="accent2"/>
                </a:solidFill>
              </a:rPr>
              <a:t>Let’s share ideas!</a:t>
            </a:r>
            <a:endParaRPr b="1">
              <a:solidFill>
                <a:schemeClr val="accent2"/>
              </a:solidFill>
            </a:endParaRPr>
          </a:p>
        </p:txBody>
      </p:sp>
      <p:sp>
        <p:nvSpPr>
          <p:cNvPr id="237" name="Google Shape;237;p36"/>
          <p:cNvSpPr txBox="1">
            <a:spLocks noGrp="1"/>
          </p:cNvSpPr>
          <p:nvPr>
            <p:ph type="title"/>
          </p:nvPr>
        </p:nvSpPr>
        <p:spPr>
          <a:xfrm>
            <a:off x="534374" y="1202225"/>
            <a:ext cx="10175100" cy="544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B050"/>
              </a:buClr>
              <a:buSzPts val="3200"/>
              <a:buFont typeface="Arial"/>
              <a:buNone/>
            </a:pPr>
            <a:r>
              <a:rPr lang="en-US" sz="3500" b="1">
                <a:solidFill>
                  <a:srgbClr val="3C78D8"/>
                </a:solidFill>
              </a:rPr>
              <a:t>Step 8: What about mutations?</a:t>
            </a:r>
            <a:endParaRPr sz="3500">
              <a:solidFill>
                <a:srgbClr val="3C78D8"/>
              </a:solidFill>
            </a:endParaRPr>
          </a:p>
        </p:txBody>
      </p:sp>
      <p:pic>
        <p:nvPicPr>
          <p:cNvPr id="238" name="Google Shape;238;p36"/>
          <p:cNvPicPr preferRelativeResize="0"/>
          <p:nvPr/>
        </p:nvPicPr>
        <p:blipFill>
          <a:blip r:embed="rId3">
            <a:alphaModFix/>
          </a:blip>
          <a:stretch>
            <a:fillRect/>
          </a:stretch>
        </p:blipFill>
        <p:spPr>
          <a:xfrm>
            <a:off x="4684300" y="2903450"/>
            <a:ext cx="6918298" cy="384762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7"/>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19</a:t>
            </a:fld>
            <a:endParaRPr/>
          </a:p>
        </p:txBody>
      </p:sp>
      <p:sp>
        <p:nvSpPr>
          <p:cNvPr id="244" name="Google Shape;244;p37"/>
          <p:cNvSpPr txBox="1">
            <a:spLocks noGrp="1"/>
          </p:cNvSpPr>
          <p:nvPr>
            <p:ph type="body" idx="1"/>
          </p:nvPr>
        </p:nvSpPr>
        <p:spPr>
          <a:xfrm>
            <a:off x="763925" y="1835975"/>
            <a:ext cx="6918300" cy="4463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400">
                <a:solidFill>
                  <a:srgbClr val="666666"/>
                </a:solidFill>
              </a:rPr>
              <a:t>Connection to multiple topics, such as</a:t>
            </a:r>
            <a:endParaRPr sz="2400">
              <a:solidFill>
                <a:srgbClr val="666666"/>
              </a:solidFill>
            </a:endParaRPr>
          </a:p>
          <a:p>
            <a:pPr marL="914400" lvl="0" indent="-381000" algn="l" rtl="0">
              <a:lnSpc>
                <a:spcPct val="115000"/>
              </a:lnSpc>
              <a:spcBef>
                <a:spcPts val="0"/>
              </a:spcBef>
              <a:spcAft>
                <a:spcPts val="0"/>
              </a:spcAft>
              <a:buClr>
                <a:srgbClr val="666666"/>
              </a:buClr>
              <a:buSzPts val="2400"/>
              <a:buChar char="●"/>
            </a:pPr>
            <a:r>
              <a:rPr lang="en-US" sz="2400">
                <a:solidFill>
                  <a:srgbClr val="666666"/>
                </a:solidFill>
              </a:rPr>
              <a:t>Enzymatic activity</a:t>
            </a:r>
            <a:endParaRPr sz="2400">
              <a:solidFill>
                <a:srgbClr val="666666"/>
              </a:solidFill>
            </a:endParaRPr>
          </a:p>
          <a:p>
            <a:pPr marL="914400" lvl="0" indent="-381000" algn="l" rtl="0">
              <a:lnSpc>
                <a:spcPct val="115000"/>
              </a:lnSpc>
              <a:spcBef>
                <a:spcPts val="0"/>
              </a:spcBef>
              <a:spcAft>
                <a:spcPts val="0"/>
              </a:spcAft>
              <a:buClr>
                <a:srgbClr val="666666"/>
              </a:buClr>
              <a:buSzPts val="2400"/>
              <a:buChar char="●"/>
            </a:pPr>
            <a:r>
              <a:rPr lang="en-US" sz="2400">
                <a:solidFill>
                  <a:srgbClr val="666666"/>
                </a:solidFill>
              </a:rPr>
              <a:t>Gene expression</a:t>
            </a:r>
            <a:endParaRPr sz="2400">
              <a:solidFill>
                <a:srgbClr val="666666"/>
              </a:solidFill>
            </a:endParaRPr>
          </a:p>
          <a:p>
            <a:pPr marL="914400" lvl="0" indent="-381000" algn="l" rtl="0">
              <a:lnSpc>
                <a:spcPct val="115000"/>
              </a:lnSpc>
              <a:spcBef>
                <a:spcPts val="0"/>
              </a:spcBef>
              <a:spcAft>
                <a:spcPts val="0"/>
              </a:spcAft>
              <a:buClr>
                <a:srgbClr val="666666"/>
              </a:buClr>
              <a:buSzPts val="2400"/>
              <a:buChar char="●"/>
            </a:pPr>
            <a:r>
              <a:rPr lang="en-US" sz="2400">
                <a:solidFill>
                  <a:srgbClr val="666666"/>
                </a:solidFill>
              </a:rPr>
              <a:t>Mutations</a:t>
            </a:r>
            <a:endParaRPr sz="2400">
              <a:solidFill>
                <a:srgbClr val="666666"/>
              </a:solidFill>
            </a:endParaRPr>
          </a:p>
          <a:p>
            <a:pPr marL="914400" lvl="0" indent="-381000" algn="l" rtl="0">
              <a:lnSpc>
                <a:spcPct val="115000"/>
              </a:lnSpc>
              <a:spcBef>
                <a:spcPts val="0"/>
              </a:spcBef>
              <a:spcAft>
                <a:spcPts val="0"/>
              </a:spcAft>
              <a:buClr>
                <a:srgbClr val="666666"/>
              </a:buClr>
              <a:buSzPts val="2400"/>
              <a:buChar char="●"/>
            </a:pPr>
            <a:r>
              <a:rPr lang="en-US" sz="2400">
                <a:solidFill>
                  <a:srgbClr val="666666"/>
                </a:solidFill>
              </a:rPr>
              <a:t>Diseases + case studies</a:t>
            </a:r>
            <a:endParaRPr sz="2400">
              <a:solidFill>
                <a:srgbClr val="666666"/>
              </a:solidFill>
            </a:endParaRPr>
          </a:p>
          <a:p>
            <a:pPr marL="0" lvl="0" indent="0" algn="l" rtl="0">
              <a:lnSpc>
                <a:spcPct val="115000"/>
              </a:lnSpc>
              <a:spcBef>
                <a:spcPts val="0"/>
              </a:spcBef>
              <a:spcAft>
                <a:spcPts val="0"/>
              </a:spcAft>
              <a:buNone/>
            </a:pPr>
            <a:endParaRPr sz="2400">
              <a:solidFill>
                <a:srgbClr val="666666"/>
              </a:solidFill>
            </a:endParaRPr>
          </a:p>
          <a:p>
            <a:pPr marL="0" lvl="0" indent="0" algn="l" rtl="0">
              <a:lnSpc>
                <a:spcPct val="115000"/>
              </a:lnSpc>
              <a:spcBef>
                <a:spcPts val="0"/>
              </a:spcBef>
              <a:spcAft>
                <a:spcPts val="0"/>
              </a:spcAft>
              <a:buNone/>
            </a:pPr>
            <a:r>
              <a:rPr lang="en-US" sz="2400">
                <a:solidFill>
                  <a:srgbClr val="666666"/>
                </a:solidFill>
              </a:rPr>
              <a:t>How would you use this in your classroom?  </a:t>
            </a:r>
            <a:endParaRPr sz="2400">
              <a:solidFill>
                <a:srgbClr val="666666"/>
              </a:solidFill>
            </a:endParaRPr>
          </a:p>
          <a:p>
            <a:pPr marL="0" lvl="0" indent="0" algn="l" rtl="0">
              <a:lnSpc>
                <a:spcPct val="115000"/>
              </a:lnSpc>
              <a:spcBef>
                <a:spcPts val="0"/>
              </a:spcBef>
              <a:spcAft>
                <a:spcPts val="0"/>
              </a:spcAft>
              <a:buNone/>
            </a:pPr>
            <a:r>
              <a:rPr lang="en-US" sz="2400" b="1">
                <a:solidFill>
                  <a:schemeClr val="accent2"/>
                </a:solidFill>
              </a:rPr>
              <a:t>Let’s share ideas!</a:t>
            </a:r>
            <a:endParaRPr sz="2400" b="1">
              <a:solidFill>
                <a:schemeClr val="accent2"/>
              </a:solidFill>
            </a:endParaRPr>
          </a:p>
        </p:txBody>
      </p:sp>
      <p:pic>
        <p:nvPicPr>
          <p:cNvPr id="245" name="Google Shape;245;p37"/>
          <p:cNvPicPr preferRelativeResize="0"/>
          <p:nvPr/>
        </p:nvPicPr>
        <p:blipFill>
          <a:blip r:embed="rId3">
            <a:alphaModFix/>
          </a:blip>
          <a:stretch>
            <a:fillRect/>
          </a:stretch>
        </p:blipFill>
        <p:spPr>
          <a:xfrm>
            <a:off x="7357013" y="959451"/>
            <a:ext cx="4245587" cy="5339925"/>
          </a:xfrm>
          <a:prstGeom prst="rect">
            <a:avLst/>
          </a:prstGeom>
          <a:noFill/>
          <a:ln>
            <a:noFill/>
          </a:ln>
        </p:spPr>
      </p:pic>
      <p:sp>
        <p:nvSpPr>
          <p:cNvPr id="246" name="Google Shape;246;p37"/>
          <p:cNvSpPr txBox="1">
            <a:spLocks noGrp="1"/>
          </p:cNvSpPr>
          <p:nvPr>
            <p:ph type="title"/>
          </p:nvPr>
        </p:nvSpPr>
        <p:spPr>
          <a:xfrm>
            <a:off x="534377" y="1101775"/>
            <a:ext cx="6645600" cy="544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B050"/>
              </a:buClr>
              <a:buSzPts val="3200"/>
              <a:buFont typeface="Arial"/>
              <a:buNone/>
            </a:pPr>
            <a:r>
              <a:rPr lang="en-US" sz="3500" b="1">
                <a:solidFill>
                  <a:srgbClr val="00B050"/>
                </a:solidFill>
              </a:rPr>
              <a:t>Classroom strategies</a:t>
            </a:r>
            <a:endParaRPr sz="35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cxnSp>
        <p:nvCxnSpPr>
          <p:cNvPr id="107" name="Google Shape;107;p20"/>
          <p:cNvCxnSpPr/>
          <p:nvPr/>
        </p:nvCxnSpPr>
        <p:spPr>
          <a:xfrm>
            <a:off x="590225" y="1908100"/>
            <a:ext cx="9526500" cy="0"/>
          </a:xfrm>
          <a:prstGeom prst="straightConnector1">
            <a:avLst/>
          </a:prstGeom>
          <a:noFill/>
          <a:ln w="9525" cap="flat" cmpd="sng">
            <a:solidFill>
              <a:schemeClr val="dk2"/>
            </a:solidFill>
            <a:prstDash val="solid"/>
            <a:round/>
            <a:headEnd type="none" w="med" len="med"/>
            <a:tailEnd type="none" w="med" len="med"/>
          </a:ln>
        </p:spPr>
      </p:cxnSp>
      <p:sp>
        <p:nvSpPr>
          <p:cNvPr id="108" name="Google Shape;108;p20"/>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a:t>
            </a:fld>
            <a:endParaRPr/>
          </a:p>
        </p:txBody>
      </p:sp>
      <p:sp>
        <p:nvSpPr>
          <p:cNvPr id="109" name="Google Shape;109;p20"/>
          <p:cNvSpPr txBox="1">
            <a:spLocks noGrp="1"/>
          </p:cNvSpPr>
          <p:nvPr>
            <p:ph type="title"/>
          </p:nvPr>
        </p:nvSpPr>
        <p:spPr>
          <a:xfrm>
            <a:off x="534375" y="958300"/>
            <a:ext cx="7061700" cy="1049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B050"/>
              </a:buClr>
              <a:buSzPts val="3200"/>
              <a:buFont typeface="Arial"/>
              <a:buNone/>
            </a:pPr>
            <a:r>
              <a:rPr lang="en-US" sz="3800" b="1">
                <a:solidFill>
                  <a:srgbClr val="3D85C6"/>
                </a:solidFill>
              </a:rPr>
              <a:t>Choi Maner</a:t>
            </a:r>
            <a:endParaRPr sz="3800" b="1">
              <a:solidFill>
                <a:srgbClr val="3D85C6"/>
              </a:solidFill>
            </a:endParaRPr>
          </a:p>
          <a:p>
            <a:pPr marL="0" lvl="0" indent="0" algn="l" rtl="0">
              <a:spcBef>
                <a:spcPts val="0"/>
              </a:spcBef>
              <a:spcAft>
                <a:spcPts val="0"/>
              </a:spcAft>
              <a:buClr>
                <a:srgbClr val="00B050"/>
              </a:buClr>
              <a:buSzPts val="3200"/>
              <a:buFont typeface="Arial"/>
              <a:buNone/>
            </a:pPr>
            <a:r>
              <a:rPr lang="en-US" sz="2400">
                <a:solidFill>
                  <a:srgbClr val="666666"/>
                </a:solidFill>
              </a:rPr>
              <a:t>Kohler High School, Kohler WI</a:t>
            </a:r>
            <a:endParaRPr sz="2400">
              <a:solidFill>
                <a:srgbClr val="666666"/>
              </a:solidFill>
            </a:endParaRPr>
          </a:p>
          <a:p>
            <a:pPr marL="0" lvl="0" indent="0" algn="l" rtl="0">
              <a:spcBef>
                <a:spcPts val="0"/>
              </a:spcBef>
              <a:spcAft>
                <a:spcPts val="0"/>
              </a:spcAft>
              <a:buClr>
                <a:srgbClr val="00B050"/>
              </a:buClr>
              <a:buSzPts val="3200"/>
              <a:buFont typeface="Arial"/>
              <a:buNone/>
            </a:pPr>
            <a:endParaRPr b="1">
              <a:solidFill>
                <a:srgbClr val="00B050"/>
              </a:solidFill>
            </a:endParaRPr>
          </a:p>
        </p:txBody>
      </p:sp>
      <p:sp>
        <p:nvSpPr>
          <p:cNvPr id="110" name="Google Shape;110;p20"/>
          <p:cNvSpPr txBox="1">
            <a:spLocks noGrp="1"/>
          </p:cNvSpPr>
          <p:nvPr>
            <p:ph type="body" idx="1"/>
          </p:nvPr>
        </p:nvSpPr>
        <p:spPr>
          <a:xfrm>
            <a:off x="590225" y="2134150"/>
            <a:ext cx="7005900" cy="4012800"/>
          </a:xfrm>
          <a:prstGeom prst="rect">
            <a:avLst/>
          </a:prstGeom>
          <a:noFill/>
          <a:ln>
            <a:noFill/>
          </a:ln>
        </p:spPr>
        <p:txBody>
          <a:bodyPr spcFirstLastPara="1" wrap="square" lIns="91425" tIns="45700" rIns="91425" bIns="45700" anchor="t" anchorCtr="0">
            <a:noAutofit/>
          </a:bodyPr>
          <a:lstStyle/>
          <a:p>
            <a:pPr marL="457200" lvl="0" indent="-368300" algn="l" rtl="0">
              <a:lnSpc>
                <a:spcPct val="115000"/>
              </a:lnSpc>
              <a:spcBef>
                <a:spcPts val="0"/>
              </a:spcBef>
              <a:spcAft>
                <a:spcPts val="0"/>
              </a:spcAft>
              <a:buClr>
                <a:srgbClr val="666666"/>
              </a:buClr>
              <a:buSzPts val="2200"/>
              <a:buChar char="●"/>
            </a:pPr>
            <a:r>
              <a:rPr lang="en-US" sz="2200">
                <a:solidFill>
                  <a:srgbClr val="666666"/>
                </a:solidFill>
              </a:rPr>
              <a:t>Science educator for 19 years</a:t>
            </a:r>
            <a:endParaRPr sz="2200">
              <a:solidFill>
                <a:srgbClr val="666666"/>
              </a:solidFill>
            </a:endParaRPr>
          </a:p>
          <a:p>
            <a:pPr marL="457200" lvl="0" indent="-368300" algn="l" rtl="0">
              <a:lnSpc>
                <a:spcPct val="115000"/>
              </a:lnSpc>
              <a:spcBef>
                <a:spcPts val="0"/>
              </a:spcBef>
              <a:spcAft>
                <a:spcPts val="0"/>
              </a:spcAft>
              <a:buClr>
                <a:srgbClr val="666666"/>
              </a:buClr>
              <a:buSzPts val="2200"/>
              <a:buChar char="●"/>
            </a:pPr>
            <a:r>
              <a:rPr lang="en-US" sz="2200">
                <a:solidFill>
                  <a:srgbClr val="666666"/>
                </a:solidFill>
              </a:rPr>
              <a:t>Educator at KHS for 5 years, teaching Biology (General | Honors | AP); Biotechnology; Medical Terminology; and STEM 8</a:t>
            </a:r>
            <a:endParaRPr sz="2200">
              <a:solidFill>
                <a:srgbClr val="666666"/>
              </a:solidFill>
            </a:endParaRPr>
          </a:p>
          <a:p>
            <a:pPr marL="457200" lvl="0" indent="-368300" algn="l" rtl="0">
              <a:lnSpc>
                <a:spcPct val="115000"/>
              </a:lnSpc>
              <a:spcBef>
                <a:spcPts val="0"/>
              </a:spcBef>
              <a:spcAft>
                <a:spcPts val="0"/>
              </a:spcAft>
              <a:buClr>
                <a:srgbClr val="666666"/>
              </a:buClr>
              <a:buSzPts val="2200"/>
              <a:buChar char="●"/>
            </a:pPr>
            <a:r>
              <a:rPr lang="en-US" sz="2200">
                <a:solidFill>
                  <a:srgbClr val="666666"/>
                </a:solidFill>
              </a:rPr>
              <a:t>CBM participant for the following courses:</a:t>
            </a:r>
            <a:endParaRPr sz="2200">
              <a:solidFill>
                <a:srgbClr val="666666"/>
              </a:solidFill>
            </a:endParaRPr>
          </a:p>
          <a:p>
            <a:pPr marL="914400" lvl="1" indent="-368300" algn="l" rtl="0">
              <a:lnSpc>
                <a:spcPct val="115000"/>
              </a:lnSpc>
              <a:spcBef>
                <a:spcPts val="0"/>
              </a:spcBef>
              <a:spcAft>
                <a:spcPts val="0"/>
              </a:spcAft>
              <a:buClr>
                <a:srgbClr val="666666"/>
              </a:buClr>
              <a:buSzPts val="2200"/>
              <a:buChar char="○"/>
            </a:pPr>
            <a:r>
              <a:rPr lang="en-US" sz="2200">
                <a:solidFill>
                  <a:srgbClr val="666666"/>
                </a:solidFill>
              </a:rPr>
              <a:t>Modeling the Molecular World - 2019</a:t>
            </a:r>
            <a:endParaRPr sz="2200">
              <a:solidFill>
                <a:srgbClr val="666666"/>
              </a:solidFill>
            </a:endParaRPr>
          </a:p>
          <a:p>
            <a:pPr marL="914400" lvl="1" indent="-368300" algn="l" rtl="0">
              <a:lnSpc>
                <a:spcPct val="115000"/>
              </a:lnSpc>
              <a:spcBef>
                <a:spcPts val="0"/>
              </a:spcBef>
              <a:spcAft>
                <a:spcPts val="0"/>
              </a:spcAft>
              <a:buClr>
                <a:srgbClr val="666666"/>
              </a:buClr>
              <a:buSzPts val="2200"/>
              <a:buChar char="○"/>
            </a:pPr>
            <a:r>
              <a:rPr lang="en-US" sz="2200">
                <a:solidFill>
                  <a:srgbClr val="666666"/>
                </a:solidFill>
              </a:rPr>
              <a:t>Science &amp; Ethics of Genome Editing (Cohort 3) - 2021, 2022</a:t>
            </a:r>
            <a:endParaRPr sz="2200">
              <a:solidFill>
                <a:srgbClr val="666666"/>
              </a:solidFill>
            </a:endParaRPr>
          </a:p>
          <a:p>
            <a:pPr marL="457200" lvl="0" indent="-368300" algn="l" rtl="0">
              <a:lnSpc>
                <a:spcPct val="115000"/>
              </a:lnSpc>
              <a:spcBef>
                <a:spcPts val="0"/>
              </a:spcBef>
              <a:spcAft>
                <a:spcPts val="0"/>
              </a:spcAft>
              <a:buClr>
                <a:srgbClr val="666666"/>
              </a:buClr>
              <a:buSzPts val="2200"/>
              <a:buChar char="●"/>
            </a:pPr>
            <a:r>
              <a:rPr lang="en-US" sz="2200">
                <a:solidFill>
                  <a:srgbClr val="666666"/>
                </a:solidFill>
              </a:rPr>
              <a:t>been using 3Dmol models in the classroom since 2016 (Model teacher since 2021)</a:t>
            </a:r>
            <a:endParaRPr sz="2200">
              <a:solidFill>
                <a:srgbClr val="666666"/>
              </a:solidFill>
            </a:endParaRPr>
          </a:p>
        </p:txBody>
      </p:sp>
      <p:pic>
        <p:nvPicPr>
          <p:cNvPr id="111" name="Google Shape;111;p20"/>
          <p:cNvPicPr preferRelativeResize="0"/>
          <p:nvPr/>
        </p:nvPicPr>
        <p:blipFill>
          <a:blip r:embed="rId3">
            <a:alphaModFix/>
          </a:blip>
          <a:stretch>
            <a:fillRect/>
          </a:stretch>
        </p:blipFill>
        <p:spPr>
          <a:xfrm>
            <a:off x="7423825" y="1439558"/>
            <a:ext cx="5088250" cy="585106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8"/>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20</a:t>
            </a:fld>
            <a:endParaRPr/>
          </a:p>
        </p:txBody>
      </p:sp>
      <p:sp>
        <p:nvSpPr>
          <p:cNvPr id="252" name="Google Shape;252;p38"/>
          <p:cNvSpPr txBox="1">
            <a:spLocks noGrp="1"/>
          </p:cNvSpPr>
          <p:nvPr>
            <p:ph type="body" idx="1"/>
          </p:nvPr>
        </p:nvSpPr>
        <p:spPr>
          <a:xfrm>
            <a:off x="534375" y="1899150"/>
            <a:ext cx="4020300" cy="4463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400">
                <a:solidFill>
                  <a:srgbClr val="666666"/>
                </a:solidFill>
              </a:rPr>
              <a:t>Protein Modeling Protocols:</a:t>
            </a:r>
            <a:endParaRPr sz="2400">
              <a:solidFill>
                <a:srgbClr val="666666"/>
              </a:solidFill>
            </a:endParaRPr>
          </a:p>
          <a:p>
            <a:pPr marL="0" lvl="0" indent="0" algn="l" rtl="0">
              <a:lnSpc>
                <a:spcPct val="115000"/>
              </a:lnSpc>
              <a:spcBef>
                <a:spcPts val="0"/>
              </a:spcBef>
              <a:spcAft>
                <a:spcPts val="0"/>
              </a:spcAft>
              <a:buNone/>
            </a:pPr>
            <a:endParaRPr sz="2400">
              <a:solidFill>
                <a:srgbClr val="666666"/>
              </a:solidFill>
            </a:endParaRPr>
          </a:p>
          <a:p>
            <a:pPr marL="457200" lvl="0" indent="-381000" algn="l" rtl="0">
              <a:lnSpc>
                <a:spcPct val="115000"/>
              </a:lnSpc>
              <a:spcBef>
                <a:spcPts val="0"/>
              </a:spcBef>
              <a:spcAft>
                <a:spcPts val="0"/>
              </a:spcAft>
              <a:buClr>
                <a:srgbClr val="666666"/>
              </a:buClr>
              <a:buSzPts val="2400"/>
              <a:buChar char="•"/>
            </a:pPr>
            <a:r>
              <a:rPr lang="en-US" sz="2400">
                <a:solidFill>
                  <a:srgbClr val="666666"/>
                </a:solidFill>
              </a:rPr>
              <a:t>version 1 → </a:t>
            </a:r>
            <a:endParaRPr sz="2400">
              <a:solidFill>
                <a:srgbClr val="666666"/>
              </a:solidFill>
            </a:endParaRPr>
          </a:p>
          <a:p>
            <a:pPr marL="457200" lvl="0" indent="0" algn="l" rtl="0">
              <a:lnSpc>
                <a:spcPct val="115000"/>
              </a:lnSpc>
              <a:spcBef>
                <a:spcPts val="0"/>
              </a:spcBef>
              <a:spcAft>
                <a:spcPts val="0"/>
              </a:spcAft>
              <a:buNone/>
            </a:pPr>
            <a:endParaRPr sz="2400">
              <a:solidFill>
                <a:srgbClr val="666666"/>
              </a:solidFill>
            </a:endParaRPr>
          </a:p>
          <a:p>
            <a:pPr marL="457200" lvl="0" indent="0" algn="l" rtl="0">
              <a:lnSpc>
                <a:spcPct val="115000"/>
              </a:lnSpc>
              <a:spcBef>
                <a:spcPts val="0"/>
              </a:spcBef>
              <a:spcAft>
                <a:spcPts val="0"/>
              </a:spcAft>
              <a:buNone/>
            </a:pPr>
            <a:endParaRPr sz="2400">
              <a:solidFill>
                <a:srgbClr val="666666"/>
              </a:solidFill>
            </a:endParaRPr>
          </a:p>
          <a:p>
            <a:pPr marL="0" lvl="0" indent="0" algn="l" rtl="0">
              <a:lnSpc>
                <a:spcPct val="115000"/>
              </a:lnSpc>
              <a:spcBef>
                <a:spcPts val="0"/>
              </a:spcBef>
              <a:spcAft>
                <a:spcPts val="0"/>
              </a:spcAft>
              <a:buNone/>
            </a:pPr>
            <a:endParaRPr sz="2400">
              <a:solidFill>
                <a:srgbClr val="666666"/>
              </a:solidFill>
            </a:endParaRPr>
          </a:p>
          <a:p>
            <a:pPr marL="457200" lvl="0" indent="-381000" algn="l" rtl="0">
              <a:lnSpc>
                <a:spcPct val="115000"/>
              </a:lnSpc>
              <a:spcBef>
                <a:spcPts val="0"/>
              </a:spcBef>
              <a:spcAft>
                <a:spcPts val="0"/>
              </a:spcAft>
              <a:buClr>
                <a:srgbClr val="666666"/>
              </a:buClr>
              <a:buSzPts val="2400"/>
              <a:buChar char="•"/>
            </a:pPr>
            <a:r>
              <a:rPr lang="en-US" sz="2400">
                <a:solidFill>
                  <a:srgbClr val="666666"/>
                </a:solidFill>
              </a:rPr>
              <a:t>version 2 (SBG) → </a:t>
            </a:r>
            <a:endParaRPr sz="2400">
              <a:solidFill>
                <a:srgbClr val="666666"/>
              </a:solidFill>
            </a:endParaRPr>
          </a:p>
        </p:txBody>
      </p:sp>
      <p:sp>
        <p:nvSpPr>
          <p:cNvPr id="253" name="Google Shape;253;p38"/>
          <p:cNvSpPr txBox="1">
            <a:spLocks noGrp="1"/>
          </p:cNvSpPr>
          <p:nvPr>
            <p:ph type="title"/>
          </p:nvPr>
        </p:nvSpPr>
        <p:spPr>
          <a:xfrm>
            <a:off x="534377" y="1101775"/>
            <a:ext cx="5885400" cy="544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B050"/>
              </a:buClr>
              <a:buSzPts val="3200"/>
              <a:buFont typeface="Arial"/>
              <a:buNone/>
            </a:pPr>
            <a:r>
              <a:rPr lang="en-US" sz="3500" b="1">
                <a:solidFill>
                  <a:srgbClr val="00B050"/>
                </a:solidFill>
              </a:rPr>
              <a:t>Classroom strategies</a:t>
            </a:r>
            <a:endParaRPr sz="3500"/>
          </a:p>
        </p:txBody>
      </p:sp>
      <p:pic>
        <p:nvPicPr>
          <p:cNvPr id="254" name="Google Shape;254;p38"/>
          <p:cNvPicPr preferRelativeResize="0"/>
          <p:nvPr/>
        </p:nvPicPr>
        <p:blipFill>
          <a:blip r:embed="rId3">
            <a:alphaModFix/>
          </a:blip>
          <a:stretch>
            <a:fillRect/>
          </a:stretch>
        </p:blipFill>
        <p:spPr>
          <a:xfrm>
            <a:off x="2971000" y="2422025"/>
            <a:ext cx="1686624" cy="1686624"/>
          </a:xfrm>
          <a:prstGeom prst="rect">
            <a:avLst/>
          </a:prstGeom>
          <a:noFill/>
          <a:ln>
            <a:noFill/>
          </a:ln>
        </p:spPr>
      </p:pic>
      <p:pic>
        <p:nvPicPr>
          <p:cNvPr id="255" name="Google Shape;255;p38"/>
          <p:cNvPicPr preferRelativeResize="0"/>
          <p:nvPr/>
        </p:nvPicPr>
        <p:blipFill>
          <a:blip r:embed="rId4">
            <a:alphaModFix/>
          </a:blip>
          <a:stretch>
            <a:fillRect/>
          </a:stretch>
        </p:blipFill>
        <p:spPr>
          <a:xfrm>
            <a:off x="3774475" y="4396050"/>
            <a:ext cx="1686625" cy="1686651"/>
          </a:xfrm>
          <a:prstGeom prst="rect">
            <a:avLst/>
          </a:prstGeom>
          <a:noFill/>
          <a:ln>
            <a:noFill/>
          </a:ln>
        </p:spPr>
      </p:pic>
      <p:pic>
        <p:nvPicPr>
          <p:cNvPr id="256" name="Google Shape;256;p38"/>
          <p:cNvPicPr preferRelativeResize="0"/>
          <p:nvPr/>
        </p:nvPicPr>
        <p:blipFill>
          <a:blip r:embed="rId5">
            <a:alphaModFix/>
          </a:blip>
          <a:stretch>
            <a:fillRect/>
          </a:stretch>
        </p:blipFill>
        <p:spPr>
          <a:xfrm>
            <a:off x="5909475" y="1101787"/>
            <a:ext cx="2827100" cy="3850426"/>
          </a:xfrm>
          <a:prstGeom prst="rect">
            <a:avLst/>
          </a:prstGeom>
          <a:noFill/>
          <a:ln w="9525" cap="flat" cmpd="sng">
            <a:solidFill>
              <a:schemeClr val="accent5"/>
            </a:solidFill>
            <a:prstDash val="solid"/>
            <a:round/>
            <a:headEnd type="none" w="sm" len="sm"/>
            <a:tailEnd type="none" w="sm" len="sm"/>
          </a:ln>
        </p:spPr>
      </p:pic>
      <p:pic>
        <p:nvPicPr>
          <p:cNvPr id="257" name="Google Shape;257;p38"/>
          <p:cNvPicPr preferRelativeResize="0"/>
          <p:nvPr/>
        </p:nvPicPr>
        <p:blipFill>
          <a:blip r:embed="rId6">
            <a:alphaModFix/>
          </a:blip>
          <a:stretch>
            <a:fillRect/>
          </a:stretch>
        </p:blipFill>
        <p:spPr>
          <a:xfrm>
            <a:off x="8834275" y="2306900"/>
            <a:ext cx="2827100" cy="3647899"/>
          </a:xfrm>
          <a:prstGeom prst="rect">
            <a:avLst/>
          </a:prstGeom>
          <a:noFill/>
          <a:ln w="9525" cap="flat" cmpd="sng">
            <a:solidFill>
              <a:schemeClr val="accent6"/>
            </a:solidFill>
            <a:prstDash val="solid"/>
            <a:round/>
            <a:headEnd type="none" w="sm" len="sm"/>
            <a:tailEnd type="none" w="sm" len="sm"/>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9"/>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21</a:t>
            </a:fld>
            <a:endParaRPr/>
          </a:p>
        </p:txBody>
      </p:sp>
      <p:sp>
        <p:nvSpPr>
          <p:cNvPr id="263" name="Google Shape;263;p39"/>
          <p:cNvSpPr txBox="1">
            <a:spLocks noGrp="1"/>
          </p:cNvSpPr>
          <p:nvPr>
            <p:ph type="title"/>
          </p:nvPr>
        </p:nvSpPr>
        <p:spPr>
          <a:xfrm>
            <a:off x="2475150" y="2130977"/>
            <a:ext cx="7241700" cy="1159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200"/>
              <a:buFont typeface="Arial"/>
              <a:buNone/>
            </a:pPr>
            <a:r>
              <a:rPr lang="en-US" sz="9600">
                <a:solidFill>
                  <a:srgbClr val="149FEC"/>
                </a:solidFill>
                <a:latin typeface="Quicksand"/>
                <a:ea typeface="Quicksand"/>
                <a:cs typeface="Quicksand"/>
                <a:sym typeface="Quicksand"/>
              </a:rPr>
              <a:t>Questions?</a:t>
            </a:r>
            <a:endParaRPr sz="9600">
              <a:solidFill>
                <a:srgbClr val="149FEC"/>
              </a:solidFill>
              <a:latin typeface="Quicksand"/>
              <a:ea typeface="Quicksand"/>
              <a:cs typeface="Quicksand"/>
              <a:sym typeface="Quicksand"/>
            </a:endParaRPr>
          </a:p>
        </p:txBody>
      </p:sp>
      <p:cxnSp>
        <p:nvCxnSpPr>
          <p:cNvPr id="264" name="Google Shape;264;p39"/>
          <p:cNvCxnSpPr/>
          <p:nvPr/>
        </p:nvCxnSpPr>
        <p:spPr>
          <a:xfrm>
            <a:off x="2516825" y="3534700"/>
            <a:ext cx="7014900" cy="14400"/>
          </a:xfrm>
          <a:prstGeom prst="straightConnector1">
            <a:avLst/>
          </a:prstGeom>
          <a:noFill/>
          <a:ln w="19050" cap="flat" cmpd="sng">
            <a:solidFill>
              <a:schemeClr val="accent6"/>
            </a:solidFill>
            <a:prstDash val="solid"/>
            <a:round/>
            <a:headEnd type="none" w="med" len="med"/>
            <a:tailEnd type="none" w="med" len="med"/>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40"/>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22</a:t>
            </a:fld>
            <a:endParaRPr/>
          </a:p>
        </p:txBody>
      </p:sp>
      <p:sp>
        <p:nvSpPr>
          <p:cNvPr id="270" name="Google Shape;270;p40"/>
          <p:cNvSpPr txBox="1">
            <a:spLocks noGrp="1"/>
          </p:cNvSpPr>
          <p:nvPr>
            <p:ph type="title"/>
          </p:nvPr>
        </p:nvSpPr>
        <p:spPr>
          <a:xfrm>
            <a:off x="494404" y="1001352"/>
            <a:ext cx="11203200" cy="5445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B050"/>
              </a:buClr>
              <a:buSzPts val="3200"/>
              <a:buFont typeface="Arial"/>
              <a:buNone/>
            </a:pPr>
            <a:r>
              <a:rPr lang="en-US" sz="3500" b="1">
                <a:solidFill>
                  <a:srgbClr val="00B050"/>
                </a:solidFill>
              </a:rPr>
              <a:t>How do I get these models and materials?</a:t>
            </a:r>
            <a:endParaRPr sz="3500"/>
          </a:p>
        </p:txBody>
      </p:sp>
      <p:sp>
        <p:nvSpPr>
          <p:cNvPr id="271" name="Google Shape;271;p40"/>
          <p:cNvSpPr txBox="1">
            <a:spLocks noGrp="1"/>
          </p:cNvSpPr>
          <p:nvPr>
            <p:ph type="body" idx="1"/>
          </p:nvPr>
        </p:nvSpPr>
        <p:spPr>
          <a:xfrm>
            <a:off x="498075" y="1768475"/>
            <a:ext cx="5253900" cy="4530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sz="2200">
              <a:solidFill>
                <a:srgbClr val="666666"/>
              </a:solidFill>
            </a:endParaRPr>
          </a:p>
          <a:p>
            <a:pPr marL="0" lvl="0" indent="0" algn="ctr" rtl="0">
              <a:lnSpc>
                <a:spcPct val="100000"/>
              </a:lnSpc>
              <a:spcBef>
                <a:spcPts val="600"/>
              </a:spcBef>
              <a:spcAft>
                <a:spcPts val="0"/>
              </a:spcAft>
              <a:buNone/>
            </a:pPr>
            <a:endParaRPr sz="2200" b="1">
              <a:solidFill>
                <a:srgbClr val="595959"/>
              </a:solidFill>
            </a:endParaRPr>
          </a:p>
          <a:p>
            <a:pPr marL="0" lvl="0" indent="0" algn="ctr" rtl="0">
              <a:lnSpc>
                <a:spcPct val="100000"/>
              </a:lnSpc>
              <a:spcBef>
                <a:spcPts val="600"/>
              </a:spcBef>
              <a:spcAft>
                <a:spcPts val="0"/>
              </a:spcAft>
              <a:buNone/>
            </a:pPr>
            <a:endParaRPr sz="2200" b="1">
              <a:solidFill>
                <a:srgbClr val="595959"/>
              </a:solidFill>
            </a:endParaRPr>
          </a:p>
        </p:txBody>
      </p:sp>
      <p:sp>
        <p:nvSpPr>
          <p:cNvPr id="272" name="Google Shape;272;p40"/>
          <p:cNvSpPr txBox="1"/>
          <p:nvPr/>
        </p:nvSpPr>
        <p:spPr>
          <a:xfrm>
            <a:off x="534375" y="1692275"/>
            <a:ext cx="5181300" cy="25119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2700">
                <a:solidFill>
                  <a:srgbClr val="666666"/>
                </a:solidFill>
                <a:highlight>
                  <a:schemeClr val="lt1"/>
                </a:highlight>
              </a:rPr>
              <a:t>Kits and materials are available for purchase and use at </a:t>
            </a:r>
            <a:r>
              <a:rPr lang="en-US" sz="2700" b="1" u="sng">
                <a:solidFill>
                  <a:srgbClr val="149FEC"/>
                </a:solidFill>
                <a:highlight>
                  <a:schemeClr val="lt1"/>
                </a:highlight>
                <a:hlinkClick r:id="rId3">
                  <a:extLst>
                    <a:ext uri="{A12FA001-AC4F-418D-AE19-62706E023703}">
                      <ahyp:hlinkClr xmlns:ahyp="http://schemas.microsoft.com/office/drawing/2018/hyperlinkcolor" val="tx"/>
                    </a:ext>
                  </a:extLst>
                </a:hlinkClick>
              </a:rPr>
              <a:t>3dmoleculardesigns.com</a:t>
            </a:r>
            <a:r>
              <a:rPr lang="en-US" sz="2700">
                <a:solidFill>
                  <a:srgbClr val="666666"/>
                </a:solidFill>
                <a:highlight>
                  <a:schemeClr val="lt1"/>
                </a:highlight>
              </a:rPr>
              <a:t>. </a:t>
            </a:r>
            <a:endParaRPr sz="2700">
              <a:solidFill>
                <a:srgbClr val="666666"/>
              </a:solidFill>
              <a:highlight>
                <a:schemeClr val="lt1"/>
              </a:highlight>
            </a:endParaRPr>
          </a:p>
          <a:p>
            <a:pPr marL="0" lvl="0" indent="0" algn="ctr" rtl="0">
              <a:lnSpc>
                <a:spcPct val="115000"/>
              </a:lnSpc>
              <a:spcBef>
                <a:spcPts val="0"/>
              </a:spcBef>
              <a:spcAft>
                <a:spcPts val="0"/>
              </a:spcAft>
              <a:buNone/>
            </a:pPr>
            <a:r>
              <a:rPr lang="en-US" sz="2700">
                <a:solidFill>
                  <a:srgbClr val="666666"/>
                </a:solidFill>
                <a:highlight>
                  <a:schemeClr val="lt1"/>
                </a:highlight>
              </a:rPr>
              <a:t>Scan the QR Code below for more details.</a:t>
            </a:r>
            <a:endParaRPr sz="2700"/>
          </a:p>
        </p:txBody>
      </p:sp>
      <p:pic>
        <p:nvPicPr>
          <p:cNvPr id="273" name="Google Shape;273;p40"/>
          <p:cNvPicPr preferRelativeResize="0"/>
          <p:nvPr/>
        </p:nvPicPr>
        <p:blipFill>
          <a:blip r:embed="rId4">
            <a:alphaModFix/>
          </a:blip>
          <a:stretch>
            <a:fillRect/>
          </a:stretch>
        </p:blipFill>
        <p:spPr>
          <a:xfrm>
            <a:off x="1898400" y="4204175"/>
            <a:ext cx="2453248" cy="2453248"/>
          </a:xfrm>
          <a:prstGeom prst="rect">
            <a:avLst/>
          </a:prstGeom>
          <a:noFill/>
          <a:ln>
            <a:noFill/>
          </a:ln>
        </p:spPr>
      </p:pic>
      <p:grpSp>
        <p:nvGrpSpPr>
          <p:cNvPr id="274" name="Google Shape;274;p40"/>
          <p:cNvGrpSpPr/>
          <p:nvPr/>
        </p:nvGrpSpPr>
        <p:grpSpPr>
          <a:xfrm>
            <a:off x="6421325" y="1721625"/>
            <a:ext cx="5181300" cy="4624587"/>
            <a:chOff x="6283275" y="1763238"/>
            <a:chExt cx="5181300" cy="4624587"/>
          </a:xfrm>
        </p:grpSpPr>
        <p:sp>
          <p:nvSpPr>
            <p:cNvPr id="275" name="Google Shape;275;p40"/>
            <p:cNvSpPr txBox="1"/>
            <p:nvPr/>
          </p:nvSpPr>
          <p:spPr>
            <a:xfrm>
              <a:off x="6283275" y="1763238"/>
              <a:ext cx="5181300" cy="20340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2700">
                  <a:solidFill>
                    <a:srgbClr val="666666"/>
                  </a:solidFill>
                  <a:highlight>
                    <a:schemeClr val="lt1"/>
                  </a:highlight>
                </a:rPr>
                <a:t>You can also borrow them from the </a:t>
              </a:r>
              <a:r>
                <a:rPr lang="en-US" sz="2700" b="1">
                  <a:solidFill>
                    <a:srgbClr val="3C78D8"/>
                  </a:solidFill>
                  <a:highlight>
                    <a:schemeClr val="lt1"/>
                  </a:highlight>
                </a:rPr>
                <a:t>lending library</a:t>
              </a:r>
              <a:r>
                <a:rPr lang="en-US" sz="2700">
                  <a:solidFill>
                    <a:srgbClr val="666666"/>
                  </a:solidFill>
                  <a:highlight>
                    <a:schemeClr val="lt1"/>
                  </a:highlight>
                </a:rPr>
                <a:t>!</a:t>
              </a:r>
              <a:endParaRPr sz="2700">
                <a:solidFill>
                  <a:srgbClr val="666666"/>
                </a:solidFill>
                <a:highlight>
                  <a:schemeClr val="lt1"/>
                </a:highlight>
              </a:endParaRPr>
            </a:p>
            <a:p>
              <a:pPr marL="0" lvl="0" indent="0" algn="ctr" rtl="0">
                <a:lnSpc>
                  <a:spcPct val="115000"/>
                </a:lnSpc>
                <a:spcBef>
                  <a:spcPts val="0"/>
                </a:spcBef>
                <a:spcAft>
                  <a:spcPts val="0"/>
                </a:spcAft>
                <a:buNone/>
              </a:pPr>
              <a:r>
                <a:rPr lang="en-US" sz="2700">
                  <a:solidFill>
                    <a:srgbClr val="666666"/>
                  </a:solidFill>
                  <a:highlight>
                    <a:schemeClr val="lt1"/>
                  </a:highlight>
                </a:rPr>
                <a:t>Scan the QR Code below for more details.</a:t>
              </a:r>
              <a:endParaRPr sz="2700"/>
            </a:p>
          </p:txBody>
        </p:sp>
        <p:pic>
          <p:nvPicPr>
            <p:cNvPr id="276" name="Google Shape;276;p40"/>
            <p:cNvPicPr preferRelativeResize="0"/>
            <p:nvPr/>
          </p:nvPicPr>
          <p:blipFill>
            <a:blip r:embed="rId5">
              <a:alphaModFix/>
            </a:blip>
            <a:stretch>
              <a:fillRect/>
            </a:stretch>
          </p:blipFill>
          <p:spPr>
            <a:xfrm>
              <a:off x="7701650" y="4043325"/>
              <a:ext cx="2344500" cy="2344500"/>
            </a:xfrm>
            <a:prstGeom prst="rect">
              <a:avLst/>
            </a:prstGeom>
            <a:noFill/>
            <a:ln>
              <a:noFill/>
            </a:ln>
          </p:spPr>
        </p:pic>
      </p:grpSp>
      <p:cxnSp>
        <p:nvCxnSpPr>
          <p:cNvPr id="277" name="Google Shape;277;p40"/>
          <p:cNvCxnSpPr/>
          <p:nvPr/>
        </p:nvCxnSpPr>
        <p:spPr>
          <a:xfrm flipH="1">
            <a:off x="6065488" y="1959925"/>
            <a:ext cx="42300" cy="4329900"/>
          </a:xfrm>
          <a:prstGeom prst="straightConnector1">
            <a:avLst/>
          </a:prstGeom>
          <a:noFill/>
          <a:ln w="19050" cap="flat" cmpd="sng">
            <a:solidFill>
              <a:schemeClr val="accent6"/>
            </a:solidFill>
            <a:prstDash val="solid"/>
            <a:round/>
            <a:headEnd type="none" w="med" len="med"/>
            <a:tailEnd type="none" w="med" len="med"/>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41"/>
          <p:cNvSpPr txBox="1">
            <a:spLocks noGrp="1"/>
          </p:cNvSpPr>
          <p:nvPr>
            <p:ph type="title"/>
          </p:nvPr>
        </p:nvSpPr>
        <p:spPr>
          <a:xfrm>
            <a:off x="2361750" y="2194427"/>
            <a:ext cx="7241700" cy="1159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200"/>
              <a:buFont typeface="Arial"/>
              <a:buNone/>
            </a:pPr>
            <a:r>
              <a:rPr lang="en-US" sz="9600">
                <a:solidFill>
                  <a:srgbClr val="149FEC"/>
                </a:solidFill>
                <a:latin typeface="Quicksand Medium"/>
                <a:ea typeface="Quicksand Medium"/>
                <a:cs typeface="Quicksand Medium"/>
                <a:sym typeface="Quicksand Medium"/>
              </a:rPr>
              <a:t>Thank you!</a:t>
            </a:r>
            <a:endParaRPr sz="9600">
              <a:solidFill>
                <a:srgbClr val="149FEC"/>
              </a:solidFill>
              <a:latin typeface="Quicksand Medium"/>
              <a:ea typeface="Quicksand Medium"/>
              <a:cs typeface="Quicksand Medium"/>
              <a:sym typeface="Quicksand Medium"/>
            </a:endParaRPr>
          </a:p>
        </p:txBody>
      </p:sp>
      <p:sp>
        <p:nvSpPr>
          <p:cNvPr id="283" name="Google Shape;283;p41"/>
          <p:cNvSpPr txBox="1">
            <a:spLocks noGrp="1"/>
          </p:cNvSpPr>
          <p:nvPr>
            <p:ph type="sldNum" idx="12"/>
          </p:nvPr>
        </p:nvSpPr>
        <p:spPr>
          <a:xfrm>
            <a:off x="11694754" y="6299373"/>
            <a:ext cx="437707"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23</a:t>
            </a:fld>
            <a:endParaRPr/>
          </a:p>
        </p:txBody>
      </p:sp>
      <p:cxnSp>
        <p:nvCxnSpPr>
          <p:cNvPr id="284" name="Google Shape;284;p41"/>
          <p:cNvCxnSpPr/>
          <p:nvPr/>
        </p:nvCxnSpPr>
        <p:spPr>
          <a:xfrm>
            <a:off x="2043775" y="2846100"/>
            <a:ext cx="0" cy="0"/>
          </a:xfrm>
          <a:prstGeom prst="straightConnector1">
            <a:avLst/>
          </a:prstGeom>
          <a:noFill/>
          <a:ln w="9525" cap="flat" cmpd="sng">
            <a:solidFill>
              <a:schemeClr val="dk2"/>
            </a:solidFill>
            <a:prstDash val="solid"/>
            <a:round/>
            <a:headEnd type="none" w="med" len="med"/>
            <a:tailEnd type="none" w="med" len="med"/>
          </a:ln>
        </p:spPr>
      </p:cxnSp>
      <p:cxnSp>
        <p:nvCxnSpPr>
          <p:cNvPr id="285" name="Google Shape;285;p41"/>
          <p:cNvCxnSpPr/>
          <p:nvPr/>
        </p:nvCxnSpPr>
        <p:spPr>
          <a:xfrm>
            <a:off x="2475150" y="3497725"/>
            <a:ext cx="7014900" cy="14400"/>
          </a:xfrm>
          <a:prstGeom prst="straightConnector1">
            <a:avLst/>
          </a:prstGeom>
          <a:noFill/>
          <a:ln w="19050" cap="flat" cmpd="sng">
            <a:solidFill>
              <a:schemeClr val="accent6"/>
            </a:solidFill>
            <a:prstDash val="solid"/>
            <a:round/>
            <a:headEnd type="none" w="med" len="med"/>
            <a:tailEnd type="none" w="med" len="med"/>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grpSp>
        <p:nvGrpSpPr>
          <p:cNvPr id="290" name="Google Shape;290;p42"/>
          <p:cNvGrpSpPr/>
          <p:nvPr/>
        </p:nvGrpSpPr>
        <p:grpSpPr>
          <a:xfrm>
            <a:off x="1295738" y="348349"/>
            <a:ext cx="9600531" cy="3314900"/>
            <a:chOff x="1295725" y="281074"/>
            <a:chExt cx="9600531" cy="3314900"/>
          </a:xfrm>
        </p:grpSpPr>
        <p:pic>
          <p:nvPicPr>
            <p:cNvPr id="291" name="Google Shape;291;p42"/>
            <p:cNvPicPr preferRelativeResize="0"/>
            <p:nvPr/>
          </p:nvPicPr>
          <p:blipFill>
            <a:blip r:embed="rId3">
              <a:alphaModFix/>
            </a:blip>
            <a:stretch>
              <a:fillRect/>
            </a:stretch>
          </p:blipFill>
          <p:spPr>
            <a:xfrm>
              <a:off x="1295725" y="281074"/>
              <a:ext cx="9600531" cy="3314900"/>
            </a:xfrm>
            <a:prstGeom prst="rect">
              <a:avLst/>
            </a:prstGeom>
            <a:noFill/>
            <a:ln>
              <a:noFill/>
            </a:ln>
          </p:spPr>
        </p:pic>
        <p:pic>
          <p:nvPicPr>
            <p:cNvPr id="292" name="Google Shape;292;p42"/>
            <p:cNvPicPr preferRelativeResize="0"/>
            <p:nvPr/>
          </p:nvPicPr>
          <p:blipFill>
            <a:blip r:embed="rId4">
              <a:alphaModFix/>
            </a:blip>
            <a:stretch>
              <a:fillRect/>
            </a:stretch>
          </p:blipFill>
          <p:spPr>
            <a:xfrm>
              <a:off x="1969325" y="638750"/>
              <a:ext cx="2599549" cy="2599549"/>
            </a:xfrm>
            <a:prstGeom prst="rect">
              <a:avLst/>
            </a:prstGeom>
            <a:noFill/>
            <a:ln>
              <a:noFill/>
            </a:ln>
          </p:spPr>
        </p:pic>
        <p:sp>
          <p:nvSpPr>
            <p:cNvPr id="293" name="Google Shape;293;p42"/>
            <p:cNvSpPr txBox="1"/>
            <p:nvPr/>
          </p:nvSpPr>
          <p:spPr>
            <a:xfrm>
              <a:off x="4761775" y="639375"/>
              <a:ext cx="5595300" cy="2598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2800" b="1">
                  <a:solidFill>
                    <a:srgbClr val="38761D"/>
                  </a:solidFill>
                  <a:latin typeface="Quicksand"/>
                  <a:ea typeface="Quicksand"/>
                  <a:cs typeface="Quicksand"/>
                  <a:sym typeface="Quicksand"/>
                </a:rPr>
                <a:t>Please scan the QR code </a:t>
              </a:r>
              <a:endParaRPr sz="2800" b="1">
                <a:solidFill>
                  <a:srgbClr val="38761D"/>
                </a:solidFill>
                <a:latin typeface="Quicksand"/>
                <a:ea typeface="Quicksand"/>
                <a:cs typeface="Quicksand"/>
                <a:sym typeface="Quicksand"/>
              </a:endParaRPr>
            </a:p>
            <a:p>
              <a:pPr marL="0" lvl="0" indent="0" algn="ctr" rtl="0">
                <a:lnSpc>
                  <a:spcPct val="115000"/>
                </a:lnSpc>
                <a:spcBef>
                  <a:spcPts val="0"/>
                </a:spcBef>
                <a:spcAft>
                  <a:spcPts val="0"/>
                </a:spcAft>
                <a:buNone/>
              </a:pPr>
              <a:r>
                <a:rPr lang="en-US" sz="2800" b="1">
                  <a:solidFill>
                    <a:srgbClr val="38761D"/>
                  </a:solidFill>
                  <a:latin typeface="Quicksand"/>
                  <a:ea typeface="Quicksand"/>
                  <a:cs typeface="Quicksand"/>
                  <a:sym typeface="Quicksand"/>
                </a:rPr>
                <a:t>AND  </a:t>
              </a:r>
              <a:endParaRPr sz="2800" b="1">
                <a:solidFill>
                  <a:srgbClr val="38761D"/>
                </a:solidFill>
                <a:latin typeface="Quicksand"/>
                <a:ea typeface="Quicksand"/>
                <a:cs typeface="Quicksand"/>
                <a:sym typeface="Quicksand"/>
              </a:endParaRPr>
            </a:p>
            <a:p>
              <a:pPr marL="0" lvl="0" indent="0" algn="ctr" rtl="0">
                <a:lnSpc>
                  <a:spcPct val="115000"/>
                </a:lnSpc>
                <a:spcBef>
                  <a:spcPts val="0"/>
                </a:spcBef>
                <a:spcAft>
                  <a:spcPts val="0"/>
                </a:spcAft>
                <a:buNone/>
              </a:pPr>
              <a:r>
                <a:rPr lang="en-US" sz="2800" b="1">
                  <a:solidFill>
                    <a:srgbClr val="38761D"/>
                  </a:solidFill>
                  <a:latin typeface="Quicksand"/>
                  <a:ea typeface="Quicksand"/>
                  <a:cs typeface="Quicksand"/>
                  <a:sym typeface="Quicksand"/>
                </a:rPr>
                <a:t>fill out the survey for a chance to win a $250 gift card from </a:t>
              </a:r>
              <a:r>
                <a:rPr lang="en-US" sz="2800" b="1" u="sng">
                  <a:solidFill>
                    <a:srgbClr val="0070C0"/>
                  </a:solidFill>
                  <a:latin typeface="Quicksand"/>
                  <a:ea typeface="Quicksand"/>
                  <a:cs typeface="Quicksand"/>
                  <a:sym typeface="Quicksand"/>
                  <a:hlinkClick r:id="rId5">
                    <a:extLst>
                      <a:ext uri="{A12FA001-AC4F-418D-AE19-62706E023703}">
                        <ahyp:hlinkClr xmlns:ahyp="http://schemas.microsoft.com/office/drawing/2018/hyperlinkcolor" val="tx"/>
                      </a:ext>
                    </a:extLst>
                  </a:hlinkClick>
                </a:rPr>
                <a:t>3dmoleculardesigns</a:t>
              </a:r>
              <a:r>
                <a:rPr lang="en-US" sz="2800" b="1">
                  <a:solidFill>
                    <a:srgbClr val="38761D"/>
                  </a:solidFill>
                  <a:latin typeface="Quicksand"/>
                  <a:ea typeface="Quicksand"/>
                  <a:cs typeface="Quicksand"/>
                  <a:sym typeface="Quicksand"/>
                </a:rPr>
                <a:t>!</a:t>
              </a:r>
              <a:endParaRPr sz="2800" b="1">
                <a:solidFill>
                  <a:srgbClr val="38761D"/>
                </a:solidFill>
                <a:latin typeface="Quicksand"/>
                <a:ea typeface="Quicksand"/>
                <a:cs typeface="Quicksand"/>
                <a:sym typeface="Quicksand"/>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1"/>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a:t>
            </a:fld>
            <a:endParaRPr/>
          </a:p>
        </p:txBody>
      </p:sp>
      <p:sp>
        <p:nvSpPr>
          <p:cNvPr id="117" name="Google Shape;117;p21"/>
          <p:cNvSpPr txBox="1">
            <a:spLocks noGrp="1"/>
          </p:cNvSpPr>
          <p:nvPr>
            <p:ph type="title"/>
          </p:nvPr>
        </p:nvSpPr>
        <p:spPr>
          <a:xfrm>
            <a:off x="534379" y="958302"/>
            <a:ext cx="11203200" cy="5445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0B050"/>
              </a:buClr>
              <a:buSzPts val="3200"/>
              <a:buFont typeface="Arial"/>
              <a:buNone/>
            </a:pPr>
            <a:r>
              <a:rPr lang="en-US" b="1">
                <a:solidFill>
                  <a:srgbClr val="00B050"/>
                </a:solidFill>
              </a:rPr>
              <a:t>Summer Course Opportunities this Summer!</a:t>
            </a:r>
            <a:endParaRPr/>
          </a:p>
        </p:txBody>
      </p:sp>
      <p:sp>
        <p:nvSpPr>
          <p:cNvPr id="118" name="Google Shape;118;p21"/>
          <p:cNvSpPr txBox="1">
            <a:spLocks noGrp="1"/>
          </p:cNvSpPr>
          <p:nvPr>
            <p:ph type="body" idx="1"/>
          </p:nvPr>
        </p:nvSpPr>
        <p:spPr>
          <a:xfrm>
            <a:off x="568475" y="1692275"/>
            <a:ext cx="7004400" cy="4296000"/>
          </a:xfrm>
          <a:prstGeom prst="rect">
            <a:avLst/>
          </a:prstGeom>
          <a:noFill/>
          <a:ln>
            <a:noFill/>
          </a:ln>
        </p:spPr>
        <p:txBody>
          <a:bodyPr spcFirstLastPara="1" wrap="square" lIns="91425" tIns="45700" rIns="91425" bIns="45700" anchor="t" anchorCtr="0">
            <a:noAutofit/>
          </a:bodyPr>
          <a:lstStyle/>
          <a:p>
            <a:pPr marL="457200" lvl="0" indent="-381000" algn="l" rtl="0">
              <a:spcBef>
                <a:spcPts val="0"/>
              </a:spcBef>
              <a:spcAft>
                <a:spcPts val="0"/>
              </a:spcAft>
              <a:buClr>
                <a:srgbClr val="E69138"/>
              </a:buClr>
              <a:buSzPts val="2400"/>
              <a:buChar char="●"/>
            </a:pPr>
            <a:r>
              <a:rPr lang="en-US" sz="2400" b="1">
                <a:solidFill>
                  <a:srgbClr val="E69138"/>
                </a:solidFill>
              </a:rPr>
              <a:t>Modeling the Molecular World</a:t>
            </a:r>
            <a:endParaRPr sz="2400" b="1">
              <a:solidFill>
                <a:srgbClr val="E69138"/>
              </a:solidFill>
            </a:endParaRPr>
          </a:p>
          <a:p>
            <a:pPr marL="914400" lvl="1" indent="-381000" algn="l" rtl="0">
              <a:spcBef>
                <a:spcPts val="600"/>
              </a:spcBef>
              <a:spcAft>
                <a:spcPts val="0"/>
              </a:spcAft>
              <a:buClr>
                <a:srgbClr val="666666"/>
              </a:buClr>
              <a:buSzPts val="2400"/>
              <a:buChar char="○"/>
            </a:pPr>
            <a:r>
              <a:rPr lang="en-US">
                <a:solidFill>
                  <a:srgbClr val="666666"/>
                </a:solidFill>
              </a:rPr>
              <a:t>Session 1: June 26 - June 30</a:t>
            </a:r>
            <a:endParaRPr>
              <a:solidFill>
                <a:srgbClr val="666666"/>
              </a:solidFill>
            </a:endParaRPr>
          </a:p>
          <a:p>
            <a:pPr marL="914400" lvl="1" indent="-381000" algn="l" rtl="0">
              <a:spcBef>
                <a:spcPts val="600"/>
              </a:spcBef>
              <a:spcAft>
                <a:spcPts val="0"/>
              </a:spcAft>
              <a:buClr>
                <a:srgbClr val="666666"/>
              </a:buClr>
              <a:buSzPts val="2400"/>
              <a:buChar char="○"/>
            </a:pPr>
            <a:r>
              <a:rPr lang="en-US">
                <a:solidFill>
                  <a:srgbClr val="666666"/>
                </a:solidFill>
              </a:rPr>
              <a:t>Session 2: July 17 - July 21</a:t>
            </a:r>
            <a:endParaRPr>
              <a:solidFill>
                <a:srgbClr val="666666"/>
              </a:solidFill>
            </a:endParaRPr>
          </a:p>
          <a:p>
            <a:pPr marL="0" lvl="0" indent="0" algn="l" rtl="0">
              <a:spcBef>
                <a:spcPts val="600"/>
              </a:spcBef>
              <a:spcAft>
                <a:spcPts val="0"/>
              </a:spcAft>
              <a:buNone/>
            </a:pPr>
            <a:endParaRPr sz="2400"/>
          </a:p>
          <a:p>
            <a:pPr marL="457200" lvl="0" indent="-381000" algn="l" rtl="0">
              <a:spcBef>
                <a:spcPts val="600"/>
              </a:spcBef>
              <a:spcAft>
                <a:spcPts val="0"/>
              </a:spcAft>
              <a:buClr>
                <a:srgbClr val="E69138"/>
              </a:buClr>
              <a:buSzPts val="2400"/>
              <a:buChar char="●"/>
            </a:pPr>
            <a:r>
              <a:rPr lang="en-US" sz="2400" b="1">
                <a:solidFill>
                  <a:srgbClr val="E69138"/>
                </a:solidFill>
              </a:rPr>
              <a:t>3D Printing for the Biosciences Classroom</a:t>
            </a:r>
            <a:endParaRPr sz="2400" b="1">
              <a:solidFill>
                <a:srgbClr val="E69138"/>
              </a:solidFill>
            </a:endParaRPr>
          </a:p>
          <a:p>
            <a:pPr marL="914400" lvl="1" indent="-381000" algn="l" rtl="0">
              <a:spcBef>
                <a:spcPts val="600"/>
              </a:spcBef>
              <a:spcAft>
                <a:spcPts val="0"/>
              </a:spcAft>
              <a:buClr>
                <a:srgbClr val="666666"/>
              </a:buClr>
              <a:buSzPts val="2400"/>
              <a:buChar char="○"/>
            </a:pPr>
            <a:r>
              <a:rPr lang="en-US">
                <a:solidFill>
                  <a:srgbClr val="666666"/>
                </a:solidFill>
              </a:rPr>
              <a:t>July 1 or July 22</a:t>
            </a:r>
            <a:endParaRPr>
              <a:solidFill>
                <a:srgbClr val="666666"/>
              </a:solidFill>
            </a:endParaRPr>
          </a:p>
          <a:p>
            <a:pPr marL="0" lvl="0" indent="0" algn="l" rtl="0">
              <a:spcBef>
                <a:spcPts val="600"/>
              </a:spcBef>
              <a:spcAft>
                <a:spcPts val="0"/>
              </a:spcAft>
              <a:buNone/>
            </a:pPr>
            <a:endParaRPr sz="2400">
              <a:solidFill>
                <a:srgbClr val="666666"/>
              </a:solidFill>
            </a:endParaRPr>
          </a:p>
          <a:p>
            <a:pPr marL="0" lvl="0" indent="457200" algn="l" rtl="0">
              <a:spcBef>
                <a:spcPts val="600"/>
              </a:spcBef>
              <a:spcAft>
                <a:spcPts val="0"/>
              </a:spcAft>
              <a:buNone/>
            </a:pPr>
            <a:r>
              <a:rPr lang="en-US" sz="2400">
                <a:solidFill>
                  <a:srgbClr val="666666"/>
                </a:solidFill>
              </a:rPr>
              <a:t>     </a:t>
            </a:r>
            <a:r>
              <a:rPr lang="en-US" sz="2400" b="1">
                <a:solidFill>
                  <a:srgbClr val="3C78D8"/>
                </a:solidFill>
              </a:rPr>
              <a:t>Scan the QR code for </a:t>
            </a:r>
            <a:endParaRPr sz="2400" b="1">
              <a:solidFill>
                <a:srgbClr val="3C78D8"/>
              </a:solidFill>
            </a:endParaRPr>
          </a:p>
          <a:p>
            <a:pPr marL="914400" lvl="0" indent="457200" algn="l" rtl="0">
              <a:spcBef>
                <a:spcPts val="600"/>
              </a:spcBef>
              <a:spcAft>
                <a:spcPts val="600"/>
              </a:spcAft>
              <a:buNone/>
            </a:pPr>
            <a:r>
              <a:rPr lang="en-US" sz="2400" b="1">
                <a:solidFill>
                  <a:srgbClr val="3C78D8"/>
                </a:solidFill>
              </a:rPr>
              <a:t>more information.</a:t>
            </a:r>
            <a:endParaRPr sz="2400" b="1">
              <a:solidFill>
                <a:srgbClr val="3C78D8"/>
              </a:solidFill>
            </a:endParaRPr>
          </a:p>
        </p:txBody>
      </p:sp>
      <p:pic>
        <p:nvPicPr>
          <p:cNvPr id="119" name="Google Shape;119;p21"/>
          <p:cNvPicPr preferRelativeResize="0"/>
          <p:nvPr/>
        </p:nvPicPr>
        <p:blipFill>
          <a:blip r:embed="rId3">
            <a:alphaModFix/>
          </a:blip>
          <a:stretch>
            <a:fillRect/>
          </a:stretch>
        </p:blipFill>
        <p:spPr>
          <a:xfrm>
            <a:off x="8013350" y="1677350"/>
            <a:ext cx="3571823" cy="5180652"/>
          </a:xfrm>
          <a:prstGeom prst="rect">
            <a:avLst/>
          </a:prstGeom>
          <a:noFill/>
          <a:ln>
            <a:noFill/>
          </a:ln>
        </p:spPr>
      </p:pic>
      <p:pic>
        <p:nvPicPr>
          <p:cNvPr id="120" name="Google Shape;120;p21"/>
          <p:cNvPicPr preferRelativeResize="0"/>
          <p:nvPr/>
        </p:nvPicPr>
        <p:blipFill>
          <a:blip r:embed="rId4">
            <a:alphaModFix/>
          </a:blip>
          <a:stretch>
            <a:fillRect/>
          </a:stretch>
        </p:blipFill>
        <p:spPr>
          <a:xfrm>
            <a:off x="4823202" y="4205125"/>
            <a:ext cx="2170400" cy="21703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2"/>
          <p:cNvSpPr txBox="1">
            <a:spLocks noGrp="1"/>
          </p:cNvSpPr>
          <p:nvPr>
            <p:ph type="title"/>
          </p:nvPr>
        </p:nvSpPr>
        <p:spPr>
          <a:xfrm>
            <a:off x="505575" y="1230900"/>
            <a:ext cx="6760500" cy="54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B050"/>
              </a:buClr>
              <a:buSzPts val="3200"/>
              <a:buFont typeface="Arial"/>
              <a:buNone/>
            </a:pPr>
            <a:r>
              <a:rPr lang="en-US" sz="3400" b="1">
                <a:solidFill>
                  <a:srgbClr val="00B050"/>
                </a:solidFill>
                <a:latin typeface="Arial"/>
                <a:ea typeface="Arial"/>
                <a:cs typeface="Arial"/>
                <a:sym typeface="Arial"/>
              </a:rPr>
              <a:t>Why model protein structures?</a:t>
            </a:r>
            <a:endParaRPr sz="3400"/>
          </a:p>
        </p:txBody>
      </p:sp>
      <p:sp>
        <p:nvSpPr>
          <p:cNvPr id="126" name="Google Shape;126;p22"/>
          <p:cNvSpPr txBox="1">
            <a:spLocks noGrp="1"/>
          </p:cNvSpPr>
          <p:nvPr>
            <p:ph type="body" idx="1"/>
          </p:nvPr>
        </p:nvSpPr>
        <p:spPr>
          <a:xfrm>
            <a:off x="505575" y="2112800"/>
            <a:ext cx="6621600" cy="400590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595959"/>
              </a:buClr>
              <a:buSzPts val="2800"/>
              <a:buNone/>
            </a:pPr>
            <a:r>
              <a:rPr lang="en-US" sz="2200">
                <a:solidFill>
                  <a:srgbClr val="595959"/>
                </a:solidFill>
                <a:latin typeface="Arial"/>
                <a:ea typeface="Arial"/>
                <a:cs typeface="Arial"/>
                <a:sym typeface="Arial"/>
              </a:rPr>
              <a:t>Class Objectives:</a:t>
            </a:r>
            <a:endParaRPr sz="2200">
              <a:solidFill>
                <a:srgbClr val="595959"/>
              </a:solidFill>
            </a:endParaRPr>
          </a:p>
          <a:p>
            <a:pPr marL="228600" lvl="0" indent="-228600" algn="l" rtl="0">
              <a:lnSpc>
                <a:spcPct val="100000"/>
              </a:lnSpc>
              <a:spcBef>
                <a:spcPts val="600"/>
              </a:spcBef>
              <a:spcAft>
                <a:spcPts val="0"/>
              </a:spcAft>
              <a:buClr>
                <a:schemeClr val="dk1"/>
              </a:buClr>
              <a:buSzPts val="2800"/>
              <a:buNone/>
            </a:pPr>
            <a:endParaRPr sz="2200">
              <a:solidFill>
                <a:srgbClr val="595959"/>
              </a:solidFill>
              <a:latin typeface="Arial"/>
              <a:ea typeface="Arial"/>
              <a:cs typeface="Arial"/>
              <a:sym typeface="Arial"/>
            </a:endParaRPr>
          </a:p>
          <a:p>
            <a:pPr marL="228600" lvl="0" indent="-190500" algn="l" rtl="0">
              <a:lnSpc>
                <a:spcPct val="100000"/>
              </a:lnSpc>
              <a:spcBef>
                <a:spcPts val="600"/>
              </a:spcBef>
              <a:spcAft>
                <a:spcPts val="0"/>
              </a:spcAft>
              <a:buClr>
                <a:srgbClr val="595959"/>
              </a:buClr>
              <a:buSzPts val="2200"/>
              <a:buFont typeface="Arial"/>
              <a:buChar char="•"/>
            </a:pPr>
            <a:r>
              <a:rPr lang="en-US" sz="2200">
                <a:solidFill>
                  <a:srgbClr val="595959"/>
                </a:solidFill>
                <a:latin typeface="Arial"/>
                <a:ea typeface="Arial"/>
                <a:cs typeface="Arial"/>
                <a:sym typeface="Arial"/>
              </a:rPr>
              <a:t>Demonstrate how the structure of amino acids dictate their interactions and thus, overall behavior of the protein.</a:t>
            </a:r>
            <a:endParaRPr sz="2200"/>
          </a:p>
          <a:p>
            <a:pPr marL="0" lvl="0" indent="0" algn="l" rtl="0">
              <a:lnSpc>
                <a:spcPct val="100000"/>
              </a:lnSpc>
              <a:spcBef>
                <a:spcPts val="600"/>
              </a:spcBef>
              <a:spcAft>
                <a:spcPts val="0"/>
              </a:spcAft>
              <a:buClr>
                <a:schemeClr val="dk1"/>
              </a:buClr>
              <a:buSzPts val="2800"/>
              <a:buNone/>
            </a:pPr>
            <a:endParaRPr sz="1600">
              <a:solidFill>
                <a:srgbClr val="595959"/>
              </a:solidFill>
              <a:latin typeface="Arial"/>
              <a:ea typeface="Arial"/>
              <a:cs typeface="Arial"/>
              <a:sym typeface="Arial"/>
            </a:endParaRPr>
          </a:p>
          <a:p>
            <a:pPr marL="228600" lvl="0" indent="-190500" algn="l" rtl="0">
              <a:lnSpc>
                <a:spcPct val="100000"/>
              </a:lnSpc>
              <a:spcBef>
                <a:spcPts val="600"/>
              </a:spcBef>
              <a:spcAft>
                <a:spcPts val="0"/>
              </a:spcAft>
              <a:buClr>
                <a:srgbClr val="595959"/>
              </a:buClr>
              <a:buSzPts val="2200"/>
              <a:buFont typeface="Arial"/>
              <a:buChar char="•"/>
            </a:pPr>
            <a:r>
              <a:rPr lang="en-US" sz="2200">
                <a:solidFill>
                  <a:srgbClr val="595959"/>
                </a:solidFill>
                <a:latin typeface="Arial"/>
                <a:ea typeface="Arial"/>
                <a:cs typeface="Arial"/>
                <a:sym typeface="Arial"/>
              </a:rPr>
              <a:t>Demonstrate and explain how denaturation can impact the structure and function of proteins.</a:t>
            </a:r>
            <a:endParaRPr sz="2200">
              <a:solidFill>
                <a:srgbClr val="595959"/>
              </a:solidFill>
              <a:latin typeface="Arial"/>
              <a:ea typeface="Arial"/>
              <a:cs typeface="Arial"/>
              <a:sym typeface="Arial"/>
            </a:endParaRPr>
          </a:p>
          <a:p>
            <a:pPr marL="228600" lvl="0" indent="0" algn="l" rtl="0">
              <a:lnSpc>
                <a:spcPct val="100000"/>
              </a:lnSpc>
              <a:spcBef>
                <a:spcPts val="600"/>
              </a:spcBef>
              <a:spcAft>
                <a:spcPts val="0"/>
              </a:spcAft>
              <a:buNone/>
            </a:pPr>
            <a:endParaRPr sz="1700">
              <a:solidFill>
                <a:srgbClr val="595959"/>
              </a:solidFill>
            </a:endParaRPr>
          </a:p>
          <a:p>
            <a:pPr marL="228600" lvl="0" indent="-190500" algn="l" rtl="0">
              <a:lnSpc>
                <a:spcPct val="100000"/>
              </a:lnSpc>
              <a:spcBef>
                <a:spcPts val="600"/>
              </a:spcBef>
              <a:spcAft>
                <a:spcPts val="0"/>
              </a:spcAft>
              <a:buClr>
                <a:srgbClr val="595959"/>
              </a:buClr>
              <a:buSzPts val="2200"/>
              <a:buChar char="•"/>
            </a:pPr>
            <a:r>
              <a:rPr lang="en-US" sz="2200">
                <a:solidFill>
                  <a:srgbClr val="595959"/>
                </a:solidFill>
              </a:rPr>
              <a:t>Explain how mutations can alter the structure and function of proteins.</a:t>
            </a:r>
            <a:endParaRPr sz="2200">
              <a:solidFill>
                <a:srgbClr val="595959"/>
              </a:solidFill>
            </a:endParaRPr>
          </a:p>
          <a:p>
            <a:pPr marL="0" lvl="0" indent="0" algn="l" rtl="0">
              <a:lnSpc>
                <a:spcPct val="100000"/>
              </a:lnSpc>
              <a:spcBef>
                <a:spcPts val="600"/>
              </a:spcBef>
              <a:spcAft>
                <a:spcPts val="0"/>
              </a:spcAft>
              <a:buClr>
                <a:schemeClr val="dk1"/>
              </a:buClr>
              <a:buSzPts val="2800"/>
              <a:buNone/>
            </a:pPr>
            <a:endParaRPr sz="2200">
              <a:solidFill>
                <a:srgbClr val="595959"/>
              </a:solidFill>
            </a:endParaRPr>
          </a:p>
        </p:txBody>
      </p:sp>
      <p:sp>
        <p:nvSpPr>
          <p:cNvPr id="127" name="Google Shape;127;p22"/>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4</a:t>
            </a:fld>
            <a:endParaRPr/>
          </a:p>
        </p:txBody>
      </p:sp>
      <p:pic>
        <p:nvPicPr>
          <p:cNvPr id="128" name="Google Shape;128;p22"/>
          <p:cNvPicPr preferRelativeResize="0"/>
          <p:nvPr/>
        </p:nvPicPr>
        <p:blipFill rotWithShape="1">
          <a:blip r:embed="rId3">
            <a:alphaModFix/>
          </a:blip>
          <a:srcRect t="2414" b="2156"/>
          <a:stretch/>
        </p:blipFill>
        <p:spPr>
          <a:xfrm>
            <a:off x="7127150" y="647150"/>
            <a:ext cx="4594425" cy="5716099"/>
          </a:xfrm>
          <a:prstGeom prst="rect">
            <a:avLst/>
          </a:prstGeom>
          <a:noFill/>
          <a:ln>
            <a:noFill/>
          </a:ln>
        </p:spPr>
      </p:pic>
      <p:sp>
        <p:nvSpPr>
          <p:cNvPr id="129" name="Google Shape;129;p22"/>
          <p:cNvSpPr txBox="1"/>
          <p:nvPr/>
        </p:nvSpPr>
        <p:spPr>
          <a:xfrm>
            <a:off x="7127150" y="6297275"/>
            <a:ext cx="33429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solidFill>
                  <a:srgbClr val="666666"/>
                </a:solidFill>
                <a:latin typeface="Calibri"/>
                <a:ea typeface="Calibri"/>
                <a:cs typeface="Calibri"/>
                <a:sym typeface="Calibri"/>
              </a:rPr>
              <a:t>Image credit: </a:t>
            </a:r>
            <a:r>
              <a:rPr lang="en-US" sz="1200" u="sng">
                <a:solidFill>
                  <a:schemeClr val="hlink"/>
                </a:solidFill>
                <a:latin typeface="Calibri"/>
                <a:ea typeface="Calibri"/>
                <a:cs typeface="Calibri"/>
                <a:sym typeface="Calibri"/>
                <a:hlinkClick r:id="rId4"/>
              </a:rPr>
              <a:t>RCSB Protein Data Bank</a:t>
            </a:r>
            <a:endParaRPr sz="1200">
              <a:solidFill>
                <a:srgbClr val="666666"/>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3"/>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5</a:t>
            </a:fld>
            <a:endParaRPr/>
          </a:p>
        </p:txBody>
      </p:sp>
      <p:sp>
        <p:nvSpPr>
          <p:cNvPr id="135" name="Google Shape;135;p23"/>
          <p:cNvSpPr txBox="1">
            <a:spLocks noGrp="1"/>
          </p:cNvSpPr>
          <p:nvPr>
            <p:ph type="title"/>
          </p:nvPr>
        </p:nvSpPr>
        <p:spPr>
          <a:xfrm>
            <a:off x="534375" y="1044400"/>
            <a:ext cx="7420500" cy="54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1EAC4C"/>
              </a:buClr>
              <a:buSzPts val="3200"/>
              <a:buFont typeface="Arial"/>
              <a:buNone/>
            </a:pPr>
            <a:r>
              <a:rPr lang="en-US" sz="3700" b="1">
                <a:solidFill>
                  <a:srgbClr val="1EAC4C"/>
                </a:solidFill>
              </a:rPr>
              <a:t>Target </a:t>
            </a:r>
            <a:r>
              <a:rPr lang="en-US" sz="3700" b="1" u="sng">
                <a:solidFill>
                  <a:srgbClr val="149FEC"/>
                </a:solidFill>
                <a:hlinkClick r:id="rId3">
                  <a:extLst>
                    <a:ext uri="{A12FA001-AC4F-418D-AE19-62706E023703}">
                      <ahyp:hlinkClr xmlns:ahyp="http://schemas.microsoft.com/office/drawing/2018/hyperlinkcolor" val="tx"/>
                    </a:ext>
                  </a:extLst>
                </a:hlinkClick>
              </a:rPr>
              <a:t>WI Science Standards</a:t>
            </a:r>
            <a:r>
              <a:rPr lang="en-US" sz="3700" b="1">
                <a:solidFill>
                  <a:srgbClr val="1EAC4C"/>
                </a:solidFill>
              </a:rPr>
              <a:t>:</a:t>
            </a:r>
            <a:endParaRPr sz="3700" b="1">
              <a:solidFill>
                <a:srgbClr val="1EAC4C"/>
              </a:solidFill>
            </a:endParaRPr>
          </a:p>
        </p:txBody>
      </p:sp>
      <p:sp>
        <p:nvSpPr>
          <p:cNvPr id="136" name="Google Shape;136;p23"/>
          <p:cNvSpPr txBox="1">
            <a:spLocks noGrp="1"/>
          </p:cNvSpPr>
          <p:nvPr>
            <p:ph type="body" idx="1"/>
          </p:nvPr>
        </p:nvSpPr>
        <p:spPr>
          <a:xfrm>
            <a:off x="534375" y="1891175"/>
            <a:ext cx="6932700" cy="44082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None/>
            </a:pPr>
            <a:r>
              <a:rPr lang="en-US" sz="2600">
                <a:solidFill>
                  <a:srgbClr val="595959"/>
                </a:solidFill>
                <a:latin typeface="Arial"/>
                <a:ea typeface="Arial"/>
                <a:cs typeface="Arial"/>
                <a:sym typeface="Arial"/>
              </a:rPr>
              <a:t>Science Practice 2: </a:t>
            </a:r>
            <a:endParaRPr sz="2600">
              <a:solidFill>
                <a:srgbClr val="595959"/>
              </a:solidFill>
              <a:latin typeface="Arial"/>
              <a:ea typeface="Arial"/>
              <a:cs typeface="Arial"/>
              <a:sym typeface="Arial"/>
            </a:endParaRPr>
          </a:p>
          <a:p>
            <a:pPr marL="0" lvl="0" indent="0" algn="ctr" rtl="0">
              <a:lnSpc>
                <a:spcPct val="100000"/>
              </a:lnSpc>
              <a:spcBef>
                <a:spcPts val="0"/>
              </a:spcBef>
              <a:spcAft>
                <a:spcPts val="0"/>
              </a:spcAft>
              <a:buNone/>
            </a:pPr>
            <a:r>
              <a:rPr lang="en-US" sz="2600" b="1">
                <a:solidFill>
                  <a:srgbClr val="595959"/>
                </a:solidFill>
              </a:rPr>
              <a:t>Developing and Using Models </a:t>
            </a:r>
            <a:endParaRPr sz="2600" b="1"/>
          </a:p>
          <a:p>
            <a:pPr marL="0" lvl="0" indent="0" algn="ctr" rtl="0">
              <a:lnSpc>
                <a:spcPct val="100000"/>
              </a:lnSpc>
              <a:spcBef>
                <a:spcPts val="600"/>
              </a:spcBef>
              <a:spcAft>
                <a:spcPts val="0"/>
              </a:spcAft>
              <a:buNone/>
            </a:pPr>
            <a:r>
              <a:rPr lang="en-US" sz="1800">
                <a:solidFill>
                  <a:srgbClr val="595959"/>
                </a:solidFill>
              </a:rPr>
              <a:t>Standard SCI.SEP2: Students develop and use models, in conjunction with using crosscutting concepts and disciplinary core ideas, to make sense of phenomena and solve problems.</a:t>
            </a:r>
            <a:endParaRPr sz="1800">
              <a:solidFill>
                <a:srgbClr val="595959"/>
              </a:solidFill>
            </a:endParaRPr>
          </a:p>
          <a:p>
            <a:pPr marL="0" lvl="0" indent="0" algn="ctr" rtl="0">
              <a:lnSpc>
                <a:spcPct val="100000"/>
              </a:lnSpc>
              <a:spcBef>
                <a:spcPts val="600"/>
              </a:spcBef>
              <a:spcAft>
                <a:spcPts val="0"/>
              </a:spcAft>
              <a:buNone/>
            </a:pPr>
            <a:endParaRPr sz="2600">
              <a:solidFill>
                <a:srgbClr val="595959"/>
              </a:solidFill>
            </a:endParaRPr>
          </a:p>
          <a:p>
            <a:pPr marL="0" lvl="0" indent="0" algn="ctr" rtl="0">
              <a:lnSpc>
                <a:spcPct val="100000"/>
              </a:lnSpc>
              <a:spcBef>
                <a:spcPts val="600"/>
              </a:spcBef>
              <a:spcAft>
                <a:spcPts val="0"/>
              </a:spcAft>
              <a:buNone/>
            </a:pPr>
            <a:r>
              <a:rPr lang="en-US" sz="2600">
                <a:solidFill>
                  <a:srgbClr val="595959"/>
                </a:solidFill>
                <a:latin typeface="Arial"/>
                <a:ea typeface="Arial"/>
                <a:cs typeface="Arial"/>
                <a:sym typeface="Arial"/>
              </a:rPr>
              <a:t>Cross-cutting Concept 6: </a:t>
            </a:r>
            <a:endParaRPr sz="2600">
              <a:solidFill>
                <a:srgbClr val="595959"/>
              </a:solidFill>
              <a:latin typeface="Arial"/>
              <a:ea typeface="Arial"/>
              <a:cs typeface="Arial"/>
              <a:sym typeface="Arial"/>
            </a:endParaRPr>
          </a:p>
          <a:p>
            <a:pPr marL="0" lvl="0" indent="0" algn="ctr" rtl="0">
              <a:lnSpc>
                <a:spcPct val="100000"/>
              </a:lnSpc>
              <a:spcBef>
                <a:spcPts val="600"/>
              </a:spcBef>
              <a:spcAft>
                <a:spcPts val="0"/>
              </a:spcAft>
              <a:buNone/>
            </a:pPr>
            <a:r>
              <a:rPr lang="en-US" sz="2600" b="1">
                <a:solidFill>
                  <a:srgbClr val="595959"/>
                </a:solidFill>
              </a:rPr>
              <a:t>Structure and Function</a:t>
            </a:r>
            <a:endParaRPr sz="2600" b="1">
              <a:solidFill>
                <a:srgbClr val="595959"/>
              </a:solidFill>
            </a:endParaRPr>
          </a:p>
          <a:p>
            <a:pPr marL="0" lvl="0" indent="0" algn="ctr" rtl="0">
              <a:lnSpc>
                <a:spcPct val="100000"/>
              </a:lnSpc>
              <a:spcBef>
                <a:spcPts val="600"/>
              </a:spcBef>
              <a:spcAft>
                <a:spcPts val="0"/>
              </a:spcAft>
              <a:buNone/>
            </a:pPr>
            <a:r>
              <a:rPr lang="en-US" sz="1800">
                <a:solidFill>
                  <a:srgbClr val="595959"/>
                </a:solidFill>
              </a:rPr>
              <a:t>Standard SCI.CC6: Students use science and engineering practices, disciplinary core ideas, and an understanding of structure and function to make sense of phenomena and solve problems.</a:t>
            </a:r>
            <a:endParaRPr sz="2200" b="1">
              <a:solidFill>
                <a:srgbClr val="595959"/>
              </a:solidFill>
            </a:endParaRPr>
          </a:p>
        </p:txBody>
      </p:sp>
      <p:pic>
        <p:nvPicPr>
          <p:cNvPr id="137" name="Google Shape;137;p23"/>
          <p:cNvPicPr preferRelativeResize="0"/>
          <p:nvPr/>
        </p:nvPicPr>
        <p:blipFill>
          <a:blip r:embed="rId4">
            <a:alphaModFix/>
          </a:blip>
          <a:stretch>
            <a:fillRect/>
          </a:stretch>
        </p:blipFill>
        <p:spPr>
          <a:xfrm>
            <a:off x="7467075" y="958300"/>
            <a:ext cx="4207300" cy="55934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4"/>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6</a:t>
            </a:fld>
            <a:endParaRPr/>
          </a:p>
        </p:txBody>
      </p:sp>
      <p:sp>
        <p:nvSpPr>
          <p:cNvPr id="143" name="Google Shape;143;p24"/>
          <p:cNvSpPr txBox="1">
            <a:spLocks noGrp="1"/>
          </p:cNvSpPr>
          <p:nvPr>
            <p:ph type="body" idx="1"/>
          </p:nvPr>
        </p:nvSpPr>
        <p:spPr>
          <a:xfrm>
            <a:off x="534375" y="2256275"/>
            <a:ext cx="6932700" cy="3674400"/>
          </a:xfrm>
          <a:prstGeom prst="rect">
            <a:avLst/>
          </a:prstGeom>
          <a:noFill/>
          <a:ln>
            <a:noFill/>
          </a:ln>
        </p:spPr>
        <p:txBody>
          <a:bodyPr spcFirstLastPara="1" wrap="square" lIns="91425" tIns="45700" rIns="91425" bIns="45700" anchor="t" anchorCtr="0">
            <a:noAutofit/>
          </a:bodyPr>
          <a:lstStyle/>
          <a:p>
            <a:pPr marL="0" lvl="0" indent="0" algn="ctr" rtl="0">
              <a:spcBef>
                <a:spcPts val="600"/>
              </a:spcBef>
              <a:spcAft>
                <a:spcPts val="0"/>
              </a:spcAft>
              <a:buClr>
                <a:schemeClr val="dk1"/>
              </a:buClr>
              <a:buSzPts val="1100"/>
              <a:buFont typeface="Arial"/>
              <a:buNone/>
            </a:pPr>
            <a:r>
              <a:rPr lang="en-US" sz="2600">
                <a:solidFill>
                  <a:srgbClr val="595959"/>
                </a:solidFill>
              </a:rPr>
              <a:t>Cross-cutting Concept 6: </a:t>
            </a:r>
            <a:endParaRPr sz="2600">
              <a:solidFill>
                <a:srgbClr val="595959"/>
              </a:solidFill>
            </a:endParaRPr>
          </a:p>
          <a:p>
            <a:pPr marL="0" lvl="0" indent="0" algn="ctr" rtl="0">
              <a:spcBef>
                <a:spcPts val="600"/>
              </a:spcBef>
              <a:spcAft>
                <a:spcPts val="0"/>
              </a:spcAft>
              <a:buClr>
                <a:schemeClr val="dk1"/>
              </a:buClr>
              <a:buSzPts val="1100"/>
              <a:buFont typeface="Arial"/>
              <a:buNone/>
            </a:pPr>
            <a:r>
              <a:rPr lang="en-US" sz="2600" b="1">
                <a:solidFill>
                  <a:srgbClr val="595959"/>
                </a:solidFill>
              </a:rPr>
              <a:t>Structure and Function</a:t>
            </a:r>
            <a:endParaRPr sz="2600" b="1">
              <a:solidFill>
                <a:srgbClr val="595959"/>
              </a:solidFill>
            </a:endParaRPr>
          </a:p>
          <a:p>
            <a:pPr marL="0" lvl="0" indent="0" algn="ctr" rtl="0">
              <a:spcBef>
                <a:spcPts val="600"/>
              </a:spcBef>
              <a:spcAft>
                <a:spcPts val="0"/>
              </a:spcAft>
              <a:buNone/>
            </a:pPr>
            <a:endParaRPr sz="1800">
              <a:solidFill>
                <a:srgbClr val="595959"/>
              </a:solidFill>
            </a:endParaRPr>
          </a:p>
          <a:p>
            <a:pPr marL="0" lvl="0" indent="0" algn="ctr" rtl="0">
              <a:spcBef>
                <a:spcPts val="600"/>
              </a:spcBef>
              <a:spcAft>
                <a:spcPts val="0"/>
              </a:spcAft>
              <a:buClr>
                <a:schemeClr val="dk1"/>
              </a:buClr>
              <a:buSzPts val="1100"/>
              <a:buFont typeface="Arial"/>
              <a:buNone/>
            </a:pPr>
            <a:r>
              <a:rPr lang="en-US" sz="1800">
                <a:solidFill>
                  <a:srgbClr val="595959"/>
                </a:solidFill>
              </a:rPr>
              <a:t>SCI.CC6.h Students investigate systems by examining the properties of different materials, the structures of different components, and their interconnections to reveal the system’s function and solve a problem. They infer the functions and properties of natural and designed objects and systems from their overall structure, the way their components are shaped and used, and the molecular substructures of their various materials.</a:t>
            </a:r>
            <a:endParaRPr sz="2600">
              <a:solidFill>
                <a:srgbClr val="595959"/>
              </a:solidFill>
            </a:endParaRPr>
          </a:p>
          <a:p>
            <a:pPr marL="0" lvl="0" indent="0" algn="ctr" rtl="0">
              <a:lnSpc>
                <a:spcPct val="100000"/>
              </a:lnSpc>
              <a:spcBef>
                <a:spcPts val="600"/>
              </a:spcBef>
              <a:spcAft>
                <a:spcPts val="0"/>
              </a:spcAft>
              <a:buNone/>
            </a:pPr>
            <a:endParaRPr sz="2600">
              <a:solidFill>
                <a:srgbClr val="595959"/>
              </a:solidFill>
            </a:endParaRPr>
          </a:p>
          <a:p>
            <a:pPr marL="0" lvl="0" indent="0" algn="ctr" rtl="0">
              <a:lnSpc>
                <a:spcPct val="100000"/>
              </a:lnSpc>
              <a:spcBef>
                <a:spcPts val="600"/>
              </a:spcBef>
              <a:spcAft>
                <a:spcPts val="0"/>
              </a:spcAft>
              <a:buNone/>
            </a:pPr>
            <a:endParaRPr sz="2200" b="1">
              <a:solidFill>
                <a:srgbClr val="595959"/>
              </a:solidFill>
            </a:endParaRPr>
          </a:p>
        </p:txBody>
      </p:sp>
      <p:pic>
        <p:nvPicPr>
          <p:cNvPr id="144" name="Google Shape;144;p24"/>
          <p:cNvPicPr preferRelativeResize="0"/>
          <p:nvPr/>
        </p:nvPicPr>
        <p:blipFill>
          <a:blip r:embed="rId3">
            <a:alphaModFix/>
          </a:blip>
          <a:stretch>
            <a:fillRect/>
          </a:stretch>
        </p:blipFill>
        <p:spPr>
          <a:xfrm>
            <a:off x="7467075" y="958300"/>
            <a:ext cx="4207300" cy="5593424"/>
          </a:xfrm>
          <a:prstGeom prst="rect">
            <a:avLst/>
          </a:prstGeom>
          <a:noFill/>
          <a:ln>
            <a:noFill/>
          </a:ln>
        </p:spPr>
      </p:pic>
      <p:sp>
        <p:nvSpPr>
          <p:cNvPr id="145" name="Google Shape;145;p24"/>
          <p:cNvSpPr txBox="1">
            <a:spLocks noGrp="1"/>
          </p:cNvSpPr>
          <p:nvPr>
            <p:ph type="title"/>
          </p:nvPr>
        </p:nvSpPr>
        <p:spPr>
          <a:xfrm>
            <a:off x="534375" y="1317000"/>
            <a:ext cx="7420500" cy="54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1EAC4C"/>
              </a:buClr>
              <a:buSzPts val="3200"/>
              <a:buFont typeface="Arial"/>
              <a:buNone/>
            </a:pPr>
            <a:r>
              <a:rPr lang="en-US" sz="3700" b="1">
                <a:solidFill>
                  <a:srgbClr val="1EAC4C"/>
                </a:solidFill>
              </a:rPr>
              <a:t>Target </a:t>
            </a:r>
            <a:r>
              <a:rPr lang="en-US" sz="3700" b="1" u="sng">
                <a:solidFill>
                  <a:srgbClr val="149FEC"/>
                </a:solidFill>
                <a:hlinkClick r:id="rId4">
                  <a:extLst>
                    <a:ext uri="{A12FA001-AC4F-418D-AE19-62706E023703}">
                      <ahyp:hlinkClr xmlns:ahyp="http://schemas.microsoft.com/office/drawing/2018/hyperlinkcolor" val="tx"/>
                    </a:ext>
                  </a:extLst>
                </a:hlinkClick>
              </a:rPr>
              <a:t>WI Science Standards</a:t>
            </a:r>
            <a:r>
              <a:rPr lang="en-US" sz="3700" b="1">
                <a:solidFill>
                  <a:srgbClr val="1EAC4C"/>
                </a:solidFill>
              </a:rPr>
              <a:t>:</a:t>
            </a:r>
            <a:endParaRPr sz="3700" b="1">
              <a:solidFill>
                <a:srgbClr val="1EAC4C"/>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5"/>
          <p:cNvSpPr txBox="1">
            <a:spLocks noGrp="1"/>
          </p:cNvSpPr>
          <p:nvPr>
            <p:ph type="title"/>
          </p:nvPr>
        </p:nvSpPr>
        <p:spPr>
          <a:xfrm>
            <a:off x="505575" y="1230900"/>
            <a:ext cx="6846600" cy="54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B050"/>
              </a:buClr>
              <a:buSzPts val="3200"/>
              <a:buFont typeface="Arial"/>
              <a:buNone/>
            </a:pPr>
            <a:r>
              <a:rPr lang="en-US" sz="3500" b="1">
                <a:solidFill>
                  <a:srgbClr val="00B050"/>
                </a:solidFill>
                <a:latin typeface="Arial"/>
                <a:ea typeface="Arial"/>
                <a:cs typeface="Arial"/>
                <a:sym typeface="Arial"/>
              </a:rPr>
              <a:t>Why model protein structures?</a:t>
            </a:r>
            <a:endParaRPr sz="3500"/>
          </a:p>
        </p:txBody>
      </p:sp>
      <p:sp>
        <p:nvSpPr>
          <p:cNvPr id="151" name="Google Shape;151;p25"/>
          <p:cNvSpPr txBox="1">
            <a:spLocks noGrp="1"/>
          </p:cNvSpPr>
          <p:nvPr>
            <p:ph type="body" idx="1"/>
          </p:nvPr>
        </p:nvSpPr>
        <p:spPr>
          <a:xfrm>
            <a:off x="763925" y="2055400"/>
            <a:ext cx="5971500" cy="402240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595959"/>
              </a:buClr>
              <a:buSzPts val="2800"/>
              <a:buNone/>
            </a:pPr>
            <a:r>
              <a:rPr lang="en-US" sz="2400">
                <a:solidFill>
                  <a:srgbClr val="595959"/>
                </a:solidFill>
                <a:latin typeface="Arial"/>
                <a:ea typeface="Arial"/>
                <a:cs typeface="Arial"/>
                <a:sym typeface="Arial"/>
              </a:rPr>
              <a:t>Class Objectives:</a:t>
            </a:r>
            <a:endParaRPr sz="2400">
              <a:solidFill>
                <a:srgbClr val="595959"/>
              </a:solidFill>
            </a:endParaRPr>
          </a:p>
          <a:p>
            <a:pPr marL="228600" lvl="0" indent="-228600" algn="l" rtl="0">
              <a:lnSpc>
                <a:spcPct val="100000"/>
              </a:lnSpc>
              <a:spcBef>
                <a:spcPts val="600"/>
              </a:spcBef>
              <a:spcAft>
                <a:spcPts val="0"/>
              </a:spcAft>
              <a:buClr>
                <a:schemeClr val="dk1"/>
              </a:buClr>
              <a:buSzPts val="2800"/>
              <a:buNone/>
            </a:pPr>
            <a:endParaRPr sz="2400">
              <a:solidFill>
                <a:srgbClr val="595959"/>
              </a:solidFill>
              <a:latin typeface="Arial"/>
              <a:ea typeface="Arial"/>
              <a:cs typeface="Arial"/>
              <a:sym typeface="Arial"/>
            </a:endParaRPr>
          </a:p>
          <a:p>
            <a:pPr marL="228600" lvl="0" indent="-203200" algn="l" rtl="0">
              <a:lnSpc>
                <a:spcPct val="100000"/>
              </a:lnSpc>
              <a:spcBef>
                <a:spcPts val="600"/>
              </a:spcBef>
              <a:spcAft>
                <a:spcPts val="0"/>
              </a:spcAft>
              <a:buClr>
                <a:srgbClr val="595959"/>
              </a:buClr>
              <a:buSzPts val="2400"/>
              <a:buFont typeface="Arial"/>
              <a:buChar char="•"/>
            </a:pPr>
            <a:r>
              <a:rPr lang="en-US" sz="2400">
                <a:solidFill>
                  <a:srgbClr val="595959"/>
                </a:solidFill>
                <a:latin typeface="Arial"/>
                <a:ea typeface="Arial"/>
                <a:cs typeface="Arial"/>
                <a:sym typeface="Arial"/>
              </a:rPr>
              <a:t>Demonstrate how the structure of amino acids dictate their interactions and thus, overall behavior of the protein.</a:t>
            </a:r>
            <a:endParaRPr sz="2400"/>
          </a:p>
          <a:p>
            <a:pPr marL="0" lvl="0" indent="0" algn="l" rtl="0">
              <a:lnSpc>
                <a:spcPct val="100000"/>
              </a:lnSpc>
              <a:spcBef>
                <a:spcPts val="600"/>
              </a:spcBef>
              <a:spcAft>
                <a:spcPts val="0"/>
              </a:spcAft>
              <a:buClr>
                <a:schemeClr val="dk1"/>
              </a:buClr>
              <a:buSzPts val="2800"/>
              <a:buNone/>
            </a:pPr>
            <a:endParaRPr sz="2400">
              <a:solidFill>
                <a:srgbClr val="595959"/>
              </a:solidFill>
              <a:latin typeface="Arial"/>
              <a:ea typeface="Arial"/>
              <a:cs typeface="Arial"/>
              <a:sym typeface="Arial"/>
            </a:endParaRPr>
          </a:p>
          <a:p>
            <a:pPr marL="228600" lvl="0" indent="-203200" algn="l" rtl="0">
              <a:lnSpc>
                <a:spcPct val="100000"/>
              </a:lnSpc>
              <a:spcBef>
                <a:spcPts val="600"/>
              </a:spcBef>
              <a:spcAft>
                <a:spcPts val="0"/>
              </a:spcAft>
              <a:buClr>
                <a:srgbClr val="595959"/>
              </a:buClr>
              <a:buSzPts val="2400"/>
              <a:buFont typeface="Arial"/>
              <a:buChar char="•"/>
            </a:pPr>
            <a:r>
              <a:rPr lang="en-US" sz="2400">
                <a:solidFill>
                  <a:srgbClr val="595959"/>
                </a:solidFill>
                <a:latin typeface="Arial"/>
                <a:ea typeface="Arial"/>
                <a:cs typeface="Arial"/>
                <a:sym typeface="Arial"/>
              </a:rPr>
              <a:t>Demonstrate and explain how denaturation can impact the structure and function of proteins.</a:t>
            </a:r>
            <a:endParaRPr sz="2400"/>
          </a:p>
          <a:p>
            <a:pPr marL="0" lvl="0" indent="0" algn="l" rtl="0">
              <a:lnSpc>
                <a:spcPct val="100000"/>
              </a:lnSpc>
              <a:spcBef>
                <a:spcPts val="600"/>
              </a:spcBef>
              <a:spcAft>
                <a:spcPts val="0"/>
              </a:spcAft>
              <a:buClr>
                <a:schemeClr val="dk1"/>
              </a:buClr>
              <a:buSzPts val="2800"/>
              <a:buNone/>
            </a:pPr>
            <a:endParaRPr sz="2400">
              <a:solidFill>
                <a:srgbClr val="595959"/>
              </a:solidFill>
            </a:endParaRPr>
          </a:p>
        </p:txBody>
      </p:sp>
      <p:sp>
        <p:nvSpPr>
          <p:cNvPr id="152" name="Google Shape;152;p25"/>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7</a:t>
            </a:fld>
            <a:endParaRPr/>
          </a:p>
        </p:txBody>
      </p:sp>
      <p:pic>
        <p:nvPicPr>
          <p:cNvPr id="153" name="Google Shape;153;p25"/>
          <p:cNvPicPr preferRelativeResize="0"/>
          <p:nvPr/>
        </p:nvPicPr>
        <p:blipFill>
          <a:blip r:embed="rId3">
            <a:alphaModFix/>
          </a:blip>
          <a:stretch>
            <a:fillRect/>
          </a:stretch>
        </p:blipFill>
        <p:spPr>
          <a:xfrm>
            <a:off x="7352175" y="2055400"/>
            <a:ext cx="3834276" cy="50472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6"/>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8</a:t>
            </a:fld>
            <a:endParaRPr/>
          </a:p>
        </p:txBody>
      </p:sp>
      <p:sp>
        <p:nvSpPr>
          <p:cNvPr id="159" name="Google Shape;159;p26"/>
          <p:cNvSpPr txBox="1">
            <a:spLocks noGrp="1"/>
          </p:cNvSpPr>
          <p:nvPr>
            <p:ph type="body" idx="1"/>
          </p:nvPr>
        </p:nvSpPr>
        <p:spPr>
          <a:xfrm>
            <a:off x="534375" y="1997075"/>
            <a:ext cx="6588300" cy="4450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None/>
            </a:pPr>
            <a:r>
              <a:rPr lang="en-US" sz="2400">
                <a:solidFill>
                  <a:srgbClr val="666666"/>
                </a:solidFill>
                <a:highlight>
                  <a:srgbClr val="FFFFFF"/>
                </a:highlight>
              </a:rPr>
              <a:t>Educators attending this workshop will:</a:t>
            </a:r>
            <a:endParaRPr sz="2400">
              <a:solidFill>
                <a:srgbClr val="666666"/>
              </a:solidFill>
              <a:highlight>
                <a:srgbClr val="FFFFFF"/>
              </a:highlight>
            </a:endParaRPr>
          </a:p>
          <a:p>
            <a:pPr marL="0" lvl="0" indent="0" algn="l" rtl="0">
              <a:lnSpc>
                <a:spcPct val="115000"/>
              </a:lnSpc>
              <a:spcBef>
                <a:spcPts val="0"/>
              </a:spcBef>
              <a:spcAft>
                <a:spcPts val="0"/>
              </a:spcAft>
              <a:buClr>
                <a:schemeClr val="dk1"/>
              </a:buClr>
              <a:buSzPts val="1100"/>
              <a:buNone/>
            </a:pPr>
            <a:endParaRPr sz="2400">
              <a:solidFill>
                <a:srgbClr val="666666"/>
              </a:solidFill>
              <a:highlight>
                <a:srgbClr val="FFFFFF"/>
              </a:highlight>
            </a:endParaRPr>
          </a:p>
          <a:p>
            <a:pPr marL="457200" lvl="0" indent="-381000" algn="l" rtl="0">
              <a:lnSpc>
                <a:spcPct val="115000"/>
              </a:lnSpc>
              <a:spcBef>
                <a:spcPts val="0"/>
              </a:spcBef>
              <a:spcAft>
                <a:spcPts val="0"/>
              </a:spcAft>
              <a:buClr>
                <a:srgbClr val="666666"/>
              </a:buClr>
              <a:buSzPts val="2400"/>
              <a:buChar char="●"/>
            </a:pPr>
            <a:r>
              <a:rPr lang="en-US" sz="2400">
                <a:solidFill>
                  <a:srgbClr val="666666"/>
                </a:solidFill>
                <a:highlight>
                  <a:srgbClr val="FFFFFF"/>
                </a:highlight>
              </a:rPr>
              <a:t>Model and visualize the formation of primary, secondary and tertiary protein structures, using the Amino Starter Kit.  </a:t>
            </a:r>
            <a:endParaRPr sz="2400">
              <a:solidFill>
                <a:srgbClr val="666666"/>
              </a:solidFill>
              <a:highlight>
                <a:srgbClr val="FFFFFF"/>
              </a:highlight>
            </a:endParaRPr>
          </a:p>
          <a:p>
            <a:pPr marL="457200" lvl="0" indent="-381000" algn="l" rtl="0">
              <a:lnSpc>
                <a:spcPct val="115000"/>
              </a:lnSpc>
              <a:spcBef>
                <a:spcPts val="0"/>
              </a:spcBef>
              <a:spcAft>
                <a:spcPts val="0"/>
              </a:spcAft>
              <a:buClr>
                <a:srgbClr val="666666"/>
              </a:buClr>
              <a:buSzPts val="2400"/>
              <a:buChar char="●"/>
            </a:pPr>
            <a:r>
              <a:rPr lang="en-US" sz="2400">
                <a:solidFill>
                  <a:srgbClr val="666666"/>
                </a:solidFill>
                <a:highlight>
                  <a:srgbClr val="FFFFFF"/>
                </a:highlight>
              </a:rPr>
              <a:t>Also build quaternary structures and manipulate their models further to demonstrate and explain how environmental factors can disrupt the molecular structure and denature proteins. </a:t>
            </a:r>
            <a:endParaRPr sz="2400">
              <a:solidFill>
                <a:srgbClr val="666666"/>
              </a:solidFill>
            </a:endParaRPr>
          </a:p>
        </p:txBody>
      </p:sp>
      <p:sp>
        <p:nvSpPr>
          <p:cNvPr id="160" name="Google Shape;160;p26"/>
          <p:cNvSpPr txBox="1">
            <a:spLocks noGrp="1"/>
          </p:cNvSpPr>
          <p:nvPr>
            <p:ph type="title"/>
          </p:nvPr>
        </p:nvSpPr>
        <p:spPr>
          <a:xfrm>
            <a:off x="534377" y="1101775"/>
            <a:ext cx="6588300" cy="544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B050"/>
              </a:buClr>
              <a:buSzPts val="3200"/>
              <a:buFont typeface="Arial"/>
              <a:buNone/>
            </a:pPr>
            <a:r>
              <a:rPr lang="en-US" sz="3500" b="1">
                <a:solidFill>
                  <a:srgbClr val="00B050"/>
                </a:solidFill>
              </a:rPr>
              <a:t>Workshop Outcomes</a:t>
            </a:r>
            <a:endParaRPr sz="3500"/>
          </a:p>
        </p:txBody>
      </p:sp>
      <p:pic>
        <p:nvPicPr>
          <p:cNvPr id="161" name="Google Shape;161;p26"/>
          <p:cNvPicPr preferRelativeResize="0"/>
          <p:nvPr/>
        </p:nvPicPr>
        <p:blipFill>
          <a:blip r:embed="rId3">
            <a:alphaModFix/>
          </a:blip>
          <a:stretch>
            <a:fillRect/>
          </a:stretch>
        </p:blipFill>
        <p:spPr>
          <a:xfrm>
            <a:off x="6620650" y="1220975"/>
            <a:ext cx="5419651" cy="44160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7"/>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9</a:t>
            </a:fld>
            <a:endParaRPr/>
          </a:p>
        </p:txBody>
      </p:sp>
      <p:sp>
        <p:nvSpPr>
          <p:cNvPr id="167" name="Google Shape;167;p27"/>
          <p:cNvSpPr txBox="1">
            <a:spLocks noGrp="1"/>
          </p:cNvSpPr>
          <p:nvPr>
            <p:ph type="body" idx="1"/>
          </p:nvPr>
        </p:nvSpPr>
        <p:spPr>
          <a:xfrm>
            <a:off x="534375" y="1867950"/>
            <a:ext cx="7219500" cy="4364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None/>
            </a:pPr>
            <a:r>
              <a:rPr lang="en-US" sz="2400">
                <a:solidFill>
                  <a:srgbClr val="666666"/>
                </a:solidFill>
                <a:highlight>
                  <a:srgbClr val="FFFFFF"/>
                </a:highlight>
              </a:rPr>
              <a:t>Educators attending this workshop will:</a:t>
            </a:r>
            <a:endParaRPr sz="2400">
              <a:solidFill>
                <a:srgbClr val="666666"/>
              </a:solidFill>
              <a:highlight>
                <a:srgbClr val="FFFFFF"/>
              </a:highlight>
            </a:endParaRPr>
          </a:p>
          <a:p>
            <a:pPr marL="0" lvl="0" indent="0" algn="l" rtl="0">
              <a:lnSpc>
                <a:spcPct val="115000"/>
              </a:lnSpc>
              <a:spcBef>
                <a:spcPts val="0"/>
              </a:spcBef>
              <a:spcAft>
                <a:spcPts val="0"/>
              </a:spcAft>
              <a:buClr>
                <a:schemeClr val="dk1"/>
              </a:buClr>
              <a:buSzPts val="1100"/>
              <a:buNone/>
            </a:pPr>
            <a:endParaRPr sz="2400">
              <a:solidFill>
                <a:srgbClr val="666666"/>
              </a:solidFill>
              <a:highlight>
                <a:srgbClr val="FFFFFF"/>
              </a:highlight>
            </a:endParaRPr>
          </a:p>
          <a:p>
            <a:pPr marL="457200" lvl="0" indent="-381000" algn="l" rtl="0">
              <a:lnSpc>
                <a:spcPct val="115000"/>
              </a:lnSpc>
              <a:spcBef>
                <a:spcPts val="0"/>
              </a:spcBef>
              <a:spcAft>
                <a:spcPts val="0"/>
              </a:spcAft>
              <a:buClr>
                <a:srgbClr val="666666"/>
              </a:buClr>
              <a:buSzPts val="2400"/>
              <a:buChar char="●"/>
            </a:pPr>
            <a:r>
              <a:rPr lang="en-US" sz="2400">
                <a:solidFill>
                  <a:srgbClr val="666666"/>
                </a:solidFill>
                <a:highlight>
                  <a:srgbClr val="FFFFFF"/>
                </a:highlight>
              </a:rPr>
              <a:t>Also discuss how mutations can impact the structure and function of these biological molecules.</a:t>
            </a:r>
            <a:endParaRPr sz="2400">
              <a:solidFill>
                <a:srgbClr val="666666"/>
              </a:solidFill>
              <a:highlight>
                <a:srgbClr val="FFFFFF"/>
              </a:highlight>
            </a:endParaRPr>
          </a:p>
          <a:p>
            <a:pPr marL="457200" lvl="0" indent="0" algn="l" rtl="0">
              <a:lnSpc>
                <a:spcPct val="115000"/>
              </a:lnSpc>
              <a:spcBef>
                <a:spcPts val="0"/>
              </a:spcBef>
              <a:spcAft>
                <a:spcPts val="0"/>
              </a:spcAft>
              <a:buNone/>
            </a:pPr>
            <a:endParaRPr sz="2400">
              <a:solidFill>
                <a:srgbClr val="666666"/>
              </a:solidFill>
              <a:highlight>
                <a:srgbClr val="FFFFFF"/>
              </a:highlight>
            </a:endParaRPr>
          </a:p>
          <a:p>
            <a:pPr marL="457200" lvl="0" indent="-381000" algn="l" rtl="0">
              <a:lnSpc>
                <a:spcPct val="115000"/>
              </a:lnSpc>
              <a:spcBef>
                <a:spcPts val="0"/>
              </a:spcBef>
              <a:spcAft>
                <a:spcPts val="0"/>
              </a:spcAft>
              <a:buClr>
                <a:srgbClr val="666666"/>
              </a:buClr>
              <a:buSzPts val="2400"/>
              <a:buChar char="●"/>
            </a:pPr>
            <a:r>
              <a:rPr lang="en-US" sz="2400">
                <a:solidFill>
                  <a:srgbClr val="666666"/>
                </a:solidFill>
                <a:highlight>
                  <a:srgbClr val="FFFFFF"/>
                </a:highlight>
              </a:rPr>
              <a:t>Discuss and share strategies on how this activity can be implemented in different grade and subject levels, including other phenomena that these models can demonstrate and explain. </a:t>
            </a:r>
            <a:endParaRPr sz="2400">
              <a:solidFill>
                <a:srgbClr val="666666"/>
              </a:solidFill>
            </a:endParaRPr>
          </a:p>
        </p:txBody>
      </p:sp>
      <p:sp>
        <p:nvSpPr>
          <p:cNvPr id="168" name="Google Shape;168;p27"/>
          <p:cNvSpPr txBox="1">
            <a:spLocks noGrp="1"/>
          </p:cNvSpPr>
          <p:nvPr>
            <p:ph type="title"/>
          </p:nvPr>
        </p:nvSpPr>
        <p:spPr>
          <a:xfrm>
            <a:off x="534377" y="1101775"/>
            <a:ext cx="5827800" cy="544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B050"/>
              </a:buClr>
              <a:buSzPts val="3200"/>
              <a:buFont typeface="Arial"/>
              <a:buNone/>
            </a:pPr>
            <a:r>
              <a:rPr lang="en-US" sz="3500" b="1">
                <a:solidFill>
                  <a:srgbClr val="00B050"/>
                </a:solidFill>
              </a:rPr>
              <a:t>Workshop Outcomes</a:t>
            </a:r>
            <a:endParaRPr sz="3500"/>
          </a:p>
        </p:txBody>
      </p:sp>
      <p:pic>
        <p:nvPicPr>
          <p:cNvPr id="169" name="Google Shape;169;p27"/>
          <p:cNvPicPr preferRelativeResize="0"/>
          <p:nvPr/>
        </p:nvPicPr>
        <p:blipFill>
          <a:blip r:embed="rId3">
            <a:alphaModFix/>
          </a:blip>
          <a:stretch>
            <a:fillRect/>
          </a:stretch>
        </p:blipFill>
        <p:spPr>
          <a:xfrm>
            <a:off x="7867850" y="1292400"/>
            <a:ext cx="4047650" cy="4839224"/>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ccfdd5f-3cf6-48f3-9c58-398738ebd059">
      <Terms xmlns="http://schemas.microsoft.com/office/infopath/2007/PartnerControls"/>
    </lcf76f155ced4ddcb4097134ff3c332f>
    <TaxCatchAll xmlns="256d1f37-a5bf-40ea-9e3b-df9e783b5a8c" xsi:nil="true"/>
    <SubmittedtoNSTA xmlns="fccfdd5f-3cf6-48f3-9c58-398738ebd059">false</SubmittedtoNSTA>
    <_ip_UnifiedCompliancePolicyUIAction xmlns="http://schemas.microsoft.com/sharepoint/v3" xsi:nil="true"/>
    <Comments xmlns="fccfdd5f-3cf6-48f3-9c58-398738ebd059"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2463F18-5229-426B-A3C3-E2F80CBF87F9}">
  <ds:schemaRefs>
    <ds:schemaRef ds:uri="http://schemas.microsoft.com/office/2006/metadata/properties"/>
    <ds:schemaRef ds:uri="http://schemas.microsoft.com/office/infopath/2007/PartnerControls"/>
    <ds:schemaRef ds:uri="fccfdd5f-3cf6-48f3-9c58-398738ebd059"/>
    <ds:schemaRef ds:uri="256d1f37-a5bf-40ea-9e3b-df9e783b5a8c"/>
    <ds:schemaRef ds:uri="http://schemas.microsoft.com/sharepoint/v3"/>
  </ds:schemaRefs>
</ds:datastoreItem>
</file>

<file path=customXml/itemProps2.xml><?xml version="1.0" encoding="utf-8"?>
<ds:datastoreItem xmlns:ds="http://schemas.openxmlformats.org/officeDocument/2006/customXml" ds:itemID="{0885BB7C-945C-4BB4-94EB-05DA9D55FDE0}">
  <ds:schemaRefs>
    <ds:schemaRef ds:uri="http://schemas.microsoft.com/sharepoint/v3/contenttype/forms"/>
  </ds:schemaRefs>
</ds:datastoreItem>
</file>

<file path=customXml/itemProps3.xml><?xml version="1.0" encoding="utf-8"?>
<ds:datastoreItem xmlns:ds="http://schemas.openxmlformats.org/officeDocument/2006/customXml" ds:itemID="{74DB7A84-C9EA-4CCD-A002-C9BCAEFD5E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1050</Words>
  <Application>Microsoft Office PowerPoint</Application>
  <PresentationFormat>Widescreen</PresentationFormat>
  <Paragraphs>160</Paragraphs>
  <Slides>24</Slides>
  <Notes>24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Why does the egg turn white when I cook it?  And Other Stories:  Modeling Protein Structures and Disruptions to their Systems</vt:lpstr>
      <vt:lpstr>Choi Maner Kohler High School, Kohler WI </vt:lpstr>
      <vt:lpstr>Summer Course Opportunities this Summer!</vt:lpstr>
      <vt:lpstr>Why model protein structures?</vt:lpstr>
      <vt:lpstr>Target WI Science Standards:</vt:lpstr>
      <vt:lpstr>Target WI Science Standards:</vt:lpstr>
      <vt:lpstr>Why model protein structures?</vt:lpstr>
      <vt:lpstr>Workshop Outcomes</vt:lpstr>
      <vt:lpstr>Workshop Outcomes</vt:lpstr>
      <vt:lpstr>PowerPoint Presentation</vt:lpstr>
      <vt:lpstr>Step 1: Identify and sort the amino acids.</vt:lpstr>
      <vt:lpstr>Step 2: Let’s form a primary structure.</vt:lpstr>
      <vt:lpstr>Step 3: Form a secondary structure.</vt:lpstr>
      <vt:lpstr>Step 4: Let’s build the tertiary structure.</vt:lpstr>
      <vt:lpstr>Step 5: Build the quaternary structure.</vt:lpstr>
      <vt:lpstr>Step 6: Observe and compare the structure of your proteins.  What factors could change the shape (denature) of a protein?  What factors could alter its structure?   What factors could impact its function?</vt:lpstr>
      <vt:lpstr>Step 7: Denature your protein.</vt:lpstr>
      <vt:lpstr>Step 8: What about mutations?</vt:lpstr>
      <vt:lpstr>Classroom strategies</vt:lpstr>
      <vt:lpstr>Classroom strategies</vt:lpstr>
      <vt:lpstr>Questions?</vt:lpstr>
      <vt:lpstr>How do I get these models and materials?</vt:lpstr>
      <vt:lpstr>Thank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does the egg turn white when I cook it?  And Other Stories:  Modeling Protein Structures and Disruptions to their Systems</dc:title>
  <cp:lastModifiedBy>Kris Herman</cp:lastModifiedBy>
  <cp:revision>2</cp:revision>
  <dcterms:modified xsi:type="dcterms:W3CDTF">2023-03-13T15:19:21Z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0x01010087B964E229AE904C840342B739320C07</vt:lpwstr>
  </property>
</Properties>
</file>