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4"/>
    <p:sldMasterId id="2147483660" r:id="rId5"/>
  </p:sldMasterIdLst>
  <p:notesMasterIdLst>
    <p:notesMasterId r:id="rId23"/>
  </p:notesMasterIdLst>
  <p:sldIdLst>
    <p:sldId id="282" r:id="rId6"/>
    <p:sldId id="276" r:id="rId7"/>
    <p:sldId id="257" r:id="rId8"/>
    <p:sldId id="275" r:id="rId9"/>
    <p:sldId id="277" r:id="rId10"/>
    <p:sldId id="278" r:id="rId11"/>
    <p:sldId id="279" r:id="rId12"/>
    <p:sldId id="280" r:id="rId13"/>
    <p:sldId id="264" r:id="rId14"/>
    <p:sldId id="272" r:id="rId15"/>
    <p:sldId id="273" r:id="rId16"/>
    <p:sldId id="274" r:id="rId17"/>
    <p:sldId id="284" r:id="rId18"/>
    <p:sldId id="285" r:id="rId19"/>
    <p:sldId id="286" r:id="rId20"/>
    <p:sldId id="287" r:id="rId21"/>
    <p:sldId id="269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EAC4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81C0143-9268-4572-9B72-CF9FB01AB348}" v="5" dt="2023-03-06T14:01:12.740"/>
    <p1510:client id="{35168D4F-7A6E-445B-9139-7D2A3A09CA07}" v="142" dt="2023-02-28T15:29:45.819"/>
    <p1510:client id="{78850727-5D50-824E-7BCD-C82C4ACB9EB7}" v="15" dt="2023-03-06T15:32:38.47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92" autoAdjust="0"/>
    <p:restoredTop sz="94700" autoAdjust="0"/>
  </p:normalViewPr>
  <p:slideViewPr>
    <p:cSldViewPr snapToGrid="0">
      <p:cViewPr>
        <p:scale>
          <a:sx n="75" d="100"/>
          <a:sy n="75" d="100"/>
        </p:scale>
        <p:origin x="512" y="89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presProps" Target="pres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notesMaster" Target="notesMasters/notesMaster1.xml"/><Relationship Id="rId28" Type="http://schemas.microsoft.com/office/2015/10/relationships/revisionInfo" Target="revisionInfo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A7E96E-58CF-4E0E-92A1-8DE27C57A71F}" type="datetimeFigureOut">
              <a:rPr lang="en-US" smtClean="0"/>
              <a:t>3/13/2023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916263-F4AD-4FDF-883C-15B909C822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40452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FAE00DD-BDB1-D6C2-5910-43864181AC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243A2687-CAD6-5BBB-CCB0-D2CA320E29C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44839" y="1727847"/>
            <a:ext cx="6585327" cy="2362478"/>
          </a:xfrm>
        </p:spPr>
        <p:txBody>
          <a:bodyPr anchor="t">
            <a:normAutofit/>
          </a:bodyPr>
          <a:lstStyle>
            <a:lvl1pPr>
              <a:defRPr sz="4800">
                <a:latin typeface="Verdana Pro SemiBold" panose="020B0604020202020204" pitchFamily="34" charset="0"/>
              </a:defRPr>
            </a:lvl1pPr>
          </a:lstStyle>
          <a:p>
            <a:r>
              <a:rPr lang="en-US" dirty="0"/>
              <a:t>Presentation</a:t>
            </a:r>
            <a:br>
              <a:rPr lang="en-US" dirty="0"/>
            </a:br>
            <a:r>
              <a:rPr lang="en-US" dirty="0"/>
              <a:t>Title</a:t>
            </a:r>
          </a:p>
        </p:txBody>
      </p:sp>
      <p:sp>
        <p:nvSpPr>
          <p:cNvPr id="31" name="Picture Placeholder 30">
            <a:extLst>
              <a:ext uri="{FF2B5EF4-FFF2-40B4-BE49-F238E27FC236}">
                <a16:creationId xmlns:a16="http://schemas.microsoft.com/office/drawing/2014/main" id="{49C91DEC-30E2-5E7A-A00F-65A9E7FB143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334986" y="2766382"/>
            <a:ext cx="4671589" cy="4671589"/>
          </a:xfrm>
          <a:custGeom>
            <a:avLst/>
            <a:gdLst>
              <a:gd name="connsiteX0" fmla="*/ 1079611 w 2159222"/>
              <a:gd name="connsiteY0" fmla="*/ 0 h 2159222"/>
              <a:gd name="connsiteX1" fmla="*/ 2159222 w 2159222"/>
              <a:gd name="connsiteY1" fmla="*/ 1079611 h 2159222"/>
              <a:gd name="connsiteX2" fmla="*/ 1079611 w 2159222"/>
              <a:gd name="connsiteY2" fmla="*/ 2159222 h 2159222"/>
              <a:gd name="connsiteX3" fmla="*/ 0 w 2159222"/>
              <a:gd name="connsiteY3" fmla="*/ 1079611 h 2159222"/>
              <a:gd name="connsiteX4" fmla="*/ 1079611 w 2159222"/>
              <a:gd name="connsiteY4" fmla="*/ 0 h 21592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59222" h="2159222">
                <a:moveTo>
                  <a:pt x="1079611" y="0"/>
                </a:moveTo>
                <a:cubicBezTo>
                  <a:pt x="1675864" y="0"/>
                  <a:pt x="2159222" y="483358"/>
                  <a:pt x="2159222" y="1079611"/>
                </a:cubicBezTo>
                <a:cubicBezTo>
                  <a:pt x="2159222" y="1675864"/>
                  <a:pt x="1675864" y="2159222"/>
                  <a:pt x="1079611" y="2159222"/>
                </a:cubicBezTo>
                <a:cubicBezTo>
                  <a:pt x="483358" y="2159222"/>
                  <a:pt x="0" y="1675864"/>
                  <a:pt x="0" y="1079611"/>
                </a:cubicBezTo>
                <a:cubicBezTo>
                  <a:pt x="0" y="483358"/>
                  <a:pt x="483358" y="0"/>
                  <a:pt x="1079611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977BE570-899A-FBE9-D372-77DD10D4589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544839" y="4407694"/>
            <a:ext cx="3506168" cy="1410478"/>
          </a:xfrm>
        </p:spPr>
        <p:txBody>
          <a:bodyPr/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Presenter Name</a:t>
            </a:r>
          </a:p>
          <a:p>
            <a:r>
              <a:rPr lang="en-US" dirty="0"/>
              <a:t>Month XX, 2022</a:t>
            </a:r>
          </a:p>
        </p:txBody>
      </p:sp>
    </p:spTree>
    <p:extLst>
      <p:ext uri="{BB962C8B-B14F-4D97-AF65-F5344CB8AC3E}">
        <p14:creationId xmlns:p14="http://schemas.microsoft.com/office/powerpoint/2010/main" val="10675260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BODY Slide RIGH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3596F11-EC42-2CE9-5974-D8F9DE3F07A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84B2A2AB-611E-C266-4D90-1400C8DBF2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9861" y="231303"/>
            <a:ext cx="9144000" cy="544574"/>
          </a:xfrm>
        </p:spPr>
        <p:txBody>
          <a:bodyPr anchor="t">
            <a:normAutofit/>
          </a:bodyPr>
          <a:lstStyle>
            <a:lvl1pPr>
              <a:defRPr sz="3200">
                <a:latin typeface="Verdana Pro SemiBold" panose="020B0604020202020204" pitchFamily="34" charset="0"/>
              </a:defRPr>
            </a:lvl1pPr>
          </a:lstStyle>
          <a:p>
            <a:r>
              <a:rPr lang="en-US" dirty="0"/>
              <a:t>Header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57312FE3-9E04-D58F-E86C-B56DF4AFD0D2}"/>
              </a:ext>
            </a:extLst>
          </p:cNvPr>
          <p:cNvSpPr/>
          <p:nvPr userDrawn="1"/>
        </p:nvSpPr>
        <p:spPr>
          <a:xfrm>
            <a:off x="11759586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9CFF3BD9-09F0-8C62-B2FD-834BBF6065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94754" y="6299373"/>
            <a:ext cx="437707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195F50F5-0325-4E13-93B8-A048A96B03A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09633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BODY Slide RIGH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Background pattern&#10;&#10;Description automatically generated with low confidence">
            <a:extLst>
              <a:ext uri="{FF2B5EF4-FFF2-40B4-BE49-F238E27FC236}">
                <a16:creationId xmlns:a16="http://schemas.microsoft.com/office/drawing/2014/main" id="{33397553-FF5B-C983-EC79-B6EC1E08314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84B2A2AB-611E-C266-4D90-1400C8DBF2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8178" y="251489"/>
            <a:ext cx="10694743" cy="544574"/>
          </a:xfrm>
        </p:spPr>
        <p:txBody>
          <a:bodyPr anchor="t">
            <a:normAutofit/>
          </a:bodyPr>
          <a:lstStyle>
            <a:lvl1pPr>
              <a:defRPr sz="3200">
                <a:latin typeface="Verdana Pro SemiBold" panose="020B0604020202020204" pitchFamily="34" charset="0"/>
              </a:defRPr>
            </a:lvl1pPr>
          </a:lstStyle>
          <a:p>
            <a:r>
              <a:rPr lang="en-US" dirty="0"/>
              <a:t>Header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BDAE18C4-97B6-C248-6B2B-06D6F98760A4}"/>
              </a:ext>
            </a:extLst>
          </p:cNvPr>
          <p:cNvSpPr/>
          <p:nvPr userDrawn="1"/>
        </p:nvSpPr>
        <p:spPr>
          <a:xfrm>
            <a:off x="140135" y="6406711"/>
            <a:ext cx="308043" cy="30804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55FFB179-1841-4BAB-5BCE-2110D77D2C4B}"/>
              </a:ext>
            </a:extLst>
          </p:cNvPr>
          <p:cNvSpPr/>
          <p:nvPr userDrawn="1"/>
        </p:nvSpPr>
        <p:spPr>
          <a:xfrm>
            <a:off x="11759586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03023C19-CA0B-AF2F-3F84-478DECF831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94754" y="6299373"/>
            <a:ext cx="437707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195F50F5-0325-4E13-93B8-A048A96B03A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29234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BODY Slide RIGH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93D4175-2385-5E92-99E5-F59074A2D6F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84B2A2AB-611E-C266-4D90-1400C8DBF2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42753" y="289589"/>
            <a:ext cx="10193081" cy="544574"/>
          </a:xfrm>
        </p:spPr>
        <p:txBody>
          <a:bodyPr anchor="t">
            <a:normAutofit/>
          </a:bodyPr>
          <a:lstStyle>
            <a:lvl1pPr>
              <a:defRPr sz="3200">
                <a:latin typeface="Verdana Pro SemiBold" panose="020B0604020202020204" pitchFamily="34" charset="0"/>
              </a:defRPr>
            </a:lvl1pPr>
          </a:lstStyle>
          <a:p>
            <a:r>
              <a:rPr lang="en-US" dirty="0"/>
              <a:t>Header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6D5D1E7A-C95A-EEDC-118B-13E69A8D0699}"/>
              </a:ext>
            </a:extLst>
          </p:cNvPr>
          <p:cNvSpPr/>
          <p:nvPr userDrawn="1"/>
        </p:nvSpPr>
        <p:spPr>
          <a:xfrm>
            <a:off x="140135" y="6413380"/>
            <a:ext cx="308043" cy="30804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0D668D91-A0C3-B3EC-1FFC-E4AEA958B883}"/>
              </a:ext>
            </a:extLst>
          </p:cNvPr>
          <p:cNvSpPr/>
          <p:nvPr userDrawn="1"/>
        </p:nvSpPr>
        <p:spPr>
          <a:xfrm>
            <a:off x="11759586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4AFC46D5-5A8C-1C48-84F4-49BAE3B461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94754" y="6299373"/>
            <a:ext cx="437707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195F50F5-0325-4E13-93B8-A048A96B03A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299350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BODY Slide RIGHT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82490D1-4C27-6FE3-3F95-DB43821A047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84B2A2AB-611E-C266-4D90-1400C8DBF2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42754" y="294463"/>
            <a:ext cx="10200167" cy="544574"/>
          </a:xfrm>
        </p:spPr>
        <p:txBody>
          <a:bodyPr anchor="t">
            <a:normAutofit/>
          </a:bodyPr>
          <a:lstStyle>
            <a:lvl1pPr>
              <a:defRPr sz="3200">
                <a:latin typeface="Verdana Pro SemiBold" panose="020B0604020202020204" pitchFamily="34" charset="0"/>
              </a:defRPr>
            </a:lvl1pPr>
          </a:lstStyle>
          <a:p>
            <a:r>
              <a:rPr lang="en-US" dirty="0"/>
              <a:t>Header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6D5D1E7A-C95A-EEDC-118B-13E69A8D0699}"/>
              </a:ext>
            </a:extLst>
          </p:cNvPr>
          <p:cNvSpPr/>
          <p:nvPr userDrawn="1"/>
        </p:nvSpPr>
        <p:spPr>
          <a:xfrm>
            <a:off x="140135" y="6413380"/>
            <a:ext cx="308043" cy="30804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4EFCD39D-2488-81CA-AF47-325AF318F4D4}"/>
              </a:ext>
            </a:extLst>
          </p:cNvPr>
          <p:cNvSpPr/>
          <p:nvPr userDrawn="1"/>
        </p:nvSpPr>
        <p:spPr>
          <a:xfrm>
            <a:off x="11759586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61F1B122-9A7B-2A18-8069-B087AD8F67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94754" y="6299373"/>
            <a:ext cx="437707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195F50F5-0325-4E13-93B8-A048A96B03A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355450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LOSING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40119E2-379E-B0D9-4B5B-4884FA053A8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449670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LOSING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1D20970-B06C-CB7C-B5E4-325A1AE2FA1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492044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LOSING 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D86948D-E6E2-1B8B-88E8-F89072AFFFC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890736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LOSING 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9A9AC15-481A-1578-DFB0-A3EF9E3F45A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487845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904045-4AE7-8556-A45A-EB03860549C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1004D72-4932-6EB2-6B14-D530F19BF38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9A7727B-25E5-ACE5-C3E8-BBC53C8612D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85D731-4876-48A5-B055-BEB83F0A3A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11719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D0B73CF-782B-EF60-DA7A-E9AA53243AC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243A2687-CAD6-5BBB-CCB0-D2CA320E29C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44839" y="1727847"/>
            <a:ext cx="6585327" cy="2362478"/>
          </a:xfrm>
        </p:spPr>
        <p:txBody>
          <a:bodyPr anchor="t">
            <a:normAutofit/>
          </a:bodyPr>
          <a:lstStyle>
            <a:lvl1pPr>
              <a:defRPr sz="4800">
                <a:latin typeface="Verdana Pro SemiBold" panose="020B0604020202020204" pitchFamily="34" charset="0"/>
              </a:defRPr>
            </a:lvl1pPr>
          </a:lstStyle>
          <a:p>
            <a:r>
              <a:rPr lang="en-US" dirty="0"/>
              <a:t>Presentation</a:t>
            </a:r>
            <a:br>
              <a:rPr lang="en-US" dirty="0"/>
            </a:br>
            <a:r>
              <a:rPr lang="en-US" dirty="0"/>
              <a:t>Title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977BE570-899A-FBE9-D372-77DD10D4589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544839" y="4407694"/>
            <a:ext cx="3506168" cy="1410478"/>
          </a:xfrm>
        </p:spPr>
        <p:txBody>
          <a:bodyPr/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Presenter Name</a:t>
            </a:r>
          </a:p>
          <a:p>
            <a:r>
              <a:rPr lang="en-US" dirty="0"/>
              <a:t>Month XX, 2022</a:t>
            </a:r>
          </a:p>
        </p:txBody>
      </p:sp>
    </p:spTree>
    <p:extLst>
      <p:ext uri="{BB962C8B-B14F-4D97-AF65-F5344CB8AC3E}">
        <p14:creationId xmlns:p14="http://schemas.microsoft.com/office/powerpoint/2010/main" val="8193236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ODY Slide TOP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012E5CA2-85FB-49B9-0F23-98B6B48CE44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Oval 10">
            <a:extLst>
              <a:ext uri="{FF2B5EF4-FFF2-40B4-BE49-F238E27FC236}">
                <a16:creationId xmlns:a16="http://schemas.microsoft.com/office/drawing/2014/main" id="{465EBD53-193C-8F61-E6EC-BA1C9585562E}"/>
              </a:ext>
            </a:extLst>
          </p:cNvPr>
          <p:cNvSpPr/>
          <p:nvPr userDrawn="1"/>
        </p:nvSpPr>
        <p:spPr>
          <a:xfrm>
            <a:off x="11667442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ECBEA24D-8461-64AF-2F32-F18E94AABC1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4379" y="958302"/>
            <a:ext cx="11203246" cy="544574"/>
          </a:xfrm>
        </p:spPr>
        <p:txBody>
          <a:bodyPr anchor="t">
            <a:normAutofit/>
          </a:bodyPr>
          <a:lstStyle>
            <a:lvl1pPr>
              <a:defRPr sz="3200">
                <a:latin typeface="Verdana Pro SemiBold" panose="020B0604020202020204" pitchFamily="34" charset="0"/>
              </a:defRPr>
            </a:lvl1pPr>
          </a:lstStyle>
          <a:p>
            <a:r>
              <a:rPr lang="en-US" dirty="0"/>
              <a:t>Header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D32CBAD5-D1DA-250A-2BDC-C9FE9FAF7E7F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34378" y="1768474"/>
            <a:ext cx="11203245" cy="46513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5pPr>
          </a:lstStyle>
          <a:p>
            <a:pPr lvl="0"/>
            <a:r>
              <a:rPr lang="en-US" dirty="0"/>
              <a:t>Text</a:t>
            </a:r>
          </a:p>
          <a:p>
            <a:pPr lvl="0"/>
            <a:r>
              <a:rPr lang="en-US" dirty="0"/>
              <a:t>Text</a:t>
            </a:r>
          </a:p>
          <a:p>
            <a:pPr lvl="0"/>
            <a:r>
              <a:rPr lang="en-US" dirty="0"/>
              <a:t>Text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6C31658C-BE78-7FCB-E00B-0022751C45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02610" y="6299373"/>
            <a:ext cx="437707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195F50F5-0325-4E13-93B8-A048A96B03A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03717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ODY Slide TOP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AB4823B-2FAD-BB55-76D4-1DF005DD6E6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Oval 11">
            <a:extLst>
              <a:ext uri="{FF2B5EF4-FFF2-40B4-BE49-F238E27FC236}">
                <a16:creationId xmlns:a16="http://schemas.microsoft.com/office/drawing/2014/main" id="{5A21BE16-264C-B224-811C-53A8505CCEC5}"/>
              </a:ext>
            </a:extLst>
          </p:cNvPr>
          <p:cNvSpPr/>
          <p:nvPr userDrawn="1"/>
        </p:nvSpPr>
        <p:spPr>
          <a:xfrm>
            <a:off x="11667442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1C56810D-83DF-9D1D-932B-93A8F158AE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02610" y="6299373"/>
            <a:ext cx="437707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195F50F5-0325-4E13-93B8-A048A96B03A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D4EC622C-17E2-1A63-CF71-151CE3E1D4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4379" y="958302"/>
            <a:ext cx="11203246" cy="544574"/>
          </a:xfrm>
        </p:spPr>
        <p:txBody>
          <a:bodyPr anchor="t">
            <a:normAutofit/>
          </a:bodyPr>
          <a:lstStyle>
            <a:lvl1pPr>
              <a:defRPr sz="3200">
                <a:latin typeface="Verdana Pro SemiBold" panose="020B0604020202020204" pitchFamily="34" charset="0"/>
              </a:defRPr>
            </a:lvl1pPr>
          </a:lstStyle>
          <a:p>
            <a:r>
              <a:rPr lang="en-US" dirty="0"/>
              <a:t>Header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51625E78-B76D-15E8-59DF-6FE91463AD9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34378" y="1768474"/>
            <a:ext cx="11203245" cy="46513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5pPr>
          </a:lstStyle>
          <a:p>
            <a:pPr lvl="0"/>
            <a:r>
              <a:rPr lang="en-US" dirty="0"/>
              <a:t>Text</a:t>
            </a:r>
          </a:p>
          <a:p>
            <a:pPr lvl="0"/>
            <a:r>
              <a:rPr lang="en-US" dirty="0"/>
              <a:t>Text</a:t>
            </a:r>
          </a:p>
          <a:p>
            <a:pPr lvl="0"/>
            <a:r>
              <a:rPr lang="en-US" dirty="0"/>
              <a:t>Text</a:t>
            </a:r>
          </a:p>
        </p:txBody>
      </p:sp>
    </p:spTree>
    <p:extLst>
      <p:ext uri="{BB962C8B-B14F-4D97-AF65-F5344CB8AC3E}">
        <p14:creationId xmlns:p14="http://schemas.microsoft.com/office/powerpoint/2010/main" val="20682882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ODY Slide TOP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4AB9259D-9AA1-2E87-268F-5298E2EBF75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9" name="Oval 18">
            <a:extLst>
              <a:ext uri="{FF2B5EF4-FFF2-40B4-BE49-F238E27FC236}">
                <a16:creationId xmlns:a16="http://schemas.microsoft.com/office/drawing/2014/main" id="{6FD4549C-34F6-3101-2D38-3AF562ACFCEC}"/>
              </a:ext>
            </a:extLst>
          </p:cNvPr>
          <p:cNvSpPr/>
          <p:nvPr userDrawn="1"/>
        </p:nvSpPr>
        <p:spPr>
          <a:xfrm>
            <a:off x="11667442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Slide Number Placeholder 5">
            <a:extLst>
              <a:ext uri="{FF2B5EF4-FFF2-40B4-BE49-F238E27FC236}">
                <a16:creationId xmlns:a16="http://schemas.microsoft.com/office/drawing/2014/main" id="{7C71DAD0-AD13-B6CF-20C8-F302DDBF5C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02610" y="6299373"/>
            <a:ext cx="437707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195F50F5-0325-4E13-93B8-A048A96B03A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C30FE041-698D-F83E-9A25-1A7094405FE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4379" y="958302"/>
            <a:ext cx="11203246" cy="544574"/>
          </a:xfrm>
        </p:spPr>
        <p:txBody>
          <a:bodyPr anchor="t">
            <a:normAutofit/>
          </a:bodyPr>
          <a:lstStyle>
            <a:lvl1pPr>
              <a:defRPr sz="3200">
                <a:latin typeface="Verdana Pro SemiBold" panose="020B0604020202020204" pitchFamily="34" charset="0"/>
              </a:defRPr>
            </a:lvl1pPr>
          </a:lstStyle>
          <a:p>
            <a:r>
              <a:rPr lang="en-US" dirty="0"/>
              <a:t>Header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A95F9685-8226-80D6-C904-B872A9903A4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34378" y="1768474"/>
            <a:ext cx="11203245" cy="46513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5pPr>
          </a:lstStyle>
          <a:p>
            <a:pPr lvl="0"/>
            <a:r>
              <a:rPr lang="en-US" dirty="0"/>
              <a:t>Text</a:t>
            </a:r>
          </a:p>
          <a:p>
            <a:pPr lvl="0"/>
            <a:r>
              <a:rPr lang="en-US" dirty="0"/>
              <a:t>Text</a:t>
            </a:r>
          </a:p>
          <a:p>
            <a:pPr lvl="0"/>
            <a:r>
              <a:rPr lang="en-US" dirty="0"/>
              <a:t>Text</a:t>
            </a:r>
          </a:p>
        </p:txBody>
      </p:sp>
    </p:spTree>
    <p:extLst>
      <p:ext uri="{BB962C8B-B14F-4D97-AF65-F5344CB8AC3E}">
        <p14:creationId xmlns:p14="http://schemas.microsoft.com/office/powerpoint/2010/main" val="32587034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ODY Slide LEF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D2E24200-E47C-A2A7-912E-081DE66C02D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A644C720-92FF-FF22-349E-F2C9E2BAD3C1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016192" y="1232420"/>
            <a:ext cx="10581297" cy="53314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5pPr>
          </a:lstStyle>
          <a:p>
            <a:pPr lvl="0"/>
            <a:r>
              <a:rPr lang="en-US" dirty="0"/>
              <a:t>Text</a:t>
            </a:r>
          </a:p>
          <a:p>
            <a:pPr lvl="0"/>
            <a:r>
              <a:rPr lang="en-US" dirty="0"/>
              <a:t>Text</a:t>
            </a:r>
          </a:p>
          <a:p>
            <a:pPr lvl="0"/>
            <a:r>
              <a:rPr lang="en-US" dirty="0"/>
              <a:t>Text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A5A31E16-B593-7AD0-DD4D-9F3D9398D901}"/>
              </a:ext>
            </a:extLst>
          </p:cNvPr>
          <p:cNvSpPr/>
          <p:nvPr userDrawn="1"/>
        </p:nvSpPr>
        <p:spPr>
          <a:xfrm>
            <a:off x="11667442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Slide Number Placeholder 5">
            <a:extLst>
              <a:ext uri="{FF2B5EF4-FFF2-40B4-BE49-F238E27FC236}">
                <a16:creationId xmlns:a16="http://schemas.microsoft.com/office/drawing/2014/main" id="{C27D92A8-FF7D-10C1-F97A-9AAB1BEC17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02610" y="6299373"/>
            <a:ext cx="437707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195F50F5-0325-4E13-93B8-A048A96B03A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D735A0D6-20E2-C0B7-A636-C07BE1286BE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16192" y="414134"/>
            <a:ext cx="9178566" cy="544574"/>
          </a:xfrm>
        </p:spPr>
        <p:txBody>
          <a:bodyPr anchor="t">
            <a:normAutofit/>
          </a:bodyPr>
          <a:lstStyle>
            <a:lvl1pPr>
              <a:defRPr sz="3200">
                <a:latin typeface="Verdana Pro SemiBold" panose="020B0604020202020204" pitchFamily="34" charset="0"/>
              </a:defRPr>
            </a:lvl1pPr>
          </a:lstStyle>
          <a:p>
            <a:r>
              <a:rPr lang="en-US" dirty="0"/>
              <a:t>Header</a:t>
            </a:r>
          </a:p>
        </p:txBody>
      </p:sp>
    </p:spTree>
    <p:extLst>
      <p:ext uri="{BB962C8B-B14F-4D97-AF65-F5344CB8AC3E}">
        <p14:creationId xmlns:p14="http://schemas.microsoft.com/office/powerpoint/2010/main" val="14552593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BODY Slide LEF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277B460D-59E5-074A-CBEE-BD527032219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Oval 12">
            <a:extLst>
              <a:ext uri="{FF2B5EF4-FFF2-40B4-BE49-F238E27FC236}">
                <a16:creationId xmlns:a16="http://schemas.microsoft.com/office/drawing/2014/main" id="{BAEADAE7-8630-2F1B-1CA9-17A17B33ACA8}"/>
              </a:ext>
            </a:extLst>
          </p:cNvPr>
          <p:cNvSpPr/>
          <p:nvPr userDrawn="1"/>
        </p:nvSpPr>
        <p:spPr>
          <a:xfrm>
            <a:off x="11667442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E7C33C61-773B-FEEA-3EE9-3D1D4519A9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02610" y="6299373"/>
            <a:ext cx="437707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195F50F5-0325-4E13-93B8-A048A96B03A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08EC773-C705-09FE-2361-5AF4A616128F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016192" y="1232420"/>
            <a:ext cx="10581297" cy="53314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5pPr>
          </a:lstStyle>
          <a:p>
            <a:pPr lvl="0"/>
            <a:r>
              <a:rPr lang="en-US" dirty="0"/>
              <a:t>Text</a:t>
            </a:r>
          </a:p>
          <a:p>
            <a:pPr lvl="0"/>
            <a:r>
              <a:rPr lang="en-US" dirty="0"/>
              <a:t>Text</a:t>
            </a:r>
          </a:p>
          <a:p>
            <a:pPr lvl="0"/>
            <a:r>
              <a:rPr lang="en-US" dirty="0"/>
              <a:t>Text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5F06BDEE-2C2B-0742-9F8F-C74243126BF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16191" y="414134"/>
            <a:ext cx="10581297" cy="544574"/>
          </a:xfrm>
        </p:spPr>
        <p:txBody>
          <a:bodyPr anchor="t">
            <a:normAutofit/>
          </a:bodyPr>
          <a:lstStyle>
            <a:lvl1pPr>
              <a:defRPr sz="3200">
                <a:latin typeface="Verdana Pro SemiBold" panose="020B0604020202020204" pitchFamily="34" charset="0"/>
              </a:defRPr>
            </a:lvl1pPr>
          </a:lstStyle>
          <a:p>
            <a:r>
              <a:rPr lang="en-US" dirty="0"/>
              <a:t>Header</a:t>
            </a:r>
          </a:p>
        </p:txBody>
      </p:sp>
    </p:spTree>
    <p:extLst>
      <p:ext uri="{BB962C8B-B14F-4D97-AF65-F5344CB8AC3E}">
        <p14:creationId xmlns:p14="http://schemas.microsoft.com/office/powerpoint/2010/main" val="16183566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BODY Slide LEF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9D2737E-393C-5979-E58B-C6FDBDE6D3E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Oval 10">
            <a:extLst>
              <a:ext uri="{FF2B5EF4-FFF2-40B4-BE49-F238E27FC236}">
                <a16:creationId xmlns:a16="http://schemas.microsoft.com/office/drawing/2014/main" id="{969E654D-3090-5B27-9D5D-D324B0CA08F0}"/>
              </a:ext>
            </a:extLst>
          </p:cNvPr>
          <p:cNvSpPr/>
          <p:nvPr userDrawn="1"/>
        </p:nvSpPr>
        <p:spPr>
          <a:xfrm>
            <a:off x="11667442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0A59B2EF-3146-B1B7-04F0-05E554A7C5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02610" y="6299373"/>
            <a:ext cx="437707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195F50F5-0325-4E13-93B8-A048A96B03A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6E05A7BE-1519-556E-10A8-1B21D7BAD298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016192" y="1232420"/>
            <a:ext cx="10581297" cy="53314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5pPr>
          </a:lstStyle>
          <a:p>
            <a:pPr lvl="0"/>
            <a:r>
              <a:rPr lang="en-US" dirty="0"/>
              <a:t>Text</a:t>
            </a:r>
          </a:p>
          <a:p>
            <a:pPr lvl="0"/>
            <a:r>
              <a:rPr lang="en-US" dirty="0"/>
              <a:t>Text</a:t>
            </a:r>
          </a:p>
          <a:p>
            <a:pPr lvl="0"/>
            <a:r>
              <a:rPr lang="en-US" dirty="0"/>
              <a:t>Text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8C96E5B6-4F39-F4BD-F538-844B7723B2A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16191" y="414134"/>
            <a:ext cx="10581297" cy="544574"/>
          </a:xfrm>
        </p:spPr>
        <p:txBody>
          <a:bodyPr anchor="t">
            <a:normAutofit/>
          </a:bodyPr>
          <a:lstStyle>
            <a:lvl1pPr>
              <a:defRPr sz="3200">
                <a:latin typeface="Verdana Pro SemiBold" panose="020B0604020202020204" pitchFamily="34" charset="0"/>
              </a:defRPr>
            </a:lvl1pPr>
          </a:lstStyle>
          <a:p>
            <a:r>
              <a:rPr lang="en-US" dirty="0"/>
              <a:t>Header</a:t>
            </a:r>
          </a:p>
        </p:txBody>
      </p:sp>
    </p:spTree>
    <p:extLst>
      <p:ext uri="{BB962C8B-B14F-4D97-AF65-F5344CB8AC3E}">
        <p14:creationId xmlns:p14="http://schemas.microsoft.com/office/powerpoint/2010/main" val="37144913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BODY Slide LEFT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DDEC43C6-B4D4-707D-C9E5-909DDBFF318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Oval 10">
            <a:extLst>
              <a:ext uri="{FF2B5EF4-FFF2-40B4-BE49-F238E27FC236}">
                <a16:creationId xmlns:a16="http://schemas.microsoft.com/office/drawing/2014/main" id="{B97CE5AC-126F-3C71-2407-089DBD0075B7}"/>
              </a:ext>
            </a:extLst>
          </p:cNvPr>
          <p:cNvSpPr/>
          <p:nvPr userDrawn="1"/>
        </p:nvSpPr>
        <p:spPr>
          <a:xfrm>
            <a:off x="11667442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EA285B17-EA56-9B2D-0AC6-DED3772615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02610" y="6299373"/>
            <a:ext cx="437707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195F50F5-0325-4E13-93B8-A048A96B03A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B14E1916-334D-665A-8A89-DE899C0DD18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016192" y="1232420"/>
            <a:ext cx="10581297" cy="53314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5pPr>
          </a:lstStyle>
          <a:p>
            <a:pPr lvl="0"/>
            <a:r>
              <a:rPr lang="en-US" dirty="0"/>
              <a:t>Text</a:t>
            </a:r>
          </a:p>
          <a:p>
            <a:pPr lvl="0"/>
            <a:r>
              <a:rPr lang="en-US" dirty="0"/>
              <a:t>Text</a:t>
            </a:r>
          </a:p>
          <a:p>
            <a:pPr lvl="0"/>
            <a:r>
              <a:rPr lang="en-US" dirty="0"/>
              <a:t>Text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BF4C427D-8F25-72F0-030D-DB03A6EEFAB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16191" y="414134"/>
            <a:ext cx="10581297" cy="544574"/>
          </a:xfrm>
        </p:spPr>
        <p:txBody>
          <a:bodyPr anchor="t">
            <a:normAutofit/>
          </a:bodyPr>
          <a:lstStyle>
            <a:lvl1pPr>
              <a:defRPr sz="3200">
                <a:latin typeface="Verdana Pro SemiBold" panose="020B0604020202020204" pitchFamily="34" charset="0"/>
              </a:defRPr>
            </a:lvl1pPr>
          </a:lstStyle>
          <a:p>
            <a:r>
              <a:rPr lang="en-US" dirty="0"/>
              <a:t>Header</a:t>
            </a:r>
          </a:p>
        </p:txBody>
      </p:sp>
    </p:spTree>
    <p:extLst>
      <p:ext uri="{BB962C8B-B14F-4D97-AF65-F5344CB8AC3E}">
        <p14:creationId xmlns:p14="http://schemas.microsoft.com/office/powerpoint/2010/main" val="19934969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4510888-4297-1910-8156-9CA85FC712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62778BE-F07B-8154-8932-0DF057C397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8CA2B17-F35A-F628-1545-5791704B633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EB703D-F99D-B73B-AE82-F7B40211522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20FBBA-C9EB-F392-F642-A3DFB6E2B12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F349F3-CB17-4C05-B28E-3C9067437B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42567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90" r:id="rId2"/>
    <p:sldLayoutId id="2147483673" r:id="rId3"/>
    <p:sldLayoutId id="2147483674" r:id="rId4"/>
    <p:sldLayoutId id="2147483682" r:id="rId5"/>
    <p:sldLayoutId id="2147483675" r:id="rId6"/>
    <p:sldLayoutId id="2147483676" r:id="rId7"/>
    <p:sldLayoutId id="2147483683" r:id="rId8"/>
    <p:sldLayoutId id="2147483684" r:id="rId9"/>
    <p:sldLayoutId id="2147483677" r:id="rId10"/>
    <p:sldLayoutId id="2147483679" r:id="rId11"/>
    <p:sldLayoutId id="2147483678" r:id="rId12"/>
    <p:sldLayoutId id="2147483680" r:id="rId13"/>
    <p:sldLayoutId id="2147483681" r:id="rId14"/>
    <p:sldLayoutId id="2147483687" r:id="rId15"/>
    <p:sldLayoutId id="2147483688" r:id="rId16"/>
    <p:sldLayoutId id="2147483689" r:id="rId17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FDCC11-3170-C12E-E0FB-DF446CD026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886875" y="179831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85D731-4876-48A5-B055-BEB83F0A3A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96383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ecfr.federalregister.gov/current/title-40" TargetMode="External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slideLayout" Target="../slideLayouts/slideLayout5.xml"/><Relationship Id="rId1" Type="http://schemas.openxmlformats.org/officeDocument/2006/relationships/video" Target="https://www.youtube.com/embed/nKtHtKfT-sU?start=20&amp;feature=oembed" TargetMode="Externa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4.png"/><Relationship Id="rId4" Type="http://schemas.openxmlformats.org/officeDocument/2006/relationships/image" Target="../media/image23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DD2892-D6FC-1C0C-0F8E-38F353C5C1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44839" y="1269067"/>
            <a:ext cx="7647161" cy="2362478"/>
          </a:xfrm>
        </p:spPr>
        <p:txBody>
          <a:bodyPr>
            <a:normAutofit fontScale="90000"/>
          </a:bodyPr>
          <a:lstStyle/>
          <a:p>
            <a:r>
              <a:rPr lang="en-US" dirty="0"/>
              <a:t>Linking laboratory observations and changes at the molecular level using hand-held models</a:t>
            </a:r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79EF1563-746C-8C0B-D908-6A5BF5F3ED7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Anne-Marie Nickel, PhD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65A0D78-CA87-1B0D-980A-AA12EB3CE4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972" b="89988" l="7024" r="97147">
                        <a14:foregroundMark x1="8019" y1="75939" x2="8019" y2="75939"/>
                        <a14:foregroundMark x1="9795" y1="74566" x2="7024" y2="75414"/>
                        <a14:foregroundMark x1="7454" y1="80097" x2="7589" y2="79370"/>
                        <a14:foregroundMark x1="13698" y1="66895" x2="16765" y2="66976"/>
                        <a14:foregroundMark x1="46448" y1="27856" x2="46636" y2="32580"/>
                        <a14:foregroundMark x1="52557" y1="28825" x2="52530" y2="33549"/>
                        <a14:foregroundMark x1="29144" y1="32136" x2="30436" y2="34679"/>
                        <a14:foregroundMark x1="40474" y1="21962" x2="40554" y2="24950"/>
                        <a14:foregroundMark x1="63940" y1="15745" x2="66173" y2="17400"/>
                        <a14:foregroundMark x1="63482" y1="15059" x2="64909" y2="15503"/>
                        <a14:foregroundMark x1="75027" y1="63262" x2="75753" y2="67340"/>
                        <a14:foregroundMark x1="73950" y1="61970" x2="75565" y2="60678"/>
                        <a14:foregroundMark x1="80867" y1="73637" x2="80194" y2="67420"/>
                        <a14:foregroundMark x1="82885" y1="68147" x2="82562" y2="65684"/>
                        <a14:foregroundMark x1="73332" y1="79693" x2="72094" y2="76060"/>
                        <a14:foregroundMark x1="36087" y1="83286" x2="34661" y2="80137"/>
                        <a14:foregroundMark x1="29682" y1="79572" x2="34392" y2="77594"/>
                        <a14:foregroundMark x1="34392" y1="77594" x2="34392" y2="77594"/>
                        <a14:foregroundMark x1="87944" y1="54824" x2="91658" y2="61970"/>
                        <a14:foregroundMark x1="96771" y1="57933" x2="90447" y2="58862"/>
                        <a14:foregroundMark x1="90447" y1="58862" x2="90447" y2="58862"/>
                        <a14:foregroundMark x1="95048" y1="68147" x2="92008" y2="63141"/>
                        <a14:foregroundMark x1="96555" y1="67743" x2="95344" y2="67299"/>
                        <a14:foregroundMark x1="87675" y1="68066" x2="86733" y2="66128"/>
                        <a14:foregroundMark x1="96421" y1="55511" x2="97147" y2="57085"/>
                        <a14:foregroundMark x1="79709" y1="36899" x2="83181" y2="32297"/>
                        <a14:foregroundMark x1="95479" y1="65119" x2="96421" y2="66976"/>
                        <a14:foregroundMark x1="88186" y1="68672" x2="88994" y2="66936"/>
                        <a14:foregroundMark x1="79333" y1="76100" x2="80140" y2="75898"/>
                        <a14:foregroundMark x1="95452" y1="64554" x2="96448" y2="67097"/>
                        <a14:foregroundMark x1="95506" y1="64635" x2="96502" y2="67017"/>
                        <a14:foregroundMark x1="77557" y1="75737" x2="78714" y2="76302"/>
                        <a14:foregroundMark x1="68515" y1="17239" x2="79925" y2="19701"/>
                        <a14:foregroundMark x1="79925" y1="19701" x2="83558" y2="25192"/>
                        <a14:foregroundMark x1="83558" y1="25192" x2="83692" y2="32176"/>
                        <a14:foregroundMark x1="83692" y1="32176" x2="83584" y2="32418"/>
                        <a14:foregroundMark x1="80490" y1="19621" x2="83208" y2="24909"/>
                        <a14:foregroundMark x1="81432" y1="20266" x2="83531" y2="24182"/>
                        <a14:foregroundMark x1="33881" y1="83973" x2="36679" y2="83327"/>
                        <a14:backgroundMark x1="73278" y1="59265" x2="72551" y2="69600"/>
                        <a14:backgroundMark x1="85091" y1="68551" x2="86276" y2="69075"/>
                        <a14:backgroundMark x1="85253" y1="67541" x2="85388" y2="66895"/>
                        <a14:backgroundMark x1="55301" y1="36496" x2="55867" y2="36577"/>
                        <a14:backgroundMark x1="45748" y1="36940" x2="45506" y2="3637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3400" y="3684183"/>
            <a:ext cx="4495800" cy="299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09828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1A2E22B6-78DF-2525-AF07-70871FD0C5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6906" y="2546108"/>
            <a:ext cx="3107802" cy="169478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DF578AC-4969-5ACA-0128-9AC2F5572CA1}"/>
              </a:ext>
            </a:extLst>
          </p:cNvPr>
          <p:cNvSpPr txBox="1"/>
          <p:nvPr/>
        </p:nvSpPr>
        <p:spPr>
          <a:xfrm>
            <a:off x="4526065" y="1870008"/>
            <a:ext cx="6940708" cy="3046988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/>
              <a:t>40 CFR, Protection of Environment </a:t>
            </a:r>
          </a:p>
          <a:p>
            <a:r>
              <a:rPr lang="en-US" sz="2400" dirty="0"/>
              <a:t>	40 CFR 51.100(s) </a:t>
            </a:r>
          </a:p>
          <a:p>
            <a:r>
              <a:rPr lang="en-US" sz="2400" dirty="0"/>
              <a:t>Volatile organic compounds (VOC) means any compound of carbon, excluding carbon monoxide, carbon dioxide, carbonic acid, metallic carbides or carbonates, and ammonium carbonate, which participates in atmospheric photochemical reactions.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781BD75-E37F-2F9C-78E0-D50BFDDC01B6}"/>
              </a:ext>
            </a:extLst>
          </p:cNvPr>
          <p:cNvSpPr txBox="1"/>
          <p:nvPr/>
        </p:nvSpPr>
        <p:spPr>
          <a:xfrm>
            <a:off x="2937939" y="5778519"/>
            <a:ext cx="4572000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000" dirty="0">
                <a:solidFill>
                  <a:srgbClr val="00B050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https://ecfr.federalregister.gov/current/title-40</a:t>
            </a:r>
            <a:endParaRPr lang="en-US" sz="1000" dirty="0">
              <a:solidFill>
                <a:srgbClr val="00B050"/>
              </a:solidFill>
            </a:endParaRPr>
          </a:p>
        </p:txBody>
      </p:sp>
      <p:sp>
        <p:nvSpPr>
          <p:cNvPr id="7" name="Google Shape;96;p15">
            <a:extLst>
              <a:ext uri="{FF2B5EF4-FFF2-40B4-BE49-F238E27FC236}">
                <a16:creationId xmlns:a16="http://schemas.microsoft.com/office/drawing/2014/main" id="{2B137EA3-A670-192D-1780-53890A52CB6E}"/>
              </a:ext>
            </a:extLst>
          </p:cNvPr>
          <p:cNvSpPr txBox="1">
            <a:spLocks/>
          </p:cNvSpPr>
          <p:nvPr/>
        </p:nvSpPr>
        <p:spPr>
          <a:xfrm>
            <a:off x="1280718" y="594427"/>
            <a:ext cx="9144000" cy="9345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75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lnSpc>
                <a:spcPct val="90000"/>
              </a:lnSpc>
              <a:buClr>
                <a:schemeClr val="dk1"/>
              </a:buClr>
              <a:buSzPts val="3600"/>
              <a:buFont typeface="Calibri"/>
              <a:buNone/>
            </a:pPr>
            <a:r>
              <a:rPr lang="en-US" sz="3600" dirty="0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Reflection Exercise</a:t>
            </a:r>
            <a:br>
              <a:rPr lang="en-US" sz="3600" dirty="0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lang="en-US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90181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00EC328-3208-032A-CA3E-C9FF79B4DC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453CDEF-E3FA-693B-BE27-9AAFADE05B3F}"/>
              </a:ext>
            </a:extLst>
          </p:cNvPr>
          <p:cNvSpPr txBox="1"/>
          <p:nvPr/>
        </p:nvSpPr>
        <p:spPr>
          <a:xfrm>
            <a:off x="287867" y="1591733"/>
            <a:ext cx="8107160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00B050"/>
                </a:solidFill>
              </a:rPr>
              <a:t>Current Version:</a:t>
            </a:r>
          </a:p>
          <a:p>
            <a:pPr marL="342900" indent="-342900">
              <a:buClr>
                <a:srgbClr val="00B050"/>
              </a:buClr>
              <a:buFont typeface="Arial" panose="020B0604020202020204" pitchFamily="34" charset="0"/>
              <a:buChar char="•"/>
            </a:pPr>
            <a:r>
              <a:rPr lang="en-US" sz="2000" dirty="0"/>
              <a:t>Evaporation: water and ethanol</a:t>
            </a:r>
          </a:p>
          <a:p>
            <a:pPr marL="342900" indent="-342900">
              <a:buClr>
                <a:srgbClr val="00B050"/>
              </a:buClr>
              <a:buFont typeface="Arial" panose="020B0604020202020204" pitchFamily="34" charset="0"/>
              <a:buChar char="•"/>
            </a:pPr>
            <a:r>
              <a:rPr lang="en-US" sz="2000" dirty="0"/>
              <a:t>Pure substances: water, ethanol and ethane (models) </a:t>
            </a:r>
          </a:p>
          <a:p>
            <a:pPr marL="342900" indent="-342900">
              <a:buClr>
                <a:srgbClr val="00B050"/>
              </a:buClr>
              <a:buFont typeface="Arial" panose="020B0604020202020204" pitchFamily="34" charset="0"/>
              <a:buChar char="•"/>
            </a:pPr>
            <a:r>
              <a:rPr lang="en-US" sz="2000" dirty="0"/>
              <a:t>Mixtures: water, ethanol, and oil (models and chemicals)</a:t>
            </a:r>
          </a:p>
          <a:p>
            <a:endParaRPr lang="en-US" sz="2000" dirty="0"/>
          </a:p>
          <a:p>
            <a:r>
              <a:rPr lang="en-US" sz="2000" dirty="0">
                <a:solidFill>
                  <a:srgbClr val="00B050"/>
                </a:solidFill>
              </a:rPr>
              <a:t>Original Version:</a:t>
            </a:r>
          </a:p>
          <a:p>
            <a:pPr marL="342900" indent="-342900">
              <a:buClr>
                <a:srgbClr val="00B050"/>
              </a:buClr>
              <a:buFont typeface="Arial" panose="020B0604020202020204" pitchFamily="34" charset="0"/>
              <a:buChar char="•"/>
            </a:pPr>
            <a:r>
              <a:rPr lang="en-US" sz="2000" dirty="0"/>
              <a:t>Evaporation: water and ethanol</a:t>
            </a:r>
          </a:p>
          <a:p>
            <a:pPr marL="342900" indent="-342900">
              <a:buClr>
                <a:srgbClr val="00B050"/>
              </a:buClr>
              <a:buFont typeface="Arial" panose="020B0604020202020204" pitchFamily="34" charset="0"/>
              <a:buChar char="•"/>
            </a:pPr>
            <a:r>
              <a:rPr lang="en-US" sz="2000" dirty="0"/>
              <a:t>Pure substances: water, ethanol, ethane and NaCl (models) </a:t>
            </a:r>
          </a:p>
          <a:p>
            <a:pPr marL="342900" indent="-342900">
              <a:buClr>
                <a:srgbClr val="00B050"/>
              </a:buClr>
              <a:buFont typeface="Arial" panose="020B0604020202020204" pitchFamily="34" charset="0"/>
              <a:buChar char="•"/>
            </a:pPr>
            <a:r>
              <a:rPr lang="en-US" sz="2000" dirty="0"/>
              <a:t>Mixtures</a:t>
            </a:r>
            <a:r>
              <a:rPr lang="en-US" sz="2000" dirty="0">
                <a:solidFill>
                  <a:schemeClr val="tx1"/>
                </a:solidFill>
              </a:rPr>
              <a:t>: water, ethanol, oil, salt and sugar </a:t>
            </a:r>
            <a:r>
              <a:rPr lang="en-US" sz="2000" dirty="0"/>
              <a:t>(models and chemicals)</a:t>
            </a:r>
          </a:p>
          <a:p>
            <a:endParaRPr lang="en-US" sz="2000" dirty="0"/>
          </a:p>
          <a:p>
            <a:r>
              <a:rPr lang="en-US" sz="2000" dirty="0">
                <a:solidFill>
                  <a:srgbClr val="00B050"/>
                </a:solidFill>
              </a:rPr>
              <a:t>Original Virtual Version:</a:t>
            </a:r>
          </a:p>
          <a:p>
            <a:pPr marL="342900" indent="-342900">
              <a:buClr>
                <a:srgbClr val="00B050"/>
              </a:buClr>
              <a:buFont typeface="Arial" panose="020B0604020202020204" pitchFamily="34" charset="0"/>
              <a:buChar char="•"/>
            </a:pPr>
            <a:r>
              <a:rPr lang="en-US" sz="2000" dirty="0"/>
              <a:t>Pure substances: water, ethanol and ethane (models) </a:t>
            </a:r>
          </a:p>
          <a:p>
            <a:pPr marL="342900" indent="-342900">
              <a:buClr>
                <a:srgbClr val="00B050"/>
              </a:buClr>
              <a:buFont typeface="Arial" panose="020B0604020202020204" pitchFamily="34" charset="0"/>
              <a:buChar char="•"/>
            </a:pPr>
            <a:r>
              <a:rPr lang="en-US" sz="2000" dirty="0"/>
              <a:t>Mixtures: </a:t>
            </a:r>
            <a:r>
              <a:rPr lang="en-US" sz="2000" dirty="0">
                <a:solidFill>
                  <a:schemeClr val="tx1"/>
                </a:solidFill>
              </a:rPr>
              <a:t>water, ethanol, oil, salt and sugar </a:t>
            </a:r>
            <a:r>
              <a:rPr lang="en-US" sz="2000" dirty="0"/>
              <a:t>(models and chemicals)</a:t>
            </a:r>
          </a:p>
        </p:txBody>
      </p:sp>
      <p:pic>
        <p:nvPicPr>
          <p:cNvPr id="5" name="Online Media 2" title="ethanol models interacting">
            <a:hlinkClick r:id="" action="ppaction://media"/>
            <a:extLst>
              <a:ext uri="{FF2B5EF4-FFF2-40B4-BE49-F238E27FC236}">
                <a16:creationId xmlns:a16="http://schemas.microsoft.com/office/drawing/2014/main" id="{BBF1F20C-3193-0135-65FE-8E36A44D4967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8161531" y="3206400"/>
            <a:ext cx="3812681" cy="2154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31419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420F162-E0BD-FC64-B4B6-53875A2361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A843A8B-7975-1C55-4867-BA5E47D32E36}"/>
              </a:ext>
            </a:extLst>
          </p:cNvPr>
          <p:cNvSpPr txBox="1"/>
          <p:nvPr/>
        </p:nvSpPr>
        <p:spPr>
          <a:xfrm>
            <a:off x="548121" y="3004728"/>
            <a:ext cx="10644812" cy="36313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Font typeface="Arial" panose="020B0604020202020204" pitchFamily="34" charset="0"/>
              <a:buChar char="•"/>
            </a:pP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This situation can be something from your own experience, or it can be a situation that you may encounter in the future based on your anticipated educational or career path.  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Font typeface="Arial" panose="020B0604020202020204" pitchFamily="34" charset="0"/>
              <a:buChar char="•"/>
            </a:pP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Please explain the situation in enough detail to give the reader a clear understanding why you have chosen it as relevant to this activity.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>
                <a:srgbClr val="00B050"/>
              </a:buClr>
              <a:buFont typeface="Arial" panose="020B0604020202020204" pitchFamily="34" charset="0"/>
              <a:buChar char="•"/>
            </a:pP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 sure to describe what the impact on the environment is/was, include what the intermolecular forces are relevant to your example, the physical properties of the solvent and how those properties led or will lead to the environmental impact you described.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F8172F7-9B6D-007B-A904-620ABACF7131}"/>
              </a:ext>
            </a:extLst>
          </p:cNvPr>
          <p:cNvSpPr txBox="1"/>
          <p:nvPr/>
        </p:nvSpPr>
        <p:spPr>
          <a:xfrm>
            <a:off x="4080933" y="481736"/>
            <a:ext cx="354989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rgbClr val="00B050"/>
                </a:solidFill>
              </a:rPr>
              <a:t>Reflection Exercise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8065A3C-504B-F345-1693-DBAC0EFBB9AB}"/>
              </a:ext>
            </a:extLst>
          </p:cNvPr>
          <p:cNvSpPr txBox="1"/>
          <p:nvPr/>
        </p:nvSpPr>
        <p:spPr>
          <a:xfrm>
            <a:off x="188050" y="1419669"/>
            <a:ext cx="11216550" cy="1200329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Based on what you have learned about intermolecular forces, specifically as they relate to solvents, describe a situation where your choice of a solvent used in a specific application has or had a positive or negative impact on the environment. </a:t>
            </a:r>
          </a:p>
        </p:txBody>
      </p:sp>
    </p:spTree>
    <p:extLst>
      <p:ext uri="{BB962C8B-B14F-4D97-AF65-F5344CB8AC3E}">
        <p14:creationId xmlns:p14="http://schemas.microsoft.com/office/powerpoint/2010/main" val="18549744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3012599-1167-1860-BD03-99F8E771B7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6" name="Google Shape;131;p25">
            <a:extLst>
              <a:ext uri="{FF2B5EF4-FFF2-40B4-BE49-F238E27FC236}">
                <a16:creationId xmlns:a16="http://schemas.microsoft.com/office/drawing/2014/main" id="{4D4512E1-19EC-09C4-48B8-189B868EB5BC}"/>
              </a:ext>
            </a:extLst>
          </p:cNvPr>
          <p:cNvSpPr txBox="1">
            <a:spLocks/>
          </p:cNvSpPr>
          <p:nvPr/>
        </p:nvSpPr>
        <p:spPr>
          <a:xfrm>
            <a:off x="2345267" y="1484065"/>
            <a:ext cx="9144000" cy="8044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33" tIns="45700" rIns="91433" bIns="4570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Verdana Pro SemiBold" panose="020B0604020202020204" pitchFamily="34" charset="0"/>
                <a:ea typeface="+mj-ea"/>
                <a:cs typeface="+mj-cs"/>
              </a:defRPr>
            </a:lvl1pPr>
          </a:lstStyle>
          <a:p>
            <a:pPr>
              <a:buSzPts val="2700"/>
            </a:pPr>
            <a:r>
              <a:rPr lang="en-US" sz="3600" dirty="0"/>
              <a:t>Workshop NGSS Connections </a:t>
            </a:r>
            <a:br>
              <a:rPr lang="en-US" sz="3600" dirty="0">
                <a:solidFill>
                  <a:srgbClr val="0070C0"/>
                </a:solidFill>
              </a:rPr>
            </a:br>
            <a:endParaRPr lang="en-US" dirty="0"/>
          </a:p>
        </p:txBody>
      </p:sp>
      <p:graphicFrame>
        <p:nvGraphicFramePr>
          <p:cNvPr id="7" name="Google Shape;132;p25">
            <a:extLst>
              <a:ext uri="{FF2B5EF4-FFF2-40B4-BE49-F238E27FC236}">
                <a16:creationId xmlns:a16="http://schemas.microsoft.com/office/drawing/2014/main" id="{F8E6848A-EEA2-D5C2-9647-B1D0E551DBF8}"/>
              </a:ext>
            </a:extLst>
          </p:cNvPr>
          <p:cNvGraphicFramePr/>
          <p:nvPr/>
        </p:nvGraphicFramePr>
        <p:xfrm>
          <a:off x="617911" y="2288465"/>
          <a:ext cx="10956200" cy="3960162"/>
        </p:xfrm>
        <a:graphic>
          <a:graphicData uri="http://schemas.openxmlformats.org/drawingml/2006/table">
            <a:tbl>
              <a:tblPr firstRow="1" firstCol="1" bandRow="1">
                <a:noFill/>
              </a:tblPr>
              <a:tblGrid>
                <a:gridCol w="35272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85056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5784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9555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3200" u="none" strike="noStrike" cap="none">
                          <a:solidFill>
                            <a:schemeClr val="lt1"/>
                          </a:solidFill>
                        </a:rPr>
                        <a:t>SEPs</a:t>
                      </a:r>
                      <a:endParaRPr sz="3200" u="none" strike="noStrike" cap="none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67" marR="68567" marT="0" marB="0">
                    <a:lnL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3200" u="none" strike="noStrike" cap="none">
                          <a:solidFill>
                            <a:schemeClr val="lt1"/>
                          </a:solidFill>
                        </a:rPr>
                        <a:t>CCCs</a:t>
                      </a:r>
                      <a:endParaRPr sz="3200" u="none" strike="noStrike" cap="none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67" marR="68567" marT="0" marB="0">
                    <a:lnL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8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3200" u="none" strike="noStrike" cap="none">
                          <a:solidFill>
                            <a:schemeClr val="lt1"/>
                          </a:solidFill>
                        </a:rPr>
                        <a:t>DCIs</a:t>
                      </a:r>
                      <a:endParaRPr sz="3200" u="none" strike="noStrike" cap="none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67" marR="68567" marT="0" marB="0">
                    <a:lnL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66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65303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400" b="1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Asking questions</a:t>
                      </a:r>
                      <a:endParaRPr sz="2400" b="1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67" marR="68567" marT="0" marB="0">
                    <a:lnL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400" b="1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Cause and effect</a:t>
                      </a:r>
                      <a:endParaRPr sz="2400" b="1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67" marR="68567" marT="0" marB="0">
                    <a:lnL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99FF99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400" b="1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LS1.A: Structure and function</a:t>
                      </a:r>
                      <a:endParaRPr sz="2400" b="1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67" marR="68567" marT="0" marB="0">
                    <a:lnL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CC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65303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400" b="1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Developing and using models</a:t>
                      </a:r>
                      <a:endParaRPr sz="2400" b="1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67" marR="68567" marT="0" marB="0">
                    <a:lnL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400" b="1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Structure and function</a:t>
                      </a:r>
                      <a:endParaRPr sz="2400" b="1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67" marR="68567" marT="0" marB="0">
                    <a:lnL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99FF99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400" b="1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PS1.A: Structure and properties of matter</a:t>
                      </a:r>
                      <a:endParaRPr sz="2400" b="1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67" marR="68567" marT="0" marB="0">
                    <a:lnL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CC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43567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400" b="1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Constructing explanations</a:t>
                      </a:r>
                      <a:endParaRPr sz="2400" b="1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67" marR="68567" marT="0" marB="0">
                    <a:lnL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b="1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67" marR="68567" marT="0" marB="0">
                    <a:lnL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99FF99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400" b="1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PS1.B: Chemical reactions</a:t>
                      </a:r>
                      <a:endParaRPr sz="2400" b="1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67" marR="68567" marT="0" marB="0">
                    <a:lnL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CC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43567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b="1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67" marR="68567" marT="0" marB="0">
                    <a:lnL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b="1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67" marR="68567" marT="0" marB="0">
                    <a:lnL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99FF99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b="1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67" marR="68567" marT="0" marB="0">
                    <a:lnL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CC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43567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400" b="1" u="none" strike="noStrike" cap="none"/>
                        <a:t> </a:t>
                      </a:r>
                      <a:endParaRPr sz="2400" b="1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67" marR="68567" marT="0" marB="0">
                    <a:lnL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b="1" u="none" strike="noStrike" cap="none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67" marR="68567" marT="0" marB="0">
                    <a:lnL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99FF99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b="1" u="none" strike="noStrike" cap="none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67" marR="68567" marT="0" marB="0">
                    <a:lnL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CC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0827229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1D3A33A-E986-9E03-773C-9BC164C544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14</a:t>
            </a:fld>
            <a:endParaRPr lang="en-US" dirty="0"/>
          </a:p>
        </p:txBody>
      </p:sp>
      <p:pic>
        <p:nvPicPr>
          <p:cNvPr id="5" name="Picture 2" descr="Introduction to Intermolecular Forces">
            <a:extLst>
              <a:ext uri="{FF2B5EF4-FFF2-40B4-BE49-F238E27FC236}">
                <a16:creationId xmlns:a16="http://schemas.microsoft.com/office/drawing/2014/main" id="{6984E40F-1219-6CF5-5273-734FA9E443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8607" y="1363625"/>
            <a:ext cx="5534025" cy="411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2A5F27B-9FB0-6FFC-8DD0-ABB694453BF3}"/>
              </a:ext>
            </a:extLst>
          </p:cNvPr>
          <p:cNvSpPr txBox="1"/>
          <p:nvPr/>
        </p:nvSpPr>
        <p:spPr>
          <a:xfrm>
            <a:off x="7556247" y="3049955"/>
            <a:ext cx="388760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>
                <a:solidFill>
                  <a:srgbClr val="00B050"/>
                </a:solidFill>
              </a:rPr>
              <a:t>engineeringunleashed.com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80DFE32-1EAC-187B-648D-AFBDF3C4A8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52854" y="1906064"/>
            <a:ext cx="2894390" cy="114389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7AFE0203-9C7E-D424-81E1-E05BDAF56540}"/>
              </a:ext>
            </a:extLst>
          </p:cNvPr>
          <p:cNvSpPr txBox="1"/>
          <p:nvPr/>
        </p:nvSpPr>
        <p:spPr>
          <a:xfrm>
            <a:off x="8118715" y="4363123"/>
            <a:ext cx="2762666" cy="861774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800" dirty="0">
                <a:solidFill>
                  <a:srgbClr val="00B050"/>
                </a:solidFill>
              </a:rPr>
              <a:t>Email me with questions:</a:t>
            </a:r>
          </a:p>
          <a:p>
            <a:pPr algn="ctr"/>
            <a:r>
              <a:rPr lang="en-US" sz="1800" dirty="0">
                <a:solidFill>
                  <a:srgbClr val="00B050"/>
                </a:solidFill>
              </a:rPr>
              <a:t>Anne-Marie Nickel, PhD</a:t>
            </a:r>
            <a:endParaRPr lang="en-US" dirty="0"/>
          </a:p>
          <a:p>
            <a:pPr algn="ctr"/>
            <a:r>
              <a:rPr lang="en-US" dirty="0">
                <a:solidFill>
                  <a:srgbClr val="00B050"/>
                </a:solidFill>
              </a:rPr>
              <a:t>nickel@msoe.edu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C8D281E-1F85-D970-015A-49875877C020}"/>
              </a:ext>
            </a:extLst>
          </p:cNvPr>
          <p:cNvSpPr txBox="1"/>
          <p:nvPr/>
        </p:nvSpPr>
        <p:spPr>
          <a:xfrm>
            <a:off x="803798" y="5556695"/>
            <a:ext cx="60436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dirty="0">
                <a:solidFill>
                  <a:srgbClr val="00B050"/>
                </a:solidFill>
              </a:rPr>
              <a:t>Introduction to Intermolecular Forces</a:t>
            </a:r>
          </a:p>
        </p:txBody>
      </p:sp>
    </p:spTree>
    <p:extLst>
      <p:ext uri="{BB962C8B-B14F-4D97-AF65-F5344CB8AC3E}">
        <p14:creationId xmlns:p14="http://schemas.microsoft.com/office/powerpoint/2010/main" val="54564667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0655862-6CAC-0838-1C95-5B7AC0F1EE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385AC58-5A63-B778-952B-00782176057C}"/>
              </a:ext>
            </a:extLst>
          </p:cNvPr>
          <p:cNvSpPr txBox="1"/>
          <p:nvPr/>
        </p:nvSpPr>
        <p:spPr>
          <a:xfrm>
            <a:off x="3322656" y="964863"/>
            <a:ext cx="388760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>
                <a:solidFill>
                  <a:srgbClr val="00B050"/>
                </a:solidFill>
              </a:rPr>
              <a:t>engineeringunleashed.com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9AA968B-D83B-31C9-C622-C58ED840E5E7}"/>
              </a:ext>
            </a:extLst>
          </p:cNvPr>
          <p:cNvSpPr txBox="1"/>
          <p:nvPr/>
        </p:nvSpPr>
        <p:spPr>
          <a:xfrm>
            <a:off x="3154328" y="5706344"/>
            <a:ext cx="369089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dirty="0">
                <a:solidFill>
                  <a:srgbClr val="00B050"/>
                </a:solidFill>
              </a:rPr>
              <a:t>https://engineeringunleashed.com/card/2494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D53D26D-5260-A66B-2772-D05891644A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8358" y="1536809"/>
            <a:ext cx="8331769" cy="416953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A794AF8-57BC-7588-CA68-E66B09D7579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69345" y="964863"/>
            <a:ext cx="2894390" cy="1143891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AF4E719F-9DF8-1807-91AB-ECC425033AE6}"/>
              </a:ext>
            </a:extLst>
          </p:cNvPr>
          <p:cNvSpPr txBox="1"/>
          <p:nvPr/>
        </p:nvSpPr>
        <p:spPr>
          <a:xfrm>
            <a:off x="9330127" y="5524237"/>
            <a:ext cx="2762666" cy="584775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800" dirty="0">
                <a:solidFill>
                  <a:srgbClr val="00B050"/>
                </a:solidFill>
              </a:rPr>
              <a:t>Anne-Marie Nickel, PhD</a:t>
            </a:r>
            <a:endParaRPr lang="en-US" dirty="0"/>
          </a:p>
          <a:p>
            <a:pPr algn="ctr"/>
            <a:r>
              <a:rPr lang="en-US" dirty="0">
                <a:solidFill>
                  <a:srgbClr val="00B050"/>
                </a:solidFill>
              </a:rPr>
              <a:t>nickel@msoe.edu</a:t>
            </a:r>
          </a:p>
        </p:txBody>
      </p:sp>
    </p:spTree>
    <p:extLst>
      <p:ext uri="{BB962C8B-B14F-4D97-AF65-F5344CB8AC3E}">
        <p14:creationId xmlns:p14="http://schemas.microsoft.com/office/powerpoint/2010/main" val="393356840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C5D4C19-E6BC-C959-4A39-E26DAF1CC2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BA6EE1F7-FC27-FC0F-8664-2B96C00355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5841" y="958302"/>
            <a:ext cx="11420554" cy="544574"/>
          </a:xfrm>
        </p:spPr>
        <p:txBody>
          <a:bodyPr>
            <a:normAutofit fontScale="90000"/>
          </a:bodyPr>
          <a:lstStyle/>
          <a:p>
            <a:r>
              <a:rPr lang="en-US" dirty="0"/>
              <a:t>Access our 20% discount code by scanning this QR code:</a:t>
            </a:r>
          </a:p>
        </p:txBody>
      </p:sp>
      <p:pic>
        <p:nvPicPr>
          <p:cNvPr id="7" name="Picture 7" descr="Qr code&#10;&#10;Description automatically generated">
            <a:extLst>
              <a:ext uri="{FF2B5EF4-FFF2-40B4-BE49-F238E27FC236}">
                <a16:creationId xmlns:a16="http://schemas.microsoft.com/office/drawing/2014/main" id="{28F08F60-164C-E1A9-CC8D-A9D8A095C24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810313" y="1768474"/>
            <a:ext cx="4651375" cy="4651375"/>
          </a:xfrm>
        </p:spPr>
      </p:pic>
    </p:spTree>
    <p:extLst>
      <p:ext uri="{BB962C8B-B14F-4D97-AF65-F5344CB8AC3E}">
        <p14:creationId xmlns:p14="http://schemas.microsoft.com/office/powerpoint/2010/main" val="386793951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231031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13B621F-5450-8B1F-478C-2B2AB112B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6FC2FCA-782A-61B6-DB6F-9F6030323E2D}"/>
              </a:ext>
            </a:extLst>
          </p:cNvPr>
          <p:cNvSpPr txBox="1"/>
          <p:nvPr/>
        </p:nvSpPr>
        <p:spPr>
          <a:xfrm>
            <a:off x="358457" y="4795245"/>
            <a:ext cx="29118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dirty="0">
                <a:solidFill>
                  <a:srgbClr val="00B050"/>
                </a:solidFill>
              </a:rPr>
              <a:t>Anne Alexander, PhD</a:t>
            </a:r>
          </a:p>
          <a:p>
            <a:pPr algn="ctr"/>
            <a:r>
              <a:rPr lang="en-US" dirty="0"/>
              <a:t>Professor of Chemistry at MSOE</a:t>
            </a:r>
          </a:p>
        </p:txBody>
      </p:sp>
      <p:pic>
        <p:nvPicPr>
          <p:cNvPr id="6" name="Picture 4">
            <a:extLst>
              <a:ext uri="{FF2B5EF4-FFF2-40B4-BE49-F238E27FC236}">
                <a16:creationId xmlns:a16="http://schemas.microsoft.com/office/drawing/2014/main" id="{84D999F6-4A32-4951-A1A4-405FA83B26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285" y="1329935"/>
            <a:ext cx="2182221" cy="3266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8C15A18-2237-40E9-4DEE-1A59415863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86494" y="1329935"/>
            <a:ext cx="2182221" cy="3266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6158757-386E-F60C-6676-031274607A67}"/>
              </a:ext>
            </a:extLst>
          </p:cNvPr>
          <p:cNvSpPr txBox="1"/>
          <p:nvPr/>
        </p:nvSpPr>
        <p:spPr>
          <a:xfrm>
            <a:off x="8810459" y="4782889"/>
            <a:ext cx="3134290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dirty="0">
                <a:solidFill>
                  <a:srgbClr val="00B050"/>
                </a:solidFill>
              </a:rPr>
              <a:t>Michael Navin, PhD</a:t>
            </a:r>
          </a:p>
          <a:p>
            <a:pPr algn="ctr"/>
            <a:r>
              <a:rPr lang="en-US" dirty="0"/>
              <a:t>Chemistry Technician and </a:t>
            </a:r>
          </a:p>
          <a:p>
            <a:pPr algn="ctr"/>
            <a:r>
              <a:rPr lang="en-US" dirty="0"/>
              <a:t>Adjunct Faculty Member at MSOE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FFA0E3F-38EA-00EF-4E55-FB7BBA88F093}"/>
              </a:ext>
            </a:extLst>
          </p:cNvPr>
          <p:cNvSpPr txBox="1"/>
          <p:nvPr/>
        </p:nvSpPr>
        <p:spPr>
          <a:xfrm>
            <a:off x="3478743" y="1306518"/>
            <a:ext cx="5256215" cy="4524315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800" dirty="0">
                <a:solidFill>
                  <a:srgbClr val="00B050"/>
                </a:solidFill>
              </a:rPr>
              <a:t>Anne-Marie Nickel, PhD</a:t>
            </a:r>
          </a:p>
          <a:p>
            <a:r>
              <a:rPr lang="en-US" sz="1800" dirty="0"/>
              <a:t>Professor of Chemistry</a:t>
            </a:r>
          </a:p>
          <a:p>
            <a:r>
              <a:rPr lang="en-US" sz="1800" dirty="0"/>
              <a:t>Milwaukee School of Engineering</a:t>
            </a:r>
          </a:p>
          <a:p>
            <a:r>
              <a:rPr lang="en-US" sz="1800" dirty="0"/>
              <a:t>Milwaukee, WI</a:t>
            </a:r>
          </a:p>
          <a:p>
            <a:endParaRPr lang="en-US" sz="1800" dirty="0"/>
          </a:p>
          <a:p>
            <a:r>
              <a:rPr lang="en-US" dirty="0"/>
              <a:t>21</a:t>
            </a:r>
            <a:r>
              <a:rPr lang="en-US" baseline="30000" dirty="0"/>
              <a:t>st</a:t>
            </a:r>
            <a:r>
              <a:rPr lang="en-US" dirty="0"/>
              <a:t> </a:t>
            </a:r>
            <a:r>
              <a:rPr lang="en-US" sz="1800" dirty="0"/>
              <a:t>year teaching chemistry at MSOE:</a:t>
            </a:r>
            <a:r>
              <a:rPr lang="en-US" dirty="0"/>
              <a:t> </a:t>
            </a:r>
            <a:endParaRPr lang="en-US" sz="1800" dirty="0">
              <a:cs typeface="Calibri"/>
            </a:endParaRPr>
          </a:p>
          <a:p>
            <a:pPr marL="285750" indent="-285750">
              <a:buClr>
                <a:srgbClr val="00B050"/>
              </a:buClr>
              <a:buFont typeface="Arial" panose="020B0604020202020204" pitchFamily="34" charset="0"/>
              <a:buChar char="•"/>
            </a:pPr>
            <a:r>
              <a:rPr lang="en-US" sz="1800" dirty="0"/>
              <a:t>general chemistry</a:t>
            </a:r>
          </a:p>
          <a:p>
            <a:pPr marL="285750" indent="-285750">
              <a:buClr>
                <a:srgbClr val="00B050"/>
              </a:buClr>
              <a:buFont typeface="Arial" panose="020B0604020202020204" pitchFamily="34" charset="0"/>
              <a:buChar char="•"/>
            </a:pPr>
            <a:r>
              <a:rPr lang="en-US" sz="1800" dirty="0"/>
              <a:t>nanotechnology</a:t>
            </a:r>
          </a:p>
          <a:p>
            <a:pPr marL="285750" indent="-285750">
              <a:buClr>
                <a:srgbClr val="00B050"/>
              </a:buClr>
              <a:buFont typeface="Arial" panose="020B0604020202020204" pitchFamily="34" charset="0"/>
              <a:buChar char="•"/>
            </a:pPr>
            <a:r>
              <a:rPr lang="en-US" sz="1800" dirty="0"/>
              <a:t>food chemistry</a:t>
            </a:r>
          </a:p>
          <a:p>
            <a:pPr marL="285750" indent="-285750">
              <a:buClr>
                <a:srgbClr val="00B050"/>
              </a:buClr>
              <a:buFont typeface="Arial" panose="020B0604020202020204" pitchFamily="34" charset="0"/>
              <a:buChar char="•"/>
            </a:pPr>
            <a:r>
              <a:rPr lang="en-US" sz="1800" dirty="0"/>
              <a:t>general, organic and biochemistry for nursing students</a:t>
            </a:r>
          </a:p>
          <a:p>
            <a:endParaRPr lang="en-US" sz="1800" dirty="0"/>
          </a:p>
          <a:p>
            <a:r>
              <a:rPr lang="en-US" sz="1800" dirty="0"/>
              <a:t>PhD in Inorganic Chemistry from the UW-Madison</a:t>
            </a:r>
          </a:p>
          <a:p>
            <a:r>
              <a:rPr lang="en-US" sz="1800" dirty="0"/>
              <a:t>BA in Chemistry from Lawrence University</a:t>
            </a:r>
          </a:p>
          <a:p>
            <a:endParaRPr lang="en-US" sz="1800" dirty="0"/>
          </a:p>
          <a:p>
            <a:r>
              <a:rPr lang="en-US" sz="1800" dirty="0">
                <a:solidFill>
                  <a:srgbClr val="00B050"/>
                </a:solidFill>
              </a:rPr>
              <a:t>nickel@msoe.edu</a:t>
            </a:r>
          </a:p>
        </p:txBody>
      </p:sp>
    </p:spTree>
    <p:extLst>
      <p:ext uri="{BB962C8B-B14F-4D97-AF65-F5344CB8AC3E}">
        <p14:creationId xmlns:p14="http://schemas.microsoft.com/office/powerpoint/2010/main" val="42591652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A8D716E-4BE9-70F3-DB9C-7429468BEB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5" name="Google Shape;96;p15">
            <a:extLst>
              <a:ext uri="{FF2B5EF4-FFF2-40B4-BE49-F238E27FC236}">
                <a16:creationId xmlns:a16="http://schemas.microsoft.com/office/drawing/2014/main" id="{F014609A-DC10-96C7-157D-B0B38D08184C}"/>
              </a:ext>
            </a:extLst>
          </p:cNvPr>
          <p:cNvSpPr txBox="1">
            <a:spLocks/>
          </p:cNvSpPr>
          <p:nvPr/>
        </p:nvSpPr>
        <p:spPr>
          <a:xfrm>
            <a:off x="1524000" y="1715522"/>
            <a:ext cx="9144000" cy="934544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b" anchorCtr="0">
            <a:normAutofit fontScale="97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Verdana Pro SemiBold" panose="020B0604020202020204" pitchFamily="34" charset="0"/>
                <a:ea typeface="+mj-ea"/>
                <a:cs typeface="+mj-cs"/>
              </a:defRPr>
            </a:lvl1pPr>
          </a:lstStyle>
          <a:p>
            <a:pPr algn="ctr">
              <a:spcBef>
                <a:spcPts val="0"/>
              </a:spcBef>
              <a:buClr>
                <a:schemeClr val="dk1"/>
              </a:buClr>
              <a:buSzPts val="3600"/>
              <a:buFont typeface="Calibri"/>
              <a:buNone/>
            </a:pPr>
            <a:r>
              <a:rPr lang="en-US" sz="3600" dirty="0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Workshop Learning Goals</a:t>
            </a:r>
            <a:br>
              <a:rPr lang="en-US" sz="3600" dirty="0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lang="en-US" dirty="0">
              <a:solidFill>
                <a:srgbClr val="00B05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DBB1D8D-6634-956A-6E2F-BF8449A13780}"/>
              </a:ext>
            </a:extLst>
          </p:cNvPr>
          <p:cNvSpPr txBox="1"/>
          <p:nvPr/>
        </p:nvSpPr>
        <p:spPr>
          <a:xfrm>
            <a:off x="881299" y="2673860"/>
            <a:ext cx="10429402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>
              <a:spcBef>
                <a:spcPts val="0"/>
              </a:spcBef>
              <a:spcAft>
                <a:spcPts val="1200"/>
              </a:spcAft>
              <a:buFont typeface="Symbol" panose="05050102010706020507" pitchFamily="18" charset="2"/>
              <a:buChar char=""/>
            </a:pPr>
            <a:r>
              <a:rPr lang="en-US" sz="2400" spc="-25" dirty="0">
                <a:solidFill>
                  <a:srgbClr val="4D4D4D"/>
                </a:solidFill>
                <a:effectLst/>
                <a:latin typeface="Muli"/>
                <a:ea typeface="Times New Roman" panose="02020603050405020304" pitchFamily="18" charset="0"/>
              </a:rPr>
              <a:t>Guided-inquiry learning activities to use with students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0" lvl="0" indent="-342900">
              <a:spcBef>
                <a:spcPts val="0"/>
              </a:spcBef>
              <a:spcAft>
                <a:spcPts val="1200"/>
              </a:spcAft>
              <a:buFont typeface="Symbol" panose="05050102010706020507" pitchFamily="18" charset="2"/>
              <a:buChar char=""/>
            </a:pPr>
            <a:r>
              <a:rPr lang="en-US" sz="2400" spc="-25" dirty="0">
                <a:solidFill>
                  <a:srgbClr val="4D4D4D"/>
                </a:solidFill>
                <a:effectLst/>
                <a:latin typeface="Muli"/>
                <a:ea typeface="Times New Roman" panose="02020603050405020304" pitchFamily="18" charset="0"/>
              </a:rPr>
              <a:t>Discuss extensions of the activity to real-world applications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0" lvl="0" indent="-342900">
              <a:spcBef>
                <a:spcPts val="0"/>
              </a:spcBef>
              <a:spcAft>
                <a:spcPts val="1200"/>
              </a:spcAft>
              <a:buFont typeface="Symbol" panose="05050102010706020507" pitchFamily="18" charset="2"/>
              <a:buChar char=""/>
            </a:pPr>
            <a:r>
              <a:rPr lang="en-US" sz="2400" spc="-25" dirty="0">
                <a:solidFill>
                  <a:srgbClr val="4D4D4D"/>
                </a:solidFill>
                <a:effectLst/>
                <a:latin typeface="Muli"/>
                <a:ea typeface="Times New Roman" panose="02020603050405020304" pitchFamily="18" charset="0"/>
              </a:rPr>
              <a:t>Evaluate hand-held model representations for their impact on learning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0" lvl="0" indent="-342900">
              <a:spcBef>
                <a:spcPts val="0"/>
              </a:spcBef>
              <a:spcAft>
                <a:spcPts val="1200"/>
              </a:spcAft>
              <a:buFont typeface="Symbol" panose="05050102010706020507" pitchFamily="18" charset="2"/>
              <a:buChar char=""/>
            </a:pPr>
            <a:r>
              <a:rPr lang="en-US" sz="2400" spc="-25" dirty="0">
                <a:solidFill>
                  <a:srgbClr val="4D4D4D"/>
                </a:solidFill>
                <a:effectLst/>
                <a:latin typeface="Muli"/>
                <a:ea typeface="Times New Roman" panose="02020603050405020304" pitchFamily="18" charset="0"/>
              </a:rPr>
              <a:t>Experience activities first-hand that could be used in a virtual or in-person setting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0" lvl="0" indent="-342900">
              <a:spcBef>
                <a:spcPts val="0"/>
              </a:spcBef>
              <a:spcAft>
                <a:spcPts val="1200"/>
              </a:spcAft>
              <a:buFont typeface="Symbol" panose="05050102010706020507" pitchFamily="18" charset="2"/>
              <a:buChar char=""/>
            </a:pPr>
            <a:r>
              <a:rPr lang="en-US" sz="2400" spc="-25" dirty="0">
                <a:solidFill>
                  <a:srgbClr val="4D4D4D"/>
                </a:solidFill>
                <a:effectLst/>
                <a:latin typeface="Muli"/>
                <a:ea typeface="Times New Roman" panose="02020603050405020304" pitchFamily="18" charset="0"/>
              </a:rPr>
              <a:t>Discuss connections to NGSS standards such as HS-PS1-3 and MS-PS1-2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67501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F7E8FD9-96A5-042E-BA7B-55763B342A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1F6D119-919E-3165-E083-2D4D988950BA}"/>
              </a:ext>
            </a:extLst>
          </p:cNvPr>
          <p:cNvSpPr txBox="1"/>
          <p:nvPr/>
        </p:nvSpPr>
        <p:spPr>
          <a:xfrm>
            <a:off x="645954" y="1872915"/>
            <a:ext cx="1071274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Clr>
                <a:srgbClr val="00B050"/>
              </a:buClr>
              <a:buFont typeface="Arial" panose="020B0604020202020204" pitchFamily="34" charset="0"/>
              <a:buChar char="•"/>
            </a:pPr>
            <a:r>
              <a:rPr lang="en-US" sz="2400" dirty="0"/>
              <a:t>Link observations of pure substances and mixtures to attractive forces between molecular models</a:t>
            </a:r>
          </a:p>
        </p:txBody>
      </p:sp>
      <p:sp>
        <p:nvSpPr>
          <p:cNvPr id="6" name="Google Shape;96;p15">
            <a:extLst>
              <a:ext uri="{FF2B5EF4-FFF2-40B4-BE49-F238E27FC236}">
                <a16:creationId xmlns:a16="http://schemas.microsoft.com/office/drawing/2014/main" id="{DFF9F0A0-6E68-A814-A0DA-39CD4BDD8A5E}"/>
              </a:ext>
            </a:extLst>
          </p:cNvPr>
          <p:cNvSpPr txBox="1">
            <a:spLocks/>
          </p:cNvSpPr>
          <p:nvPr/>
        </p:nvSpPr>
        <p:spPr>
          <a:xfrm>
            <a:off x="1229918" y="972622"/>
            <a:ext cx="9144000" cy="9345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75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lnSpc>
                <a:spcPct val="90000"/>
              </a:lnSpc>
              <a:buClr>
                <a:schemeClr val="dk1"/>
              </a:buClr>
              <a:buSzPts val="3600"/>
              <a:buFont typeface="Calibri"/>
              <a:buNone/>
            </a:pPr>
            <a:r>
              <a:rPr lang="en-US" sz="3600" dirty="0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Goals for Activity</a:t>
            </a:r>
            <a:br>
              <a:rPr lang="en-US" sz="3600" dirty="0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lang="en-US" dirty="0">
              <a:solidFill>
                <a:srgbClr val="00B050"/>
              </a:solidFill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16B01345-2EAC-4757-6C76-2E9D31032D5F}"/>
              </a:ext>
            </a:extLst>
          </p:cNvPr>
          <p:cNvGrpSpPr/>
          <p:nvPr/>
        </p:nvGrpSpPr>
        <p:grpSpPr>
          <a:xfrm>
            <a:off x="546611" y="3436740"/>
            <a:ext cx="3248876" cy="1759998"/>
            <a:chOff x="138113" y="0"/>
            <a:chExt cx="11914187" cy="6174297"/>
          </a:xfrm>
        </p:grpSpPr>
        <p:pic>
          <p:nvPicPr>
            <p:cNvPr id="8" name="Picture 2" descr="See the source image">
              <a:extLst>
                <a:ext uri="{FF2B5EF4-FFF2-40B4-BE49-F238E27FC236}">
                  <a16:creationId xmlns:a16="http://schemas.microsoft.com/office/drawing/2014/main" id="{F378F5C0-8749-5F19-F64C-03C4909C7500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9970"/>
            <a:stretch/>
          </p:blipFill>
          <p:spPr bwMode="auto">
            <a:xfrm>
              <a:off x="138113" y="0"/>
              <a:ext cx="11914187" cy="617429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41A9C88C-6658-0973-D4DF-C920F05E1FD5}"/>
                </a:ext>
              </a:extLst>
            </p:cNvPr>
            <p:cNvSpPr txBox="1"/>
            <p:nvPr/>
          </p:nvSpPr>
          <p:spPr>
            <a:xfrm>
              <a:off x="7542731" y="90822"/>
              <a:ext cx="2557614" cy="863775"/>
            </a:xfrm>
            <a:prstGeom prst="rect">
              <a:avLst/>
            </a:prstGeom>
            <a:solidFill>
              <a:srgbClr val="C00000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b="1" dirty="0">
                  <a:solidFill>
                    <a:schemeClr val="bg1"/>
                  </a:solidFill>
                </a:rPr>
                <a:t>IMF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AA2E9048-5D78-BC98-073E-D2268E18CBDE}"/>
              </a:ext>
            </a:extLst>
          </p:cNvPr>
          <p:cNvGrpSpPr/>
          <p:nvPr/>
        </p:nvGrpSpPr>
        <p:grpSpPr>
          <a:xfrm>
            <a:off x="4524672" y="3305067"/>
            <a:ext cx="3159434" cy="2023345"/>
            <a:chOff x="4392612" y="2956286"/>
            <a:chExt cx="3159434" cy="2023345"/>
          </a:xfrm>
        </p:grpSpPr>
        <p:pic>
          <p:nvPicPr>
            <p:cNvPr id="11" name="Picture 10" descr="See the source image">
              <a:extLst>
                <a:ext uri="{FF2B5EF4-FFF2-40B4-BE49-F238E27FC236}">
                  <a16:creationId xmlns:a16="http://schemas.microsoft.com/office/drawing/2014/main" id="{1C0E0D34-6351-2AFA-C339-683ECE1E7DA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92612" y="3221173"/>
              <a:ext cx="927828" cy="120294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C9A90F2C-9030-8448-319C-D26DB39EB7C2}"/>
                </a:ext>
              </a:extLst>
            </p:cNvPr>
            <p:cNvGrpSpPr/>
            <p:nvPr/>
          </p:nvGrpSpPr>
          <p:grpSpPr>
            <a:xfrm>
              <a:off x="5522302" y="2956286"/>
              <a:ext cx="2029744" cy="2023345"/>
              <a:chOff x="5243511" y="2557462"/>
              <a:chExt cx="2642139" cy="2701181"/>
            </a:xfrm>
          </p:grpSpPr>
          <p:pic>
            <p:nvPicPr>
              <p:cNvPr id="13" name="Picture 12" descr="A picture containing text, clipart&#10;&#10;Description automatically generated">
                <a:extLst>
                  <a:ext uri="{FF2B5EF4-FFF2-40B4-BE49-F238E27FC236}">
                    <a16:creationId xmlns:a16="http://schemas.microsoft.com/office/drawing/2014/main" id="{3C8971C0-8D33-B877-66E9-68D51370A71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243511" y="2557462"/>
                <a:ext cx="2642139" cy="2701181"/>
              </a:xfrm>
              <a:prstGeom prst="rect">
                <a:avLst/>
              </a:prstGeom>
            </p:spPr>
          </p:pic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35C34901-E8FC-E1DE-F697-BE6C7B342A2B}"/>
                  </a:ext>
                </a:extLst>
              </p:cNvPr>
              <p:cNvSpPr txBox="1"/>
              <p:nvPr/>
            </p:nvSpPr>
            <p:spPr>
              <a:xfrm>
                <a:off x="6988030" y="2726422"/>
                <a:ext cx="54534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IMF</a:t>
                </a:r>
              </a:p>
            </p:txBody>
          </p:sp>
        </p:grpSp>
      </p:grpSp>
      <p:pic>
        <p:nvPicPr>
          <p:cNvPr id="15" name="Picture 2" descr="See the source image">
            <a:extLst>
              <a:ext uri="{FF2B5EF4-FFF2-40B4-BE49-F238E27FC236}">
                <a16:creationId xmlns:a16="http://schemas.microsoft.com/office/drawing/2014/main" id="{BDC49E1D-A977-F463-B0F7-77C69818A08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62" r="5396"/>
          <a:stretch/>
        </p:blipFill>
        <p:spPr bwMode="auto">
          <a:xfrm>
            <a:off x="8413291" y="3145059"/>
            <a:ext cx="2611173" cy="2343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279561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767C33C-4062-65AF-65F1-7BD51CEFFB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931A492-DCE1-B65B-8E42-DEF4BCDD09DB}"/>
              </a:ext>
            </a:extLst>
          </p:cNvPr>
          <p:cNvSpPr txBox="1"/>
          <p:nvPr/>
        </p:nvSpPr>
        <p:spPr>
          <a:xfrm>
            <a:off x="645954" y="2040695"/>
            <a:ext cx="1071274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Clr>
                <a:srgbClr val="00B050"/>
              </a:buClr>
              <a:buFont typeface="Arial" panose="020B0604020202020204" pitchFamily="34" charset="0"/>
              <a:buChar char="•"/>
            </a:pPr>
            <a:r>
              <a:rPr lang="en-US" sz="2400" dirty="0"/>
              <a:t>Link observations of pure substances and mixtures to attractive forces between molecular models</a:t>
            </a:r>
          </a:p>
        </p:txBody>
      </p:sp>
      <p:sp>
        <p:nvSpPr>
          <p:cNvPr id="6" name="Google Shape;96;p15">
            <a:extLst>
              <a:ext uri="{FF2B5EF4-FFF2-40B4-BE49-F238E27FC236}">
                <a16:creationId xmlns:a16="http://schemas.microsoft.com/office/drawing/2014/main" id="{333E8EF4-CD25-1F4C-5D44-8270DDAC0143}"/>
              </a:ext>
            </a:extLst>
          </p:cNvPr>
          <p:cNvSpPr txBox="1">
            <a:spLocks/>
          </p:cNvSpPr>
          <p:nvPr/>
        </p:nvSpPr>
        <p:spPr>
          <a:xfrm>
            <a:off x="1339985" y="746764"/>
            <a:ext cx="9144000" cy="9345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75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lnSpc>
                <a:spcPct val="90000"/>
              </a:lnSpc>
              <a:buClr>
                <a:schemeClr val="dk1"/>
              </a:buClr>
              <a:buSzPts val="3600"/>
              <a:buFont typeface="Calibri"/>
              <a:buNone/>
            </a:pPr>
            <a:r>
              <a:rPr lang="en-US" sz="3600" dirty="0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Goals for Activity</a:t>
            </a:r>
            <a:br>
              <a:rPr lang="en-US" sz="3600" dirty="0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lang="en-US" dirty="0">
              <a:solidFill>
                <a:srgbClr val="00B050"/>
              </a:solidFill>
            </a:endParaRPr>
          </a:p>
        </p:txBody>
      </p:sp>
      <p:pic>
        <p:nvPicPr>
          <p:cNvPr id="7" name="Picture 2" descr="See the source image">
            <a:extLst>
              <a:ext uri="{FF2B5EF4-FFF2-40B4-BE49-F238E27FC236}">
                <a16:creationId xmlns:a16="http://schemas.microsoft.com/office/drawing/2014/main" id="{591D4E6D-E97A-BB40-4320-79B6F9D6EC5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83" r="13193"/>
          <a:stretch/>
        </p:blipFill>
        <p:spPr bwMode="auto">
          <a:xfrm>
            <a:off x="6904141" y="3503409"/>
            <a:ext cx="3028694" cy="22546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See the source image">
            <a:extLst>
              <a:ext uri="{FF2B5EF4-FFF2-40B4-BE49-F238E27FC236}">
                <a16:creationId xmlns:a16="http://schemas.microsoft.com/office/drawing/2014/main" id="{2784D35B-C3DF-B2A9-E9B2-D86451B333F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24" r="10741"/>
          <a:stretch/>
        </p:blipFill>
        <p:spPr bwMode="auto">
          <a:xfrm>
            <a:off x="1669163" y="3590466"/>
            <a:ext cx="3507662" cy="2080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048507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EE96E48-C8AF-44B2-DF0D-97AEFEB439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6</a:t>
            </a:fld>
            <a:endParaRPr lang="en-US" dirty="0"/>
          </a:p>
        </p:txBody>
      </p:sp>
      <p:pic>
        <p:nvPicPr>
          <p:cNvPr id="8" name="Picture 2" descr="Water Kit&lt;span class='copyText'&gt;©&lt;/span&gt;">
            <a:extLst>
              <a:ext uri="{FF2B5EF4-FFF2-40B4-BE49-F238E27FC236}">
                <a16:creationId xmlns:a16="http://schemas.microsoft.com/office/drawing/2014/main" id="{85BD4434-5D74-E26A-E0ED-3B732E40AD0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844" b="11416"/>
          <a:stretch/>
        </p:blipFill>
        <p:spPr bwMode="auto">
          <a:xfrm>
            <a:off x="2933553" y="1422400"/>
            <a:ext cx="8234902" cy="4208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Google Shape;96;p15">
            <a:extLst>
              <a:ext uri="{FF2B5EF4-FFF2-40B4-BE49-F238E27FC236}">
                <a16:creationId xmlns:a16="http://schemas.microsoft.com/office/drawing/2014/main" id="{321A8FF9-4385-4AEA-0091-2EE24C6EFF9E}"/>
              </a:ext>
            </a:extLst>
          </p:cNvPr>
          <p:cNvSpPr txBox="1">
            <a:spLocks/>
          </p:cNvSpPr>
          <p:nvPr/>
        </p:nvSpPr>
        <p:spPr>
          <a:xfrm>
            <a:off x="1099220" y="2737207"/>
            <a:ext cx="3272531" cy="11945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lnSpc>
                <a:spcPct val="90000"/>
              </a:lnSpc>
              <a:buClr>
                <a:schemeClr val="dk1"/>
              </a:buClr>
              <a:buSzPts val="3600"/>
              <a:buFont typeface="Calibri"/>
              <a:buNone/>
            </a:pPr>
            <a:r>
              <a:rPr lang="en-US" sz="4400" dirty="0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Let’s Play</a:t>
            </a:r>
            <a:br>
              <a:rPr lang="en-US" sz="4400" dirty="0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lang="en-US" sz="44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1276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D2E164C3-892D-2027-48E4-178FEAC9E4F1}"/>
              </a:ext>
            </a:extLst>
          </p:cNvPr>
          <p:cNvSpPr txBox="1"/>
          <p:nvPr/>
        </p:nvSpPr>
        <p:spPr>
          <a:xfrm>
            <a:off x="1763358" y="3119335"/>
            <a:ext cx="3329758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500" dirty="0">
                <a:solidFill>
                  <a:srgbClr val="00B050"/>
                </a:solidFill>
              </a:rPr>
              <a:t>Current Version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395B8843-D0AB-C0B1-7A6E-1C6965AEACE1}"/>
              </a:ext>
            </a:extLst>
          </p:cNvPr>
          <p:cNvSpPr/>
          <p:nvPr/>
        </p:nvSpPr>
        <p:spPr>
          <a:xfrm>
            <a:off x="5393267" y="3618993"/>
            <a:ext cx="2559141" cy="2485474"/>
          </a:xfrm>
          <a:prstGeom prst="round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/>
              <a:t>Implementation: </a:t>
            </a:r>
          </a:p>
          <a:p>
            <a:pPr algn="ctr"/>
            <a:r>
              <a:rPr lang="en-US" sz="2000" dirty="0"/>
              <a:t>class or lab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A4C65151-3882-AC42-6820-183F415610BF}"/>
              </a:ext>
            </a:extLst>
          </p:cNvPr>
          <p:cNvSpPr/>
          <p:nvPr/>
        </p:nvSpPr>
        <p:spPr>
          <a:xfrm>
            <a:off x="8302980" y="753533"/>
            <a:ext cx="2559140" cy="2657287"/>
          </a:xfrm>
          <a:prstGeom prst="round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/>
              <a:t>Duration: </a:t>
            </a:r>
          </a:p>
          <a:p>
            <a:pPr algn="ctr"/>
            <a:r>
              <a:rPr lang="en-US" sz="2000" dirty="0"/>
              <a:t>30 - 40 minutes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B8AE1B3D-3814-65A9-2DA1-18AEF923E6CC}"/>
              </a:ext>
            </a:extLst>
          </p:cNvPr>
          <p:cNvSpPr/>
          <p:nvPr/>
        </p:nvSpPr>
        <p:spPr>
          <a:xfrm>
            <a:off x="5393267" y="753533"/>
            <a:ext cx="2559141" cy="2657287"/>
          </a:xfrm>
          <a:prstGeom prst="roundRect">
            <a:avLst/>
          </a:prstGeom>
          <a:solidFill>
            <a:schemeClr val="bg1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2000" dirty="0">
                <a:solidFill>
                  <a:srgbClr val="00B050"/>
                </a:solidFill>
              </a:rPr>
              <a:t>Students: </a:t>
            </a:r>
          </a:p>
          <a:p>
            <a:pPr algn="ctr"/>
            <a:r>
              <a:rPr lang="en-US" sz="2000" dirty="0">
                <a:solidFill>
                  <a:srgbClr val="00B050"/>
                </a:solidFill>
              </a:rPr>
              <a:t>engineering, nursing,</a:t>
            </a:r>
            <a:endParaRPr lang="en-US" sz="2000" dirty="0">
              <a:solidFill>
                <a:srgbClr val="00B050"/>
              </a:solidFill>
              <a:cs typeface="Calibri"/>
            </a:endParaRPr>
          </a:p>
          <a:p>
            <a:pPr algn="ctr"/>
            <a:r>
              <a:rPr lang="en-US" sz="2000" dirty="0">
                <a:solidFill>
                  <a:srgbClr val="00B050"/>
                </a:solidFill>
              </a:rPr>
              <a:t>business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65F56855-4C02-62DF-A7A9-B19591DB394F}"/>
              </a:ext>
            </a:extLst>
          </p:cNvPr>
          <p:cNvSpPr/>
          <p:nvPr/>
        </p:nvSpPr>
        <p:spPr>
          <a:xfrm>
            <a:off x="8302980" y="3610604"/>
            <a:ext cx="2559140" cy="2493863"/>
          </a:xfrm>
          <a:prstGeom prst="roundRect">
            <a:avLst/>
          </a:prstGeom>
          <a:solidFill>
            <a:schemeClr val="bg1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rgbClr val="00B050"/>
                </a:solidFill>
              </a:rPr>
              <a:t>Models:</a:t>
            </a:r>
          </a:p>
          <a:p>
            <a:pPr algn="ctr"/>
            <a:r>
              <a:rPr lang="en-US" sz="2000" dirty="0">
                <a:solidFill>
                  <a:srgbClr val="00B050"/>
                </a:solidFill>
              </a:rPr>
              <a:t>water</a:t>
            </a:r>
          </a:p>
          <a:p>
            <a:pPr algn="ctr"/>
            <a:r>
              <a:rPr lang="en-US" sz="2000" dirty="0">
                <a:solidFill>
                  <a:srgbClr val="00B050"/>
                </a:solidFill>
              </a:rPr>
              <a:t>ethanol </a:t>
            </a:r>
          </a:p>
          <a:p>
            <a:pPr algn="ctr"/>
            <a:r>
              <a:rPr lang="en-US" sz="2000" dirty="0">
                <a:solidFill>
                  <a:srgbClr val="00B050"/>
                </a:solidFill>
              </a:rPr>
              <a:t>ethane</a:t>
            </a:r>
          </a:p>
        </p:txBody>
      </p:sp>
    </p:spTree>
    <p:extLst>
      <p:ext uri="{BB962C8B-B14F-4D97-AF65-F5344CB8AC3E}">
        <p14:creationId xmlns:p14="http://schemas.microsoft.com/office/powerpoint/2010/main" val="34856825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96;p15">
            <a:extLst>
              <a:ext uri="{FF2B5EF4-FFF2-40B4-BE49-F238E27FC236}">
                <a16:creationId xmlns:a16="http://schemas.microsoft.com/office/drawing/2014/main" id="{5B5095E3-994C-8590-FB03-278117ACBCB2}"/>
              </a:ext>
            </a:extLst>
          </p:cNvPr>
          <p:cNvSpPr txBox="1">
            <a:spLocks/>
          </p:cNvSpPr>
          <p:nvPr/>
        </p:nvSpPr>
        <p:spPr>
          <a:xfrm>
            <a:off x="2093517" y="1026225"/>
            <a:ext cx="9144000" cy="9345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75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lnSpc>
                <a:spcPct val="90000"/>
              </a:lnSpc>
              <a:buClr>
                <a:schemeClr val="dk1"/>
              </a:buClr>
              <a:buSzPts val="3600"/>
              <a:buFont typeface="Calibri"/>
              <a:buNone/>
            </a:pPr>
            <a:r>
              <a:rPr lang="en-US" sz="3600" dirty="0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Learning Outcomes (Current Version)</a:t>
            </a:r>
            <a:br>
              <a:rPr lang="en-US" sz="3600" dirty="0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lang="en-US" dirty="0">
              <a:solidFill>
                <a:srgbClr val="00B050"/>
              </a:solidFill>
            </a:endParaRPr>
          </a:p>
        </p:txBody>
      </p:sp>
      <p:pic>
        <p:nvPicPr>
          <p:cNvPr id="6" name="Picture 5" descr="A group of red and white dice&#10;&#10;Description automatically generated with low confidence">
            <a:extLst>
              <a:ext uri="{FF2B5EF4-FFF2-40B4-BE49-F238E27FC236}">
                <a16:creationId xmlns:a16="http://schemas.microsoft.com/office/drawing/2014/main" id="{092EA681-7C96-6345-7C8F-5A64CEE16E7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6297" t="4496" r="22677" b="7723"/>
          <a:stretch/>
        </p:blipFill>
        <p:spPr>
          <a:xfrm>
            <a:off x="1190302" y="1958360"/>
            <a:ext cx="3432498" cy="44287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06015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AFE8730A-D231-83F6-B26C-2655DD2A575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405" r="26164" b="8405"/>
          <a:stretch/>
        </p:blipFill>
        <p:spPr>
          <a:xfrm>
            <a:off x="9020507" y="4999603"/>
            <a:ext cx="2333293" cy="17526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081EB9B-AB53-2D48-FE5A-173152D8893E}"/>
              </a:ext>
            </a:extLst>
          </p:cNvPr>
          <p:cNvSpPr txBox="1"/>
          <p:nvPr/>
        </p:nvSpPr>
        <p:spPr>
          <a:xfrm>
            <a:off x="1205164" y="1879558"/>
            <a:ext cx="9160287" cy="4154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24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Compare and contrast ionic, polar and non-polar molecules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24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Compare and contrast effects of hydrogen bonding on evaporation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24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Compare and contrast intermolecular interactions between ionic, polar and non-polar molecules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24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Evaluate small mixtures and the relevant intermolecular forces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24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Identify molecules as polar or non-polar and the appropriate intermolecular forces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24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Evaluate the relative strengths of ion-dipole, hydrogen bonding and ionic forces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24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Relate mixtures of different solutes in water to their environmental impacts</a:t>
            </a:r>
          </a:p>
        </p:txBody>
      </p:sp>
      <p:sp>
        <p:nvSpPr>
          <p:cNvPr id="5" name="Google Shape;96;p15">
            <a:extLst>
              <a:ext uri="{FF2B5EF4-FFF2-40B4-BE49-F238E27FC236}">
                <a16:creationId xmlns:a16="http://schemas.microsoft.com/office/drawing/2014/main" id="{654A2BBC-987C-85F3-EADE-21684FFB53A0}"/>
              </a:ext>
            </a:extLst>
          </p:cNvPr>
          <p:cNvSpPr txBox="1">
            <a:spLocks/>
          </p:cNvSpPr>
          <p:nvPr/>
        </p:nvSpPr>
        <p:spPr>
          <a:xfrm>
            <a:off x="1295400" y="982097"/>
            <a:ext cx="9070051" cy="9024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75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lnSpc>
                <a:spcPct val="90000"/>
              </a:lnSpc>
              <a:buClr>
                <a:schemeClr val="dk1"/>
              </a:buClr>
              <a:buSzPts val="3600"/>
              <a:buFont typeface="Calibri"/>
              <a:buNone/>
            </a:pPr>
            <a:r>
              <a:rPr lang="en-US" sz="3600" dirty="0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Learning Outcomes (Original Version)</a:t>
            </a:r>
            <a:br>
              <a:rPr lang="en-US" sz="3600" dirty="0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lang="en-US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02330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3DMD_NEW_PPT_Template_2022" id="{E6BC062A-D95C-4D56-9081-BCD00CDF81C2}" vid="{8183FFCD-842A-4757-8D06-72A2F5770B7A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3DMD_NEW_PPT_Template_2022" id="{E6BC062A-D95C-4D56-9081-BCD00CDF81C2}" vid="{EA4A6DF5-573B-4C65-8EA2-992D2B566CF5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256d1f37-a5bf-40ea-9e3b-df9e783b5a8c" xsi:nil="true"/>
    <lcf76f155ced4ddcb4097134ff3c332f xmlns="fccfdd5f-3cf6-48f3-9c58-398738ebd059">
      <Terms xmlns="http://schemas.microsoft.com/office/infopath/2007/PartnerControls"/>
    </lcf76f155ced4ddcb4097134ff3c332f>
    <_ip_UnifiedCompliancePolicyUIAction xmlns="http://schemas.microsoft.com/sharepoint/v3" xsi:nil="true"/>
    <Comments xmlns="fccfdd5f-3cf6-48f3-9c58-398738ebd059" xsi:nil="true"/>
    <SubmittedtoNSTA xmlns="fccfdd5f-3cf6-48f3-9c58-398738ebd059">false</SubmittedtoNSTA>
    <_ip_UnifiedCompliancePolicyProperties xmlns="http://schemas.microsoft.com/sharepoint/v3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7B964E229AE904C840342B739320C07" ma:contentTypeVersion="21" ma:contentTypeDescription="Create a new document." ma:contentTypeScope="" ma:versionID="50f1bd06b1c5b782c82d5bae311ccf5b">
  <xsd:schema xmlns:xsd="http://www.w3.org/2001/XMLSchema" xmlns:xs="http://www.w3.org/2001/XMLSchema" xmlns:p="http://schemas.microsoft.com/office/2006/metadata/properties" xmlns:ns1="http://schemas.microsoft.com/sharepoint/v3" xmlns:ns2="256d1f37-a5bf-40ea-9e3b-df9e783b5a8c" xmlns:ns3="fccfdd5f-3cf6-48f3-9c58-398738ebd059" targetNamespace="http://schemas.microsoft.com/office/2006/metadata/properties" ma:root="true" ma:fieldsID="3a2c19bcc5f9f103c0bc11c7ae6a0506" ns1:_="" ns2:_="" ns3:_="">
    <xsd:import namespace="http://schemas.microsoft.com/sharepoint/v3"/>
    <xsd:import namespace="256d1f37-a5bf-40ea-9e3b-df9e783b5a8c"/>
    <xsd:import namespace="fccfdd5f-3cf6-48f3-9c58-398738ebd059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KeyPoints" minOccurs="0"/>
                <xsd:element ref="ns3:MediaServiceKeyPoint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1:_ip_UnifiedCompliancePolicyProperties" minOccurs="0"/>
                <xsd:element ref="ns1:_ip_UnifiedCompliancePolicyUIAction" minOccurs="0"/>
                <xsd:element ref="ns3:SubmittedtoNSTA" minOccurs="0"/>
                <xsd:element ref="ns3:Comments" minOccurs="0"/>
                <xsd:element ref="ns3:lcf76f155ced4ddcb4097134ff3c332f" minOccurs="0"/>
                <xsd:element ref="ns2:TaxCatchAll" minOccurs="0"/>
                <xsd:element ref="ns3:MediaLengthInSeconds" minOccurs="0"/>
                <xsd:element ref="ns3:MediaServiceLocation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8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9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56d1f37-a5bf-40ea-9e3b-df9e783b5a8c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TaxCatchAll" ma:index="24" nillable="true" ma:displayName="Taxonomy Catch All Column" ma:hidden="true" ma:list="{70c86df9-d0e8-46f0-93a5-6d2a22d58cc4}" ma:internalName="TaxCatchAll" ma:showField="CatchAllData" ma:web="256d1f37-a5bf-40ea-9e3b-df9e783b5a8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ccfdd5f-3cf6-48f3-9c58-398738ebd05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SubmittedtoNSTA" ma:index="20" nillable="true" ma:displayName="Submitted to NSTA" ma:default="0" ma:format="Dropdown" ma:internalName="SubmittedtoNSTA">
      <xsd:simpleType>
        <xsd:restriction base="dms:Boolean"/>
      </xsd:simpleType>
    </xsd:element>
    <xsd:element name="Comments" ma:index="21" nillable="true" ma:displayName="Comments" ma:format="Dropdown" ma:internalName="Comments">
      <xsd:simpleType>
        <xsd:restriction base="dms:Text">
          <xsd:maxLength value="255"/>
        </xsd:restriction>
      </xsd:simpleType>
    </xsd:element>
    <xsd:element name="lcf76f155ced4ddcb4097134ff3c332f" ma:index="23" nillable="true" ma:taxonomy="true" ma:internalName="lcf76f155ced4ddcb4097134ff3c332f" ma:taxonomyFieldName="MediaServiceImageTags" ma:displayName="Image Tags" ma:readOnly="false" ma:fieldId="{5cf76f15-5ced-4ddc-b409-7134ff3c332f}" ma:taxonomyMulti="true" ma:sspId="00f08751-b953-413e-9b34-2297f674b6a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LengthInSeconds" ma:index="25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6" nillable="true" ma:displayName="Location" ma:internalName="MediaServiceLocation" ma:readOnly="true">
      <xsd:simpleType>
        <xsd:restriction base="dms:Text"/>
      </xsd:simpleType>
    </xsd:element>
    <xsd:element name="MediaServiceSearchProperties" ma:index="27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CCF5C9F0-5FA4-4328-8840-83096B3D5485}">
  <ds:schemaRefs>
    <ds:schemaRef ds:uri="256d1f37-a5bf-40ea-9e3b-df9e783b5a8c"/>
    <ds:schemaRef ds:uri="http://schemas.microsoft.com/office/2006/metadata/properties"/>
    <ds:schemaRef ds:uri="http://purl.org/dc/terms/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dcmitype/"/>
    <ds:schemaRef ds:uri="cfebaabb-06ba-495d-9116-624c50a03998"/>
    <ds:schemaRef ds:uri="http://www.w3.org/XML/1998/namespace"/>
    <ds:schemaRef ds:uri="http://purl.org/dc/elements/1.1/"/>
    <ds:schemaRef ds:uri="fccfdd5f-3cf6-48f3-9c58-398738ebd059"/>
    <ds:schemaRef ds:uri="http://schemas.microsoft.com/sharepoint/v3"/>
  </ds:schemaRefs>
</ds:datastoreItem>
</file>

<file path=customXml/itemProps2.xml><?xml version="1.0" encoding="utf-8"?>
<ds:datastoreItem xmlns:ds="http://schemas.openxmlformats.org/officeDocument/2006/customXml" ds:itemID="{1A3A78F3-9AD4-4DDA-A4F8-2A3F6168EDD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256d1f37-a5bf-40ea-9e3b-df9e783b5a8c"/>
    <ds:schemaRef ds:uri="fccfdd5f-3cf6-48f3-9c58-398738ebd05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52D4A624-151E-4A3F-B4CA-6D26A54E745B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3DMD_NEW_PPT_Template_2022</Template>
  <TotalTime>76</TotalTime>
  <Words>716</Words>
  <Application>Microsoft Office PowerPoint</Application>
  <PresentationFormat>Widescreen</PresentationFormat>
  <Paragraphs>114</Paragraphs>
  <Slides>17</Slides>
  <Notes>0</Notes>
  <HiddenSlides>0</HiddenSlides>
  <MMClips>1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17</vt:i4>
      </vt:variant>
    </vt:vector>
  </HeadingPairs>
  <TitlesOfParts>
    <vt:vector size="19" baseType="lpstr">
      <vt:lpstr>Office Theme</vt:lpstr>
      <vt:lpstr>Custom Design</vt:lpstr>
      <vt:lpstr>Linking laboratory observations and changes at the molecular level using hand-held models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Access our 20% discount code by scanning this QR code: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Kris Herman</dc:creator>
  <cp:lastModifiedBy>Kris Herman</cp:lastModifiedBy>
  <cp:revision>12</cp:revision>
  <dcterms:created xsi:type="dcterms:W3CDTF">2023-02-20T15:18:33Z</dcterms:created>
  <dcterms:modified xsi:type="dcterms:W3CDTF">2023-03-13T15:19:32Z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0x01010087B964E229AE904C840342B739320C07</vt:lpwstr>
  </property>
  <property fmtid="{D5CDD505-2E9C-101B-9397-08002B2CF9AE}" pid="3" name="MediaServiceImageTags">
    <vt:lpwstr/>
  </property>
</Properties>
</file>