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4"/>
  </p:notesMasterIdLst>
  <p:sldIdLst>
    <p:sldId id="282" r:id="rId6"/>
    <p:sldId id="257" r:id="rId7"/>
    <p:sldId id="275" r:id="rId8"/>
    <p:sldId id="276" r:id="rId9"/>
    <p:sldId id="283" r:id="rId10"/>
    <p:sldId id="277" r:id="rId11"/>
    <p:sldId id="278" r:id="rId12"/>
    <p:sldId id="279" r:id="rId13"/>
    <p:sldId id="280" r:id="rId14"/>
    <p:sldId id="264" r:id="rId15"/>
    <p:sldId id="272" r:id="rId16"/>
    <p:sldId id="273" r:id="rId17"/>
    <p:sldId id="284" r:id="rId18"/>
    <p:sldId id="274" r:id="rId19"/>
    <p:sldId id="285" r:id="rId20"/>
    <p:sldId id="287" r:id="rId21"/>
    <p:sldId id="269" r:id="rId22"/>
    <p:sldId id="28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D4449-6D15-F31C-4E86-406B84182966}" name="Kris Herman" initials="KH" userId="S::kris.herman@3dmoleculardesigns.com::ebb3455e-9ef8-4c5a-a8c2-450eea55e30b" providerId="AD"/>
  <p188:author id="{5DF8136E-96EE-49B3-05B1-CA45B916F0FC}" name="Mark Arnholt" initials="MA" userId="S::Mark.Arnholt@3dmoleculardesigns.com::b7de0cc5-3486-4cd8-905c-b5e2c5e5ddca" providerId="AD"/>
  <p188:author id="{DD0067E8-1D06-F072-A39A-41C102FBB7E9}" name="Ruth Hutson" initials="RH" userId="S::ruth.hutson@3dmoleculardesigns.com::b7a315b0-fa21-44f2-a340-f03b809ae5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D2362D-C82D-4440-BE88-84319F759B5B}" v="32" dt="2023-10-12T18:55:56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 a Move On: Modeling Molecular Transport Across Cell Membranes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Susan Auld</a:t>
            </a:r>
          </a:p>
          <a:p>
            <a:r>
              <a:rPr lang="en-US" dirty="0" err="1"/>
              <a:t>Seehome</a:t>
            </a:r>
            <a:r>
              <a:rPr lang="en-US" dirty="0"/>
              <a:t> High School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9FBB84-0CD9-0844-CFD0-8207A3E52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9001" y="3544919"/>
            <a:ext cx="5026652" cy="33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6A8F76-321D-AFAF-2B15-8F84596D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24" y="638294"/>
            <a:ext cx="11100864" cy="10667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Myriad Pro"/>
                <a:cs typeface="Calibri Light"/>
              </a:rPr>
              <a:t>Looking further at what needs to get in and out of cell during respiration   </a:t>
            </a:r>
            <a:br>
              <a:rPr lang="en-US" dirty="0">
                <a:latin typeface="Myriad Pro"/>
                <a:cs typeface="Calibri Light"/>
              </a:rPr>
            </a:br>
            <a:endParaRPr lang="en-US" dirty="0">
              <a:latin typeface="Myriad Pro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52CCAF2-1120-6589-CBE8-D6E3228B5A96}"/>
              </a:ext>
            </a:extLst>
          </p:cNvPr>
          <p:cNvSpPr txBox="1">
            <a:spLocks/>
          </p:cNvSpPr>
          <p:nvPr/>
        </p:nvSpPr>
        <p:spPr>
          <a:xfrm>
            <a:off x="836612" y="2476046"/>
            <a:ext cx="10879975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u="sng" dirty="0">
                <a:latin typeface="Myriad Pro"/>
                <a:cs typeface="Calibri"/>
              </a:rPr>
              <a:t>Into the cell</a:t>
            </a:r>
            <a:endParaRPr lang="en-US" dirty="0">
              <a:latin typeface="Myriad Pro"/>
            </a:endParaRPr>
          </a:p>
          <a:p>
            <a:endParaRPr lang="en-US" dirty="0">
              <a:latin typeface="Myriad Pro"/>
              <a:cs typeface="Calibri"/>
            </a:endParaRPr>
          </a:p>
          <a:p>
            <a:r>
              <a:rPr lang="en-US" dirty="0">
                <a:latin typeface="Myriad Pro"/>
                <a:cs typeface="Calibri"/>
              </a:rPr>
              <a:t>Food (glucose)</a:t>
            </a:r>
          </a:p>
          <a:p>
            <a:r>
              <a:rPr lang="en-US" dirty="0">
                <a:latin typeface="Myriad Pro"/>
                <a:cs typeface="Calibri"/>
              </a:rPr>
              <a:t>Oxygen</a:t>
            </a:r>
          </a:p>
          <a:p>
            <a:endParaRPr lang="en-US" dirty="0">
              <a:latin typeface="Myriad Pro"/>
              <a:cs typeface="Calibri"/>
            </a:endParaRPr>
          </a:p>
          <a:p>
            <a:endParaRPr lang="en-US" dirty="0">
              <a:latin typeface="Myriad Pro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Myriad Pro"/>
                <a:cs typeface="Calibri"/>
              </a:rPr>
              <a:t>Respiration (Glucose + oxygen --&gt;  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Myriad Pro"/>
                <a:cs typeface="Calibri"/>
              </a:rPr>
              <a:t>water </a:t>
            </a:r>
            <a:r>
              <a:rPr lang="en-US" dirty="0">
                <a:solidFill>
                  <a:srgbClr val="FF0000"/>
                </a:solidFill>
                <a:latin typeface="Myriad Pro"/>
                <a:cs typeface="Calibri"/>
              </a:rPr>
              <a:t>+ carbon dioxide + ATP) </a:t>
            </a:r>
            <a:r>
              <a:rPr lang="en-US" dirty="0">
                <a:latin typeface="Myriad Pro"/>
                <a:cs typeface="Calibri"/>
              </a:rPr>
              <a:t> 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2E30F5B-9626-F9FD-400D-6F1A043ABC54}"/>
              </a:ext>
            </a:extLst>
          </p:cNvPr>
          <p:cNvSpPr txBox="1">
            <a:spLocks/>
          </p:cNvSpPr>
          <p:nvPr/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CF3ED69-EDC6-3ED6-CF0B-B2A4D3256053}"/>
              </a:ext>
            </a:extLst>
          </p:cNvPr>
          <p:cNvSpPr txBox="1">
            <a:spLocks/>
          </p:cNvSpPr>
          <p:nvPr/>
        </p:nvSpPr>
        <p:spPr>
          <a:xfrm>
            <a:off x="6172200" y="2395365"/>
            <a:ext cx="2983453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u="sng" dirty="0">
                <a:latin typeface="Myriad Pro"/>
                <a:cs typeface="Calibri"/>
              </a:rPr>
              <a:t>Out of the cell</a:t>
            </a:r>
            <a:endParaRPr lang="en-US" dirty="0">
              <a:latin typeface="Myriad Pro"/>
            </a:endParaRPr>
          </a:p>
          <a:p>
            <a:endParaRPr lang="en-US" dirty="0">
              <a:latin typeface="Myriad Pro"/>
              <a:cs typeface="Calibri"/>
            </a:endParaRPr>
          </a:p>
          <a:p>
            <a:r>
              <a:rPr lang="en-US" dirty="0">
                <a:latin typeface="Myriad Pro"/>
                <a:cs typeface="Calibri"/>
              </a:rPr>
              <a:t>Carbon Dioxide</a:t>
            </a:r>
          </a:p>
          <a:p>
            <a:r>
              <a:rPr lang="en-US" dirty="0">
                <a:highlight>
                  <a:srgbClr val="FFFF00"/>
                </a:highlight>
                <a:latin typeface="Myriad Pro"/>
                <a:cs typeface="Calibri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 descr="A picture containing light, computer, sign&#10;&#10;Description automatically generated">
            <a:extLst>
              <a:ext uri="{FF2B5EF4-FFF2-40B4-BE49-F238E27FC236}">
                <a16:creationId xmlns:a16="http://schemas.microsoft.com/office/drawing/2014/main" id="{845A411E-E91A-C4FE-21E6-D4CD317742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1" r="-104" b="3295"/>
          <a:stretch/>
        </p:blipFill>
        <p:spPr>
          <a:xfrm rot="5400000">
            <a:off x="-686168" y="1194702"/>
            <a:ext cx="6569242" cy="43703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D09DDA-2FA6-5B00-E536-51B451D68511}"/>
              </a:ext>
            </a:extLst>
          </p:cNvPr>
          <p:cNvSpPr txBox="1"/>
          <p:nvPr/>
        </p:nvSpPr>
        <p:spPr>
          <a:xfrm>
            <a:off x="4941989" y="904972"/>
            <a:ext cx="6502151" cy="74174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Myriad Pro"/>
                <a:cs typeface="Calibri"/>
              </a:rPr>
              <a:t>Misconception: </a:t>
            </a:r>
            <a:r>
              <a:rPr lang="en-US" sz="2800" dirty="0">
                <a:latin typeface="Myriad Pro"/>
                <a:cs typeface="Calibri"/>
              </a:rPr>
              <a:t> Water just goes through the membrane.  Hydrophilic water molecules would have a difficult time going through a membrane that contains hydrophilic tails.</a:t>
            </a:r>
          </a:p>
          <a:p>
            <a:endParaRPr lang="en-US" sz="2800" dirty="0">
              <a:latin typeface="Myriad Pro"/>
              <a:cs typeface="Calibri"/>
            </a:endParaRPr>
          </a:p>
          <a:p>
            <a:r>
              <a:rPr lang="en-US" sz="2800" b="1" dirty="0">
                <a:latin typeface="Myriad Pro"/>
                <a:cs typeface="Calibri"/>
              </a:rPr>
              <a:t>Solution to the problem: </a:t>
            </a:r>
            <a:r>
              <a:rPr lang="en-US" sz="2800" dirty="0">
                <a:latin typeface="Myriad Pro"/>
                <a:cs typeface="Calibri"/>
              </a:rPr>
              <a:t>  Add a unique protein (aquaporin) that is a specific shape and has a hydrophilic interior so that water can cross the membrane.</a:t>
            </a:r>
          </a:p>
          <a:p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3F36F15-AFBD-44F3-9C52-3F858D530DCA}"/>
              </a:ext>
            </a:extLst>
          </p:cNvPr>
          <p:cNvSpPr/>
          <p:nvPr/>
        </p:nvSpPr>
        <p:spPr>
          <a:xfrm rot="14022030">
            <a:off x="419885" y="4089267"/>
            <a:ext cx="342900" cy="82563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08C480-C7A2-2312-C1B8-FA64A0C278C0}"/>
              </a:ext>
            </a:extLst>
          </p:cNvPr>
          <p:cNvSpPr txBox="1"/>
          <p:nvPr/>
        </p:nvSpPr>
        <p:spPr>
          <a:xfrm>
            <a:off x="5158322" y="1545995"/>
            <a:ext cx="635969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en-US" sz="2800" dirty="0">
                <a:latin typeface="Myriad Pro"/>
              </a:rPr>
              <a:t>Set up a system where the water molecules have a higher concentration outside than inside the cell.</a:t>
            </a:r>
            <a:endParaRPr lang="en-US" sz="2800" dirty="0">
              <a:latin typeface="Myriad Pro"/>
              <a:cs typeface="Calibri"/>
            </a:endParaRPr>
          </a:p>
          <a:p>
            <a:endParaRPr lang="en-US" sz="2800" dirty="0">
              <a:latin typeface="Myriad Pro"/>
              <a:cs typeface="Calibri"/>
            </a:endParaRPr>
          </a:p>
          <a:p>
            <a:pPr lvl="1"/>
            <a:r>
              <a:rPr lang="en-US" sz="2800" dirty="0">
                <a:latin typeface="Myriad Pro"/>
                <a:cs typeface="Calibri"/>
              </a:rPr>
              <a:t>If molecules move randomly, show where the water molecules may be after some time.</a:t>
            </a:r>
          </a:p>
          <a:p>
            <a:endParaRPr lang="en-US" sz="2800" dirty="0">
              <a:latin typeface="Myriad Pro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E82A8-4AFC-11CD-C39D-3176F3DF0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1" y="1687397"/>
            <a:ext cx="4908483" cy="318154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CB26032-04F1-951A-342F-F45FBCBE7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05127-022D-3BA9-5344-8C99C062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6A8F76-321D-AFAF-2B15-8F84596D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24" y="638294"/>
            <a:ext cx="11100864" cy="10667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Myriad Pro"/>
                <a:cs typeface="Calibri Light"/>
              </a:rPr>
              <a:t>Looking further at what needs to get in and out of cell during respiration   </a:t>
            </a:r>
            <a:br>
              <a:rPr lang="en-US" dirty="0">
                <a:latin typeface="Myriad Pro"/>
                <a:cs typeface="Calibri Light"/>
              </a:rPr>
            </a:br>
            <a:endParaRPr lang="en-US" dirty="0">
              <a:latin typeface="Myriad Pro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52CCAF2-1120-6589-CBE8-D6E3228B5A96}"/>
              </a:ext>
            </a:extLst>
          </p:cNvPr>
          <p:cNvSpPr txBox="1">
            <a:spLocks/>
          </p:cNvSpPr>
          <p:nvPr/>
        </p:nvSpPr>
        <p:spPr>
          <a:xfrm>
            <a:off x="836612" y="2476046"/>
            <a:ext cx="10879975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u="sng" dirty="0">
                <a:latin typeface="Myriad Pro"/>
                <a:cs typeface="Calibri"/>
              </a:rPr>
              <a:t>Into the cell</a:t>
            </a:r>
            <a:endParaRPr lang="en-US" dirty="0">
              <a:latin typeface="Myriad Pro"/>
            </a:endParaRPr>
          </a:p>
          <a:p>
            <a:endParaRPr lang="en-US" dirty="0">
              <a:latin typeface="Myriad Pro"/>
              <a:cs typeface="Calibri"/>
            </a:endParaRPr>
          </a:p>
          <a:p>
            <a:r>
              <a:rPr lang="en-US" dirty="0">
                <a:latin typeface="Myriad Pro"/>
                <a:cs typeface="Calibri"/>
              </a:rPr>
              <a:t>Food (glucose)</a:t>
            </a:r>
          </a:p>
          <a:p>
            <a:r>
              <a:rPr lang="en-US" dirty="0">
                <a:latin typeface="Myriad Pro"/>
                <a:cs typeface="Calibri"/>
              </a:rPr>
              <a:t>Oxygen</a:t>
            </a:r>
          </a:p>
          <a:p>
            <a:endParaRPr lang="en-US" dirty="0">
              <a:latin typeface="Myriad Pro"/>
              <a:cs typeface="Calibri"/>
            </a:endParaRPr>
          </a:p>
          <a:p>
            <a:endParaRPr lang="en-US" dirty="0">
              <a:latin typeface="Myriad Pro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Myriad Pro"/>
                <a:cs typeface="Calibri"/>
              </a:rPr>
              <a:t>Respiration (Glucose + oxygen --&gt;  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Myriad Pro"/>
                <a:cs typeface="Calibri"/>
              </a:rPr>
              <a:t>water </a:t>
            </a:r>
            <a:r>
              <a:rPr lang="en-US" dirty="0">
                <a:solidFill>
                  <a:srgbClr val="FF0000"/>
                </a:solidFill>
                <a:latin typeface="Myriad Pro"/>
                <a:cs typeface="Calibri"/>
              </a:rPr>
              <a:t>+ carbon dioxide + ATP) </a:t>
            </a:r>
            <a:r>
              <a:rPr lang="en-US" dirty="0">
                <a:latin typeface="Myriad Pro"/>
                <a:cs typeface="Calibri"/>
              </a:rPr>
              <a:t> 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2E30F5B-9626-F9FD-400D-6F1A043ABC54}"/>
              </a:ext>
            </a:extLst>
          </p:cNvPr>
          <p:cNvSpPr txBox="1">
            <a:spLocks/>
          </p:cNvSpPr>
          <p:nvPr/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CF3ED69-EDC6-3ED6-CF0B-B2A4D3256053}"/>
              </a:ext>
            </a:extLst>
          </p:cNvPr>
          <p:cNvSpPr txBox="1">
            <a:spLocks/>
          </p:cNvSpPr>
          <p:nvPr/>
        </p:nvSpPr>
        <p:spPr>
          <a:xfrm>
            <a:off x="6172200" y="2395365"/>
            <a:ext cx="2983453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u="sng" dirty="0">
                <a:latin typeface="Myriad Pro"/>
                <a:cs typeface="Calibri"/>
              </a:rPr>
              <a:t>Out of the cell</a:t>
            </a:r>
            <a:endParaRPr lang="en-US" dirty="0">
              <a:latin typeface="Myriad Pro"/>
            </a:endParaRPr>
          </a:p>
          <a:p>
            <a:endParaRPr lang="en-US" dirty="0">
              <a:latin typeface="Myriad Pro"/>
              <a:cs typeface="Calibri"/>
            </a:endParaRPr>
          </a:p>
          <a:p>
            <a:r>
              <a:rPr lang="en-US" dirty="0">
                <a:latin typeface="Myriad Pro"/>
                <a:cs typeface="Calibri"/>
              </a:rPr>
              <a:t>Carbon Dioxide</a:t>
            </a:r>
          </a:p>
          <a:p>
            <a:r>
              <a:rPr lang="en-US" dirty="0">
                <a:highlight>
                  <a:srgbClr val="FFFF00"/>
                </a:highlight>
                <a:latin typeface="Myriad Pro"/>
                <a:cs typeface="Calibri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8670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D0DAF-2721-A904-380C-827ECF789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535" y="396195"/>
            <a:ext cx="6538955" cy="3544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804A26-7FAD-0A28-A033-5A9DF8F8BDDD}"/>
              </a:ext>
            </a:extLst>
          </p:cNvPr>
          <p:cNvSpPr txBox="1"/>
          <p:nvPr/>
        </p:nvSpPr>
        <p:spPr>
          <a:xfrm>
            <a:off x="273377" y="3940675"/>
            <a:ext cx="10104897" cy="27238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latin typeface="Myriad Pro"/>
              </a:rPr>
              <a:t>Extensions</a:t>
            </a:r>
            <a:endParaRPr lang="en-US" u="sng" dirty="0">
              <a:latin typeface="Myriad Pro"/>
            </a:endParaRPr>
          </a:p>
          <a:p>
            <a:r>
              <a:rPr lang="en-US" sz="3200" dirty="0">
                <a:latin typeface="Myriad Pro"/>
              </a:rPr>
              <a:t>Gated Channels:   Potassium-gated channels - some channel proteins open in response to a stimulus. </a:t>
            </a:r>
            <a:endParaRPr lang="en-US" dirty="0">
              <a:latin typeface="Myriad Pro"/>
            </a:endParaRPr>
          </a:p>
          <a:p>
            <a:endParaRPr lang="en-US" sz="1100" dirty="0">
              <a:latin typeface="Myriad Pro"/>
            </a:endParaRPr>
          </a:p>
          <a:p>
            <a:r>
              <a:rPr lang="en-US" sz="3200" dirty="0">
                <a:latin typeface="Myriad Pro"/>
              </a:rPr>
              <a:t>Potassium and Sodium channels are an example of this.   </a:t>
            </a:r>
            <a:endParaRPr lang="en-US" sz="3200" dirty="0">
              <a:latin typeface="Myriad Pro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21C1D3D-E73D-E802-33D7-00BB84153333}"/>
              </a:ext>
            </a:extLst>
          </p:cNvPr>
          <p:cNvSpPr txBox="1">
            <a:spLocks/>
          </p:cNvSpPr>
          <p:nvPr/>
        </p:nvSpPr>
        <p:spPr>
          <a:xfrm>
            <a:off x="2683780" y="1328667"/>
            <a:ext cx="9144000" cy="7770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070C0"/>
                </a:solidFill>
                <a:latin typeface="Myriad Pro"/>
              </a:rPr>
              <a:t>Workshop NGSS Connections </a:t>
            </a:r>
            <a:endParaRPr lang="en-US" sz="3600" dirty="0">
              <a:solidFill>
                <a:srgbClr val="FF0000"/>
              </a:solidFill>
              <a:latin typeface="Myriad Pro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A7E7DB4-339B-FD8E-A7DD-4D8AD1ED589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4925509" y="-1196851"/>
            <a:ext cx="452039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yriad Pro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yriad Pr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yriad Pro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633AB7B-FAB4-D979-39EC-807EB78FF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854954"/>
              </p:ext>
            </p:extLst>
          </p:nvPr>
        </p:nvGraphicFramePr>
        <p:xfrm>
          <a:off x="1139825" y="2234746"/>
          <a:ext cx="9651999" cy="3683464"/>
        </p:xfrm>
        <a:graphic>
          <a:graphicData uri="http://schemas.openxmlformats.org/drawingml/2006/table">
            <a:tbl>
              <a:tblPr/>
              <a:tblGrid>
                <a:gridCol w="3331920">
                  <a:extLst>
                    <a:ext uri="{9D8B030D-6E8A-4147-A177-3AD203B41FA5}">
                      <a16:colId xmlns:a16="http://schemas.microsoft.com/office/drawing/2014/main" val="3891410889"/>
                    </a:ext>
                  </a:extLst>
                </a:gridCol>
                <a:gridCol w="2882377">
                  <a:extLst>
                    <a:ext uri="{9D8B030D-6E8A-4147-A177-3AD203B41FA5}">
                      <a16:colId xmlns:a16="http://schemas.microsoft.com/office/drawing/2014/main" val="2497834029"/>
                    </a:ext>
                  </a:extLst>
                </a:gridCol>
                <a:gridCol w="3437702">
                  <a:extLst>
                    <a:ext uri="{9D8B030D-6E8A-4147-A177-3AD203B41FA5}">
                      <a16:colId xmlns:a16="http://schemas.microsoft.com/office/drawing/2014/main" val="3028540032"/>
                    </a:ext>
                  </a:extLst>
                </a:gridCol>
              </a:tblGrid>
              <a:tr h="386227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SEPs</a:t>
                      </a: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CCCs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DCIs</a:t>
                      </a: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43863"/>
                  </a:ext>
                </a:extLst>
              </a:tr>
              <a:tr h="786841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Asking questions 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Patterns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PS1.A:  Structure andproperties of matter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24372"/>
                  </a:ext>
                </a:extLst>
              </a:tr>
              <a:tr h="636965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Developing and using models​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Cause and effect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PS1.B:  Chemical reactions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484510"/>
                  </a:ext>
                </a:extLst>
              </a:tr>
              <a:tr h="786841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Constructing explanations​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Scale, proportion, and quantity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LS1.A:  Structure and function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632304"/>
                  </a:ext>
                </a:extLst>
              </a:tr>
              <a:tr h="1086590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 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Structure and function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LS1.C:  Organization for matter and energy flow in organisms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​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127" marR="46127" marT="23064" marB="23064">
                    <a:lnL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382214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1CE219-89F9-E9C8-94AA-4962B2A1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1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Verdana Pro SemiBold"/>
              </a:rPr>
              <a:t>Summer Course 2023 – Modeling the Molecular World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C7DF2E-3742-B6FB-B241-3C3945A94C85}"/>
              </a:ext>
            </a:extLst>
          </p:cNvPr>
          <p:cNvSpPr txBox="1"/>
          <p:nvPr/>
        </p:nvSpPr>
        <p:spPr>
          <a:xfrm>
            <a:off x="1039899" y="1497624"/>
            <a:ext cx="1010854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/>
              <a:t>Join us in Milwaukee for hands-on discovery and professional development </a:t>
            </a:r>
            <a:endParaRPr lang="en-US" dirty="0"/>
          </a:p>
          <a:p>
            <a:pPr algn="ctr"/>
            <a:r>
              <a:rPr lang="en-US" sz="2400" dirty="0"/>
              <a:t>                                         July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 – Aug 2 OR Aug 5 – 9 </a:t>
            </a:r>
            <a:r>
              <a:rPr lang="en-US" sz="2400" dirty="0"/>
              <a:t> </a:t>
            </a:r>
            <a:r>
              <a:rPr lang="en-US" dirty="0"/>
              <a:t>						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2830E2-E060-1008-AC1B-D62C6DD99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833" y="2429633"/>
            <a:ext cx="4707845" cy="351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634B81E-A970-A243-3895-0862502487A0}"/>
              </a:ext>
            </a:extLst>
          </p:cNvPr>
          <p:cNvSpPr txBox="1"/>
          <p:nvPr/>
        </p:nvSpPr>
        <p:spPr>
          <a:xfrm>
            <a:off x="6447129" y="5956612"/>
            <a:ext cx="5893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/>
              <a:t>Bring an empty suitcase! </a:t>
            </a:r>
            <a:br>
              <a:rPr lang="en-US" sz="2000" dirty="0"/>
            </a:br>
            <a:r>
              <a:rPr lang="en-US" sz="2000" dirty="0"/>
              <a:t>You'll take home all these classroom resources!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6E0C9E18-5776-7BB2-63B5-F73F7C1747E8}"/>
              </a:ext>
            </a:extLst>
          </p:cNvPr>
          <p:cNvSpPr/>
          <p:nvPr/>
        </p:nvSpPr>
        <p:spPr>
          <a:xfrm rot="16200000">
            <a:off x="5841807" y="6030929"/>
            <a:ext cx="504726" cy="536887"/>
          </a:xfrm>
          <a:prstGeom prst="rightArrow">
            <a:avLst/>
          </a:prstGeom>
          <a:solidFill>
            <a:srgbClr val="0B67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Qr code&#10;&#10;Description automatically generated">
            <a:extLst>
              <a:ext uri="{FF2B5EF4-FFF2-40B4-BE49-F238E27FC236}">
                <a16:creationId xmlns:a16="http://schemas.microsoft.com/office/drawing/2014/main" id="{C2A8EDF4-B4AF-D1CD-7999-55B684785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460" y="2415118"/>
            <a:ext cx="3262559" cy="32625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748E5A-CB28-0EA4-B17F-7F5253143D51}"/>
              </a:ext>
            </a:extLst>
          </p:cNvPr>
          <p:cNvSpPr txBox="1"/>
          <p:nvPr/>
        </p:nvSpPr>
        <p:spPr>
          <a:xfrm>
            <a:off x="1572460" y="5677677"/>
            <a:ext cx="24625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6C3078"/>
                </a:solidFill>
                <a:cs typeface="Calibri"/>
              </a:rPr>
              <a:t>Scan to register!</a:t>
            </a:r>
            <a:endParaRPr lang="en-US" b="1" dirty="0">
              <a:solidFill>
                <a:srgbClr val="6C30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39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7417E26-1B45-B599-FE84-4A3F8A932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12" y="3078886"/>
            <a:ext cx="3737811" cy="373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8D093692-50FE-2133-486F-895A29396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47" y="2087623"/>
            <a:ext cx="3725019" cy="32056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A39E7C-A397-CED6-6425-DC19FAB6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anchor="ctr" anchorCtr="0"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110513-B2A0-AAEE-1831-E7844FBF49E4}"/>
              </a:ext>
            </a:extLst>
          </p:cNvPr>
          <p:cNvSpPr txBox="1">
            <a:spLocks/>
          </p:cNvSpPr>
          <p:nvPr/>
        </p:nvSpPr>
        <p:spPr>
          <a:xfrm>
            <a:off x="3203462" y="724786"/>
            <a:ext cx="9144000" cy="8599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200" dirty="0">
                <a:solidFill>
                  <a:srgbClr val="0070C0"/>
                </a:solidFill>
                <a:latin typeface="Myriad Pro"/>
              </a:rPr>
              <a:t>Thank you for attending!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8188405-B2C9-910B-A3BD-5A13E9C0A4FE}"/>
              </a:ext>
            </a:extLst>
          </p:cNvPr>
          <p:cNvSpPr txBox="1">
            <a:spLocks/>
          </p:cNvSpPr>
          <p:nvPr/>
        </p:nvSpPr>
        <p:spPr>
          <a:xfrm>
            <a:off x="3203462" y="4700269"/>
            <a:ext cx="5824340" cy="226304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latin typeface="Myriad Pro"/>
              </a:rPr>
              <a:t>Purchase kits and borrow Kits and Models at </a:t>
            </a:r>
            <a:r>
              <a:rPr lang="en-US" sz="1800" b="1" dirty="0">
                <a:solidFill>
                  <a:srgbClr val="008000"/>
                </a:solidFill>
                <a:latin typeface="Myriad Pro"/>
              </a:rPr>
              <a:t>3dmoleculardesigns.com</a:t>
            </a:r>
            <a:r>
              <a:rPr lang="en-US" sz="1800" dirty="0">
                <a:latin typeface="Myriad Pro"/>
              </a:rPr>
              <a:t>. </a:t>
            </a:r>
          </a:p>
          <a:p>
            <a:pPr marL="0" indent="0" algn="ctr">
              <a:buNone/>
            </a:pPr>
            <a:r>
              <a:rPr lang="en-US" sz="1800" dirty="0">
                <a:latin typeface="Myriad Pro"/>
                <a:cs typeface="Calibri" panose="020F0502020204030204" pitchFamily="34" charset="0"/>
              </a:rPr>
              <a:t>Use discount code </a:t>
            </a:r>
            <a:r>
              <a:rPr lang="en-US" sz="1800" b="1" dirty="0">
                <a:solidFill>
                  <a:srgbClr val="800080"/>
                </a:solidFill>
                <a:latin typeface="Myriad Pro"/>
                <a:cs typeface="Calibri" panose="020F0502020204030204" pitchFamily="34" charset="0"/>
              </a:rPr>
              <a:t>FC23 </a:t>
            </a:r>
            <a:r>
              <a:rPr lang="en-US" sz="1800" dirty="0">
                <a:latin typeface="Myriad Pro"/>
                <a:cs typeface="Calibri" panose="020F0502020204030204" pitchFamily="34" charset="0"/>
              </a:rPr>
              <a:t>to receive 20% off most items in our catalog. </a:t>
            </a:r>
            <a:endParaRPr lang="en-US" sz="1800" b="1" i="1" dirty="0">
              <a:solidFill>
                <a:srgbClr val="008000"/>
              </a:solidFill>
              <a:latin typeface="Myriad Pro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673DC8-F081-CA66-654E-C4F02EB3F4E4}"/>
              </a:ext>
            </a:extLst>
          </p:cNvPr>
          <p:cNvSpPr/>
          <p:nvPr/>
        </p:nvSpPr>
        <p:spPr>
          <a:xfrm>
            <a:off x="672160" y="1564734"/>
            <a:ext cx="10698760" cy="400110"/>
          </a:xfrm>
          <a:prstGeom prst="rect">
            <a:avLst/>
          </a:prstGeom>
        </p:spPr>
        <p:txBody>
          <a:bodyPr vert="horz" wrap="square" anchor="ctr" anchorCtr="0">
            <a:spAutoFit/>
          </a:bodyPr>
          <a:lstStyle/>
          <a:p>
            <a:pPr algn="ctr"/>
            <a:r>
              <a:rPr lang="en-US" sz="2000" b="1" dirty="0">
                <a:latin typeface="Myriad Pro"/>
              </a:rPr>
              <a:t>Kits and models used in this session: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292AF-7ADF-49C6-FAEA-50FEA7FCA84B}"/>
              </a:ext>
            </a:extLst>
          </p:cNvPr>
          <p:cNvSpPr txBox="1"/>
          <p:nvPr/>
        </p:nvSpPr>
        <p:spPr>
          <a:xfrm>
            <a:off x="3692327" y="1947745"/>
            <a:ext cx="5165558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l"/>
            <a:r>
              <a:rPr lang="en-US" b="1" dirty="0">
                <a:solidFill>
                  <a:srgbClr val="0069C7"/>
                </a:solidFill>
                <a:effectLst/>
                <a:latin typeface="Myriad Pro"/>
              </a:rPr>
              <a:t>Phospholipid &amp; Membrane Transport Kit©</a:t>
            </a:r>
          </a:p>
        </p:txBody>
      </p:sp>
    </p:spTree>
    <p:extLst>
      <p:ext uri="{BB962C8B-B14F-4D97-AF65-F5344CB8AC3E}">
        <p14:creationId xmlns:p14="http://schemas.microsoft.com/office/powerpoint/2010/main" val="423892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0E8FD4-9AE1-8BC8-03E2-ED56344D1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60000">
            <a:off x="6841787" y="4783540"/>
            <a:ext cx="396365" cy="702860"/>
          </a:xfrm>
          <a:prstGeom prst="rect">
            <a:avLst/>
          </a:prstGeom>
        </p:spPr>
      </p:pic>
      <p:pic>
        <p:nvPicPr>
          <p:cNvPr id="7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FEC597-B684-C535-4BFA-C125DA6D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218" y="5352659"/>
            <a:ext cx="396365" cy="702860"/>
          </a:xfrm>
          <a:prstGeom prst="rect">
            <a:avLst/>
          </a:prstGeom>
        </p:spPr>
      </p:pic>
      <p:pic>
        <p:nvPicPr>
          <p:cNvPr id="8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F13954-1276-CFED-2132-EBA071129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7846675" y="4300146"/>
            <a:ext cx="396365" cy="702860"/>
          </a:xfrm>
          <a:prstGeom prst="rect">
            <a:avLst/>
          </a:prstGeom>
        </p:spPr>
      </p:pic>
      <p:pic>
        <p:nvPicPr>
          <p:cNvPr id="9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11BBC2-C499-E6C6-B4C2-879F9806C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231" y="4154890"/>
            <a:ext cx="396365" cy="702860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0C791B-3C0C-4019-13E6-BB70572B3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411" y="4711118"/>
            <a:ext cx="396365" cy="702860"/>
          </a:xfrm>
          <a:prstGeom prst="rect">
            <a:avLst/>
          </a:prstGeom>
        </p:spPr>
      </p:pic>
      <p:pic>
        <p:nvPicPr>
          <p:cNvPr id="11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6EC555-5F0A-839F-E6CC-2A4BF42F3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812" y="4304909"/>
            <a:ext cx="396365" cy="702860"/>
          </a:xfrm>
          <a:prstGeom prst="rect">
            <a:avLst/>
          </a:prstGeom>
        </p:spPr>
      </p:pic>
      <p:pic>
        <p:nvPicPr>
          <p:cNvPr id="12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3A53CD1-EBD7-C85F-84D2-001B3AC1A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40000">
            <a:off x="4894070" y="5048029"/>
            <a:ext cx="396365" cy="702860"/>
          </a:xfrm>
          <a:prstGeom prst="rect">
            <a:avLst/>
          </a:prstGeom>
        </p:spPr>
      </p:pic>
      <p:pic>
        <p:nvPicPr>
          <p:cNvPr id="13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A55CC1-8864-8E0B-B6D3-B75CAB743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087" y="5540778"/>
            <a:ext cx="396365" cy="702860"/>
          </a:xfrm>
          <a:prstGeom prst="rect">
            <a:avLst/>
          </a:prstGeom>
        </p:spPr>
      </p:pic>
      <p:pic>
        <p:nvPicPr>
          <p:cNvPr id="14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846C02-AF0C-5645-77A5-15A7FFE4D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60000">
            <a:off x="8687256" y="5593165"/>
            <a:ext cx="396365" cy="702860"/>
          </a:xfrm>
          <a:prstGeom prst="rect">
            <a:avLst/>
          </a:prstGeom>
        </p:spPr>
      </p:pic>
      <p:pic>
        <p:nvPicPr>
          <p:cNvPr id="15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16386B-0502-8A61-C243-307609E64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903" y="4154890"/>
            <a:ext cx="396365" cy="7028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842D26-282D-2FDD-2D66-1040A3BBC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53" y="1777408"/>
            <a:ext cx="3231831" cy="41148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A90DF67-5418-9D1C-34CD-FFA84BDFE4DE}"/>
              </a:ext>
            </a:extLst>
          </p:cNvPr>
          <p:cNvSpPr txBox="1">
            <a:spLocks/>
          </p:cNvSpPr>
          <p:nvPr/>
        </p:nvSpPr>
        <p:spPr>
          <a:xfrm>
            <a:off x="913774" y="781129"/>
            <a:ext cx="10364451" cy="11063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>
                <a:solidFill>
                  <a:srgbClr val="0070C0"/>
                </a:solidFill>
                <a:latin typeface="Myriad Pro"/>
              </a:rPr>
              <a:t>BUILDING THE CELL MEMBRANE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83D032-53EC-A5DE-8D7F-2B653D2D9035}"/>
              </a:ext>
            </a:extLst>
          </p:cNvPr>
          <p:cNvSpPr txBox="1"/>
          <p:nvPr/>
        </p:nvSpPr>
        <p:spPr>
          <a:xfrm>
            <a:off x="4328208" y="1823291"/>
            <a:ext cx="5442517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Myriad Pro"/>
              </a:rPr>
              <a:t>First Thought Experiment:</a:t>
            </a:r>
            <a:endParaRPr lang="en-US" sz="2400" dirty="0">
              <a:solidFill>
                <a:srgbClr val="0070C0"/>
              </a:solidFill>
              <a:latin typeface="Myriad Pro"/>
              <a:cs typeface="Calibri"/>
            </a:endParaRPr>
          </a:p>
          <a:p>
            <a:r>
              <a:rPr lang="en-US" sz="2400" dirty="0">
                <a:solidFill>
                  <a:srgbClr val="0070C0"/>
                </a:solidFill>
                <a:latin typeface="Myriad Pro"/>
              </a:rPr>
              <a:t>How would ten phospholipids need to be arranged to form a film at the top of a beaker of water?  Think about hydrophobic tails/hydrophilic heads</a:t>
            </a:r>
            <a:endParaRPr lang="en-US" sz="2400" i="1" dirty="0">
              <a:solidFill>
                <a:srgbClr val="0070C0"/>
              </a:solidFill>
              <a:highlight>
                <a:srgbClr val="FFFF00"/>
              </a:highlight>
              <a:latin typeface="Myriad Pro"/>
            </a:endParaRPr>
          </a:p>
          <a:p>
            <a:endParaRPr lang="en-US" sz="2400" i="1" dirty="0">
              <a:solidFill>
                <a:srgbClr val="0070C0"/>
              </a:solidFill>
              <a:latin typeface="Myriad Pro"/>
              <a:cs typeface="Calibri"/>
            </a:endParaRPr>
          </a:p>
          <a:p>
            <a:endParaRPr lang="en-US" sz="2400" b="1" i="1" dirty="0">
              <a:solidFill>
                <a:srgbClr val="FF0000"/>
              </a:solidFill>
              <a:latin typeface="Myriad Pro"/>
              <a:cs typeface="Calibri"/>
            </a:endParaRPr>
          </a:p>
          <a:p>
            <a:endParaRPr lang="en-US" sz="2400" i="1" dirty="0">
              <a:latin typeface="Myriad Pro"/>
              <a:cs typeface="Calibri" panose="020F0502020204030204"/>
            </a:endParaRPr>
          </a:p>
          <a:p>
            <a:endParaRPr lang="en-US" sz="2400" i="1" dirty="0">
              <a:latin typeface="Myriad Pro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FA1CC-847A-ECF5-2428-5B27C00D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53763-A867-1F8B-4757-B482418FA2F1}"/>
              </a:ext>
            </a:extLst>
          </p:cNvPr>
          <p:cNvSpPr txBox="1"/>
          <p:nvPr/>
        </p:nvSpPr>
        <p:spPr>
          <a:xfrm>
            <a:off x="1321725" y="420862"/>
            <a:ext cx="9548550" cy="15059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0070C0"/>
                </a:solidFill>
                <a:latin typeface="Myriad Pro"/>
              </a:rPr>
              <a:t> Student Demonstration of a single layer of phospholipids at the surface of a beaker of water.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3200" kern="1200" dirty="0">
              <a:latin typeface="Myriad Pro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3200" kern="1200" dirty="0">
              <a:latin typeface="Myriad Pro"/>
            </a:endParaRPr>
          </a:p>
        </p:txBody>
      </p:sp>
      <p:pic>
        <p:nvPicPr>
          <p:cNvPr id="9" name="IMG_8457">
            <a:hlinkClick r:id="" action="ppaction://media"/>
            <a:extLst>
              <a:ext uri="{FF2B5EF4-FFF2-40B4-BE49-F238E27FC236}">
                <a16:creationId xmlns:a16="http://schemas.microsoft.com/office/drawing/2014/main" id="{F7CB6710-2DB4-5622-9812-557F0D52ED7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9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7100" y="1800166"/>
            <a:ext cx="7772400" cy="437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30303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6C02F9-213A-8F81-DF77-0D529AB48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577" y="829558"/>
            <a:ext cx="10445685" cy="593889"/>
          </a:xfrm>
        </p:spPr>
        <p:txBody>
          <a:bodyPr/>
          <a:lstStyle/>
          <a:p>
            <a:r>
              <a:rPr lang="en-US" dirty="0">
                <a:latin typeface="Myriad Pro"/>
                <a:cs typeface="Calibri Light"/>
              </a:rPr>
              <a:t>                      Discussion questions?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07CD0C5-3B30-E4FD-988C-992DF4701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9174"/>
            <a:ext cx="10515600" cy="4497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 dirty="0">
              <a:latin typeface="Myriad Pro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FDF37-ECDD-B8C3-065A-449815CA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0E8FD4-9AE1-8BC8-03E2-ED56344D1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60000">
            <a:off x="6841787" y="4783540"/>
            <a:ext cx="396365" cy="702860"/>
          </a:xfrm>
          <a:prstGeom prst="rect">
            <a:avLst/>
          </a:prstGeom>
        </p:spPr>
      </p:pic>
      <p:pic>
        <p:nvPicPr>
          <p:cNvPr id="7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FEC597-B684-C535-4BFA-C125DA6D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218" y="5352659"/>
            <a:ext cx="396365" cy="702860"/>
          </a:xfrm>
          <a:prstGeom prst="rect">
            <a:avLst/>
          </a:prstGeom>
        </p:spPr>
      </p:pic>
      <p:pic>
        <p:nvPicPr>
          <p:cNvPr id="8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F13954-1276-CFED-2132-EBA071129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7846675" y="4300146"/>
            <a:ext cx="396365" cy="702860"/>
          </a:xfrm>
          <a:prstGeom prst="rect">
            <a:avLst/>
          </a:prstGeom>
        </p:spPr>
      </p:pic>
      <p:pic>
        <p:nvPicPr>
          <p:cNvPr id="9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11BBC2-C499-E6C6-B4C2-879F9806C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231" y="4154890"/>
            <a:ext cx="396365" cy="702860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0C791B-3C0C-4019-13E6-BB70572B3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411" y="4711118"/>
            <a:ext cx="396365" cy="702860"/>
          </a:xfrm>
          <a:prstGeom prst="rect">
            <a:avLst/>
          </a:prstGeom>
        </p:spPr>
      </p:pic>
      <p:pic>
        <p:nvPicPr>
          <p:cNvPr id="11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6EC555-5F0A-839F-E6CC-2A4BF42F3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812" y="4304909"/>
            <a:ext cx="396365" cy="702860"/>
          </a:xfrm>
          <a:prstGeom prst="rect">
            <a:avLst/>
          </a:prstGeom>
        </p:spPr>
      </p:pic>
      <p:pic>
        <p:nvPicPr>
          <p:cNvPr id="12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3A53CD1-EBD7-C85F-84D2-001B3AC1A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40000">
            <a:off x="4894070" y="5048029"/>
            <a:ext cx="396365" cy="702860"/>
          </a:xfrm>
          <a:prstGeom prst="rect">
            <a:avLst/>
          </a:prstGeom>
        </p:spPr>
      </p:pic>
      <p:pic>
        <p:nvPicPr>
          <p:cNvPr id="13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A55CC1-8864-8E0B-B6D3-B75CAB743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087" y="5540778"/>
            <a:ext cx="396365" cy="702860"/>
          </a:xfrm>
          <a:prstGeom prst="rect">
            <a:avLst/>
          </a:prstGeom>
        </p:spPr>
      </p:pic>
      <p:pic>
        <p:nvPicPr>
          <p:cNvPr id="14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846C02-AF0C-5645-77A5-15A7FFE4D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60000">
            <a:off x="8687256" y="5593165"/>
            <a:ext cx="396365" cy="702860"/>
          </a:xfrm>
          <a:prstGeom prst="rect">
            <a:avLst/>
          </a:prstGeom>
        </p:spPr>
      </p:pic>
      <p:pic>
        <p:nvPicPr>
          <p:cNvPr id="15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16386B-0502-8A61-C243-307609E64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903" y="4154890"/>
            <a:ext cx="396365" cy="7028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842D26-282D-2FDD-2D66-1040A3BBC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38" y="1811515"/>
            <a:ext cx="3231831" cy="41148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A90DF67-5418-9D1C-34CD-FFA84BDFE4DE}"/>
              </a:ext>
            </a:extLst>
          </p:cNvPr>
          <p:cNvSpPr txBox="1">
            <a:spLocks/>
          </p:cNvSpPr>
          <p:nvPr/>
        </p:nvSpPr>
        <p:spPr>
          <a:xfrm>
            <a:off x="913774" y="781129"/>
            <a:ext cx="10364451" cy="11063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>
                <a:solidFill>
                  <a:srgbClr val="0070C0"/>
                </a:solidFill>
                <a:latin typeface="Myriad Pro"/>
              </a:rPr>
              <a:t>BUILDING THE CELL MEMBRANE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83D032-53EC-A5DE-8D7F-2B653D2D9035}"/>
              </a:ext>
            </a:extLst>
          </p:cNvPr>
          <p:cNvSpPr txBox="1"/>
          <p:nvPr/>
        </p:nvSpPr>
        <p:spPr>
          <a:xfrm>
            <a:off x="5195010" y="1811155"/>
            <a:ext cx="5442517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Myriad Pro"/>
              </a:rPr>
              <a:t>First Thought Experiment:</a:t>
            </a:r>
            <a:endParaRPr lang="en-US" sz="2400" dirty="0">
              <a:solidFill>
                <a:srgbClr val="0070C0"/>
              </a:solidFill>
              <a:latin typeface="Myriad Pro"/>
              <a:cs typeface="Calibri"/>
            </a:endParaRPr>
          </a:p>
          <a:p>
            <a:r>
              <a:rPr lang="en-US" sz="2400" dirty="0">
                <a:solidFill>
                  <a:srgbClr val="0070C0"/>
                </a:solidFill>
                <a:latin typeface="Myriad Pro"/>
              </a:rPr>
              <a:t>How would ten phospholipids need to be arranged to form a film at the top of a beaker of water?  Think about hydrophobic tails/hydrophilic heads</a:t>
            </a:r>
            <a:endParaRPr lang="en-US" sz="2400" i="1" dirty="0">
              <a:solidFill>
                <a:srgbClr val="0070C0"/>
              </a:solidFill>
              <a:highlight>
                <a:srgbClr val="FFFF00"/>
              </a:highlight>
              <a:latin typeface="Myriad Pro"/>
            </a:endParaRPr>
          </a:p>
          <a:p>
            <a:endParaRPr lang="en-US" sz="2400" i="1" dirty="0">
              <a:solidFill>
                <a:srgbClr val="0070C0"/>
              </a:solidFill>
              <a:latin typeface="Myriad Pro"/>
              <a:cs typeface="Calibri"/>
            </a:endParaRPr>
          </a:p>
          <a:p>
            <a:endParaRPr lang="en-US" sz="2400" b="1" i="1" dirty="0">
              <a:solidFill>
                <a:srgbClr val="FF0000"/>
              </a:solidFill>
              <a:latin typeface="Myriad Pro"/>
              <a:cs typeface="Calibri"/>
            </a:endParaRPr>
          </a:p>
          <a:p>
            <a:endParaRPr lang="en-US" sz="2400" i="1" dirty="0">
              <a:latin typeface="Myriad Pro"/>
              <a:cs typeface="Calibri" panose="020F0502020204030204"/>
            </a:endParaRPr>
          </a:p>
          <a:p>
            <a:endParaRPr lang="en-US" sz="2400" i="1" dirty="0">
              <a:latin typeface="Myriad Pro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6157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313926-B310-BB39-2DAE-83CC6B34D009}"/>
              </a:ext>
            </a:extLst>
          </p:cNvPr>
          <p:cNvSpPr txBox="1"/>
          <p:nvPr/>
        </p:nvSpPr>
        <p:spPr>
          <a:xfrm>
            <a:off x="1042482" y="466726"/>
            <a:ext cx="9777918" cy="1317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>
                <a:solidFill>
                  <a:srgbClr val="0070C0"/>
                </a:solidFill>
                <a:latin typeface="Myriad Pro"/>
                <a:ea typeface="+mj-ea"/>
                <a:cs typeface="+mj-cs"/>
              </a:rPr>
              <a:t>Student demonstration building a single layer of  submerged phospholipids</a:t>
            </a:r>
            <a:r>
              <a:rPr lang="en-US" sz="3200" kern="1200">
                <a:solidFill>
                  <a:srgbClr val="0070C0"/>
                </a:solidFill>
                <a:latin typeface="Myriad Pro"/>
                <a:ea typeface="+mj-ea"/>
                <a:cs typeface="+mj-cs"/>
              </a:rPr>
              <a:t>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kern="1200">
              <a:solidFill>
                <a:srgbClr val="0070C0"/>
              </a:solidFill>
              <a:latin typeface="Myriad Pro"/>
              <a:ea typeface="+mj-ea"/>
              <a:cs typeface="+mj-cs"/>
            </a:endParaRPr>
          </a:p>
        </p:txBody>
      </p:sp>
      <p:pic>
        <p:nvPicPr>
          <p:cNvPr id="6" name="Evan 2">
            <a:hlinkClick r:id="" action="ppaction://media"/>
            <a:extLst>
              <a:ext uri="{FF2B5EF4-FFF2-40B4-BE49-F238E27FC236}">
                <a16:creationId xmlns:a16="http://schemas.microsoft.com/office/drawing/2014/main" id="{0F35122B-BD75-FC18-4802-28D64363CD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8332" y="1587500"/>
            <a:ext cx="8146217" cy="458224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A9F2B2-2EE3-924D-11D9-6673EA2FB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370453-680B-D38E-7947-A3AF6C921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6254"/>
            <a:ext cx="4485199" cy="33402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3B9897-1954-C89E-BF2D-CB14F211F04C}"/>
              </a:ext>
            </a:extLst>
          </p:cNvPr>
          <p:cNvSpPr txBox="1"/>
          <p:nvPr/>
        </p:nvSpPr>
        <p:spPr>
          <a:xfrm>
            <a:off x="4958499" y="746079"/>
            <a:ext cx="7126664" cy="71711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>
                <a:latin typeface="Myriad Pro"/>
              </a:rPr>
              <a:t>Discussion questions:  </a:t>
            </a:r>
            <a:endParaRPr lang="en-US" sz="2800" b="1">
              <a:latin typeface="Myriad Pro"/>
              <a:cs typeface="Calibri"/>
            </a:endParaRPr>
          </a:p>
          <a:p>
            <a:endParaRPr lang="en-US" sz="2400" b="1">
              <a:latin typeface="Myriad Pro"/>
              <a:cs typeface="Calibri"/>
            </a:endParaRPr>
          </a:p>
          <a:p>
            <a:r>
              <a:rPr lang="en-US" sz="2400">
                <a:latin typeface="Myriad Pro"/>
                <a:cs typeface="Calibri"/>
              </a:rPr>
              <a:t>1.  Are the phospholipid heads near water?  Are the fatty acid tails shielded from water?</a:t>
            </a:r>
          </a:p>
          <a:p>
            <a:endParaRPr lang="en-US" sz="2400">
              <a:latin typeface="Myriad Pro"/>
              <a:cs typeface="Calibri"/>
            </a:endParaRPr>
          </a:p>
          <a:p>
            <a:r>
              <a:rPr lang="en-US" sz="2400">
                <a:latin typeface="Myriad Pro"/>
                <a:ea typeface="+mn-lt"/>
                <a:cs typeface="+mn-lt"/>
              </a:rPr>
              <a:t>2.  Is there more than one way to arrange these phospholipids to make this work?  Kids are very creative during this challenge.  </a:t>
            </a:r>
            <a:endParaRPr lang="en-US" sz="2400">
              <a:latin typeface="Myriad Pro"/>
              <a:cs typeface="Calibri"/>
            </a:endParaRPr>
          </a:p>
          <a:p>
            <a:endParaRPr lang="en-US" sz="2400">
              <a:latin typeface="Myriad Pro"/>
              <a:cs typeface="Calibri"/>
            </a:endParaRPr>
          </a:p>
          <a:p>
            <a:r>
              <a:rPr lang="en-US" sz="2400">
                <a:latin typeface="Myriad Pro"/>
                <a:cs typeface="Calibri"/>
              </a:rPr>
              <a:t>3.  Do you think that we are missing part of the membrane?  Would this solve the problem of getting necessary materials into the cell and getting rid of waste?  </a:t>
            </a:r>
          </a:p>
          <a:p>
            <a:endParaRPr lang="en-US" b="1">
              <a:latin typeface="Myriad Pro"/>
              <a:cs typeface="Calibri"/>
            </a:endParaRPr>
          </a:p>
          <a:p>
            <a:endParaRPr lang="en-US" b="1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  <a:p>
            <a:endParaRPr lang="en-US">
              <a:latin typeface="Myriad Pro"/>
              <a:cs typeface="Calibri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E9C304F-A31B-C500-FF64-55463DEF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9E29E0-33E7-BFF5-EF80-4F4D6F1F9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827419"/>
            <a:ext cx="11022308" cy="1066771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atin typeface="Myriad Pro"/>
                <a:cs typeface="Calibri Light"/>
              </a:rPr>
              <a:t>How are membranes involved in cell processes such as respiration?</a:t>
            </a:r>
            <a:br>
              <a:rPr lang="en-US" dirty="0">
                <a:latin typeface="Myriad Pro"/>
                <a:cs typeface="Calibri Light"/>
              </a:rPr>
            </a:br>
            <a:endParaRPr lang="en-US" dirty="0">
              <a:latin typeface="Myriad Pro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01B8EA-9692-F56E-B6D4-334FEC4C5727}"/>
              </a:ext>
            </a:extLst>
          </p:cNvPr>
          <p:cNvGrpSpPr/>
          <p:nvPr/>
        </p:nvGrpSpPr>
        <p:grpSpPr>
          <a:xfrm>
            <a:off x="1113166" y="2559181"/>
            <a:ext cx="10879975" cy="3684588"/>
            <a:chOff x="839788" y="2505075"/>
            <a:chExt cx="10879975" cy="3684588"/>
          </a:xfrm>
        </p:grpSpPr>
        <p:sp>
          <p:nvSpPr>
            <p:cNvPr id="9" name="Content Placeholder 3">
              <a:extLst>
                <a:ext uri="{FF2B5EF4-FFF2-40B4-BE49-F238E27FC236}">
                  <a16:creationId xmlns:a16="http://schemas.microsoft.com/office/drawing/2014/main" id="{49948BBF-FA8A-1E19-34F2-021EE4DE7ECF}"/>
                </a:ext>
              </a:extLst>
            </p:cNvPr>
            <p:cNvSpPr txBox="1">
              <a:spLocks/>
            </p:cNvSpPr>
            <p:nvPr/>
          </p:nvSpPr>
          <p:spPr>
            <a:xfrm>
              <a:off x="839788" y="2505075"/>
              <a:ext cx="10879975" cy="368458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u="sng" dirty="0">
                  <a:latin typeface="Myriad Pro"/>
                  <a:cs typeface="Calibri"/>
                </a:rPr>
                <a:t>Into Cell (across membrane)</a:t>
              </a:r>
              <a:endParaRPr lang="en-US" dirty="0">
                <a:latin typeface="Myriad Pro"/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en-US" u="sng" dirty="0">
                <a:solidFill>
                  <a:srgbClr val="000000"/>
                </a:solidFill>
                <a:latin typeface="Myriad Pro"/>
                <a:cs typeface="Calibri"/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en-US" u="sng" dirty="0">
                <a:solidFill>
                  <a:srgbClr val="000000"/>
                </a:solidFill>
                <a:latin typeface="Myriad Pro"/>
                <a:cs typeface="Calibri"/>
              </a:endParaRPr>
            </a:p>
            <a:p>
              <a:r>
                <a:rPr lang="en-US" dirty="0">
                  <a:solidFill>
                    <a:schemeClr val="tx2"/>
                  </a:solidFill>
                  <a:latin typeface="Myriad Pro"/>
                  <a:cs typeface="Calibri"/>
                </a:rPr>
                <a:t>Food </a:t>
              </a:r>
              <a:r>
                <a:rPr lang="en-US" dirty="0">
                  <a:solidFill>
                    <a:schemeClr val="tx2"/>
                  </a:solidFill>
                  <a:highlight>
                    <a:srgbClr val="FFFF00"/>
                  </a:highlight>
                  <a:latin typeface="Myriad Pro"/>
                  <a:cs typeface="Calibri"/>
                </a:rPr>
                <a:t>(glucose)</a:t>
              </a:r>
            </a:p>
            <a:p>
              <a:r>
                <a:rPr lang="en-US" dirty="0">
                  <a:latin typeface="Myriad Pro"/>
                  <a:cs typeface="Calibri"/>
                </a:rPr>
                <a:t>Oxygen</a:t>
              </a:r>
            </a:p>
            <a:p>
              <a:endParaRPr lang="en-US" dirty="0">
                <a:latin typeface="Myriad Pro"/>
                <a:cs typeface="Calibri"/>
              </a:endParaRPr>
            </a:p>
            <a:p>
              <a:endParaRPr lang="en-US" dirty="0">
                <a:latin typeface="Myriad Pro"/>
                <a:cs typeface="Calibri"/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  <a:latin typeface="Myriad Pro"/>
                  <a:cs typeface="Calibri"/>
                </a:rPr>
                <a:t>Respiration (</a:t>
              </a:r>
              <a:r>
                <a:rPr lang="en-US" dirty="0">
                  <a:solidFill>
                    <a:srgbClr val="FF0000"/>
                  </a:solidFill>
                  <a:highlight>
                    <a:srgbClr val="FFFF00"/>
                  </a:highlight>
                  <a:latin typeface="Myriad Pro"/>
                  <a:cs typeface="Calibri"/>
                </a:rPr>
                <a:t>Glucose</a:t>
              </a:r>
              <a:r>
                <a:rPr lang="en-US" dirty="0">
                  <a:solidFill>
                    <a:srgbClr val="FF0000"/>
                  </a:solidFill>
                  <a:latin typeface="Myriad Pro"/>
                  <a:cs typeface="Calibri"/>
                </a:rPr>
                <a:t> + oxygen --&gt;  water + carbon dioxide + ATP) </a:t>
              </a:r>
              <a:r>
                <a:rPr lang="en-US" dirty="0">
                  <a:latin typeface="Myriad Pro"/>
                  <a:cs typeface="Calibri"/>
                </a:rPr>
                <a:t> </a:t>
              </a:r>
            </a:p>
          </p:txBody>
        </p:sp>
        <p:sp>
          <p:nvSpPr>
            <p:cNvPr id="11" name="Content Placeholder 5">
              <a:extLst>
                <a:ext uri="{FF2B5EF4-FFF2-40B4-BE49-F238E27FC236}">
                  <a16:creationId xmlns:a16="http://schemas.microsoft.com/office/drawing/2014/main" id="{A6F700CB-9E94-0EEC-7724-39622290BCA0}"/>
                </a:ext>
              </a:extLst>
            </p:cNvPr>
            <p:cNvSpPr txBox="1">
              <a:spLocks/>
            </p:cNvSpPr>
            <p:nvPr/>
          </p:nvSpPr>
          <p:spPr>
            <a:xfrm>
              <a:off x="6004874" y="2505075"/>
              <a:ext cx="5350514" cy="368458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u="sng" dirty="0">
                  <a:latin typeface="Myriad Pro"/>
                  <a:cs typeface="Calibri"/>
                </a:rPr>
                <a:t>Out of cell (across membrane)</a:t>
              </a:r>
              <a:endParaRPr lang="en-US" dirty="0">
                <a:latin typeface="Myriad Pro"/>
              </a:endParaRPr>
            </a:p>
            <a:p>
              <a:endParaRPr lang="en-US" dirty="0">
                <a:latin typeface="Myriad Pro"/>
                <a:cs typeface="Calibri"/>
              </a:endParaRPr>
            </a:p>
            <a:p>
              <a:pPr lvl="1"/>
              <a:r>
                <a:rPr lang="en-US" sz="2600" dirty="0">
                  <a:latin typeface="Myriad Pro"/>
                  <a:cs typeface="Calibri"/>
                </a:rPr>
                <a:t>Carbon Dioxide</a:t>
              </a:r>
            </a:p>
            <a:p>
              <a:pPr lvl="1"/>
              <a:r>
                <a:rPr lang="en-US" sz="2600" dirty="0">
                  <a:latin typeface="Myriad Pro"/>
                  <a:cs typeface="Calibri"/>
                </a:rPr>
                <a:t>Water (?) </a:t>
              </a: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E7BA2B9-AE81-8B39-79D9-D28ABE12E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1D3039A-FC85-8BEA-40F6-B447DF8FE197}"/>
              </a:ext>
            </a:extLst>
          </p:cNvPr>
          <p:cNvSpPr txBox="1">
            <a:spLocks/>
          </p:cNvSpPr>
          <p:nvPr/>
        </p:nvSpPr>
        <p:spPr>
          <a:xfrm>
            <a:off x="2047187" y="5187098"/>
            <a:ext cx="8097625" cy="21848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latin typeface="Myriad Pro"/>
              </a:rPr>
              <a:t>Glut1 is an example of a carrier protein that changes shape when it comes in contact with a particular molecule (glucose)</a:t>
            </a:r>
          </a:p>
        </p:txBody>
      </p:sp>
      <p:pic>
        <p:nvPicPr>
          <p:cNvPr id="9" name="Picture 8" descr="A close-up of a puzzle&#10;&#10;Description automatically generated">
            <a:extLst>
              <a:ext uri="{FF2B5EF4-FFF2-40B4-BE49-F238E27FC236}">
                <a16:creationId xmlns:a16="http://schemas.microsoft.com/office/drawing/2014/main" id="{3F161B8C-7EFF-275B-A177-D43F3C712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93" y="857578"/>
            <a:ext cx="6356415" cy="423761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9F66E9-F4DD-E30B-29BD-4BB23DA7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77f421b6-124f-4701-bd7b-c31d2b908c90"/>
    <ds:schemaRef ds:uri="cfebaabb-06ba-495d-9116-624c50a03998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ccfdd5f-3cf6-48f3-9c58-398738ebd059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25183-EBF2-42FD-96B2-F798587FC3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663</Words>
  <Application>Microsoft Office PowerPoint</Application>
  <PresentationFormat>Widescreen</PresentationFormat>
  <Paragraphs>126</Paragraphs>
  <Slides>18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Get a Move On: Modeling Molecular Transport Across Cell Membranes</vt:lpstr>
      <vt:lpstr>PowerPoint Presentation</vt:lpstr>
      <vt:lpstr>PowerPoint Presentation</vt:lpstr>
      <vt:lpstr>                      Discussion questions?</vt:lpstr>
      <vt:lpstr>PowerPoint Presentation</vt:lpstr>
      <vt:lpstr>PowerPoint Presentation</vt:lpstr>
      <vt:lpstr>PowerPoint Presentation</vt:lpstr>
      <vt:lpstr>How are membranes involved in cell processes such as respiration? </vt:lpstr>
      <vt:lpstr>PowerPoint Presentation</vt:lpstr>
      <vt:lpstr>Looking further at what needs to get in and out of cell during respiration    </vt:lpstr>
      <vt:lpstr>PowerPoint Presentation</vt:lpstr>
      <vt:lpstr>PowerPoint Presentation</vt:lpstr>
      <vt:lpstr>Looking further at what needs to get in and out of cell during respiration    </vt:lpstr>
      <vt:lpstr>PowerPoint Presentation</vt:lpstr>
      <vt:lpstr>PowerPoint Presentation</vt:lpstr>
      <vt:lpstr>Summer Course 2023 – Modeling the Molecular World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keywords>Susan Auld;WSTA;Membranes</cp:keywords>
  <cp:lastModifiedBy>Kris Herman</cp:lastModifiedBy>
  <cp:revision>3</cp:revision>
  <dcterms:created xsi:type="dcterms:W3CDTF">2022-09-15T14:16:27Z</dcterms:created>
  <dcterms:modified xsi:type="dcterms:W3CDTF">2023-10-23T19:42:55Z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