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ink/ink1.xml" ContentType="application/inkml+xml"/>
  <Override PartName="/ppt/ink/ink2.xml" ContentType="application/inkml+xml"/>
  <Override PartName="/ppt/notesSlides/notesSlide18.xml" ContentType="application/vnd.openxmlformats-officedocument.presentationml.notesSlide+xml"/>
  <Override PartName="/ppt/ink/ink3.xml" ContentType="application/inkml+xml"/>
  <Override PartName="/ppt/ink/ink4.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6" r:id="rId6"/>
  </p:sldMasterIdLst>
  <p:notesMasterIdLst>
    <p:notesMasterId r:id="rId57"/>
  </p:notesMasterIdLst>
  <p:sldIdLst>
    <p:sldId id="282" r:id="rId7"/>
    <p:sldId id="283" r:id="rId8"/>
    <p:sldId id="257"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8" r:id="rId31"/>
    <p:sldId id="311" r:id="rId32"/>
    <p:sldId id="312" r:id="rId33"/>
    <p:sldId id="313" r:id="rId34"/>
    <p:sldId id="314" r:id="rId35"/>
    <p:sldId id="315" r:id="rId36"/>
    <p:sldId id="316" r:id="rId37"/>
    <p:sldId id="318" r:id="rId38"/>
    <p:sldId id="317" r:id="rId39"/>
    <p:sldId id="319" r:id="rId40"/>
    <p:sldId id="320" r:id="rId41"/>
    <p:sldId id="321" r:id="rId42"/>
    <p:sldId id="322" r:id="rId43"/>
    <p:sldId id="323" r:id="rId44"/>
    <p:sldId id="324" r:id="rId45"/>
    <p:sldId id="325" r:id="rId46"/>
    <p:sldId id="326" r:id="rId47"/>
    <p:sldId id="327" r:id="rId48"/>
    <p:sldId id="328" r:id="rId49"/>
    <p:sldId id="329" r:id="rId50"/>
    <p:sldId id="330" r:id="rId51"/>
    <p:sldId id="331" r:id="rId52"/>
    <p:sldId id="332" r:id="rId53"/>
    <p:sldId id="333" r:id="rId54"/>
    <p:sldId id="334" r:id="rId55"/>
    <p:sldId id="268"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F05462-D4AC-D68C-2300-17107C9F0540}" v="1" dt="2023-10-09T20:39:21.6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69183" autoAdjust="0"/>
  </p:normalViewPr>
  <p:slideViewPr>
    <p:cSldViewPr snapToGrid="0">
      <p:cViewPr varScale="1">
        <p:scale>
          <a:sx n="70" d="100"/>
          <a:sy n="70" d="100"/>
        </p:scale>
        <p:origin x="972"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db101.rcsb.org/sci-art/goodsell-galler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3dmoleculardesigns.com/wp-content/uploads/2022/09/FGIKTranscriptionStudentHandout6-19-15.compressed.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youtube.com/watch?v=WCrlm18KQ48"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pdb101.rcsb.org/motm/121"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3dmoleculardesigns.com/lending_library/"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3dmoleculardesigns.com/wp-content/uploads/2022/09/FGIKReplicationStudentHandout6-19-15.compressed.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90-minute presentation, </a:t>
            </a:r>
            <a:r>
              <a:rPr lang="en-US" b="0" i="0" dirty="0">
                <a:solidFill>
                  <a:srgbClr val="000000"/>
                </a:solidFill>
                <a:effectLst/>
                <a:latin typeface="Calibri" panose="020F0502020204030204" pitchFamily="34" charset="0"/>
              </a:rPr>
              <a:t>educators will use the Flow of Genetic Information Kit© and Tour of the Human Cell Poster© to model cell processes. </a:t>
            </a:r>
            <a:r>
              <a:rPr lang="en-US" sz="1800" b="0" i="0" dirty="0">
                <a:solidFill>
                  <a:srgbClr val="000000"/>
                </a:solidFill>
                <a:effectLst/>
                <a:latin typeface="Calibri" panose="020F0502020204030204" pitchFamily="34" charset="0"/>
              </a:rPr>
              <a:t>Augmented Reality modules will further enhance student understanding of the dynamic nature of the cell.   </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645382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the many molecular landscapes by Dr. David </a:t>
            </a:r>
            <a:r>
              <a:rPr lang="en-US" dirty="0" err="1"/>
              <a:t>Goodsell</a:t>
            </a:r>
            <a:r>
              <a:rPr lang="en-US" dirty="0"/>
              <a:t> who is affiliated with the Protein Data Bank.  You can more of these at </a:t>
            </a:r>
            <a:r>
              <a:rPr lang="en-US" dirty="0">
                <a:hlinkClick r:id="rId3"/>
              </a:rPr>
              <a:t>PDB-101: </a:t>
            </a:r>
            <a:r>
              <a:rPr lang="en-US" dirty="0" err="1">
                <a:hlinkClick r:id="rId3"/>
              </a:rPr>
              <a:t>Goodsell</a:t>
            </a:r>
            <a:r>
              <a:rPr lang="en-US" dirty="0">
                <a:hlinkClick r:id="rId3"/>
              </a:rPr>
              <a:t> Gallery (rcsb.org)</a:t>
            </a:r>
            <a:r>
              <a:rPr lang="en-US" dirty="0"/>
              <a:t>.  I love using them in conjunction with the kit because they demonstrate to students that we are only touching on a fraction of the cell’s complexity.  </a:t>
            </a:r>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4153578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circle shows RNA polymerase in a complex getting ready to transcribe DNA into mRNA.  </a:t>
            </a:r>
          </a:p>
          <a:p>
            <a:endParaRPr lang="en-US" dirty="0"/>
          </a:p>
          <a:p>
            <a:r>
              <a:rPr lang="en-US" dirty="0"/>
              <a:t>Can you find the mediator, transcription factors, and </a:t>
            </a:r>
            <a:r>
              <a:rPr lang="en-US" dirty="0" err="1"/>
              <a:t>enhanceosome</a:t>
            </a:r>
            <a:r>
              <a:rPr lang="en-US" dirty="0"/>
              <a:t> in the circle?   </a:t>
            </a:r>
          </a:p>
        </p:txBody>
      </p:sp>
      <p:sp>
        <p:nvSpPr>
          <p:cNvPr id="4" name="Slide Number Placeholder 3"/>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1600573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our next activity, you need the transcription mat, the pre-made DNA sequence, and the RNA nucleotides.  </a:t>
            </a:r>
          </a:p>
          <a:p>
            <a:endParaRPr lang="en-US" dirty="0"/>
          </a:p>
          <a:p>
            <a:r>
              <a:rPr lang="en-US" b="1" i="1" dirty="0"/>
              <a:t>Set the scene</a:t>
            </a:r>
            <a:r>
              <a:rPr lang="en-US" dirty="0"/>
              <a:t>:  </a:t>
            </a:r>
            <a:r>
              <a:rPr lang="en-US" b="0" i="0" dirty="0"/>
              <a:t>The nucleus of the eukaryotic cell.  There are two major stages in making a protein:  transcription in which DNA is used as a template to make a single-stranded mRNA and translation where RNA is used to create a sequence of linked amino acids that make a polypeptide which is later folded into a 3-D protein.  At rise, we see RNA polymerase ready to start gene expression through transcription.  </a:t>
            </a:r>
            <a:r>
              <a:rPr lang="en-US" dirty="0"/>
              <a:t>The first phase of transcription is initiation.  </a:t>
            </a:r>
          </a:p>
          <a:p>
            <a:endParaRPr lang="en-US" dirty="0"/>
          </a:p>
          <a:p>
            <a:r>
              <a:rPr lang="en-US" b="1" i="1" dirty="0"/>
              <a:t>Helpful hints</a:t>
            </a:r>
            <a:r>
              <a:rPr lang="en-US" b="1" dirty="0"/>
              <a:t>: </a:t>
            </a:r>
            <a:r>
              <a:rPr lang="en-US" dirty="0"/>
              <a:t>Point out to students the differences between RNA structure and DNA structure.  Use Dynamic DNA to show differences between deoxyribose and ribose and the thymine and uracil.  How are those differences denoted on the foam nucleotides?  Notice the pointed edges on the foam enzymes </a:t>
            </a:r>
          </a:p>
          <a:p>
            <a:endParaRPr lang="en-US" dirty="0"/>
          </a:p>
          <a:p>
            <a:r>
              <a:rPr lang="en-US" b="1" i="1" dirty="0"/>
              <a:t>What is not shown in the model </a:t>
            </a:r>
          </a:p>
          <a:p>
            <a:r>
              <a:rPr lang="en-US" dirty="0"/>
              <a:t>A collection of proteins known as transcription factors facilitate the binding of the RNA polymerase to the DNA </a:t>
            </a:r>
          </a:p>
          <a:p>
            <a:endParaRPr lang="en-US" dirty="0"/>
          </a:p>
          <a:p>
            <a:r>
              <a:rPr lang="en-US" b="1" i="1" dirty="0"/>
              <a:t>What is shown in the model</a:t>
            </a:r>
            <a:br>
              <a:rPr lang="en-US" dirty="0"/>
            </a:br>
            <a:r>
              <a:rPr lang="en-US" dirty="0"/>
              <a:t>The DNA strands are separated.  RNA polymerase joins the RNA nucleotides as they pair along one of the strands of the DNA template.  In this model, the template strand is the top strand, and the non-template strand is the bottom strand.  Notice the directionality of the template and non-template strands. RNA polymerases can only assemble mRNA in the 5’to3’direction.   On the model the template strand of DNA should be oriented in the top slot with the 3’ end (arrow end) entering first.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4132352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phase is elongation. </a:t>
            </a:r>
          </a:p>
          <a:p>
            <a:endParaRPr lang="en-US" dirty="0"/>
          </a:p>
          <a:p>
            <a:r>
              <a:rPr lang="en-US" b="1" i="1" dirty="0"/>
              <a:t>Helpful hints</a:t>
            </a:r>
            <a:r>
              <a:rPr lang="en-US" dirty="0"/>
              <a:t>:  Put students into groups of three of four to complete this process because you need many hands to complete this in a timely fashion.  After sprinkling the area with RNA nucleotides, feed the double stranded DNA into the RNA polymerase.  Notice the pointed edges that help split apart the hydrogen bonds between both DNA and RNA nucleotides.  Also, notice the RNA of the exit ramp in the RNA polymerase.  </a:t>
            </a:r>
          </a:p>
          <a:p>
            <a:endParaRPr lang="en-US" dirty="0"/>
          </a:p>
          <a:p>
            <a:r>
              <a:rPr lang="en-US" b="1" i="1" dirty="0"/>
              <a:t>What is in the model</a:t>
            </a:r>
            <a:r>
              <a:rPr lang="en-US" b="0" i="0" dirty="0"/>
              <a:t>:  The model shows the base pairing between nucleotides using hydrogen bonds.  The model shows directionality.  There are keys on the mat that guide students in reinforcing the base pairing rules.  </a:t>
            </a:r>
            <a:endParaRPr lang="en-US" b="1" i="1" dirty="0"/>
          </a:p>
          <a:p>
            <a:endParaRPr lang="en-US" dirty="0"/>
          </a:p>
          <a:p>
            <a:r>
              <a:rPr lang="en-US" b="1" i="1" dirty="0"/>
              <a:t>What is not in the model:  </a:t>
            </a:r>
            <a:r>
              <a:rPr lang="en-US" b="0" i="0" dirty="0"/>
              <a:t>We don’t make a mRNA of 900 nucleotides that would represent the smallest mRNA.  It is important to point out that complexity to the students without having them modeling it for time's sake. </a:t>
            </a:r>
            <a:endParaRPr lang="en-US" b="1" i="1"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3335865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phase is termination.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Helpful hints</a:t>
            </a:r>
            <a:r>
              <a:rPr lang="en-US" dirty="0"/>
              <a:t>:  At the end of this activity, save the RNA sequence you made for later and use it as a tool to assess your students’ understanding. </a:t>
            </a:r>
          </a:p>
          <a:p>
            <a:endParaRPr lang="en-US" dirty="0"/>
          </a:p>
          <a:p>
            <a:r>
              <a:rPr lang="en-US" dirty="0"/>
              <a:t>A student handout detailing this activity can be found at the link below:  </a:t>
            </a:r>
          </a:p>
          <a:p>
            <a:endParaRPr lang="en-US" dirty="0"/>
          </a:p>
          <a:p>
            <a:r>
              <a:rPr lang="en-US" dirty="0">
                <a:hlinkClick r:id="rId3"/>
              </a:rPr>
              <a:t>FGIKTranscriptionStudentHandout6-19-15.compressed.pdf (3dmoleculardesigns.com)</a:t>
            </a:r>
            <a:endParaRPr lang="en-US" dirty="0"/>
          </a:p>
          <a:p>
            <a:endParaRPr lang="en-US" dirty="0"/>
          </a:p>
          <a:p>
            <a:r>
              <a:rPr lang="en-US" dirty="0"/>
              <a:t>Take time to compare the mRNA with the DNA.  Look for template vs. non-template strand, coding vs. non-coding, and sense vs. antisense strands of DNA.  </a:t>
            </a:r>
          </a:p>
          <a:p>
            <a:r>
              <a:rPr lang="en-US" i="1" dirty="0"/>
              <a:t>The sense strand is also called the coding strand, plus strand,, or non-template strand.  The coding strand is same as the mRNA except that thymine in DNA is replaced by uracil in RNA. </a:t>
            </a:r>
          </a:p>
          <a:p>
            <a:r>
              <a:rPr lang="en-US" i="1" dirty="0"/>
              <a:t>The coding strand contains the codons. </a:t>
            </a:r>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2347737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Scan the poster again and see what structures you notice in the nucleus?  Can you find the nuclear pore?</a:t>
            </a:r>
            <a:endParaRPr lang="en-US" dirty="0">
              <a:cs typeface="Calibri"/>
            </a:endParaRPr>
          </a:p>
          <a:p>
            <a:endParaRPr lang="en-US" dirty="0"/>
          </a:p>
          <a:p>
            <a:r>
              <a:rPr lang="en-US" dirty="0"/>
              <a:t>.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518309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note where we have been and where we are going.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21</a:t>
            </a:fld>
            <a:endParaRPr lang="en-US"/>
          </a:p>
        </p:txBody>
      </p:sp>
    </p:spTree>
    <p:extLst>
      <p:ext uri="{BB962C8B-B14F-4D97-AF65-F5344CB8AC3E}">
        <p14:creationId xmlns:p14="http://schemas.microsoft.com/office/powerpoint/2010/main" val="3637162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also identify some structures.  You can print these landscapes as a pdf in black and white or greyscale and have them color them in.  I would have my students insert them in their lab notebooks so they could reference them later. </a:t>
            </a:r>
          </a:p>
          <a:p>
            <a:endParaRPr lang="en-US" dirty="0"/>
          </a:p>
          <a:p>
            <a:r>
              <a:rPr lang="en-US" dirty="0"/>
              <a:t>Look down in the lower left to see the capping enzyme which is adding </a:t>
            </a:r>
            <a:r>
              <a:rPr lang="en-US" dirty="0" err="1"/>
              <a:t>methylguanosine</a:t>
            </a:r>
            <a:r>
              <a:rPr lang="en-US" dirty="0"/>
              <a:t> to the 5”end of the mRNA. It is by the RNA polymerase. </a:t>
            </a:r>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1969557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also identify some structures.  You can print these landscapes as a pdf in black and white or greyscale and have them color them in.  I would have my students insert them in their lab notebooks so they could reference them later. </a:t>
            </a:r>
          </a:p>
          <a:p>
            <a:endParaRPr lang="en-US" dirty="0"/>
          </a:p>
          <a:p>
            <a:r>
              <a:rPr lang="en-US" dirty="0"/>
              <a:t>The mRNA that is still in the nucleus nearest the nuclear pore is having the introns removed by a spliceosome.  Only exons will be left in the mature </a:t>
            </a:r>
          </a:p>
          <a:p>
            <a:r>
              <a:rPr lang="en-US" dirty="0"/>
              <a:t>messenger RNA.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244723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In the cytoplasm of the cell, in the ribosome.  </a:t>
            </a:r>
            <a:endParaRPr lang="en-US" b="0" i="1" dirty="0"/>
          </a:p>
          <a:p>
            <a:endParaRPr lang="en-US" b="0" i="1" dirty="0"/>
          </a:p>
          <a:p>
            <a:r>
              <a:rPr lang="en-US" b="0" i="1" dirty="0"/>
              <a:t>Helpful hints:  </a:t>
            </a:r>
            <a:r>
              <a:rPr lang="en-US" b="0" i="0" dirty="0"/>
              <a:t>Start by explaining the role of each of the tools needed for translation:  tRNA, ribosome, and mRNA.  I first start with the structure of transfer RNA.  Students in my class would have learned about the structure of proteins earlier in the year so now we are just adding complexity to the process.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25</a:t>
            </a:fld>
            <a:endParaRPr lang="en-US"/>
          </a:p>
        </p:txBody>
      </p:sp>
    </p:spTree>
    <p:extLst>
      <p:ext uri="{BB962C8B-B14F-4D97-AF65-F5344CB8AC3E}">
        <p14:creationId xmlns:p14="http://schemas.microsoft.com/office/powerpoint/2010/main" val="1252471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a:p>
            <a:pPr algn="l"/>
            <a:r>
              <a:rPr lang="en-US" b="0" i="0" dirty="0">
                <a:solidFill>
                  <a:srgbClr val="5A5A5A"/>
                </a:solidFill>
                <a:effectLst/>
                <a:latin typeface="Helvetica Neue"/>
              </a:rPr>
              <a:t>Acknowledgement: Illustration by David S. </a:t>
            </a:r>
            <a:r>
              <a:rPr lang="en-US" b="0" i="0" dirty="0" err="1">
                <a:solidFill>
                  <a:srgbClr val="5A5A5A"/>
                </a:solidFill>
                <a:effectLst/>
                <a:latin typeface="Helvetica Neue"/>
              </a:rPr>
              <a:t>Goodsell</a:t>
            </a:r>
            <a:r>
              <a:rPr lang="en-US" b="0" i="0" dirty="0">
                <a:solidFill>
                  <a:srgbClr val="5A5A5A"/>
                </a:solidFill>
                <a:effectLst/>
                <a:latin typeface="Helvetica Neue"/>
              </a:rPr>
              <a:t>. </a:t>
            </a:r>
            <a:r>
              <a:rPr lang="en-US" b="0" i="0" dirty="0" err="1">
                <a:solidFill>
                  <a:srgbClr val="5A5A5A"/>
                </a:solidFill>
                <a:effectLst/>
                <a:latin typeface="Helvetica Neue"/>
              </a:rPr>
              <a:t>doi</a:t>
            </a:r>
            <a:r>
              <a:rPr lang="en-US" b="0" i="0" dirty="0">
                <a:solidFill>
                  <a:srgbClr val="5A5A5A"/>
                </a:solidFill>
                <a:effectLst/>
                <a:latin typeface="Helvetica Neue"/>
              </a:rPr>
              <a:t>: 10.2210/</a:t>
            </a:r>
            <a:r>
              <a:rPr lang="en-US" b="0" i="0" dirty="0" err="1">
                <a:solidFill>
                  <a:srgbClr val="5A5A5A"/>
                </a:solidFill>
                <a:effectLst/>
                <a:latin typeface="Helvetica Neue"/>
              </a:rPr>
              <a:t>rcsb_pdb</a:t>
            </a:r>
            <a:r>
              <a:rPr lang="en-US" b="0" i="0" dirty="0">
                <a:solidFill>
                  <a:srgbClr val="5A5A5A"/>
                </a:solidFill>
                <a:effectLst/>
                <a:latin typeface="Helvetica Neue"/>
              </a:rPr>
              <a:t>/goodsell-gallery-004</a:t>
            </a:r>
          </a:p>
          <a:p>
            <a:pPr algn="l"/>
            <a:endParaRPr lang="en-US" b="0" i="0" dirty="0">
              <a:solidFill>
                <a:srgbClr val="5A5A5A"/>
              </a:solidFill>
              <a:effectLst/>
              <a:latin typeface="Helvetica Neue"/>
            </a:endParaRPr>
          </a:p>
          <a:p>
            <a:pPr algn="l"/>
            <a:r>
              <a:rPr lang="en-US" b="0" i="0" dirty="0">
                <a:solidFill>
                  <a:srgbClr val="5A5A5A"/>
                </a:solidFill>
                <a:effectLst/>
                <a:latin typeface="Helvetica Neue"/>
              </a:rPr>
              <a:t>This painting shows DNA being replicated in the nucleus. </a:t>
            </a:r>
            <a:r>
              <a:rPr lang="en-US" b="0" i="0" u="none" strike="noStrike" dirty="0">
                <a:solidFill>
                  <a:srgbClr val="337AC7"/>
                </a:solidFill>
                <a:effectLst/>
                <a:latin typeface="Helvetica Neue"/>
                <a:hlinkClick r:id="rId3"/>
              </a:rPr>
              <a:t>DNA polymerase</a:t>
            </a:r>
            <a:r>
              <a:rPr lang="en-US" b="0" i="0" dirty="0">
                <a:solidFill>
                  <a:srgbClr val="5A5A5A"/>
                </a:solidFill>
                <a:effectLst/>
                <a:latin typeface="Helvetica Neue"/>
              </a:rPr>
              <a:t> is shown at the center in purple, with a </a:t>
            </a:r>
            <a:r>
              <a:rPr lang="en-US" b="0" i="0" u="none" strike="noStrike" dirty="0">
                <a:solidFill>
                  <a:srgbClr val="337AC7"/>
                </a:solidFill>
                <a:effectLst/>
                <a:latin typeface="Helvetica Neue"/>
                <a:hlinkClick r:id="rId4"/>
              </a:rPr>
              <a:t>DNA</a:t>
            </a:r>
            <a:r>
              <a:rPr lang="en-US" b="0" i="0" dirty="0">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none" strike="noStrike" dirty="0">
                <a:solidFill>
                  <a:srgbClr val="337AC7"/>
                </a:solidFill>
                <a:effectLst/>
                <a:latin typeface="Helvetica Neue"/>
                <a:hlinkClick r:id="rId5"/>
              </a:rPr>
              <a:t>nucleosomes</a:t>
            </a:r>
            <a:r>
              <a:rPr lang="en-US" b="0" i="0" dirty="0">
                <a:solidFill>
                  <a:srgbClr val="5A5A5A"/>
                </a:solidFill>
                <a:effectLst/>
                <a:latin typeface="Helvetica Neue"/>
              </a:rPr>
              <a:t>. This painting was created for the biotech company </a:t>
            </a:r>
            <a:r>
              <a:rPr lang="en-US" b="0" i="0" dirty="0" err="1">
                <a:solidFill>
                  <a:srgbClr val="5A5A5A"/>
                </a:solidFill>
                <a:effectLst/>
                <a:latin typeface="Helvetica Neue"/>
              </a:rPr>
              <a:t>Biosites</a:t>
            </a:r>
            <a:r>
              <a:rPr lang="en-US" b="0" i="0" dirty="0">
                <a:solidFill>
                  <a:srgbClr val="5A5A5A"/>
                </a:solidFill>
                <a:effectLst/>
                <a:latin typeface="Helvetica Neue"/>
              </a:rPr>
              <a:t>.</a:t>
            </a:r>
          </a:p>
          <a:p>
            <a:pPr algn="l"/>
            <a:endParaRPr lang="en-US" b="0" i="0" dirty="0">
              <a:solidFill>
                <a:srgbClr val="5A5A5A"/>
              </a:solidFill>
              <a:effectLst/>
              <a:latin typeface="Helvetica Neue"/>
            </a:endParaRPr>
          </a:p>
          <a:p>
            <a:pPr algn="l"/>
            <a:r>
              <a:rPr lang="en-US" b="0" i="0" dirty="0">
                <a:solidFill>
                  <a:srgbClr val="5A5A5A"/>
                </a:solidFill>
                <a:effectLst/>
                <a:latin typeface="Helvetica Neue"/>
              </a:rPr>
              <a:t>Things to notice on this landscape:  DNA-Histone Complex</a:t>
            </a:r>
          </a:p>
          <a:p>
            <a:endParaRPr lang="en-US" b="1" i="1"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11847127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  </a:t>
            </a:r>
            <a:r>
              <a:rPr lang="en-US" dirty="0"/>
              <a:t>Before mRNA leaves the nucleus of the eukaryotic cell, there is some post-transcriptional modification before it is sent on its way. </a:t>
            </a:r>
          </a:p>
        </p:txBody>
      </p:sp>
      <p:sp>
        <p:nvSpPr>
          <p:cNvPr id="4" name="Slide Number Placeholder 3"/>
          <p:cNvSpPr>
            <a:spLocks noGrp="1"/>
          </p:cNvSpPr>
          <p:nvPr>
            <p:ph type="sldNum" sz="quarter" idx="5"/>
          </p:nvPr>
        </p:nvSpPr>
        <p:spPr/>
        <p:txBody>
          <a:bodyPr/>
          <a:lstStyle/>
          <a:p>
            <a:fld id="{8C916263-F4AD-4FDF-883C-15B909C8229B}" type="slidenum">
              <a:rPr lang="en-US" smtClean="0"/>
              <a:t>26</a:t>
            </a:fld>
            <a:endParaRPr lang="en-US"/>
          </a:p>
        </p:txBody>
      </p:sp>
    </p:spTree>
    <p:extLst>
      <p:ext uri="{BB962C8B-B14F-4D97-AF65-F5344CB8AC3E}">
        <p14:creationId xmlns:p14="http://schemas.microsoft.com/office/powerpoint/2010/main" val="20045872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  </a:t>
            </a:r>
            <a:r>
              <a:rPr lang="en-US" dirty="0"/>
              <a:t>Before mRNA leaves the nucleus of the eukaryotic cell, there is some post-transcriptional modification before it is sent on its way. </a:t>
            </a:r>
          </a:p>
        </p:txBody>
      </p:sp>
      <p:sp>
        <p:nvSpPr>
          <p:cNvPr id="4" name="Slide Number Placeholder 3"/>
          <p:cNvSpPr>
            <a:spLocks noGrp="1"/>
          </p:cNvSpPr>
          <p:nvPr>
            <p:ph type="sldNum" sz="quarter" idx="5"/>
          </p:nvPr>
        </p:nvSpPr>
        <p:spPr/>
        <p:txBody>
          <a:bodyPr/>
          <a:lstStyle/>
          <a:p>
            <a:fld id="{8C916263-F4AD-4FDF-883C-15B909C8229B}" type="slidenum">
              <a:rPr lang="en-US" smtClean="0"/>
              <a:t>27</a:t>
            </a:fld>
            <a:endParaRPr lang="en-US"/>
          </a:p>
        </p:txBody>
      </p:sp>
    </p:spTree>
    <p:extLst>
      <p:ext uri="{BB962C8B-B14F-4D97-AF65-F5344CB8AC3E}">
        <p14:creationId xmlns:p14="http://schemas.microsoft.com/office/powerpoint/2010/main" val="3260449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Teacher Notes:  </a:t>
            </a:r>
            <a:r>
              <a:rPr lang="en-US" dirty="0"/>
              <a:t>For further information, you might refer to the </a:t>
            </a:r>
            <a:r>
              <a:rPr lang="en-US" dirty="0" err="1"/>
              <a:t>iBiology</a:t>
            </a:r>
            <a:r>
              <a:rPr lang="en-US" dirty="0"/>
              <a:t> video on RNA Structure by Anna Marie Pyle (Yale U./HHMI).  It is found at </a:t>
            </a:r>
            <a:r>
              <a:rPr lang="en-US" dirty="0">
                <a:hlinkClick r:id="rId3"/>
              </a:rPr>
              <a:t>Anna Marie Pyle (Yale U./HHMI) Part 1: RNA Structure – YouTube</a:t>
            </a:r>
            <a:r>
              <a:rPr lang="en-US" dirty="0"/>
              <a:t>.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28</a:t>
            </a:fld>
            <a:endParaRPr lang="en-US"/>
          </a:p>
        </p:txBody>
      </p:sp>
    </p:spTree>
    <p:extLst>
      <p:ext uri="{BB962C8B-B14F-4D97-AF65-F5344CB8AC3E}">
        <p14:creationId xmlns:p14="http://schemas.microsoft.com/office/powerpoint/2010/main" val="2723054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  </a:t>
            </a:r>
            <a:r>
              <a:rPr lang="en-US" dirty="0"/>
              <a:t>The model on the right is typically referred to as the “roadkill” model. </a:t>
            </a:r>
          </a:p>
        </p:txBody>
      </p:sp>
      <p:sp>
        <p:nvSpPr>
          <p:cNvPr id="4" name="Slide Number Placeholder 3"/>
          <p:cNvSpPr>
            <a:spLocks noGrp="1"/>
          </p:cNvSpPr>
          <p:nvPr>
            <p:ph type="sldNum" sz="quarter" idx="5"/>
          </p:nvPr>
        </p:nvSpPr>
        <p:spPr/>
        <p:txBody>
          <a:bodyPr/>
          <a:lstStyle/>
          <a:p>
            <a:fld id="{8C916263-F4AD-4FDF-883C-15B909C8229B}" type="slidenum">
              <a:rPr lang="en-US" smtClean="0"/>
              <a:t>30</a:t>
            </a:fld>
            <a:endParaRPr lang="en-US"/>
          </a:p>
        </p:txBody>
      </p:sp>
    </p:spTree>
    <p:extLst>
      <p:ext uri="{BB962C8B-B14F-4D97-AF65-F5344CB8AC3E}">
        <p14:creationId xmlns:p14="http://schemas.microsoft.com/office/powerpoint/2010/main" val="6381219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a:t>
            </a:r>
            <a:r>
              <a:rPr lang="en-US" dirty="0"/>
              <a:t>:  Compare the two models with students. </a:t>
            </a:r>
          </a:p>
          <a:p>
            <a:endParaRPr lang="en-US" dirty="0"/>
          </a:p>
          <a:p>
            <a:r>
              <a:rPr lang="en-US" dirty="0"/>
              <a:t>The model on the left is a nylon backbone model.  The backbone of the nucleotides is a solid strand. Every tRNA has the same CCA sequence at the 3’ end of the structure. Specific amino acids are added to that end by aminoacyl-tRNA synthetases.  At the bottom of the model are the nucleotides that form the anticodon, which vary depending on the specific mRNA sequence being translated.  </a:t>
            </a:r>
          </a:p>
          <a:p>
            <a:endParaRPr lang="en-US" dirty="0"/>
          </a:p>
          <a:p>
            <a:r>
              <a:rPr lang="en-US" dirty="0"/>
              <a:t>The model on the right is a plaster </a:t>
            </a:r>
            <a:r>
              <a:rPr lang="en-US" dirty="0" err="1"/>
              <a:t>spacefill</a:t>
            </a:r>
            <a:r>
              <a:rPr lang="en-US" dirty="0"/>
              <a:t> model.  The atoms of the backbone are shown in white. The CCA sequence at the 3’ end where the amino acid attaches, is shown in yellow. The anticodon is shown in blue. The atoms of the nitrogen bases are in red. </a:t>
            </a:r>
          </a:p>
          <a:p>
            <a:endParaRPr lang="en-US" dirty="0"/>
          </a:p>
          <a:p>
            <a:r>
              <a:rPr lang="en-US" dirty="0"/>
              <a:t>When the tRNA fold into its triangular share, the 5’ end is near the 3’ end.  </a:t>
            </a:r>
          </a:p>
        </p:txBody>
      </p:sp>
      <p:sp>
        <p:nvSpPr>
          <p:cNvPr id="4" name="Slide Number Placeholder 3"/>
          <p:cNvSpPr>
            <a:spLocks noGrp="1"/>
          </p:cNvSpPr>
          <p:nvPr>
            <p:ph type="sldNum" sz="quarter" idx="5"/>
          </p:nvPr>
        </p:nvSpPr>
        <p:spPr/>
        <p:txBody>
          <a:bodyPr/>
          <a:lstStyle/>
          <a:p>
            <a:fld id="{8C916263-F4AD-4FDF-883C-15B909C8229B}" type="slidenum">
              <a:rPr lang="en-US" smtClean="0"/>
              <a:t>31</a:t>
            </a:fld>
            <a:endParaRPr lang="en-US"/>
          </a:p>
        </p:txBody>
      </p:sp>
    </p:spTree>
    <p:extLst>
      <p:ext uri="{BB962C8B-B14F-4D97-AF65-F5344CB8AC3E}">
        <p14:creationId xmlns:p14="http://schemas.microsoft.com/office/powerpoint/2010/main" val="27461267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28163594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plaster model of the small subunit, one will find sites: E, P, and A for the docking of transfer RNAs.  The P site stands for peptidyl.  The A site stands for aminoacyl.  The E site stands for exit. The initiation tRNA - charged with Met - base pairs with the AUG codon, and the large ribosomal subunit joins the small subunit to form a functional ribosome. Each ribosome has three binding sites for tRNA. The P site (peptidyl-tRNA binding site) holds the tRNA carrying the growing polypeptide chain. The A site (aminoacyl-tRNA binding site) holds the tRNA carrying the next amino acid to be added to the chain. Discharged tRNAs leave the ribosome from the E site (exit site)</a:t>
            </a:r>
          </a:p>
          <a:p>
            <a:endParaRPr lang="en-US" dirty="0"/>
          </a:p>
          <a:p>
            <a:r>
              <a:rPr lang="en-US" dirty="0"/>
              <a:t>The key for the small subunit:  </a:t>
            </a:r>
          </a:p>
          <a:p>
            <a:r>
              <a:rPr lang="en-US" dirty="0"/>
              <a:t>Protein is white</a:t>
            </a:r>
          </a:p>
          <a:p>
            <a:r>
              <a:rPr lang="en-US" dirty="0"/>
              <a:t>RNA domains shown in blue, orange, yellow, magenta, and red</a:t>
            </a:r>
          </a:p>
          <a:p>
            <a:r>
              <a:rPr lang="en-US" dirty="0"/>
              <a:t>tRNA in A site- light green</a:t>
            </a:r>
          </a:p>
          <a:p>
            <a:r>
              <a:rPr lang="en-US" dirty="0"/>
              <a:t>tRNA in P site- green</a:t>
            </a:r>
          </a:p>
          <a:p>
            <a:r>
              <a:rPr lang="en-US" dirty="0"/>
              <a:t>tRNA in E site- dark green</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33</a:t>
            </a:fld>
            <a:endParaRPr lang="en-US"/>
          </a:p>
        </p:txBody>
      </p:sp>
    </p:spTree>
    <p:extLst>
      <p:ext uri="{BB962C8B-B14F-4D97-AF65-F5344CB8AC3E}">
        <p14:creationId xmlns:p14="http://schemas.microsoft.com/office/powerpoint/2010/main" val="409469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 </a:t>
            </a:r>
            <a:r>
              <a:rPr lang="en-US" dirty="0"/>
              <a:t>After the tRNA and mRNA bind to the small subunit, it attaches to the large subunit. Once the small and large subunits are fully attached, the growing polypeptide passes through a channel in the large subunit.  The polypeptide is represented by a fuzzy stick.  It will immediately start folding into a protein based on basic properties of chemistry and physics. </a:t>
            </a:r>
          </a:p>
          <a:p>
            <a:endParaRPr lang="en-US" dirty="0"/>
          </a:p>
          <a:p>
            <a:r>
              <a:rPr lang="en-US" dirty="0"/>
              <a:t>The key for the large subunit: </a:t>
            </a:r>
          </a:p>
          <a:p>
            <a:r>
              <a:rPr lang="en-US" dirty="0"/>
              <a:t>Protein is white</a:t>
            </a:r>
          </a:p>
          <a:p>
            <a:r>
              <a:rPr lang="en-US" dirty="0"/>
              <a:t>Catalytic residues are shown in yellow</a:t>
            </a:r>
          </a:p>
          <a:p>
            <a:r>
              <a:rPr lang="en-US" dirty="0"/>
              <a:t>RNA domains are light blue, magenta, red, yellow green and grey. </a:t>
            </a:r>
          </a:p>
          <a:p>
            <a:endParaRPr lang="en-US" dirty="0"/>
          </a:p>
          <a:p>
            <a:r>
              <a:rPr lang="en-US" dirty="0">
                <a:hlinkClick r:id="rId3"/>
              </a:rPr>
              <a:t>PDB-101: Molecule of the Month: Ribosome (rcsb.org)</a:t>
            </a:r>
            <a:endParaRPr lang="en-US" dirty="0"/>
          </a:p>
          <a:p>
            <a:r>
              <a:rPr lang="en-US" dirty="0">
                <a:cs typeface="Calibri"/>
              </a:rPr>
              <a:t>The link above will give you some detailed information about the structure of the ribosome. </a:t>
            </a:r>
          </a:p>
          <a:p>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34</a:t>
            </a:fld>
            <a:endParaRPr lang="en-US"/>
          </a:p>
        </p:txBody>
      </p:sp>
    </p:spTree>
    <p:extLst>
      <p:ext uri="{BB962C8B-B14F-4D97-AF65-F5344CB8AC3E}">
        <p14:creationId xmlns:p14="http://schemas.microsoft.com/office/powerpoint/2010/main" val="33362263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first show students how to read the genetic codon chart and add amino acids to the tRNAs provided in the kit. </a:t>
            </a:r>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13123579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Helpful hints</a:t>
            </a:r>
            <a:r>
              <a:rPr lang="en-US" dirty="0"/>
              <a:t>: Walk students through reading the charts and them time to pair the amino acids with their tRNA.  Then revisit the chart and talk about all the possibilities for anticodons.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3727425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a:p>
            <a:pPr algn="l"/>
            <a:r>
              <a:rPr lang="en-US" b="0" i="0" dirty="0">
                <a:solidFill>
                  <a:srgbClr val="5A5A5A"/>
                </a:solidFill>
                <a:effectLst/>
                <a:latin typeface="Helvetica Neue"/>
              </a:rPr>
              <a:t>Acknowledgement: Illustration by David S. </a:t>
            </a:r>
            <a:r>
              <a:rPr lang="en-US" b="0" i="0" dirty="0" err="1">
                <a:solidFill>
                  <a:srgbClr val="5A5A5A"/>
                </a:solidFill>
                <a:effectLst/>
                <a:latin typeface="Helvetica Neue"/>
              </a:rPr>
              <a:t>Goodsell</a:t>
            </a:r>
            <a:r>
              <a:rPr lang="en-US" b="0" i="0" dirty="0">
                <a:solidFill>
                  <a:srgbClr val="5A5A5A"/>
                </a:solidFill>
                <a:effectLst/>
                <a:latin typeface="Helvetica Neue"/>
              </a:rPr>
              <a:t>. </a:t>
            </a:r>
            <a:r>
              <a:rPr lang="en-US" b="0" i="0" dirty="0" err="1">
                <a:solidFill>
                  <a:srgbClr val="5A5A5A"/>
                </a:solidFill>
                <a:effectLst/>
                <a:latin typeface="Helvetica Neue"/>
              </a:rPr>
              <a:t>doi</a:t>
            </a:r>
            <a:r>
              <a:rPr lang="en-US" b="0" i="0" dirty="0">
                <a:solidFill>
                  <a:srgbClr val="5A5A5A"/>
                </a:solidFill>
                <a:effectLst/>
                <a:latin typeface="Helvetica Neue"/>
              </a:rPr>
              <a:t>: 10.2210/</a:t>
            </a:r>
            <a:r>
              <a:rPr lang="en-US" b="0" i="0" dirty="0" err="1">
                <a:solidFill>
                  <a:srgbClr val="5A5A5A"/>
                </a:solidFill>
                <a:effectLst/>
                <a:latin typeface="Helvetica Neue"/>
              </a:rPr>
              <a:t>rcsb_pdb</a:t>
            </a:r>
            <a:r>
              <a:rPr lang="en-US" b="0" i="0" dirty="0">
                <a:solidFill>
                  <a:srgbClr val="5A5A5A"/>
                </a:solidFill>
                <a:effectLst/>
                <a:latin typeface="Helvetica Neue"/>
              </a:rPr>
              <a:t>/goodsell-gallery-004</a:t>
            </a:r>
          </a:p>
          <a:p>
            <a:pPr algn="l"/>
            <a:endParaRPr lang="en-US" b="0" i="0" dirty="0">
              <a:solidFill>
                <a:srgbClr val="5A5A5A"/>
              </a:solidFill>
              <a:effectLst/>
              <a:latin typeface="Helvetica Neue"/>
            </a:endParaRPr>
          </a:p>
          <a:p>
            <a:pPr algn="l"/>
            <a:r>
              <a:rPr lang="en-US" b="0" i="0" dirty="0">
                <a:solidFill>
                  <a:srgbClr val="5A5A5A"/>
                </a:solidFill>
                <a:effectLst/>
                <a:latin typeface="Helvetica Neue"/>
              </a:rPr>
              <a:t>This painting shows DNA being replicated in the nucleus. </a:t>
            </a:r>
            <a:r>
              <a:rPr lang="en-US" b="0" i="0" u="none" strike="noStrike" dirty="0">
                <a:solidFill>
                  <a:srgbClr val="337AC7"/>
                </a:solidFill>
                <a:effectLst/>
                <a:latin typeface="Helvetica Neue"/>
                <a:hlinkClick r:id="rId3"/>
              </a:rPr>
              <a:t>DNA polymerase</a:t>
            </a:r>
            <a:r>
              <a:rPr lang="en-US" b="0" i="0" dirty="0">
                <a:solidFill>
                  <a:srgbClr val="5A5A5A"/>
                </a:solidFill>
                <a:effectLst/>
                <a:latin typeface="Helvetica Neue"/>
              </a:rPr>
              <a:t> is shown at the center in purple, with a </a:t>
            </a:r>
            <a:r>
              <a:rPr lang="en-US" b="0" i="0" u="none" strike="noStrike" dirty="0">
                <a:solidFill>
                  <a:srgbClr val="337AC7"/>
                </a:solidFill>
                <a:effectLst/>
                <a:latin typeface="Helvetica Neue"/>
                <a:hlinkClick r:id="rId4"/>
              </a:rPr>
              <a:t>DNA</a:t>
            </a:r>
            <a:r>
              <a:rPr lang="en-US" b="0" i="0" dirty="0">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none" strike="noStrike" dirty="0">
                <a:solidFill>
                  <a:srgbClr val="337AC7"/>
                </a:solidFill>
                <a:effectLst/>
                <a:latin typeface="Helvetica Neue"/>
                <a:hlinkClick r:id="rId5"/>
              </a:rPr>
              <a:t>nucleosomes</a:t>
            </a:r>
            <a:r>
              <a:rPr lang="en-US" b="0" i="0" dirty="0">
                <a:solidFill>
                  <a:srgbClr val="5A5A5A"/>
                </a:solidFill>
                <a:effectLst/>
                <a:latin typeface="Helvetica Neue"/>
              </a:rPr>
              <a:t>. This painting was created for the biotech company </a:t>
            </a:r>
            <a:r>
              <a:rPr lang="en-US" b="0" i="0" dirty="0" err="1">
                <a:solidFill>
                  <a:srgbClr val="5A5A5A"/>
                </a:solidFill>
                <a:effectLst/>
                <a:latin typeface="Helvetica Neue"/>
              </a:rPr>
              <a:t>Biosites</a:t>
            </a:r>
            <a:r>
              <a:rPr lang="en-US" b="0" i="0" dirty="0">
                <a:solidFill>
                  <a:srgbClr val="5A5A5A"/>
                </a:solidFill>
                <a:effectLst/>
                <a:latin typeface="Helvetica Neue"/>
              </a:rPr>
              <a:t>.</a:t>
            </a:r>
          </a:p>
          <a:p>
            <a:pPr algn="l"/>
            <a:endParaRPr lang="en-US" b="0" i="0" dirty="0">
              <a:solidFill>
                <a:srgbClr val="5A5A5A"/>
              </a:solidFill>
              <a:effectLst/>
              <a:latin typeface="Helvetica Neue"/>
            </a:endParaRPr>
          </a:p>
          <a:p>
            <a:pPr algn="l"/>
            <a:r>
              <a:rPr lang="en-US" b="0" i="0" dirty="0">
                <a:solidFill>
                  <a:srgbClr val="5A5A5A"/>
                </a:solidFill>
                <a:effectLst/>
                <a:latin typeface="Helvetica Neue"/>
              </a:rPr>
              <a:t>Things to notice on this landscape: DNA polymerase complex</a:t>
            </a:r>
          </a:p>
          <a:p>
            <a:endParaRPr lang="en-US" b="1" i="1"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3847168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3DMD Lending Library – 3D Molecular Designs</a:t>
            </a:r>
            <a:endParaRPr lang="en-US"/>
          </a:p>
          <a:p>
            <a:r>
              <a:rPr lang="en-US" dirty="0">
                <a:cs typeface="Calibri"/>
              </a:rPr>
              <a:t>You visit the link above to check out collections of the 3D models that we have used during this session. </a:t>
            </a:r>
          </a:p>
          <a:p>
            <a:endParaRPr lang="en-US" dirty="0"/>
          </a:p>
          <a:p>
            <a:r>
              <a:rPr lang="en-US" dirty="0"/>
              <a:t>The anticodon forms complementary base pairs with the codon of the mRNA.  This will vary between amino acid.  The other functional part of the tRNA (the CCA sequence) where the amino acid binds is the same for every amino acid.  It is located at the 3’ prime end of the structure. </a:t>
            </a:r>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2655355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scene:  The first phase is initiation.</a:t>
            </a:r>
          </a:p>
          <a:p>
            <a:endParaRPr lang="en-US" dirty="0"/>
          </a:p>
          <a:p>
            <a:r>
              <a:rPr lang="en-US" i="1" dirty="0"/>
              <a:t>Helpful hints</a:t>
            </a:r>
            <a:r>
              <a:rPr lang="en-US" dirty="0"/>
              <a:t>: Starting from the 5”end of the mRNA at the start codon (AUG), every three bases determines a particular amino. </a:t>
            </a:r>
          </a:p>
          <a:p>
            <a:endParaRPr lang="en-US" dirty="0"/>
          </a:p>
          <a:p>
            <a:r>
              <a:rPr lang="en-US" dirty="0"/>
              <a:t>What is in the model:</a:t>
            </a:r>
          </a:p>
          <a:p>
            <a:r>
              <a:rPr lang="en-US" dirty="0"/>
              <a:t>mRNA enters the ribosome (shown in purple).  The top is the large subunit, while the small unit is shown under the EPA sites.  </a:t>
            </a:r>
          </a:p>
          <a:p>
            <a:r>
              <a:rPr lang="en-US" dirty="0"/>
              <a:t>tRNA bring the amino acid to the ribosome</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22728021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phase is elongation. The anticodon of another tRNA base pairs with the mRNA in the A site.  The new protein is made in the N-terminal to C-terminal direction. A rRNA found in the large ribosomal subunit catalyzes the formation of a peptide bond between the amino group in the A site and the carboxyl end of the amino acid in the P site. </a:t>
            </a:r>
          </a:p>
          <a:p>
            <a:endParaRPr lang="en-US" dirty="0"/>
          </a:p>
          <a:p>
            <a:r>
              <a:rPr lang="en-US" i="1" dirty="0"/>
              <a:t>Helpful hints</a:t>
            </a:r>
            <a:r>
              <a:rPr lang="en-US" dirty="0"/>
              <a:t>: Have multiple students work together for smooth transition of the process.  There are a lot of parts to move so groups of 3 to 4 are best. </a:t>
            </a:r>
          </a:p>
          <a:p>
            <a:endParaRPr lang="en-US" dirty="0"/>
          </a:p>
          <a:p>
            <a:r>
              <a:rPr lang="en-US" i="1" dirty="0"/>
              <a:t>What is in the model</a:t>
            </a:r>
          </a:p>
          <a:p>
            <a:r>
              <a:rPr lang="en-US" dirty="0"/>
              <a:t>The important parts of the small and large ribosomal subunits are labeled. </a:t>
            </a:r>
          </a:p>
          <a:p>
            <a:r>
              <a:rPr lang="en-US" dirty="0"/>
              <a:t>The E (Exit), P (peptidyl), and A (aminoacyl) sites are shown. </a:t>
            </a:r>
          </a:p>
          <a:p>
            <a:endParaRPr lang="en-US" dirty="0"/>
          </a:p>
          <a:p>
            <a:endParaRPr lang="en-US" i="1" dirty="0"/>
          </a:p>
          <a:p>
            <a:r>
              <a:rPr lang="en-US" i="1" dirty="0"/>
              <a:t>What is not in the model</a:t>
            </a:r>
          </a:p>
          <a:p>
            <a:r>
              <a:rPr lang="en-US" dirty="0"/>
              <a:t>This is a two dimensional model.</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12810843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phase is termination. The developing polypeptide will exit the ribosome through the opening in the large ribosomal subunit.  </a:t>
            </a:r>
          </a:p>
          <a:p>
            <a:endParaRPr lang="en-US" dirty="0"/>
          </a:p>
          <a:p>
            <a:r>
              <a:rPr lang="en-US" i="1" dirty="0"/>
              <a:t>What is in the model</a:t>
            </a:r>
          </a:p>
          <a:p>
            <a:r>
              <a:rPr lang="en-US" dirty="0"/>
              <a:t>The ribosome reaches a stop codon on the mRNA.  The A site of the ribosomes accepts a release factor.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2998484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Search the poster and compare free and membrane-bound ribosomes. Find the tRNAs in this scene.  What proteins help the ribosome get to the membrane?  Find the polypeptide that is being extruded into the rough ER. </a:t>
            </a:r>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3455364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Helpful Hints</a:t>
            </a:r>
            <a:r>
              <a:rPr lang="en-US" dirty="0"/>
              <a:t>:  This is a big kit.  I have students put a couple of reminders in their lab notebooks</a:t>
            </a:r>
          </a:p>
          <a:p>
            <a:endParaRPr lang="en-US" dirty="0"/>
          </a:p>
          <a:p>
            <a:pPr marL="228600" indent="-228600">
              <a:buAutoNum type="arabicParenR"/>
            </a:pPr>
            <a:r>
              <a:rPr lang="en-US" dirty="0"/>
              <a:t>DNA-RNA Base pair rules</a:t>
            </a:r>
          </a:p>
          <a:p>
            <a:pPr marL="228600" indent="-228600">
              <a:buAutoNum type="arabicParenR"/>
            </a:pPr>
            <a:r>
              <a:rPr lang="en-US" dirty="0"/>
              <a:t>The goal of each step in the central dogma</a:t>
            </a:r>
          </a:p>
          <a:p>
            <a:pPr marL="228600" indent="-228600">
              <a:buAutoNum type="arabicParenR"/>
            </a:pPr>
            <a:r>
              <a:rPr lang="en-US" dirty="0"/>
              <a:t>The differences between DNA and RNA</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16813595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difference structurally between the rough ER and the Golgi?  Where is the mRNA? Where is the polypeptide?  What is happening to the polypeptide in the rough ER? </a:t>
            </a:r>
          </a:p>
          <a:p>
            <a:r>
              <a:rPr lang="en-US" dirty="0"/>
              <a:t>What is the role of the green transporter proteins? </a:t>
            </a:r>
          </a:p>
          <a:p>
            <a:endParaRPr lang="en-US" dirty="0"/>
          </a:p>
          <a:p>
            <a:r>
              <a:rPr lang="en-US" dirty="0"/>
              <a:t>Sorting and Transporting:  How does a vesicle bud off the rough ER? </a:t>
            </a:r>
          </a:p>
          <a:p>
            <a:r>
              <a:rPr lang="en-US" dirty="0"/>
              <a:t>What proteins help the polypeptide fold correctly?</a:t>
            </a:r>
          </a:p>
          <a:p>
            <a:r>
              <a:rPr lang="en-US" dirty="0"/>
              <a:t>What is the fate of a misfolded protein? </a:t>
            </a:r>
          </a:p>
          <a:p>
            <a:endParaRPr lang="en-US" dirty="0"/>
          </a:p>
          <a:p>
            <a:r>
              <a:rPr lang="en-US" dirty="0"/>
              <a:t>How does the vesicle get to the Golgi?</a:t>
            </a:r>
          </a:p>
        </p:txBody>
      </p:sp>
      <p:sp>
        <p:nvSpPr>
          <p:cNvPr id="4" name="Slide Number Placeholder 3"/>
          <p:cNvSpPr>
            <a:spLocks noGrp="1"/>
          </p:cNvSpPr>
          <p:nvPr>
            <p:ph type="sldNum" sz="quarter" idx="5"/>
          </p:nvPr>
        </p:nvSpPr>
        <p:spPr/>
        <p:txBody>
          <a:bodyPr/>
          <a:lstStyle/>
          <a:p>
            <a:fld id="{8C916263-F4AD-4FDF-883C-15B909C8229B}" type="slidenum">
              <a:rPr lang="en-US" smtClean="0"/>
              <a:t>43</a:t>
            </a:fld>
            <a:endParaRPr lang="en-US"/>
          </a:p>
        </p:txBody>
      </p:sp>
    </p:spTree>
    <p:extLst>
      <p:ext uri="{BB962C8B-B14F-4D97-AF65-F5344CB8AC3E}">
        <p14:creationId xmlns:p14="http://schemas.microsoft.com/office/powerpoint/2010/main" val="17891638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would it be important to continue to modify the structure of the antibody?  What do sugars or other substances do for the antibody’s 3-D structure?</a:t>
            </a:r>
          </a:p>
          <a:p>
            <a:endParaRPr lang="en-US" dirty="0"/>
          </a:p>
          <a:p>
            <a:r>
              <a:rPr lang="en-US" dirty="0"/>
              <a:t>Look closely at the antibody in the Golgi.  The Golgi is the processing and sorting area in the cell.  Sugars and lipids attach to the proteins that need them like this antibody. </a:t>
            </a:r>
          </a:p>
          <a:p>
            <a:endParaRPr lang="en-US" dirty="0"/>
          </a:p>
          <a:p>
            <a:r>
              <a:rPr lang="en-US" dirty="0"/>
              <a:t>Look at vesicle fusion at the Golgi and compare it to the cell membrane.  The protein that aid in binding with the membrane are SNAP receptors on the vesicle and SNARE receptors on the Golgi.  </a:t>
            </a:r>
          </a:p>
          <a:p>
            <a:endParaRPr lang="en-US" dirty="0"/>
          </a:p>
          <a:p>
            <a:r>
              <a:rPr lang="en-US" dirty="0"/>
              <a:t>How do vesicles bud off the Golgi.  Look more closely at </a:t>
            </a:r>
            <a:r>
              <a:rPr lang="en-US" dirty="0" err="1"/>
              <a:t>clathrin</a:t>
            </a:r>
            <a:r>
              <a:rPr lang="en-US" dirty="0"/>
              <a:t>. Identify several </a:t>
            </a:r>
            <a:r>
              <a:rPr lang="en-US" dirty="0" err="1"/>
              <a:t>clathrin</a:t>
            </a:r>
            <a:r>
              <a:rPr lang="en-US" dirty="0"/>
              <a:t> monomers within the geodesic dome.  Notice how </a:t>
            </a:r>
            <a:r>
              <a:rPr lang="en-US" dirty="0" err="1"/>
              <a:t>clathrin</a:t>
            </a:r>
            <a:r>
              <a:rPr lang="en-US" dirty="0"/>
              <a:t> interconnects. It takes as many as 36 </a:t>
            </a:r>
            <a:r>
              <a:rPr lang="en-US" dirty="0" err="1"/>
              <a:t>clathrin</a:t>
            </a:r>
            <a:r>
              <a:rPr lang="en-US" dirty="0"/>
              <a:t> </a:t>
            </a:r>
            <a:r>
              <a:rPr lang="en-US" dirty="0" err="1"/>
              <a:t>triskelions</a:t>
            </a:r>
            <a:r>
              <a:rPr lang="en-US" dirty="0"/>
              <a:t> to make one </a:t>
            </a:r>
            <a:r>
              <a:rPr lang="en-US" dirty="0" err="1"/>
              <a:t>Clathrin</a:t>
            </a:r>
            <a:r>
              <a:rPr lang="en-US" dirty="0"/>
              <a:t> dome. </a:t>
            </a:r>
          </a:p>
          <a:p>
            <a:endParaRPr lang="en-US" dirty="0"/>
          </a:p>
          <a:p>
            <a:r>
              <a:rPr lang="en-US" dirty="0"/>
              <a:t>How do cells determine which direction vesicles move?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12085572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you notice about the final vesicle? </a:t>
            </a:r>
          </a:p>
        </p:txBody>
      </p:sp>
      <p:sp>
        <p:nvSpPr>
          <p:cNvPr id="4" name="Slide Number Placeholder 3"/>
          <p:cNvSpPr>
            <a:spLocks noGrp="1"/>
          </p:cNvSpPr>
          <p:nvPr>
            <p:ph type="sldNum" sz="quarter" idx="5"/>
          </p:nvPr>
        </p:nvSpPr>
        <p:spPr/>
        <p:txBody>
          <a:bodyPr/>
          <a:lstStyle/>
          <a:p>
            <a:fld id="{8C916263-F4AD-4FDF-883C-15B909C8229B}" type="slidenum">
              <a:rPr lang="en-US" smtClean="0"/>
              <a:t>45</a:t>
            </a:fld>
            <a:endParaRPr lang="en-US"/>
          </a:p>
        </p:txBody>
      </p:sp>
    </p:spTree>
    <p:extLst>
      <p:ext uri="{BB962C8B-B14F-4D97-AF65-F5344CB8AC3E}">
        <p14:creationId xmlns:p14="http://schemas.microsoft.com/office/powerpoint/2010/main" val="4190481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47</a:t>
            </a:fld>
            <a:endParaRPr lang="en-US"/>
          </a:p>
        </p:txBody>
      </p:sp>
    </p:spTree>
    <p:extLst>
      <p:ext uri="{BB962C8B-B14F-4D97-AF65-F5344CB8AC3E}">
        <p14:creationId xmlns:p14="http://schemas.microsoft.com/office/powerpoint/2010/main" val="3610480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The nucleus of the eukaryotic cell has multiple replication bubbles.  For simplification, we will only model one of them.  </a:t>
            </a:r>
          </a:p>
          <a:p>
            <a:endParaRPr lang="en-US" b="0" i="0" dirty="0"/>
          </a:p>
          <a:p>
            <a:r>
              <a:rPr lang="en-US" b="0" i="0" dirty="0"/>
              <a:t>Thought experiment about to consider why we need many replication bubbles. </a:t>
            </a:r>
          </a:p>
          <a:p>
            <a:r>
              <a:rPr lang="en-US" dirty="0"/>
              <a:t>Nucleotides are added at an approximate rate of 50 nucleotides per second in eukaryotic cells. The human genome contains 6.4 billion nucleotides (3.2 billion base pairs), which must be copied. Calculate the length of time in days that it would take to copy the human genome. Show all calculations including units.</a:t>
            </a:r>
          </a:p>
        </p:txBody>
      </p:sp>
      <p:sp>
        <p:nvSpPr>
          <p:cNvPr id="4" name="Slide Number Placeholder 3"/>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38532026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Here are the NGSS Connections for this workshop.</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48</a:t>
            </a:fld>
            <a:endParaRPr lang="en-US"/>
          </a:p>
        </p:txBody>
      </p:sp>
    </p:spTree>
    <p:extLst>
      <p:ext uri="{BB962C8B-B14F-4D97-AF65-F5344CB8AC3E}">
        <p14:creationId xmlns:p14="http://schemas.microsoft.com/office/powerpoint/2010/main" val="10268845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49</a:t>
            </a:fld>
            <a:endParaRPr lang="en-US"/>
          </a:p>
        </p:txBody>
      </p:sp>
    </p:spTree>
    <p:extLst>
      <p:ext uri="{BB962C8B-B14F-4D97-AF65-F5344CB8AC3E}">
        <p14:creationId xmlns:p14="http://schemas.microsoft.com/office/powerpoint/2010/main" val="2687109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The nucleus of the eukaryotic cell at an origin of replication on the double-stranded DNA. Enter DNA helicase.  In the wings: DNA polymerase</a:t>
            </a:r>
          </a:p>
          <a:p>
            <a:endParaRPr lang="en-US" b="0" i="0" dirty="0"/>
          </a:p>
          <a:p>
            <a:r>
              <a:rPr lang="en-US" b="0" i="1" dirty="0"/>
              <a:t>Questions to consider:  What does the helicase appear to be doing?  What type of bond is being broken?  Why the helicase able to break these bonds? </a:t>
            </a:r>
            <a:endParaRPr lang="en-US" b="1" i="1" dirty="0"/>
          </a:p>
          <a:p>
            <a:endParaRPr lang="en-US" b="1" i="1" dirty="0"/>
          </a:p>
          <a:p>
            <a:r>
              <a:rPr lang="en-US" b="1" i="1" dirty="0"/>
              <a:t>Helpful hints</a:t>
            </a:r>
            <a:r>
              <a:rPr lang="en-US" dirty="0"/>
              <a:t>:  For large classes, pre-make the DNA sequence.  The kit has some labeled Sequence I and Sequence II.  We are going to be working with Sequence I.  </a:t>
            </a:r>
          </a:p>
          <a:p>
            <a:r>
              <a:rPr lang="en-US" dirty="0"/>
              <a:t>You can also use double-stick tape to hold those sequences together so that students don’t take them apart.  Arrows on the models guide students in showing the direction of replication. </a:t>
            </a:r>
          </a:p>
          <a:p>
            <a:endParaRPr lang="en-US" dirty="0"/>
          </a:p>
          <a:p>
            <a:r>
              <a:rPr lang="en-US" b="1" i="1" dirty="0"/>
              <a:t>What the model shows</a:t>
            </a:r>
            <a:r>
              <a:rPr lang="en-US" dirty="0"/>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dirty="0"/>
          </a:p>
          <a:p>
            <a:r>
              <a:rPr lang="en-US" b="1" i="1" dirty="0"/>
              <a:t>What the model doesn’t show</a:t>
            </a:r>
            <a:r>
              <a:rPr lang="en-US" dirty="0"/>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4067922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Enter DNA polymerase. </a:t>
            </a:r>
            <a:r>
              <a:rPr lang="en-US" dirty="0"/>
              <a:t>The DNA polymerase enzyme catalyzes the synthesis of new DNA by adding nucleotides to a preexisting chain. New DNA can elongate only in the 5’ 3’ direction. The DNA strand that is made continuously is referred to as the leading strand. </a:t>
            </a:r>
          </a:p>
          <a:p>
            <a:endParaRPr lang="en-US" b="1" i="0" dirty="0"/>
          </a:p>
          <a:p>
            <a:r>
              <a:rPr lang="en-US" b="0" i="1" dirty="0"/>
              <a:t>Questions to consider:  As the new nucleotide is added to the growing DNA strand, which part of the new nucleotide forms a bond with the 3’OH group? Why won’t you be able to synthesize the other strand of DNA in a continuous manner when using the model? </a:t>
            </a:r>
          </a:p>
          <a:p>
            <a:endParaRPr lang="en-US" b="1" i="1" dirty="0"/>
          </a:p>
          <a:p>
            <a:r>
              <a:rPr lang="en-US" b="1" i="1" dirty="0"/>
              <a:t>Helpful hints</a:t>
            </a:r>
            <a:r>
              <a:rPr lang="en-US" dirty="0"/>
              <a:t>:  Arrows on the models guide students in showing the direction of replication.  The top strand is the strand that continuously replicates.  </a:t>
            </a:r>
          </a:p>
          <a:p>
            <a:endParaRPr lang="en-US" dirty="0"/>
          </a:p>
          <a:p>
            <a:r>
              <a:rPr lang="en-US" b="1" i="1" dirty="0"/>
              <a:t>What the model shows</a:t>
            </a:r>
            <a:r>
              <a:rPr lang="en-US" dirty="0"/>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dirty="0"/>
          </a:p>
          <a:p>
            <a:r>
              <a:rPr lang="en-US" b="1" i="1" dirty="0"/>
              <a:t>What the model doesn’t show</a:t>
            </a:r>
            <a:r>
              <a:rPr lang="en-US" dirty="0"/>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175011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Enter DNA polymerase on the lagging strand. </a:t>
            </a:r>
            <a:r>
              <a:rPr lang="en-US" dirty="0"/>
              <a:t>The DNA polymerase enzyme catalyzes the synthesis of new DNA by adding nucleotides to a preexisting chain. New DNA can elongate only in the 5’ 3’ direction. The DNA strand that is made discontinuously is referred to as the lagging strand.  Notice that the DNA polymerase must move away from the fork instead of toward the fork, as it did in the leading strand. In order to accommodate the 5’ 3’ synthesis of DNA, short fragments are made on the second strand. </a:t>
            </a:r>
          </a:p>
          <a:p>
            <a:endParaRPr lang="en-US" b="1" i="0" dirty="0"/>
          </a:p>
          <a:p>
            <a:r>
              <a:rPr lang="en-US" b="0" i="1" dirty="0"/>
              <a:t>Questions to consider:  As the new nucleotide is added to the growing DNA strand, which part of the new nucleotide forms a bond with the 3’OH group? Why won’t you be able to synthesize the other strand of DNA in a continuous manner when using the model? </a:t>
            </a:r>
          </a:p>
          <a:p>
            <a:endParaRPr lang="en-US" b="1" i="1" dirty="0"/>
          </a:p>
          <a:p>
            <a:r>
              <a:rPr lang="en-US" b="1" i="1" dirty="0"/>
              <a:t>Helpful hints</a:t>
            </a:r>
            <a:r>
              <a:rPr lang="en-US" dirty="0"/>
              <a:t>:  Arrows on the models guide students in showing the direction of replication.  The top strand is the strand that continuously replicates.  </a:t>
            </a:r>
          </a:p>
          <a:p>
            <a:endParaRPr lang="en-US" dirty="0"/>
          </a:p>
          <a:p>
            <a:r>
              <a:rPr lang="en-US" b="1" i="1" dirty="0"/>
              <a:t>What the model shows</a:t>
            </a:r>
            <a:r>
              <a:rPr lang="en-US" dirty="0"/>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dirty="0"/>
          </a:p>
          <a:p>
            <a:r>
              <a:rPr lang="en-US" b="1" i="1" dirty="0"/>
              <a:t>What the model doesn’t show</a:t>
            </a:r>
            <a:r>
              <a:rPr lang="en-US" dirty="0"/>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502037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lagging strand requires you to move the DNA polymerase! Place the DNA polymerase back at the fork junction to create the next fragment. Move the DNA polymerase so that the bases may be added from the 5’ 3’ direction. You have now created a second fragment of DNA on the lagging strand. These fragments are referred to as Okazaki fragments and are usually 100-200 nucleotides long in eukaryotic cells.</a:t>
            </a:r>
          </a:p>
          <a:p>
            <a:endParaRPr lang="en-US" dirty="0"/>
          </a:p>
          <a:p>
            <a:r>
              <a:rPr lang="en-US" dirty="0"/>
              <a:t>Although there are multiple enzymes involved in DNA replication, the kit only focuses on DNA Polymerase and DNA helicase.  You can look at the student handout for this activity at </a:t>
            </a:r>
            <a:r>
              <a:rPr lang="en-US" dirty="0">
                <a:hlinkClick r:id="rId3"/>
              </a:rPr>
              <a:t>FGIKReplicationStudentHandout6-19-15.compressed.pdf (3dmoleculardesigns.com)</a:t>
            </a:r>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2162565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20343721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700" r:id="rId1"/>
    <p:sldLayoutId id="2147483699"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emf"/><Relationship Id="rId7"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customXml" Target="../ink/ink2.xml"/><Relationship Id="rId5" Type="http://schemas.openxmlformats.org/officeDocument/2006/relationships/image" Target="../media/image41.png"/><Relationship Id="rId4" Type="http://schemas.openxmlformats.org/officeDocument/2006/relationships/customXml" Target="../ink/ink1.xml"/></Relationships>
</file>

<file path=ppt/slides/_rels/slide23.xml.rels><?xml version="1.0" encoding="UTF-8" standalone="yes"?>
<Relationships xmlns="http://schemas.openxmlformats.org/package/2006/relationships"><Relationship Id="rId3" Type="http://schemas.openxmlformats.org/officeDocument/2006/relationships/image" Target="../media/image31.emf"/><Relationship Id="rId7"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customXml" Target="../ink/ink4.xml"/><Relationship Id="rId5" Type="http://schemas.openxmlformats.org/officeDocument/2006/relationships/image" Target="../media/image41.png"/><Relationship Id="rId4" Type="http://schemas.openxmlformats.org/officeDocument/2006/relationships/customXml" Target="../ink/ink3.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hyperlink" Target="https://en.wikipedia.org/wiki/Messenger_RNA#/media/File:Fbioe-09-718753-g002.jpg"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hyperlink" Target="https://en.wikipedia.org/wiki/Transfer_RNA#/media/File:TRNA-Phe_yeast_1ehz.png" TargetMode="External"/><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58.jpe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5.xml"/><Relationship Id="rId1" Type="http://schemas.openxmlformats.org/officeDocument/2006/relationships/slideLayout" Target="../slideLayouts/slideLayout20.xml"/><Relationship Id="rId4" Type="http://schemas.openxmlformats.org/officeDocument/2006/relationships/image" Target="../media/image60.tmp"/></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3" Type="http://schemas.openxmlformats.org/officeDocument/2006/relationships/hyperlink" Target="https://pubmed.ncbi.nlm.nih.gov/28101260/" TargetMode="External"/><Relationship Id="rId2" Type="http://schemas.openxmlformats.org/officeDocument/2006/relationships/hyperlink" Target="https://www.ncbi.nlm.nih.gov/pmc/articles/PMC4041510/" TargetMode="External"/><Relationship Id="rId1" Type="http://schemas.openxmlformats.org/officeDocument/2006/relationships/slideLayout" Target="../slideLayouts/slideLayout6.xml"/><Relationship Id="rId5" Type="http://schemas.openxmlformats.org/officeDocument/2006/relationships/hyperlink" Target="https://www.lifescied.org/doi/full/10.1187/05-06-0082" TargetMode="External"/><Relationship Id="rId4" Type="http://schemas.openxmlformats.org/officeDocument/2006/relationships/hyperlink" Target="https://www.tandfonline.com/doi/abs/10.1080/00219266.2000.9655702"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ncbi.nlm.nih.gov/pmc/articles/PMC9169933/pdf/pnas.202112677.pdf"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hyperlink" Target="https://iubmb.onlinelibrary.wiley.com/doi/10.1002/bmb.20494" TargetMode="External"/><Relationship Id="rId4" Type="http://schemas.openxmlformats.org/officeDocument/2006/relationships/hyperlink" Target="https://www.youtube.com/watch?v=WCrlm18KQ48"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544839" y="1039828"/>
            <a:ext cx="7548617" cy="3050497"/>
          </a:xfrm>
        </p:spPr>
        <p:txBody>
          <a:bodyPr>
            <a:normAutofit/>
          </a:bodyPr>
          <a:lstStyle/>
          <a:p>
            <a:r>
              <a:rPr lang="en-US" dirty="0"/>
              <a:t>The view from 1,000,000X:  </a:t>
            </a:r>
            <a:br>
              <a:rPr lang="en-US" dirty="0"/>
            </a:br>
            <a:r>
              <a:rPr lang="en-US" dirty="0"/>
              <a:t>a tour of the human cell</a:t>
            </a:r>
          </a:p>
        </p:txBody>
      </p:sp>
      <p:pic>
        <p:nvPicPr>
          <p:cNvPr id="6" name="Picture Placeholder 5" descr="A person smiling for a picture&#10;&#10;Description automatically generated">
            <a:extLst>
              <a:ext uri="{FF2B5EF4-FFF2-40B4-BE49-F238E27FC236}">
                <a16:creationId xmlns:a16="http://schemas.microsoft.com/office/drawing/2014/main" id="{D2898824-5EB3-936C-61AE-66B54874EC1C}"/>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7330" r="7330"/>
          <a:stretch>
            <a:fillRect/>
          </a:stretch>
        </p:blipFill>
        <p:spPr>
          <a:xfrm>
            <a:off x="8101230" y="3005338"/>
            <a:ext cx="4671589" cy="4671589"/>
          </a:xfrm>
        </p:spPr>
      </p:pic>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dirty="0"/>
              <a:t>Ruth Hutson, MSSE </a:t>
            </a:r>
          </a:p>
          <a:p>
            <a:endParaRPr lang="en-US" dirty="0"/>
          </a:p>
          <a:p>
            <a:r>
              <a:rPr lang="en-US" dirty="0"/>
              <a:t>WSTA 2023</a:t>
            </a:r>
          </a:p>
        </p:txBody>
      </p:sp>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dirty="0"/>
          </a:p>
        </p:txBody>
      </p:sp>
      <p:pic>
        <p:nvPicPr>
          <p:cNvPr id="3" name="Picture 2">
            <a:extLst>
              <a:ext uri="{FF2B5EF4-FFF2-40B4-BE49-F238E27FC236}">
                <a16:creationId xmlns:a16="http://schemas.microsoft.com/office/drawing/2014/main" id="{91FC8DE0-5CFE-FD7A-C5A2-6EAD7E9650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54515" y="884897"/>
            <a:ext cx="8682968" cy="577960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8DE41108-FFB3-6E68-5AF0-E77B1E72C8D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10</a:t>
            </a:fld>
            <a:endParaRPr lang="en-US" dirty="0"/>
          </a:p>
        </p:txBody>
      </p:sp>
      <p:sp>
        <p:nvSpPr>
          <p:cNvPr id="5" name="Title 2">
            <a:extLst>
              <a:ext uri="{FF2B5EF4-FFF2-40B4-BE49-F238E27FC236}">
                <a16:creationId xmlns:a16="http://schemas.microsoft.com/office/drawing/2014/main" id="{F2ABA796-C15F-EF53-8EB0-32E3AD4BFB19}"/>
              </a:ext>
            </a:extLst>
          </p:cNvPr>
          <p:cNvSpPr>
            <a:spLocks noGrp="1"/>
          </p:cNvSpPr>
          <p:nvPr>
            <p:ph type="title"/>
          </p:nvPr>
        </p:nvSpPr>
        <p:spPr>
          <a:xfrm>
            <a:off x="171450" y="958302"/>
            <a:ext cx="11868867" cy="544574"/>
          </a:xfrm>
        </p:spPr>
        <p:txBody>
          <a:bodyPr/>
          <a:lstStyle/>
          <a:p>
            <a:pPr algn="ctr"/>
            <a:r>
              <a:rPr lang="en-US" dirty="0"/>
              <a:t>Discontinuous Replication</a:t>
            </a:r>
          </a:p>
        </p:txBody>
      </p:sp>
    </p:spTree>
    <p:extLst>
      <p:ext uri="{BB962C8B-B14F-4D97-AF65-F5344CB8AC3E}">
        <p14:creationId xmlns:p14="http://schemas.microsoft.com/office/powerpoint/2010/main" val="2857626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dirty="0"/>
          </a:p>
        </p:txBody>
      </p:sp>
      <p:pic>
        <p:nvPicPr>
          <p:cNvPr id="3" name="Picture 2" descr="A close-up of some candy&#10;&#10;Description automatically generated with medium confidence">
            <a:extLst>
              <a:ext uri="{FF2B5EF4-FFF2-40B4-BE49-F238E27FC236}">
                <a16:creationId xmlns:a16="http://schemas.microsoft.com/office/drawing/2014/main" id="{91FC8DE0-5CFE-FD7A-C5A2-6EAD7E9650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515" y="884897"/>
            <a:ext cx="8682969" cy="577960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8DE41108-FFB3-6E68-5AF0-E77B1E72C8D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11</a:t>
            </a:fld>
            <a:endParaRPr lang="en-US" dirty="0"/>
          </a:p>
        </p:txBody>
      </p:sp>
      <p:sp>
        <p:nvSpPr>
          <p:cNvPr id="5" name="Title 2">
            <a:extLst>
              <a:ext uri="{FF2B5EF4-FFF2-40B4-BE49-F238E27FC236}">
                <a16:creationId xmlns:a16="http://schemas.microsoft.com/office/drawing/2014/main" id="{F2ABA796-C15F-EF53-8EB0-32E3AD4BFB19}"/>
              </a:ext>
            </a:extLst>
          </p:cNvPr>
          <p:cNvSpPr>
            <a:spLocks noGrp="1"/>
          </p:cNvSpPr>
          <p:nvPr>
            <p:ph type="title"/>
          </p:nvPr>
        </p:nvSpPr>
        <p:spPr>
          <a:xfrm>
            <a:off x="171450" y="958302"/>
            <a:ext cx="11868867" cy="544574"/>
          </a:xfrm>
        </p:spPr>
        <p:txBody>
          <a:bodyPr/>
          <a:lstStyle/>
          <a:p>
            <a:pPr algn="ctr"/>
            <a:r>
              <a:rPr lang="en-US" dirty="0"/>
              <a:t>Comparing Leading and Lagging Strands</a:t>
            </a:r>
          </a:p>
        </p:txBody>
      </p:sp>
    </p:spTree>
    <p:extLst>
      <p:ext uri="{BB962C8B-B14F-4D97-AF65-F5344CB8AC3E}">
        <p14:creationId xmlns:p14="http://schemas.microsoft.com/office/powerpoint/2010/main" val="3531308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0EC328-3208-032A-CA3E-C9FF79B4DCA5}"/>
              </a:ext>
            </a:extLst>
          </p:cNvPr>
          <p:cNvSpPr>
            <a:spLocks noGrp="1"/>
          </p:cNvSpPr>
          <p:nvPr>
            <p:ph type="sldNum" sz="quarter" idx="12"/>
          </p:nvPr>
        </p:nvSpPr>
        <p:spPr/>
        <p:txBody>
          <a:bodyPr/>
          <a:lstStyle/>
          <a:p>
            <a:fld id="{195F50F5-0325-4E13-93B8-A048A96B03AB}" type="slidenum">
              <a:rPr lang="en-US" smtClean="0"/>
              <a:pPr/>
              <a:t>12</a:t>
            </a:fld>
            <a:endParaRPr lang="en-US" dirty="0"/>
          </a:p>
        </p:txBody>
      </p:sp>
      <p:pic>
        <p:nvPicPr>
          <p:cNvPr id="4" name="Picture 3">
            <a:extLst>
              <a:ext uri="{FF2B5EF4-FFF2-40B4-BE49-F238E27FC236}">
                <a16:creationId xmlns:a16="http://schemas.microsoft.com/office/drawing/2014/main" id="{5828BD5D-D83A-35DD-A977-569703A190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6346" y="93008"/>
            <a:ext cx="6740745" cy="657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069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13</a:t>
            </a:fld>
            <a:endParaRPr lang="en-US" dirty="0"/>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821933" y="414134"/>
            <a:ext cx="10775555" cy="544574"/>
          </a:xfrm>
        </p:spPr>
        <p:txBody>
          <a:bodyPr/>
          <a:lstStyle/>
          <a:p>
            <a:r>
              <a:rPr lang="en-US" dirty="0"/>
              <a:t>A brief tour through the cell</a:t>
            </a:r>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933393" y="2319645"/>
            <a:ext cx="9771797" cy="3907809"/>
          </a:xfrm>
        </p:spPr>
      </p:pic>
      <p:sp>
        <p:nvSpPr>
          <p:cNvPr id="6" name="TextBox 5">
            <a:extLst>
              <a:ext uri="{FF2B5EF4-FFF2-40B4-BE49-F238E27FC236}">
                <a16:creationId xmlns:a16="http://schemas.microsoft.com/office/drawing/2014/main" id="{2621516F-0FDD-70F7-996B-222000DDDDA4}"/>
              </a:ext>
            </a:extLst>
          </p:cNvPr>
          <p:cNvSpPr txBox="1"/>
          <p:nvPr/>
        </p:nvSpPr>
        <p:spPr>
          <a:xfrm>
            <a:off x="3049657" y="6317279"/>
            <a:ext cx="6092686"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pic>
        <p:nvPicPr>
          <p:cNvPr id="3" name="Content Placeholder 5" descr="A qr code on a white background&#10;&#10;Description automatically generated">
            <a:extLst>
              <a:ext uri="{FF2B5EF4-FFF2-40B4-BE49-F238E27FC236}">
                <a16:creationId xmlns:a16="http://schemas.microsoft.com/office/drawing/2014/main" id="{65253F76-8EFE-012B-20AB-1F9C1DED3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343" y="0"/>
            <a:ext cx="2839473" cy="2773875"/>
          </a:xfrm>
          <a:prstGeom prst="rect">
            <a:avLst/>
          </a:prstGeom>
        </p:spPr>
      </p:pic>
    </p:spTree>
    <p:extLst>
      <p:ext uri="{BB962C8B-B14F-4D97-AF65-F5344CB8AC3E}">
        <p14:creationId xmlns:p14="http://schemas.microsoft.com/office/powerpoint/2010/main" val="78822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14</a:t>
            </a:fld>
            <a:endParaRPr lang="en-US" dirty="0"/>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821933" y="414134"/>
            <a:ext cx="10775555" cy="544574"/>
          </a:xfrm>
        </p:spPr>
        <p:txBody>
          <a:bodyPr/>
          <a:lstStyle/>
          <a:p>
            <a:r>
              <a:rPr lang="en-US" dirty="0"/>
              <a:t>A brief tour through the cell</a:t>
            </a:r>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933393" y="2319645"/>
            <a:ext cx="9771797" cy="3907809"/>
          </a:xfrm>
        </p:spPr>
      </p:pic>
      <p:sp>
        <p:nvSpPr>
          <p:cNvPr id="6" name="TextBox 5">
            <a:extLst>
              <a:ext uri="{FF2B5EF4-FFF2-40B4-BE49-F238E27FC236}">
                <a16:creationId xmlns:a16="http://schemas.microsoft.com/office/drawing/2014/main" id="{2621516F-0FDD-70F7-996B-222000DDDDA4}"/>
              </a:ext>
            </a:extLst>
          </p:cNvPr>
          <p:cNvSpPr txBox="1"/>
          <p:nvPr/>
        </p:nvSpPr>
        <p:spPr>
          <a:xfrm>
            <a:off x="3049657" y="6317279"/>
            <a:ext cx="6092686"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pic>
        <p:nvPicPr>
          <p:cNvPr id="3" name="Content Placeholder 5" descr="A qr code on a white background&#10;&#10;Description automatically generated">
            <a:extLst>
              <a:ext uri="{FF2B5EF4-FFF2-40B4-BE49-F238E27FC236}">
                <a16:creationId xmlns:a16="http://schemas.microsoft.com/office/drawing/2014/main" id="{65253F76-8EFE-012B-20AB-1F9C1DED3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343" y="0"/>
            <a:ext cx="2839473" cy="2773875"/>
          </a:xfrm>
          <a:prstGeom prst="rect">
            <a:avLst/>
          </a:prstGeom>
        </p:spPr>
      </p:pic>
      <p:sp>
        <p:nvSpPr>
          <p:cNvPr id="5" name="Oval 4">
            <a:extLst>
              <a:ext uri="{FF2B5EF4-FFF2-40B4-BE49-F238E27FC236}">
                <a16:creationId xmlns:a16="http://schemas.microsoft.com/office/drawing/2014/main" id="{8A92F27A-9454-E21F-5011-334BB373746D}"/>
              </a:ext>
            </a:extLst>
          </p:cNvPr>
          <p:cNvSpPr/>
          <p:nvPr/>
        </p:nvSpPr>
        <p:spPr>
          <a:xfrm>
            <a:off x="1828800" y="1982912"/>
            <a:ext cx="3000054" cy="3215812"/>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31066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sp>
        <p:nvSpPr>
          <p:cNvPr id="3" name="Rectangle 2">
            <a:extLst>
              <a:ext uri="{FF2B5EF4-FFF2-40B4-BE49-F238E27FC236}">
                <a16:creationId xmlns:a16="http://schemas.microsoft.com/office/drawing/2014/main" id="{364EB7A9-3AD3-95A1-D4AD-F21EEC9D9493}"/>
              </a:ext>
            </a:extLst>
          </p:cNvPr>
          <p:cNvSpPr/>
          <p:nvPr/>
        </p:nvSpPr>
        <p:spPr>
          <a:xfrm>
            <a:off x="7003469" y="3987701"/>
            <a:ext cx="4048038" cy="2092881"/>
          </a:xfrm>
          <a:prstGeom prst="rect">
            <a:avLst/>
          </a:prstGeom>
        </p:spPr>
        <p:txBody>
          <a:bodyPr wrap="square">
            <a:spAutoFit/>
          </a:bodyPr>
          <a:lstStyle/>
          <a:p>
            <a:r>
              <a:rPr lang="en-US" sz="2800" b="1" dirty="0">
                <a:solidFill>
                  <a:schemeClr val="accent2">
                    <a:lumMod val="60000"/>
                    <a:lumOff val="40000"/>
                  </a:schemeClr>
                </a:solidFill>
              </a:rPr>
              <a:t>Helpful Hint:  </a:t>
            </a:r>
          </a:p>
          <a:p>
            <a:endParaRPr lang="en-US" b="1" dirty="0"/>
          </a:p>
          <a:p>
            <a:r>
              <a:rPr lang="en-US" sz="2800" b="1" dirty="0"/>
              <a:t>The DNA pieces are different than the RNA pieces!</a:t>
            </a:r>
          </a:p>
        </p:txBody>
      </p:sp>
      <p:pic>
        <p:nvPicPr>
          <p:cNvPr id="4" name="Picture 3">
            <a:extLst>
              <a:ext uri="{FF2B5EF4-FFF2-40B4-BE49-F238E27FC236}">
                <a16:creationId xmlns:a16="http://schemas.microsoft.com/office/drawing/2014/main" id="{AFA11916-E789-8D67-AD81-F208B60D2EEB}"/>
              </a:ext>
            </a:extLst>
          </p:cNvPr>
          <p:cNvPicPr>
            <a:picLocks noChangeAspect="1"/>
          </p:cNvPicPr>
          <p:nvPr/>
        </p:nvPicPr>
        <p:blipFill>
          <a:blip r:embed="rId2" cstate="print"/>
          <a:srcRect/>
          <a:stretch>
            <a:fillRect/>
          </a:stretch>
        </p:blipFill>
        <p:spPr bwMode="auto">
          <a:xfrm>
            <a:off x="928824" y="1981100"/>
            <a:ext cx="8993171" cy="1554480"/>
          </a:xfrm>
          <a:prstGeom prst="rect">
            <a:avLst/>
          </a:prstGeom>
          <a:noFill/>
          <a:ln w="9525">
            <a:noFill/>
            <a:miter lim="800000"/>
            <a:headEnd/>
            <a:tailEnd/>
          </a:ln>
        </p:spPr>
      </p:pic>
      <p:pic>
        <p:nvPicPr>
          <p:cNvPr id="5" name="Picture 4">
            <a:extLst>
              <a:ext uri="{FF2B5EF4-FFF2-40B4-BE49-F238E27FC236}">
                <a16:creationId xmlns:a16="http://schemas.microsoft.com/office/drawing/2014/main" id="{813A485C-FA1B-2BC6-024B-33EED7E4DDD1}"/>
              </a:ext>
            </a:extLst>
          </p:cNvPr>
          <p:cNvPicPr>
            <a:picLocks noChangeAspect="1"/>
          </p:cNvPicPr>
          <p:nvPr/>
        </p:nvPicPr>
        <p:blipFill>
          <a:blip r:embed="rId3" cstate="print"/>
          <a:srcRect/>
          <a:stretch>
            <a:fillRect/>
          </a:stretch>
        </p:blipFill>
        <p:spPr bwMode="auto">
          <a:xfrm>
            <a:off x="1954290" y="4013805"/>
            <a:ext cx="4547941" cy="2286000"/>
          </a:xfrm>
          <a:prstGeom prst="rect">
            <a:avLst/>
          </a:prstGeom>
          <a:noFill/>
          <a:ln w="9525">
            <a:noFill/>
            <a:miter lim="800000"/>
            <a:headEnd/>
            <a:tailEnd/>
          </a:ln>
        </p:spPr>
      </p:pic>
      <p:sp>
        <p:nvSpPr>
          <p:cNvPr id="6" name="Title 1">
            <a:extLst>
              <a:ext uri="{FF2B5EF4-FFF2-40B4-BE49-F238E27FC236}">
                <a16:creationId xmlns:a16="http://schemas.microsoft.com/office/drawing/2014/main" id="{E4827CF0-F06C-2DB5-1AC5-A82DCE08269B}"/>
              </a:ext>
            </a:extLst>
          </p:cNvPr>
          <p:cNvSpPr>
            <a:spLocks noGrp="1"/>
          </p:cNvSpPr>
          <p:nvPr>
            <p:ph type="title"/>
          </p:nvPr>
        </p:nvSpPr>
        <p:spPr>
          <a:xfrm>
            <a:off x="534379" y="958302"/>
            <a:ext cx="11203246" cy="544574"/>
          </a:xfrm>
        </p:spPr>
        <p:txBody>
          <a:bodyPr>
            <a:normAutofit fontScale="90000"/>
          </a:bodyPr>
          <a:lstStyle/>
          <a:p>
            <a:pPr algn="ctr"/>
            <a:r>
              <a:rPr lang="en-US" sz="5600" b="1" dirty="0">
                <a:latin typeface="+mn-lt"/>
              </a:rPr>
              <a:t>Transcription</a:t>
            </a:r>
            <a:br>
              <a:rPr lang="en-US" sz="4000" b="1" dirty="0">
                <a:effectLst/>
                <a:latin typeface="+mn-lt"/>
              </a:rPr>
            </a:br>
            <a:endParaRPr lang="en-US" sz="4000" b="1" dirty="0">
              <a:effectLst/>
              <a:latin typeface="+mn-lt"/>
            </a:endParaRPr>
          </a:p>
        </p:txBody>
      </p:sp>
    </p:spTree>
    <p:extLst>
      <p:ext uri="{BB962C8B-B14F-4D97-AF65-F5344CB8AC3E}">
        <p14:creationId xmlns:p14="http://schemas.microsoft.com/office/powerpoint/2010/main" val="3213395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dirty="0"/>
          </a:p>
        </p:txBody>
      </p:sp>
      <p:sp>
        <p:nvSpPr>
          <p:cNvPr id="3" name="Rectangle 2">
            <a:extLst>
              <a:ext uri="{FF2B5EF4-FFF2-40B4-BE49-F238E27FC236}">
                <a16:creationId xmlns:a16="http://schemas.microsoft.com/office/drawing/2014/main" id="{79ABD96C-818A-76C5-17DC-F123C535CF2A}"/>
              </a:ext>
            </a:extLst>
          </p:cNvPr>
          <p:cNvSpPr/>
          <p:nvPr/>
        </p:nvSpPr>
        <p:spPr>
          <a:xfrm>
            <a:off x="7429629" y="1788194"/>
            <a:ext cx="4601950" cy="3231654"/>
          </a:xfrm>
          <a:prstGeom prst="rect">
            <a:avLst/>
          </a:prstGeom>
        </p:spPr>
        <p:txBody>
          <a:bodyPr wrap="square">
            <a:spAutoFit/>
          </a:bodyPr>
          <a:lstStyle/>
          <a:p>
            <a:r>
              <a:rPr lang="en-US" sz="2800" b="1" dirty="0">
                <a:solidFill>
                  <a:schemeClr val="accent2">
                    <a:lumMod val="60000"/>
                    <a:lumOff val="40000"/>
                  </a:schemeClr>
                </a:solidFill>
              </a:rPr>
              <a:t>Helpful Hints:</a:t>
            </a:r>
          </a:p>
          <a:p>
            <a:endParaRPr lang="en-US" b="1" dirty="0"/>
          </a:p>
          <a:p>
            <a:r>
              <a:rPr lang="en-US" sz="2800" b="1" dirty="0"/>
              <a:t>Take care in loading the DNA in the RNA polymerase.</a:t>
            </a:r>
          </a:p>
          <a:p>
            <a:endParaRPr lang="en-US" b="1" dirty="0"/>
          </a:p>
          <a:p>
            <a:r>
              <a:rPr lang="en-US" sz="2800" b="1" dirty="0"/>
              <a:t>Remember RNA is synthesized from the 5’ to the 3’ end.</a:t>
            </a:r>
          </a:p>
        </p:txBody>
      </p:sp>
      <p:pic>
        <p:nvPicPr>
          <p:cNvPr id="4" name="Picture 3">
            <a:extLst>
              <a:ext uri="{FF2B5EF4-FFF2-40B4-BE49-F238E27FC236}">
                <a16:creationId xmlns:a16="http://schemas.microsoft.com/office/drawing/2014/main" id="{34F36054-E7BA-B321-1A7F-4446481370CA}"/>
              </a:ext>
            </a:extLst>
          </p:cNvPr>
          <p:cNvPicPr>
            <a:picLocks noChangeAspect="1"/>
          </p:cNvPicPr>
          <p:nvPr/>
        </p:nvPicPr>
        <p:blipFill>
          <a:blip r:embed="rId2" cstate="print"/>
          <a:srcRect/>
          <a:stretch>
            <a:fillRect/>
          </a:stretch>
        </p:blipFill>
        <p:spPr bwMode="auto">
          <a:xfrm>
            <a:off x="4675094" y="4726622"/>
            <a:ext cx="2247086" cy="1645920"/>
          </a:xfrm>
          <a:prstGeom prst="rect">
            <a:avLst/>
          </a:prstGeom>
          <a:noFill/>
          <a:ln w="9525">
            <a:noFill/>
            <a:miter lim="800000"/>
            <a:headEnd/>
            <a:tailEnd/>
          </a:ln>
        </p:spPr>
      </p:pic>
      <p:pic>
        <p:nvPicPr>
          <p:cNvPr id="5" name="Picture 4">
            <a:extLst>
              <a:ext uri="{FF2B5EF4-FFF2-40B4-BE49-F238E27FC236}">
                <a16:creationId xmlns:a16="http://schemas.microsoft.com/office/drawing/2014/main" id="{4A7D2F8C-479F-7E3E-AD95-768B5CBE5F39}"/>
              </a:ext>
            </a:extLst>
          </p:cNvPr>
          <p:cNvPicPr>
            <a:picLocks noChangeAspect="1"/>
          </p:cNvPicPr>
          <p:nvPr/>
        </p:nvPicPr>
        <p:blipFill>
          <a:blip r:embed="rId3" cstate="print"/>
          <a:srcRect/>
          <a:stretch>
            <a:fillRect/>
          </a:stretch>
        </p:blipFill>
        <p:spPr bwMode="auto">
          <a:xfrm>
            <a:off x="692623" y="4726622"/>
            <a:ext cx="3254147" cy="1645920"/>
          </a:xfrm>
          <a:prstGeom prst="rect">
            <a:avLst/>
          </a:prstGeom>
          <a:noFill/>
          <a:ln w="9525">
            <a:noFill/>
            <a:miter lim="800000"/>
            <a:headEnd/>
            <a:tailEnd/>
          </a:ln>
        </p:spPr>
      </p:pic>
      <p:pic>
        <p:nvPicPr>
          <p:cNvPr id="6" name="Picture 5">
            <a:extLst>
              <a:ext uri="{FF2B5EF4-FFF2-40B4-BE49-F238E27FC236}">
                <a16:creationId xmlns:a16="http://schemas.microsoft.com/office/drawing/2014/main" id="{69FB59D8-9F36-49ED-D4EF-559E070DD1E4}"/>
              </a:ext>
            </a:extLst>
          </p:cNvPr>
          <p:cNvPicPr>
            <a:picLocks noChangeAspect="1"/>
          </p:cNvPicPr>
          <p:nvPr/>
        </p:nvPicPr>
        <p:blipFill>
          <a:blip r:embed="rId4" cstate="print"/>
          <a:srcRect/>
          <a:stretch>
            <a:fillRect/>
          </a:stretch>
        </p:blipFill>
        <p:spPr bwMode="auto">
          <a:xfrm>
            <a:off x="161383" y="1728983"/>
            <a:ext cx="7065591" cy="2743200"/>
          </a:xfrm>
          <a:prstGeom prst="rect">
            <a:avLst/>
          </a:prstGeom>
          <a:noFill/>
          <a:ln w="9525">
            <a:noFill/>
            <a:miter lim="800000"/>
            <a:headEnd/>
            <a:tailEnd/>
          </a:ln>
        </p:spPr>
      </p:pic>
      <p:sp>
        <p:nvSpPr>
          <p:cNvPr id="7" name="TextBox 6">
            <a:extLst>
              <a:ext uri="{FF2B5EF4-FFF2-40B4-BE49-F238E27FC236}">
                <a16:creationId xmlns:a16="http://schemas.microsoft.com/office/drawing/2014/main" id="{ACBD9883-0DC6-29AD-123E-60842693271A}"/>
              </a:ext>
            </a:extLst>
          </p:cNvPr>
          <p:cNvSpPr txBox="1"/>
          <p:nvPr/>
        </p:nvSpPr>
        <p:spPr>
          <a:xfrm>
            <a:off x="4614522" y="5549582"/>
            <a:ext cx="384422" cy="369332"/>
          </a:xfrm>
          <a:prstGeom prst="rect">
            <a:avLst/>
          </a:prstGeom>
          <a:noFill/>
        </p:spPr>
        <p:txBody>
          <a:bodyPr wrap="square" rtlCol="0">
            <a:spAutoFit/>
          </a:bodyPr>
          <a:lstStyle/>
          <a:p>
            <a:r>
              <a:rPr lang="en-US" b="1" dirty="0">
                <a:solidFill>
                  <a:srgbClr val="FF0000"/>
                </a:solidFill>
              </a:rPr>
              <a:t>5’</a:t>
            </a:r>
          </a:p>
        </p:txBody>
      </p:sp>
      <p:sp>
        <p:nvSpPr>
          <p:cNvPr id="8" name="TextBox 7">
            <a:extLst>
              <a:ext uri="{FF2B5EF4-FFF2-40B4-BE49-F238E27FC236}">
                <a16:creationId xmlns:a16="http://schemas.microsoft.com/office/drawing/2014/main" id="{6A53C3E4-0169-D317-79C4-4F331AABFBE8}"/>
              </a:ext>
            </a:extLst>
          </p:cNvPr>
          <p:cNvSpPr txBox="1"/>
          <p:nvPr/>
        </p:nvSpPr>
        <p:spPr>
          <a:xfrm>
            <a:off x="6414747" y="5549582"/>
            <a:ext cx="384422" cy="369332"/>
          </a:xfrm>
          <a:prstGeom prst="rect">
            <a:avLst/>
          </a:prstGeom>
          <a:noFill/>
        </p:spPr>
        <p:txBody>
          <a:bodyPr wrap="square" rtlCol="0">
            <a:spAutoFit/>
          </a:bodyPr>
          <a:lstStyle/>
          <a:p>
            <a:r>
              <a:rPr lang="en-US" b="1" dirty="0">
                <a:solidFill>
                  <a:srgbClr val="FF0000"/>
                </a:solidFill>
              </a:rPr>
              <a:t>3’</a:t>
            </a:r>
          </a:p>
        </p:txBody>
      </p:sp>
      <p:sp>
        <p:nvSpPr>
          <p:cNvPr id="9" name="TextBox 8">
            <a:extLst>
              <a:ext uri="{FF2B5EF4-FFF2-40B4-BE49-F238E27FC236}">
                <a16:creationId xmlns:a16="http://schemas.microsoft.com/office/drawing/2014/main" id="{30A1DD51-4BCC-3394-5E2F-C053D0A966A8}"/>
              </a:ext>
            </a:extLst>
          </p:cNvPr>
          <p:cNvSpPr txBox="1"/>
          <p:nvPr/>
        </p:nvSpPr>
        <p:spPr>
          <a:xfrm>
            <a:off x="1356972" y="4713089"/>
            <a:ext cx="384422" cy="369332"/>
          </a:xfrm>
          <a:prstGeom prst="rect">
            <a:avLst/>
          </a:prstGeom>
          <a:noFill/>
        </p:spPr>
        <p:txBody>
          <a:bodyPr wrap="square" rtlCol="0">
            <a:spAutoFit/>
          </a:bodyPr>
          <a:lstStyle/>
          <a:p>
            <a:r>
              <a:rPr lang="en-US" b="1" dirty="0">
                <a:solidFill>
                  <a:srgbClr val="FF0000"/>
                </a:solidFill>
              </a:rPr>
              <a:t>5’</a:t>
            </a:r>
          </a:p>
        </p:txBody>
      </p:sp>
      <p:sp>
        <p:nvSpPr>
          <p:cNvPr id="10" name="TextBox 9">
            <a:extLst>
              <a:ext uri="{FF2B5EF4-FFF2-40B4-BE49-F238E27FC236}">
                <a16:creationId xmlns:a16="http://schemas.microsoft.com/office/drawing/2014/main" id="{FD424256-66D3-0B63-DD16-690AF0FB5779}"/>
              </a:ext>
            </a:extLst>
          </p:cNvPr>
          <p:cNvSpPr txBox="1"/>
          <p:nvPr/>
        </p:nvSpPr>
        <p:spPr>
          <a:xfrm>
            <a:off x="2127485" y="5559118"/>
            <a:ext cx="384422" cy="369332"/>
          </a:xfrm>
          <a:prstGeom prst="rect">
            <a:avLst/>
          </a:prstGeom>
          <a:noFill/>
        </p:spPr>
        <p:txBody>
          <a:bodyPr wrap="square" rtlCol="0">
            <a:spAutoFit/>
          </a:bodyPr>
          <a:lstStyle/>
          <a:p>
            <a:r>
              <a:rPr lang="en-US" b="1" dirty="0">
                <a:solidFill>
                  <a:srgbClr val="FF0000"/>
                </a:solidFill>
              </a:rPr>
              <a:t>3’</a:t>
            </a:r>
          </a:p>
        </p:txBody>
      </p:sp>
      <p:sp>
        <p:nvSpPr>
          <p:cNvPr id="11" name="Title 1">
            <a:extLst>
              <a:ext uri="{FF2B5EF4-FFF2-40B4-BE49-F238E27FC236}">
                <a16:creationId xmlns:a16="http://schemas.microsoft.com/office/drawing/2014/main" id="{BA721C48-00DD-B884-07F0-7BBAF81287B8}"/>
              </a:ext>
            </a:extLst>
          </p:cNvPr>
          <p:cNvSpPr>
            <a:spLocks noGrp="1"/>
          </p:cNvSpPr>
          <p:nvPr>
            <p:ph type="title"/>
          </p:nvPr>
        </p:nvSpPr>
        <p:spPr>
          <a:xfrm>
            <a:off x="534379" y="958302"/>
            <a:ext cx="11203246" cy="544574"/>
          </a:xfrm>
        </p:spPr>
        <p:txBody>
          <a:bodyPr>
            <a:normAutofit fontScale="90000"/>
          </a:bodyPr>
          <a:lstStyle/>
          <a:p>
            <a:pPr algn="ctr"/>
            <a:r>
              <a:rPr lang="en-US" sz="5600" b="1" dirty="0">
                <a:latin typeface="+mn-lt"/>
              </a:rPr>
              <a:t>Transcription</a:t>
            </a:r>
            <a:br>
              <a:rPr lang="en-US" sz="4000" b="1" dirty="0">
                <a:effectLst/>
                <a:latin typeface="+mn-lt"/>
              </a:rPr>
            </a:br>
            <a:endParaRPr lang="en-US" sz="4000" b="1" dirty="0">
              <a:effectLst/>
              <a:latin typeface="+mn-lt"/>
            </a:endParaRPr>
          </a:p>
        </p:txBody>
      </p:sp>
    </p:spTree>
    <p:extLst>
      <p:ext uri="{BB962C8B-B14F-4D97-AF65-F5344CB8AC3E}">
        <p14:creationId xmlns:p14="http://schemas.microsoft.com/office/powerpoint/2010/main" val="384697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dirty="0"/>
          </a:p>
        </p:txBody>
      </p:sp>
      <p:pic>
        <p:nvPicPr>
          <p:cNvPr id="3" name="Picture 2">
            <a:extLst>
              <a:ext uri="{FF2B5EF4-FFF2-40B4-BE49-F238E27FC236}">
                <a16:creationId xmlns:a16="http://schemas.microsoft.com/office/drawing/2014/main" id="{8D29BBB3-6F93-7522-1EE8-F26137DA24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47854" y="723900"/>
            <a:ext cx="8376296" cy="5575473"/>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CFD42372-E386-4861-BB5B-CE040C3D933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17</a:t>
            </a:fld>
            <a:endParaRPr lang="en-US" dirty="0"/>
          </a:p>
        </p:txBody>
      </p:sp>
      <p:sp>
        <p:nvSpPr>
          <p:cNvPr id="5" name="Title 2">
            <a:extLst>
              <a:ext uri="{FF2B5EF4-FFF2-40B4-BE49-F238E27FC236}">
                <a16:creationId xmlns:a16="http://schemas.microsoft.com/office/drawing/2014/main" id="{4190B099-CFD2-674B-04CB-74FB4C8E719C}"/>
              </a:ext>
            </a:extLst>
          </p:cNvPr>
          <p:cNvSpPr>
            <a:spLocks noGrp="1"/>
          </p:cNvSpPr>
          <p:nvPr>
            <p:ph type="title"/>
          </p:nvPr>
        </p:nvSpPr>
        <p:spPr>
          <a:xfrm>
            <a:off x="534379" y="958302"/>
            <a:ext cx="11203246" cy="544574"/>
          </a:xfrm>
        </p:spPr>
        <p:txBody>
          <a:bodyPr/>
          <a:lstStyle/>
          <a:p>
            <a:pPr algn="ctr"/>
            <a:r>
              <a:rPr lang="en-US" dirty="0"/>
              <a:t>Transcription: Initiation</a:t>
            </a:r>
          </a:p>
        </p:txBody>
      </p:sp>
    </p:spTree>
    <p:extLst>
      <p:ext uri="{BB962C8B-B14F-4D97-AF65-F5344CB8AC3E}">
        <p14:creationId xmlns:p14="http://schemas.microsoft.com/office/powerpoint/2010/main" val="46394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dirty="0"/>
          </a:p>
        </p:txBody>
      </p:sp>
      <p:pic>
        <p:nvPicPr>
          <p:cNvPr id="3" name="Content Placeholder 11">
            <a:extLst>
              <a:ext uri="{FF2B5EF4-FFF2-40B4-BE49-F238E27FC236}">
                <a16:creationId xmlns:a16="http://schemas.microsoft.com/office/drawing/2014/main" id="{B9CCB034-F04D-1561-FB5F-98AC3C1E59A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774650" y="685800"/>
            <a:ext cx="8982081" cy="5978698"/>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3798C7E5-CEC7-0ED8-83BA-43E8ABDF28DA}"/>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18</a:t>
            </a:fld>
            <a:endParaRPr lang="en-US" dirty="0"/>
          </a:p>
        </p:txBody>
      </p:sp>
      <p:sp>
        <p:nvSpPr>
          <p:cNvPr id="5" name="Title 2">
            <a:extLst>
              <a:ext uri="{FF2B5EF4-FFF2-40B4-BE49-F238E27FC236}">
                <a16:creationId xmlns:a16="http://schemas.microsoft.com/office/drawing/2014/main" id="{4EBD776E-1BD0-41F1-A822-29967FDF2B7C}"/>
              </a:ext>
            </a:extLst>
          </p:cNvPr>
          <p:cNvSpPr>
            <a:spLocks noGrp="1"/>
          </p:cNvSpPr>
          <p:nvPr>
            <p:ph type="title"/>
          </p:nvPr>
        </p:nvSpPr>
        <p:spPr>
          <a:xfrm>
            <a:off x="534379" y="958302"/>
            <a:ext cx="11203246" cy="544574"/>
          </a:xfrm>
        </p:spPr>
        <p:txBody>
          <a:bodyPr/>
          <a:lstStyle/>
          <a:p>
            <a:pPr algn="ctr"/>
            <a:r>
              <a:rPr lang="en-US" dirty="0"/>
              <a:t>Transcription: Elongation</a:t>
            </a:r>
          </a:p>
        </p:txBody>
      </p:sp>
    </p:spTree>
    <p:extLst>
      <p:ext uri="{BB962C8B-B14F-4D97-AF65-F5344CB8AC3E}">
        <p14:creationId xmlns:p14="http://schemas.microsoft.com/office/powerpoint/2010/main" val="713162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dirty="0"/>
          </a:p>
        </p:txBody>
      </p:sp>
      <p:pic>
        <p:nvPicPr>
          <p:cNvPr id="5" name="Picture 4">
            <a:extLst>
              <a:ext uri="{FF2B5EF4-FFF2-40B4-BE49-F238E27FC236}">
                <a16:creationId xmlns:a16="http://schemas.microsoft.com/office/drawing/2014/main" id="{02675834-F031-D4A3-699C-AB09C6F1E65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42861" y="852590"/>
            <a:ext cx="8731504" cy="5811908"/>
          </a:xfrm>
          <a:prstGeom prst="rect">
            <a:avLst/>
          </a:prstGeom>
          <a:ln>
            <a:noFill/>
          </a:ln>
          <a:effectLst>
            <a:softEdge rad="112500"/>
          </a:effectLst>
        </p:spPr>
      </p:pic>
      <p:sp>
        <p:nvSpPr>
          <p:cNvPr id="6" name="Slide Number Placeholder 1">
            <a:extLst>
              <a:ext uri="{FF2B5EF4-FFF2-40B4-BE49-F238E27FC236}">
                <a16:creationId xmlns:a16="http://schemas.microsoft.com/office/drawing/2014/main" id="{DC868FAF-B79C-D94F-85F0-336525F7C2F5}"/>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19</a:t>
            </a:fld>
            <a:endParaRPr lang="en-US" dirty="0"/>
          </a:p>
        </p:txBody>
      </p:sp>
      <p:sp>
        <p:nvSpPr>
          <p:cNvPr id="7" name="Title 2">
            <a:extLst>
              <a:ext uri="{FF2B5EF4-FFF2-40B4-BE49-F238E27FC236}">
                <a16:creationId xmlns:a16="http://schemas.microsoft.com/office/drawing/2014/main" id="{61FE9893-BCD2-48D5-4720-C080299E8D3B}"/>
              </a:ext>
            </a:extLst>
          </p:cNvPr>
          <p:cNvSpPr>
            <a:spLocks noGrp="1"/>
          </p:cNvSpPr>
          <p:nvPr>
            <p:ph type="title"/>
          </p:nvPr>
        </p:nvSpPr>
        <p:spPr>
          <a:xfrm>
            <a:off x="534379" y="958302"/>
            <a:ext cx="11203246" cy="544574"/>
          </a:xfrm>
        </p:spPr>
        <p:txBody>
          <a:bodyPr/>
          <a:lstStyle/>
          <a:p>
            <a:pPr algn="ctr"/>
            <a:r>
              <a:rPr lang="en-US" dirty="0"/>
              <a:t>Transcription: Termination</a:t>
            </a:r>
          </a:p>
        </p:txBody>
      </p:sp>
    </p:spTree>
    <p:extLst>
      <p:ext uri="{BB962C8B-B14F-4D97-AF65-F5344CB8AC3E}">
        <p14:creationId xmlns:p14="http://schemas.microsoft.com/office/powerpoint/2010/main" val="3210165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71F42-EB99-D50D-2406-8AFD1FE278B2}"/>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7E1F2083-849C-333C-F759-013A00A3AA7C}"/>
              </a:ext>
            </a:extLst>
          </p:cNvPr>
          <p:cNvSpPr>
            <a:spLocks noGrp="1"/>
          </p:cNvSpPr>
          <p:nvPr>
            <p:ph type="subTitle" idx="1"/>
          </p:nvPr>
        </p:nvSpPr>
        <p:spPr/>
        <p:txBody>
          <a:bodyPr/>
          <a:lstStyle/>
          <a:p>
            <a:endParaRPr lang="en-US"/>
          </a:p>
        </p:txBody>
      </p:sp>
      <p:pic>
        <p:nvPicPr>
          <p:cNvPr id="9" name="Picture 8" descr="Several pieces of puzzle&#10;&#10;Description automatically generated">
            <a:extLst>
              <a:ext uri="{FF2B5EF4-FFF2-40B4-BE49-F238E27FC236}">
                <a16:creationId xmlns:a16="http://schemas.microsoft.com/office/drawing/2014/main" id="{F55DD7BE-9CA2-58BB-3FB0-EC89BC3C28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5209" y="1489616"/>
            <a:ext cx="7307134" cy="4873858"/>
          </a:xfrm>
          <a:prstGeom prst="rect">
            <a:avLst/>
          </a:prstGeom>
          <a:ln>
            <a:noFill/>
          </a:ln>
          <a:effectLst>
            <a:softEdge rad="112500"/>
          </a:effectLst>
        </p:spPr>
      </p:pic>
      <p:pic>
        <p:nvPicPr>
          <p:cNvPr id="7" name="Picture 6">
            <a:extLst>
              <a:ext uri="{FF2B5EF4-FFF2-40B4-BE49-F238E27FC236}">
                <a16:creationId xmlns:a16="http://schemas.microsoft.com/office/drawing/2014/main" id="{AA3BB664-E9E0-6E6F-B5A7-9E46EA4CA5F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59657" y="3005644"/>
            <a:ext cx="3506168" cy="3209492"/>
          </a:xfrm>
          <a:prstGeom prst="rect">
            <a:avLst/>
          </a:prstGeom>
          <a:ln>
            <a:noFill/>
          </a:ln>
          <a:effectLst>
            <a:softEdge rad="112500"/>
          </a:effectLst>
        </p:spPr>
      </p:pic>
    </p:spTree>
    <p:extLst>
      <p:ext uri="{BB962C8B-B14F-4D97-AF65-F5344CB8AC3E}">
        <p14:creationId xmlns:p14="http://schemas.microsoft.com/office/powerpoint/2010/main" val="593946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20</a:t>
            </a:fld>
            <a:endParaRPr lang="en-US" dirty="0"/>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821933" y="414134"/>
            <a:ext cx="10775555" cy="544574"/>
          </a:xfrm>
        </p:spPr>
        <p:txBody>
          <a:bodyPr/>
          <a:lstStyle/>
          <a:p>
            <a:r>
              <a:rPr lang="en-US" dirty="0"/>
              <a:t>A brief tour through the cell</a:t>
            </a:r>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933393" y="2319645"/>
            <a:ext cx="9771797" cy="3907809"/>
          </a:xfrm>
        </p:spPr>
      </p:pic>
      <p:sp>
        <p:nvSpPr>
          <p:cNvPr id="6" name="TextBox 5">
            <a:extLst>
              <a:ext uri="{FF2B5EF4-FFF2-40B4-BE49-F238E27FC236}">
                <a16:creationId xmlns:a16="http://schemas.microsoft.com/office/drawing/2014/main" id="{2621516F-0FDD-70F7-996B-222000DDDDA4}"/>
              </a:ext>
            </a:extLst>
          </p:cNvPr>
          <p:cNvSpPr txBox="1"/>
          <p:nvPr/>
        </p:nvSpPr>
        <p:spPr>
          <a:xfrm>
            <a:off x="3049657" y="6317279"/>
            <a:ext cx="6092686"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pic>
        <p:nvPicPr>
          <p:cNvPr id="3" name="Content Placeholder 5" descr="A qr code on a white background&#10;&#10;Description automatically generated">
            <a:extLst>
              <a:ext uri="{FF2B5EF4-FFF2-40B4-BE49-F238E27FC236}">
                <a16:creationId xmlns:a16="http://schemas.microsoft.com/office/drawing/2014/main" id="{65253F76-8EFE-012B-20AB-1F9C1DED3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343" y="0"/>
            <a:ext cx="2839473" cy="2773875"/>
          </a:xfrm>
          <a:prstGeom prst="rect">
            <a:avLst/>
          </a:prstGeom>
        </p:spPr>
      </p:pic>
    </p:spTree>
    <p:extLst>
      <p:ext uri="{BB962C8B-B14F-4D97-AF65-F5344CB8AC3E}">
        <p14:creationId xmlns:p14="http://schemas.microsoft.com/office/powerpoint/2010/main" val="2063935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21</a:t>
            </a:fld>
            <a:endParaRPr lang="en-US" dirty="0"/>
          </a:p>
        </p:txBody>
      </p:sp>
      <p:sp>
        <p:nvSpPr>
          <p:cNvPr id="18" name="Left Bracket 17">
            <a:extLst>
              <a:ext uri="{FF2B5EF4-FFF2-40B4-BE49-F238E27FC236}">
                <a16:creationId xmlns:a16="http://schemas.microsoft.com/office/drawing/2014/main" id="{908247E7-BB7D-FD08-22BE-F50C4AD4F3AA}"/>
              </a:ext>
            </a:extLst>
          </p:cNvPr>
          <p:cNvSpPr/>
          <p:nvPr/>
        </p:nvSpPr>
        <p:spPr>
          <a:xfrm rot="16200000" flipH="1">
            <a:off x="3376141" y="-1394299"/>
            <a:ext cx="1334712" cy="4932731"/>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6231A862-2F07-FEC3-AFC0-D98062284266}"/>
              </a:ext>
            </a:extLst>
          </p:cNvPr>
          <p:cNvSpPr/>
          <p:nvPr/>
        </p:nvSpPr>
        <p:spPr>
          <a:xfrm rot="16200000" flipH="1">
            <a:off x="9435536" y="-85187"/>
            <a:ext cx="392175" cy="3257048"/>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Left Bracket 19">
            <a:extLst>
              <a:ext uri="{FF2B5EF4-FFF2-40B4-BE49-F238E27FC236}">
                <a16:creationId xmlns:a16="http://schemas.microsoft.com/office/drawing/2014/main" id="{C048EA97-9B2D-C39A-6762-CDF85E00CE80}"/>
              </a:ext>
            </a:extLst>
          </p:cNvPr>
          <p:cNvSpPr/>
          <p:nvPr/>
        </p:nvSpPr>
        <p:spPr>
          <a:xfrm rot="16200000" flipH="1">
            <a:off x="5662237" y="1064408"/>
            <a:ext cx="392175" cy="1031849"/>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a:extLst>
              <a:ext uri="{FF2B5EF4-FFF2-40B4-BE49-F238E27FC236}">
                <a16:creationId xmlns:a16="http://schemas.microsoft.com/office/drawing/2014/main" id="{B666D513-CB07-E91E-20DD-1D34B42FDF65}"/>
              </a:ext>
            </a:extLst>
          </p:cNvPr>
          <p:cNvSpPr txBox="1"/>
          <p:nvPr/>
        </p:nvSpPr>
        <p:spPr>
          <a:xfrm>
            <a:off x="3506598" y="0"/>
            <a:ext cx="1023457" cy="369332"/>
          </a:xfrm>
          <a:prstGeom prst="rect">
            <a:avLst/>
          </a:prstGeom>
          <a:noFill/>
        </p:spPr>
        <p:txBody>
          <a:bodyPr wrap="square" rtlCol="0">
            <a:spAutoFit/>
          </a:bodyPr>
          <a:lstStyle/>
          <a:p>
            <a:r>
              <a:rPr lang="en-US" b="1" dirty="0"/>
              <a:t>Nucleus</a:t>
            </a:r>
          </a:p>
        </p:txBody>
      </p:sp>
      <p:sp>
        <p:nvSpPr>
          <p:cNvPr id="22" name="TextBox 21">
            <a:extLst>
              <a:ext uri="{FF2B5EF4-FFF2-40B4-BE49-F238E27FC236}">
                <a16:creationId xmlns:a16="http://schemas.microsoft.com/office/drawing/2014/main" id="{D75F129A-5C5F-49AC-26D7-F08601C7E871}"/>
              </a:ext>
            </a:extLst>
          </p:cNvPr>
          <p:cNvSpPr txBox="1"/>
          <p:nvPr/>
        </p:nvSpPr>
        <p:spPr>
          <a:xfrm>
            <a:off x="5199784" y="648473"/>
            <a:ext cx="1392579" cy="646331"/>
          </a:xfrm>
          <a:prstGeom prst="rect">
            <a:avLst/>
          </a:prstGeom>
          <a:noFill/>
        </p:spPr>
        <p:txBody>
          <a:bodyPr wrap="square" rtlCol="0">
            <a:spAutoFit/>
          </a:bodyPr>
          <a:lstStyle/>
          <a:p>
            <a:pPr algn="ctr"/>
            <a:r>
              <a:rPr lang="en-US" b="1" dirty="0"/>
              <a:t>Nuclear Membrane</a:t>
            </a:r>
          </a:p>
        </p:txBody>
      </p:sp>
      <p:sp>
        <p:nvSpPr>
          <p:cNvPr id="23" name="TextBox 22">
            <a:extLst>
              <a:ext uri="{FF2B5EF4-FFF2-40B4-BE49-F238E27FC236}">
                <a16:creationId xmlns:a16="http://schemas.microsoft.com/office/drawing/2014/main" id="{76FB153E-094C-DA88-4AF0-E1860E161797}"/>
              </a:ext>
            </a:extLst>
          </p:cNvPr>
          <p:cNvSpPr txBox="1"/>
          <p:nvPr/>
        </p:nvSpPr>
        <p:spPr>
          <a:xfrm>
            <a:off x="8925886" y="795067"/>
            <a:ext cx="1302412" cy="369332"/>
          </a:xfrm>
          <a:prstGeom prst="rect">
            <a:avLst/>
          </a:prstGeom>
          <a:noFill/>
        </p:spPr>
        <p:txBody>
          <a:bodyPr wrap="square" rtlCol="0">
            <a:spAutoFit/>
          </a:bodyPr>
          <a:lstStyle/>
          <a:p>
            <a:r>
              <a:rPr lang="en-US" b="1" dirty="0"/>
              <a:t>Cytoplasm</a:t>
            </a:r>
          </a:p>
        </p:txBody>
      </p:sp>
      <p:sp>
        <p:nvSpPr>
          <p:cNvPr id="25" name="TextBox 24">
            <a:extLst>
              <a:ext uri="{FF2B5EF4-FFF2-40B4-BE49-F238E27FC236}">
                <a16:creationId xmlns:a16="http://schemas.microsoft.com/office/drawing/2014/main" id="{E6EFBA30-2031-6544-17F3-7E9957BE0290}"/>
              </a:ext>
            </a:extLst>
          </p:cNvPr>
          <p:cNvSpPr txBox="1"/>
          <p:nvPr/>
        </p:nvSpPr>
        <p:spPr>
          <a:xfrm>
            <a:off x="3037233" y="6114707"/>
            <a:ext cx="6117534"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488351" y="1776422"/>
            <a:ext cx="9771797" cy="3907809"/>
          </a:xfrm>
        </p:spPr>
      </p:pic>
    </p:spTree>
    <p:extLst>
      <p:ext uri="{BB962C8B-B14F-4D97-AF65-F5344CB8AC3E}">
        <p14:creationId xmlns:p14="http://schemas.microsoft.com/office/powerpoint/2010/main" val="1375273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22</a:t>
            </a:fld>
            <a:endParaRPr lang="en-US" dirty="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62"/>
                <a:ext cx="1253880" cy="14641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8896" y="303661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dirty="0"/>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dirty="0"/>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dirty="0"/>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dirty="0"/>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dirty="0"/>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spTree>
    <p:extLst>
      <p:ext uri="{BB962C8B-B14F-4D97-AF65-F5344CB8AC3E}">
        <p14:creationId xmlns:p14="http://schemas.microsoft.com/office/powerpoint/2010/main" val="750954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23</a:t>
            </a:fld>
            <a:endParaRPr lang="en-US" dirty="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62"/>
                <a:ext cx="1253880" cy="14641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8896" y="303661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dirty="0"/>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dirty="0"/>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dirty="0"/>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dirty="0"/>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dirty="0"/>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spTree>
    <p:extLst>
      <p:ext uri="{BB962C8B-B14F-4D97-AF65-F5344CB8AC3E}">
        <p14:creationId xmlns:p14="http://schemas.microsoft.com/office/powerpoint/2010/main" val="399746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p:txBody>
          <a:bodyPr/>
          <a:lstStyle/>
          <a:p>
            <a:pPr algn="ctr"/>
            <a:r>
              <a:rPr lang="en-US" dirty="0"/>
              <a:t>See you back in five minutes. </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24</a:t>
            </a:fld>
            <a:endParaRPr lang="en-US" dirty="0"/>
          </a:p>
        </p:txBody>
      </p:sp>
      <p:pic>
        <p:nvPicPr>
          <p:cNvPr id="5" name="Picture 4" descr="A paper with a note and a pen next to a cup of coffee&#10;&#10;Description automatically generated">
            <a:extLst>
              <a:ext uri="{FF2B5EF4-FFF2-40B4-BE49-F238E27FC236}">
                <a16:creationId xmlns:a16="http://schemas.microsoft.com/office/drawing/2014/main" id="{88BC110A-B9F3-ABD4-2289-7A2644381F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8396" y="899313"/>
            <a:ext cx="7593055" cy="5707198"/>
          </a:xfrm>
          <a:prstGeom prst="rect">
            <a:avLst/>
          </a:prstGeom>
        </p:spPr>
      </p:pic>
    </p:spTree>
    <p:extLst>
      <p:ext uri="{BB962C8B-B14F-4D97-AF65-F5344CB8AC3E}">
        <p14:creationId xmlns:p14="http://schemas.microsoft.com/office/powerpoint/2010/main" val="1944995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25</a:t>
            </a:fld>
            <a:endParaRPr lang="en-US" dirty="0"/>
          </a:p>
        </p:txBody>
      </p:sp>
      <p:sp>
        <p:nvSpPr>
          <p:cNvPr id="3" name="Slide Number Placeholder 1">
            <a:extLst>
              <a:ext uri="{FF2B5EF4-FFF2-40B4-BE49-F238E27FC236}">
                <a16:creationId xmlns:a16="http://schemas.microsoft.com/office/drawing/2014/main" id="{BC8D23DD-D22C-6714-1B63-5B33F69B0338}"/>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25</a:t>
            </a:fld>
            <a:endParaRPr lang="en-US" dirty="0"/>
          </a:p>
        </p:txBody>
      </p:sp>
      <p:sp>
        <p:nvSpPr>
          <p:cNvPr id="4" name="Title 2">
            <a:extLst>
              <a:ext uri="{FF2B5EF4-FFF2-40B4-BE49-F238E27FC236}">
                <a16:creationId xmlns:a16="http://schemas.microsoft.com/office/drawing/2014/main" id="{9309E9BC-A599-5D75-BBDE-4E29961DCF26}"/>
              </a:ext>
            </a:extLst>
          </p:cNvPr>
          <p:cNvSpPr>
            <a:spLocks noGrp="1"/>
          </p:cNvSpPr>
          <p:nvPr>
            <p:ph type="title"/>
          </p:nvPr>
        </p:nvSpPr>
        <p:spPr>
          <a:xfrm>
            <a:off x="534379" y="958302"/>
            <a:ext cx="11203246" cy="544574"/>
          </a:xfrm>
        </p:spPr>
        <p:txBody>
          <a:bodyPr/>
          <a:lstStyle/>
          <a:p>
            <a:pPr algn="ctr"/>
            <a:r>
              <a:rPr lang="en-US" dirty="0"/>
              <a:t>Translation</a:t>
            </a:r>
          </a:p>
        </p:txBody>
      </p:sp>
      <p:pic>
        <p:nvPicPr>
          <p:cNvPr id="5" name="Picture 4">
            <a:extLst>
              <a:ext uri="{FF2B5EF4-FFF2-40B4-BE49-F238E27FC236}">
                <a16:creationId xmlns:a16="http://schemas.microsoft.com/office/drawing/2014/main" id="{FD261D9D-C2C7-B562-76DE-FBBCABC7D12F}"/>
              </a:ext>
            </a:extLst>
          </p:cNvPr>
          <p:cNvPicPr>
            <a:picLocks noChangeAspect="1"/>
          </p:cNvPicPr>
          <p:nvPr/>
        </p:nvPicPr>
        <p:blipFill>
          <a:blip r:embed="rId3"/>
          <a:stretch>
            <a:fillRect/>
          </a:stretch>
        </p:blipFill>
        <p:spPr>
          <a:xfrm>
            <a:off x="1031335" y="1329173"/>
            <a:ext cx="3933173" cy="5152762"/>
          </a:xfrm>
          <a:prstGeom prst="rect">
            <a:avLst/>
          </a:prstGeom>
          <a:ln>
            <a:noFill/>
          </a:ln>
          <a:effectLst>
            <a:softEdge rad="112500"/>
          </a:effectLst>
        </p:spPr>
      </p:pic>
      <p:sp>
        <p:nvSpPr>
          <p:cNvPr id="6" name="TextBox 5">
            <a:extLst>
              <a:ext uri="{FF2B5EF4-FFF2-40B4-BE49-F238E27FC236}">
                <a16:creationId xmlns:a16="http://schemas.microsoft.com/office/drawing/2014/main" id="{0FF558FC-3CFB-E39A-373D-87B7899A3FB0}"/>
              </a:ext>
            </a:extLst>
          </p:cNvPr>
          <p:cNvSpPr txBox="1"/>
          <p:nvPr/>
        </p:nvSpPr>
        <p:spPr>
          <a:xfrm rot="10800000" flipV="1">
            <a:off x="6096000" y="6099125"/>
            <a:ext cx="5641626" cy="230832"/>
          </a:xfrm>
          <a:prstGeom prst="rect">
            <a:avLst/>
          </a:prstGeom>
          <a:noFill/>
        </p:spPr>
        <p:txBody>
          <a:bodyPr wrap="square" rtlCol="0">
            <a:spAutoFit/>
          </a:bodyPr>
          <a:lstStyle/>
          <a:p>
            <a:pPr algn="ctr"/>
            <a:r>
              <a:rPr lang="en-US" sz="900" b="0" i="0" dirty="0">
                <a:solidFill>
                  <a:srgbClr val="5A5A5A"/>
                </a:solidFill>
                <a:effectLst/>
                <a:latin typeface="Helvetica Neue"/>
              </a:rPr>
              <a:t>Acknowledgement: Illustration by David S. </a:t>
            </a:r>
            <a:r>
              <a:rPr lang="en-US" sz="900" b="0" i="0" dirty="0" err="1">
                <a:solidFill>
                  <a:srgbClr val="5A5A5A"/>
                </a:solidFill>
                <a:effectLst/>
                <a:latin typeface="Helvetica Neue"/>
              </a:rPr>
              <a:t>Goodsell</a:t>
            </a:r>
            <a:r>
              <a:rPr lang="en-US" sz="900" b="0" i="0" dirty="0">
                <a:solidFill>
                  <a:srgbClr val="5A5A5A"/>
                </a:solidFill>
                <a:effectLst/>
                <a:latin typeface="Helvetica Neue"/>
              </a:rPr>
              <a:t>. </a:t>
            </a:r>
            <a:r>
              <a:rPr lang="en-US" sz="900" b="0" i="0" dirty="0" err="1">
                <a:solidFill>
                  <a:srgbClr val="5A5A5A"/>
                </a:solidFill>
                <a:effectLst/>
                <a:latin typeface="Helvetica Neue"/>
              </a:rPr>
              <a:t>doi</a:t>
            </a:r>
            <a:r>
              <a:rPr lang="en-US" sz="900" b="0" i="0" dirty="0">
                <a:solidFill>
                  <a:srgbClr val="5A5A5A"/>
                </a:solidFill>
                <a:effectLst/>
                <a:latin typeface="Helvetica Neue"/>
              </a:rPr>
              <a:t>: 10.2210/</a:t>
            </a:r>
            <a:r>
              <a:rPr lang="en-US" sz="900" b="0" i="0" dirty="0" err="1">
                <a:solidFill>
                  <a:srgbClr val="5A5A5A"/>
                </a:solidFill>
                <a:effectLst/>
                <a:latin typeface="Helvetica Neue"/>
              </a:rPr>
              <a:t>rcsb_pdb</a:t>
            </a:r>
            <a:r>
              <a:rPr lang="en-US" sz="900" b="0" i="0" dirty="0">
                <a:solidFill>
                  <a:srgbClr val="5A5A5A"/>
                </a:solidFill>
                <a:effectLst/>
                <a:latin typeface="Helvetica Neue"/>
              </a:rPr>
              <a:t>/goodsell-gallery-006</a:t>
            </a:r>
            <a:endParaRPr lang="en-US" sz="900" dirty="0"/>
          </a:p>
        </p:txBody>
      </p:sp>
      <p:pic>
        <p:nvPicPr>
          <p:cNvPr id="7" name="Picture 6" descr="A picture containing purple, garden, plant&#10;&#10;Description automatically generated">
            <a:extLst>
              <a:ext uri="{FF2B5EF4-FFF2-40B4-BE49-F238E27FC236}">
                <a16:creationId xmlns:a16="http://schemas.microsoft.com/office/drawing/2014/main" id="{156F1856-0E6F-26E0-E548-832E71A9F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023" y="1789172"/>
            <a:ext cx="4074329" cy="4079121"/>
          </a:xfrm>
          <a:prstGeom prst="rect">
            <a:avLst/>
          </a:prstGeom>
        </p:spPr>
      </p:pic>
    </p:spTree>
    <p:extLst>
      <p:ext uri="{BB962C8B-B14F-4D97-AF65-F5344CB8AC3E}">
        <p14:creationId xmlns:p14="http://schemas.microsoft.com/office/powerpoint/2010/main" val="12840580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cartoon, design&#10;&#10;Description automatically generated">
            <a:extLst>
              <a:ext uri="{FF2B5EF4-FFF2-40B4-BE49-F238E27FC236}">
                <a16:creationId xmlns:a16="http://schemas.microsoft.com/office/drawing/2014/main" id="{33D23E4D-B769-38BD-04F0-28FE6C79DA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907473"/>
            <a:ext cx="8316107" cy="5535408"/>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Messenger RNA—It’s not limp spaghetti.</a:t>
            </a:r>
          </a:p>
        </p:txBody>
      </p:sp>
      <p:sp>
        <p:nvSpPr>
          <p:cNvPr id="7" name="Oval 6">
            <a:extLst>
              <a:ext uri="{FF2B5EF4-FFF2-40B4-BE49-F238E27FC236}">
                <a16:creationId xmlns:a16="http://schemas.microsoft.com/office/drawing/2014/main" id="{B55722ED-11C6-6BFF-CA22-A047D4993B51}"/>
              </a:ext>
            </a:extLst>
          </p:cNvPr>
          <p:cNvSpPr/>
          <p:nvPr/>
        </p:nvSpPr>
        <p:spPr>
          <a:xfrm>
            <a:off x="658091" y="4080164"/>
            <a:ext cx="8492836" cy="95596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7280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cartoon, design&#10;&#10;Description automatically generated">
            <a:extLst>
              <a:ext uri="{FF2B5EF4-FFF2-40B4-BE49-F238E27FC236}">
                <a16:creationId xmlns:a16="http://schemas.microsoft.com/office/drawing/2014/main" id="{33D23E4D-B769-38BD-04F0-28FE6C79DA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907473"/>
            <a:ext cx="8316107" cy="5535408"/>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Messenger RNA—It’s not limp spaghetti.</a:t>
            </a:r>
          </a:p>
        </p:txBody>
      </p:sp>
      <p:sp>
        <p:nvSpPr>
          <p:cNvPr id="7" name="Oval 6">
            <a:extLst>
              <a:ext uri="{FF2B5EF4-FFF2-40B4-BE49-F238E27FC236}">
                <a16:creationId xmlns:a16="http://schemas.microsoft.com/office/drawing/2014/main" id="{B55722ED-11C6-6BFF-CA22-A047D4993B51}"/>
              </a:ext>
            </a:extLst>
          </p:cNvPr>
          <p:cNvSpPr/>
          <p:nvPr/>
        </p:nvSpPr>
        <p:spPr>
          <a:xfrm>
            <a:off x="658091" y="4080164"/>
            <a:ext cx="8492836" cy="95596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6013ADF-FDB7-DC25-2963-0EBAEE2B9D24}"/>
              </a:ext>
            </a:extLst>
          </p:cNvPr>
          <p:cNvPicPr>
            <a:picLocks noChangeAspect="1"/>
          </p:cNvPicPr>
          <p:nvPr/>
        </p:nvPicPr>
        <p:blipFill>
          <a:blip r:embed="rId4"/>
          <a:stretch>
            <a:fillRect/>
          </a:stretch>
        </p:blipFill>
        <p:spPr>
          <a:xfrm>
            <a:off x="7270438" y="1520986"/>
            <a:ext cx="4387183" cy="4972724"/>
          </a:xfrm>
          <a:prstGeom prst="rect">
            <a:avLst/>
          </a:prstGeom>
        </p:spPr>
      </p:pic>
    </p:spTree>
    <p:extLst>
      <p:ext uri="{BB962C8B-B14F-4D97-AF65-F5344CB8AC3E}">
        <p14:creationId xmlns:p14="http://schemas.microsoft.com/office/powerpoint/2010/main" val="851302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mRNA—Is this unstructured?</a:t>
            </a:r>
          </a:p>
        </p:txBody>
      </p:sp>
      <p:pic>
        <p:nvPicPr>
          <p:cNvPr id="6" name="Content Placeholder 5" descr="A picture containing text, diagram, screenshot&#10;&#10;Description automatically generated">
            <a:extLst>
              <a:ext uri="{FF2B5EF4-FFF2-40B4-BE49-F238E27FC236}">
                <a16:creationId xmlns:a16="http://schemas.microsoft.com/office/drawing/2014/main" id="{0A77E0F5-AE63-898B-EED4-B6CF31A2758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5400" y="1502876"/>
            <a:ext cx="9835046" cy="5114809"/>
          </a:xfrm>
        </p:spPr>
      </p:pic>
      <p:sp>
        <p:nvSpPr>
          <p:cNvPr id="4" name="TextBox 3">
            <a:extLst>
              <a:ext uri="{FF2B5EF4-FFF2-40B4-BE49-F238E27FC236}">
                <a16:creationId xmlns:a16="http://schemas.microsoft.com/office/drawing/2014/main" id="{D60EEE75-F8EC-BAB2-B04A-B1035B3399E9}"/>
              </a:ext>
            </a:extLst>
          </p:cNvPr>
          <p:cNvSpPr txBox="1"/>
          <p:nvPr/>
        </p:nvSpPr>
        <p:spPr>
          <a:xfrm>
            <a:off x="151683" y="6299373"/>
            <a:ext cx="5475437" cy="276999"/>
          </a:xfrm>
          <a:prstGeom prst="rect">
            <a:avLst/>
          </a:prstGeom>
          <a:noFill/>
        </p:spPr>
        <p:txBody>
          <a:bodyPr wrap="square" rtlCol="0">
            <a:spAutoFit/>
          </a:bodyPr>
          <a:lstStyle/>
          <a:p>
            <a:r>
              <a:rPr lang="en-US" sz="1200" dirty="0">
                <a:hlinkClick r:id="rId4"/>
              </a:rPr>
              <a:t>Image credit: Fbioe-09-718753-g002 - Messenger RNA - Wikipedia</a:t>
            </a:r>
            <a:endParaRPr lang="en-US" sz="1200" dirty="0"/>
          </a:p>
        </p:txBody>
      </p:sp>
    </p:spTree>
    <p:extLst>
      <p:ext uri="{BB962C8B-B14F-4D97-AF65-F5344CB8AC3E}">
        <p14:creationId xmlns:p14="http://schemas.microsoft.com/office/powerpoint/2010/main" val="4371123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068443"/>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dirty="0"/>
              <a:t>Transfer RNA</a:t>
            </a:r>
          </a:p>
        </p:txBody>
      </p:sp>
      <p:sp>
        <p:nvSpPr>
          <p:cNvPr id="11" name="Oval 10">
            <a:extLst>
              <a:ext uri="{FF2B5EF4-FFF2-40B4-BE49-F238E27FC236}">
                <a16:creationId xmlns:a16="http://schemas.microsoft.com/office/drawing/2014/main" id="{0A9135E9-A12D-C2A7-013F-8BEDDB44C959}"/>
              </a:ext>
            </a:extLst>
          </p:cNvPr>
          <p:cNvSpPr/>
          <p:nvPr/>
        </p:nvSpPr>
        <p:spPr>
          <a:xfrm>
            <a:off x="2923309" y="3241964"/>
            <a:ext cx="1267691" cy="136467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0086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pPr algn="ctr"/>
            <a:r>
              <a:rPr lang="en-US" dirty="0"/>
              <a:t>Workshop Outcomes</a:t>
            </a:r>
          </a:p>
        </p:txBody>
      </p:sp>
      <p:sp>
        <p:nvSpPr>
          <p:cNvPr id="3" name="Content Placeholder 2">
            <a:extLst>
              <a:ext uri="{FF2B5EF4-FFF2-40B4-BE49-F238E27FC236}">
                <a16:creationId xmlns:a16="http://schemas.microsoft.com/office/drawing/2014/main" id="{FBFDD7A7-4B1A-071C-896C-450E837AFB2F}"/>
              </a:ext>
            </a:extLst>
          </p:cNvPr>
          <p:cNvSpPr>
            <a:spLocks noGrp="1"/>
          </p:cNvSpPr>
          <p:nvPr>
            <p:ph idx="1"/>
          </p:nvPr>
        </p:nvSpPr>
        <p:spPr/>
        <p:txBody>
          <a:bodyPr/>
          <a:lstStyle/>
          <a:p>
            <a:pPr algn="l" rtl="0" fontAlgn="base">
              <a:buFont typeface="Arial" panose="020B0604020202020204" pitchFamily="34" charset="0"/>
              <a:buChar char="•"/>
            </a:pPr>
            <a:r>
              <a:rPr lang="en-US" b="0" i="0" dirty="0">
                <a:solidFill>
                  <a:srgbClr val="000000"/>
                </a:solidFill>
                <a:effectLst/>
                <a:latin typeface="Calibri" panose="020F0502020204030204" pitchFamily="34" charset="0"/>
              </a:rPr>
              <a:t>Construct an explanation based on evidence for how the structure of DNA determines the structure of proteins, which carry out the essential functions of life through systems of specialized cells by explaining the purpose and process of replication, transcription, and translation using models of DNA and RNA.  </a:t>
            </a:r>
          </a:p>
          <a:p>
            <a:pPr algn="l" rtl="0" fontAlgn="base">
              <a:buFont typeface="Arial" panose="020B0604020202020204" pitchFamily="34" charset="0"/>
              <a:buChar char="•"/>
            </a:pPr>
            <a:r>
              <a:rPr lang="en-US" b="0" i="0" dirty="0">
                <a:solidFill>
                  <a:srgbClr val="000000"/>
                </a:solidFill>
                <a:effectLst/>
                <a:latin typeface="Calibri" panose="020F0502020204030204" pitchFamily="34" charset="0"/>
              </a:rPr>
              <a:t>Examine patterns within and between side chains of amino acids.  </a:t>
            </a:r>
          </a:p>
          <a:p>
            <a:pPr algn="l" rtl="0" fontAlgn="base">
              <a:buFont typeface="Arial" panose="020B0604020202020204" pitchFamily="34" charset="0"/>
              <a:buChar char="•"/>
            </a:pPr>
            <a:r>
              <a:rPr lang="en-US" b="0" i="0" dirty="0">
                <a:solidFill>
                  <a:srgbClr val="000000"/>
                </a:solidFill>
                <a:effectLst/>
                <a:latin typeface="Calibri" panose="020F0502020204030204" pitchFamily="34" charset="0"/>
              </a:rPr>
              <a:t>Model protein secondary and tertiary structure based on the primary structure of amino acid sequence.</a:t>
            </a:r>
          </a:p>
          <a:p>
            <a:endParaRPr lang="en-US" dirty="0"/>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Tree>
    <p:extLst>
      <p:ext uri="{BB962C8B-B14F-4D97-AF65-F5344CB8AC3E}">
        <p14:creationId xmlns:p14="http://schemas.microsoft.com/office/powerpoint/2010/main" val="816750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30</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Comparing tRNA models</a:t>
            </a:r>
          </a:p>
        </p:txBody>
      </p:sp>
      <p:pic>
        <p:nvPicPr>
          <p:cNvPr id="6" name="Content Placeholder 5" descr="A picture containing screenshot&#10;&#10;Description automatically generated">
            <a:extLst>
              <a:ext uri="{FF2B5EF4-FFF2-40B4-BE49-F238E27FC236}">
                <a16:creationId xmlns:a16="http://schemas.microsoft.com/office/drawing/2014/main" id="{67E09DD3-D710-A09F-D5AC-C71144D3E10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18986" y="1615325"/>
            <a:ext cx="3739798" cy="4651375"/>
          </a:xfrm>
        </p:spPr>
      </p:pic>
      <p:pic>
        <p:nvPicPr>
          <p:cNvPr id="10" name="Picture 9" descr="A picture containing art, graphics, graphic design, design&#10;&#10;Description automatically generated">
            <a:extLst>
              <a:ext uri="{FF2B5EF4-FFF2-40B4-BE49-F238E27FC236}">
                <a16:creationId xmlns:a16="http://schemas.microsoft.com/office/drawing/2014/main" id="{D4F0A739-EA85-809E-B140-CD874E5D24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6728" y="1582653"/>
            <a:ext cx="4767938" cy="4716720"/>
          </a:xfrm>
          <a:prstGeom prst="rect">
            <a:avLst/>
          </a:prstGeom>
        </p:spPr>
      </p:pic>
      <p:sp>
        <p:nvSpPr>
          <p:cNvPr id="11" name="TextBox 10">
            <a:extLst>
              <a:ext uri="{FF2B5EF4-FFF2-40B4-BE49-F238E27FC236}">
                <a16:creationId xmlns:a16="http://schemas.microsoft.com/office/drawing/2014/main" id="{9312AF17-1324-2197-CDDB-3C386894265C}"/>
              </a:ext>
            </a:extLst>
          </p:cNvPr>
          <p:cNvSpPr txBox="1"/>
          <p:nvPr/>
        </p:nvSpPr>
        <p:spPr>
          <a:xfrm>
            <a:off x="5826728" y="6379150"/>
            <a:ext cx="6213589" cy="276999"/>
          </a:xfrm>
          <a:prstGeom prst="rect">
            <a:avLst/>
          </a:prstGeom>
          <a:noFill/>
        </p:spPr>
        <p:txBody>
          <a:bodyPr wrap="square" rtlCol="0">
            <a:spAutoFit/>
          </a:bodyPr>
          <a:lstStyle/>
          <a:p>
            <a:pPr algn="ctr"/>
            <a:r>
              <a:rPr lang="en-US" sz="1200" dirty="0">
                <a:hlinkClick r:id="rId5"/>
              </a:rPr>
              <a:t>Image credit: TRNA-</a:t>
            </a:r>
            <a:r>
              <a:rPr lang="en-US" sz="1200" dirty="0" err="1">
                <a:hlinkClick r:id="rId5"/>
              </a:rPr>
              <a:t>Phe</a:t>
            </a:r>
            <a:r>
              <a:rPr lang="en-US" sz="1200" dirty="0">
                <a:hlinkClick r:id="rId5"/>
              </a:rPr>
              <a:t> yeast 1ehz - Transfer RNA - Wikipedia</a:t>
            </a:r>
            <a:endParaRPr lang="en-US" sz="1200" dirty="0"/>
          </a:p>
        </p:txBody>
      </p:sp>
      <p:sp>
        <p:nvSpPr>
          <p:cNvPr id="12" name="TextBox 11">
            <a:extLst>
              <a:ext uri="{FF2B5EF4-FFF2-40B4-BE49-F238E27FC236}">
                <a16:creationId xmlns:a16="http://schemas.microsoft.com/office/drawing/2014/main" id="{5B777A6F-9326-26BA-B463-CD184F717F5C}"/>
              </a:ext>
            </a:extLst>
          </p:cNvPr>
          <p:cNvSpPr txBox="1"/>
          <p:nvPr/>
        </p:nvSpPr>
        <p:spPr>
          <a:xfrm>
            <a:off x="0" y="6379149"/>
            <a:ext cx="5720156" cy="276999"/>
          </a:xfrm>
          <a:prstGeom prst="rect">
            <a:avLst/>
          </a:prstGeom>
          <a:noFill/>
        </p:spPr>
        <p:txBody>
          <a:bodyPr wrap="square" rtlCol="0">
            <a:spAutoFit/>
          </a:bodyPr>
          <a:lstStyle/>
          <a:p>
            <a:pPr algn="ctr"/>
            <a:r>
              <a:rPr lang="en-US" sz="1200" dirty="0">
                <a:hlinkClick r:id="rId5"/>
              </a:rPr>
              <a:t>Image  credit: TRNA-</a:t>
            </a:r>
            <a:r>
              <a:rPr lang="en-US" sz="1200" dirty="0" err="1">
                <a:hlinkClick r:id="rId5"/>
              </a:rPr>
              <a:t>Phe</a:t>
            </a:r>
            <a:r>
              <a:rPr lang="en-US" sz="1200" dirty="0">
                <a:hlinkClick r:id="rId5"/>
              </a:rPr>
              <a:t> yeast 1ehz - Transfer RNA - Wikipedia</a:t>
            </a:r>
            <a:endParaRPr lang="en-US" sz="1200" dirty="0"/>
          </a:p>
        </p:txBody>
      </p:sp>
    </p:spTree>
    <p:extLst>
      <p:ext uri="{BB962C8B-B14F-4D97-AF65-F5344CB8AC3E}">
        <p14:creationId xmlns:p14="http://schemas.microsoft.com/office/powerpoint/2010/main" val="1904907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31</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Comparing tRNA models</a:t>
            </a:r>
          </a:p>
        </p:txBody>
      </p:sp>
      <p:pic>
        <p:nvPicPr>
          <p:cNvPr id="6" name="Content Placeholder 5" descr="A picture containing screenshot, organism&#10;&#10;Description automatically generated">
            <a:extLst>
              <a:ext uri="{FF2B5EF4-FFF2-40B4-BE49-F238E27FC236}">
                <a16:creationId xmlns:a16="http://schemas.microsoft.com/office/drawing/2014/main" id="{C696C928-1E37-9622-2A61-3F97DABF1F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1892" y="1873101"/>
            <a:ext cx="10745919" cy="4320202"/>
          </a:xfrm>
        </p:spPr>
      </p:pic>
    </p:spTree>
    <p:extLst>
      <p:ext uri="{BB962C8B-B14F-4D97-AF65-F5344CB8AC3E}">
        <p14:creationId xmlns:p14="http://schemas.microsoft.com/office/powerpoint/2010/main" val="2751891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1068443"/>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normAutofit fontScale="90000"/>
          </a:bodyPr>
          <a:lstStyle/>
          <a:p>
            <a:pPr algn="ctr"/>
            <a:r>
              <a:rPr lang="en-US" dirty="0"/>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1808019" y="2396836"/>
            <a:ext cx="3636817" cy="3325091"/>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FC9946D-358E-27D9-3AC8-E03A6F8A3363}"/>
              </a:ext>
            </a:extLst>
          </p:cNvPr>
          <p:cNvPicPr>
            <a:picLocks noChangeAspect="1"/>
          </p:cNvPicPr>
          <p:nvPr/>
        </p:nvPicPr>
        <p:blipFill>
          <a:blip r:embed="rId4"/>
          <a:stretch>
            <a:fillRect/>
          </a:stretch>
        </p:blipFill>
        <p:spPr>
          <a:xfrm>
            <a:off x="7893022" y="1841878"/>
            <a:ext cx="3194214" cy="3880049"/>
          </a:xfrm>
          <a:prstGeom prst="rect">
            <a:avLst/>
          </a:prstGeom>
        </p:spPr>
      </p:pic>
    </p:spTree>
    <p:extLst>
      <p:ext uri="{BB962C8B-B14F-4D97-AF65-F5344CB8AC3E}">
        <p14:creationId xmlns:p14="http://schemas.microsoft.com/office/powerpoint/2010/main" val="107284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1004828"/>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normAutofit fontScale="90000"/>
          </a:bodyPr>
          <a:lstStyle/>
          <a:p>
            <a:pPr algn="ctr"/>
            <a:r>
              <a:rPr lang="en-US" dirty="0"/>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793630" y="4140679"/>
            <a:ext cx="5779698" cy="1512236"/>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9" descr="A picture containing flower, needle&#10;&#10;Description automatically generated">
            <a:extLst>
              <a:ext uri="{FF2B5EF4-FFF2-40B4-BE49-F238E27FC236}">
                <a16:creationId xmlns:a16="http://schemas.microsoft.com/office/drawing/2014/main" id="{5A937711-4F2D-C359-9BB8-B76CC61E8F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9390" y="1715037"/>
            <a:ext cx="4293220" cy="4554736"/>
          </a:xfrm>
          <a:prstGeom prst="rect">
            <a:avLst/>
          </a:prstGeom>
        </p:spPr>
      </p:pic>
    </p:spTree>
    <p:extLst>
      <p:ext uri="{BB962C8B-B14F-4D97-AF65-F5344CB8AC3E}">
        <p14:creationId xmlns:p14="http://schemas.microsoft.com/office/powerpoint/2010/main" val="41381287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822266"/>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534378" y="958302"/>
            <a:ext cx="11657621" cy="544574"/>
          </a:xfrm>
        </p:spPr>
        <p:txBody>
          <a:bodyPr>
            <a:normAutofit fontScale="90000"/>
          </a:bodyPr>
          <a:lstStyle/>
          <a:p>
            <a:pPr algn="ctr"/>
            <a:r>
              <a:rPr lang="en-US" dirty="0"/>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1075172" y="2832410"/>
            <a:ext cx="5060830" cy="109282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3DE504AB-CEBA-A7AB-F1CD-BFED8B048269}"/>
              </a:ext>
            </a:extLst>
          </p:cNvPr>
          <p:cNvPicPr>
            <a:picLocks noChangeAspect="1"/>
          </p:cNvPicPr>
          <p:nvPr/>
        </p:nvPicPr>
        <p:blipFill>
          <a:blip r:embed="rId4"/>
          <a:stretch>
            <a:fillRect/>
          </a:stretch>
        </p:blipFill>
        <p:spPr>
          <a:xfrm>
            <a:off x="7135925" y="2376577"/>
            <a:ext cx="4732749" cy="2788942"/>
          </a:xfrm>
          <a:prstGeom prst="rect">
            <a:avLst/>
          </a:prstGeom>
        </p:spPr>
      </p:pic>
    </p:spTree>
    <p:extLst>
      <p:ext uri="{BB962C8B-B14F-4D97-AF65-F5344CB8AC3E}">
        <p14:creationId xmlns:p14="http://schemas.microsoft.com/office/powerpoint/2010/main" val="27337707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35</a:t>
            </a:fld>
            <a:endParaRPr lang="en-US" dirty="0"/>
          </a:p>
        </p:txBody>
      </p:sp>
      <p:pic>
        <p:nvPicPr>
          <p:cNvPr id="6" name="Content Placeholder 5" descr="Table&#10;&#10;Description automatically generated">
            <a:extLst>
              <a:ext uri="{FF2B5EF4-FFF2-40B4-BE49-F238E27FC236}">
                <a16:creationId xmlns:a16="http://schemas.microsoft.com/office/drawing/2014/main" id="{7FF5B512-91F7-B06C-C904-DE2ACA4109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27551" y="0"/>
            <a:ext cx="8793271" cy="6811504"/>
          </a:xfrm>
        </p:spPr>
      </p:pic>
    </p:spTree>
    <p:extLst>
      <p:ext uri="{BB962C8B-B14F-4D97-AF65-F5344CB8AC3E}">
        <p14:creationId xmlns:p14="http://schemas.microsoft.com/office/powerpoint/2010/main" val="514779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36</a:t>
            </a:fld>
            <a:endParaRPr lang="en-US" dirty="0"/>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dirty="0"/>
              <a:t>Pair the tRNA with the amino acids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3002321" y="1305462"/>
            <a:ext cx="6187357" cy="4647157"/>
          </a:xfrm>
          <a:prstGeom prst="rect">
            <a:avLst/>
          </a:prstGeom>
          <a:ln>
            <a:noFill/>
          </a:ln>
          <a:effectLst>
            <a:softEdge rad="112500"/>
          </a:effectLst>
        </p:spPr>
      </p:pic>
    </p:spTree>
    <p:extLst>
      <p:ext uri="{BB962C8B-B14F-4D97-AF65-F5344CB8AC3E}">
        <p14:creationId xmlns:p14="http://schemas.microsoft.com/office/powerpoint/2010/main" val="35826078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37</a:t>
            </a:fld>
            <a:endParaRPr lang="en-US" dirty="0"/>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dirty="0"/>
              <a:t>A closer look at tRNAs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919113" y="1440492"/>
            <a:ext cx="6187357" cy="4647157"/>
          </a:xfrm>
          <a:prstGeom prst="rect">
            <a:avLst/>
          </a:prstGeom>
          <a:ln>
            <a:noFill/>
          </a:ln>
          <a:effectLst>
            <a:softEdge rad="112500"/>
          </a:effectLst>
        </p:spPr>
      </p:pic>
      <p:pic>
        <p:nvPicPr>
          <p:cNvPr id="11" name="Picture 10" descr="A picture containing person, hand&#10;&#10;Description automatically generated">
            <a:extLst>
              <a:ext uri="{FF2B5EF4-FFF2-40B4-BE49-F238E27FC236}">
                <a16:creationId xmlns:a16="http://schemas.microsoft.com/office/drawing/2014/main" id="{364731F0-CAE5-9D8C-7CDB-4AAF1044E3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8103" y="1594001"/>
            <a:ext cx="4633698" cy="4343336"/>
          </a:xfrm>
          <a:prstGeom prst="rect">
            <a:avLst/>
          </a:prstGeom>
          <a:ln>
            <a:noFill/>
          </a:ln>
          <a:effectLst>
            <a:softEdge rad="112500"/>
          </a:effectLst>
        </p:spPr>
      </p:pic>
      <p:sp>
        <p:nvSpPr>
          <p:cNvPr id="13" name="Rectangle 12">
            <a:extLst>
              <a:ext uri="{FF2B5EF4-FFF2-40B4-BE49-F238E27FC236}">
                <a16:creationId xmlns:a16="http://schemas.microsoft.com/office/drawing/2014/main" id="{07EC1877-CB18-73C5-3E8A-B4A80694FFA2}"/>
              </a:ext>
            </a:extLst>
          </p:cNvPr>
          <p:cNvSpPr/>
          <p:nvPr/>
        </p:nvSpPr>
        <p:spPr>
          <a:xfrm>
            <a:off x="7228103" y="2971800"/>
            <a:ext cx="45719" cy="610644"/>
          </a:xfrm>
          <a:prstGeom prst="rect">
            <a:avLst/>
          </a:prstGeom>
          <a:solidFill>
            <a:srgbClr val="65B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3328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38</a:t>
            </a:fld>
            <a:endParaRPr lang="en-US" dirty="0"/>
          </a:p>
        </p:txBody>
      </p:sp>
      <p:pic>
        <p:nvPicPr>
          <p:cNvPr id="3" name="Picture 2">
            <a:extLst>
              <a:ext uri="{FF2B5EF4-FFF2-40B4-BE49-F238E27FC236}">
                <a16:creationId xmlns:a16="http://schemas.microsoft.com/office/drawing/2014/main" id="{3A6E2977-3CB8-E45E-22B3-941FD82AAB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95057" y="649207"/>
            <a:ext cx="9037056" cy="601529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A4A1C88F-406E-AA4E-F647-A97058EB5462}"/>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38</a:t>
            </a:fld>
            <a:endParaRPr lang="en-US" dirty="0"/>
          </a:p>
        </p:txBody>
      </p:sp>
      <p:sp>
        <p:nvSpPr>
          <p:cNvPr id="5" name="Title 2">
            <a:extLst>
              <a:ext uri="{FF2B5EF4-FFF2-40B4-BE49-F238E27FC236}">
                <a16:creationId xmlns:a16="http://schemas.microsoft.com/office/drawing/2014/main" id="{4EABA99F-857E-9F22-9107-F567A5BE2D5C}"/>
              </a:ext>
            </a:extLst>
          </p:cNvPr>
          <p:cNvSpPr>
            <a:spLocks noGrp="1"/>
          </p:cNvSpPr>
          <p:nvPr>
            <p:ph type="title"/>
          </p:nvPr>
        </p:nvSpPr>
        <p:spPr>
          <a:xfrm>
            <a:off x="534379" y="800100"/>
            <a:ext cx="11203246" cy="702776"/>
          </a:xfrm>
        </p:spPr>
        <p:txBody>
          <a:bodyPr/>
          <a:lstStyle/>
          <a:p>
            <a:pPr algn="ctr"/>
            <a:r>
              <a:rPr lang="en-US" dirty="0"/>
              <a:t>Translation: Initiation</a:t>
            </a:r>
          </a:p>
        </p:txBody>
      </p:sp>
    </p:spTree>
    <p:extLst>
      <p:ext uri="{BB962C8B-B14F-4D97-AF65-F5344CB8AC3E}">
        <p14:creationId xmlns:p14="http://schemas.microsoft.com/office/powerpoint/2010/main" val="12715393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39</a:t>
            </a:fld>
            <a:endParaRPr lang="en-US" dirty="0"/>
          </a:p>
        </p:txBody>
      </p:sp>
      <p:pic>
        <p:nvPicPr>
          <p:cNvPr id="3" name="Picture 2">
            <a:extLst>
              <a:ext uri="{FF2B5EF4-FFF2-40B4-BE49-F238E27FC236}">
                <a16:creationId xmlns:a16="http://schemas.microsoft.com/office/drawing/2014/main" id="{544DD293-5B66-15D2-7CE7-45A75B4E952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1186" y="958302"/>
            <a:ext cx="8449628" cy="5624284"/>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49862BC1-776E-8B72-047D-9D3512F559C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39</a:t>
            </a:fld>
            <a:endParaRPr lang="en-US" dirty="0"/>
          </a:p>
        </p:txBody>
      </p:sp>
      <p:sp>
        <p:nvSpPr>
          <p:cNvPr id="5" name="Title 2">
            <a:extLst>
              <a:ext uri="{FF2B5EF4-FFF2-40B4-BE49-F238E27FC236}">
                <a16:creationId xmlns:a16="http://schemas.microsoft.com/office/drawing/2014/main" id="{457D00DB-4475-5EF2-05C6-B5307670018F}"/>
              </a:ext>
            </a:extLst>
          </p:cNvPr>
          <p:cNvSpPr>
            <a:spLocks noGrp="1"/>
          </p:cNvSpPr>
          <p:nvPr>
            <p:ph type="title"/>
          </p:nvPr>
        </p:nvSpPr>
        <p:spPr>
          <a:xfrm>
            <a:off x="534379" y="685800"/>
            <a:ext cx="11203246" cy="817076"/>
          </a:xfrm>
        </p:spPr>
        <p:txBody>
          <a:bodyPr/>
          <a:lstStyle/>
          <a:p>
            <a:pPr algn="ctr"/>
            <a:r>
              <a:rPr lang="en-US" dirty="0"/>
              <a:t>Translation: Elongation</a:t>
            </a:r>
          </a:p>
        </p:txBody>
      </p:sp>
    </p:spTree>
    <p:extLst>
      <p:ext uri="{BB962C8B-B14F-4D97-AF65-F5344CB8AC3E}">
        <p14:creationId xmlns:p14="http://schemas.microsoft.com/office/powerpoint/2010/main" val="779786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4</a:t>
            </a:fld>
            <a:endParaRPr lang="en-US" dirty="0"/>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p:txBody>
          <a:bodyPr>
            <a:normAutofit/>
          </a:bodyPr>
          <a:lstStyle/>
          <a:p>
            <a:pPr algn="ctr"/>
            <a:r>
              <a:rPr lang="en-US" sz="2400" dirty="0"/>
              <a:t>What do your students find confusing about the central dogma?</a:t>
            </a:r>
          </a:p>
        </p:txBody>
      </p:sp>
      <p:pic>
        <p:nvPicPr>
          <p:cNvPr id="6" name="Content Placeholder 5" descr="A diagram of dna sequence&#10;&#10;Description automatically generated">
            <a:extLst>
              <a:ext uri="{FF2B5EF4-FFF2-40B4-BE49-F238E27FC236}">
                <a16:creationId xmlns:a16="http://schemas.microsoft.com/office/drawing/2014/main" id="{6D0CF10E-6D48-9C68-0B7B-3BBAF065F72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6516" y="1830560"/>
            <a:ext cx="2914861" cy="4651375"/>
          </a:xfrm>
        </p:spPr>
      </p:pic>
      <p:sp>
        <p:nvSpPr>
          <p:cNvPr id="7" name="TextBox 6">
            <a:extLst>
              <a:ext uri="{FF2B5EF4-FFF2-40B4-BE49-F238E27FC236}">
                <a16:creationId xmlns:a16="http://schemas.microsoft.com/office/drawing/2014/main" id="{F4D8D85C-FD46-A99A-E961-36BB89B7DFC6}"/>
              </a:ext>
            </a:extLst>
          </p:cNvPr>
          <p:cNvSpPr txBox="1"/>
          <p:nvPr/>
        </p:nvSpPr>
        <p:spPr>
          <a:xfrm>
            <a:off x="4089116" y="1830560"/>
            <a:ext cx="6700780" cy="1846659"/>
          </a:xfrm>
          <a:prstGeom prst="rect">
            <a:avLst/>
          </a:prstGeom>
          <a:noFill/>
        </p:spPr>
        <p:txBody>
          <a:bodyPr wrap="square" rtlCol="0">
            <a:spAutoFit/>
          </a:bodyPr>
          <a:lstStyle/>
          <a:p>
            <a:pPr marL="285750" indent="-285750">
              <a:buFont typeface="Arial" panose="020B0604020202020204" pitchFamily="34" charset="0"/>
              <a:buChar char="•"/>
            </a:pPr>
            <a:r>
              <a:rPr lang="en-US" sz="2400" dirty="0"/>
              <a:t>Don’t understand how the processes are related.</a:t>
            </a:r>
          </a:p>
          <a:p>
            <a:pPr marL="285750" indent="-285750">
              <a:buFont typeface="Arial" panose="020B0604020202020204" pitchFamily="34" charset="0"/>
              <a:buChar char="•"/>
            </a:pPr>
            <a:r>
              <a:rPr lang="en-US" sz="2400" dirty="0"/>
              <a:t>Don’t understand the relevance to their own body.</a:t>
            </a:r>
          </a:p>
          <a:p>
            <a:pPr marL="285750" indent="-285750">
              <a:buFont typeface="Arial" panose="020B0604020202020204" pitchFamily="34" charset="0"/>
              <a:buChar char="•"/>
            </a:pPr>
            <a:r>
              <a:rPr lang="en-US" sz="2400" dirty="0"/>
              <a:t>All the vocabulary!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120802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40</a:t>
            </a:fld>
            <a:endParaRPr lang="en-US" dirty="0"/>
          </a:p>
        </p:txBody>
      </p:sp>
      <p:pic>
        <p:nvPicPr>
          <p:cNvPr id="3" name="Picture 2">
            <a:extLst>
              <a:ext uri="{FF2B5EF4-FFF2-40B4-BE49-F238E27FC236}">
                <a16:creationId xmlns:a16="http://schemas.microsoft.com/office/drawing/2014/main" id="{9BCC7602-9871-45FF-13DF-5C682FE6DD5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99775" y="849313"/>
            <a:ext cx="8679188" cy="5777085"/>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2BC0044F-01F5-A9A9-DA93-67B870078F9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40</a:t>
            </a:fld>
            <a:endParaRPr lang="en-US" dirty="0"/>
          </a:p>
        </p:txBody>
      </p:sp>
      <p:sp>
        <p:nvSpPr>
          <p:cNvPr id="5" name="Title 2">
            <a:extLst>
              <a:ext uri="{FF2B5EF4-FFF2-40B4-BE49-F238E27FC236}">
                <a16:creationId xmlns:a16="http://schemas.microsoft.com/office/drawing/2014/main" id="{C175D59B-CE61-C932-0BAC-E0872BC85D2B}"/>
              </a:ext>
            </a:extLst>
          </p:cNvPr>
          <p:cNvSpPr>
            <a:spLocks noGrp="1"/>
          </p:cNvSpPr>
          <p:nvPr>
            <p:ph type="title"/>
          </p:nvPr>
        </p:nvSpPr>
        <p:spPr>
          <a:xfrm>
            <a:off x="534379" y="958302"/>
            <a:ext cx="11203246" cy="544574"/>
          </a:xfrm>
        </p:spPr>
        <p:txBody>
          <a:bodyPr/>
          <a:lstStyle/>
          <a:p>
            <a:pPr algn="ctr"/>
            <a:r>
              <a:rPr lang="en-US" dirty="0"/>
              <a:t>Translation: Termination</a:t>
            </a:r>
          </a:p>
        </p:txBody>
      </p:sp>
    </p:spTree>
    <p:extLst>
      <p:ext uri="{BB962C8B-B14F-4D97-AF65-F5344CB8AC3E}">
        <p14:creationId xmlns:p14="http://schemas.microsoft.com/office/powerpoint/2010/main" val="2143337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41</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585D6D6E-28D5-607E-3109-E027064863D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63137" y="760435"/>
            <a:ext cx="2839473" cy="2773875"/>
          </a:xfrm>
        </p:spPr>
      </p:pic>
      <p:pic>
        <p:nvPicPr>
          <p:cNvPr id="1026" name="Picture 2">
            <a:extLst>
              <a:ext uri="{FF2B5EF4-FFF2-40B4-BE49-F238E27FC236}">
                <a16:creationId xmlns:a16="http://schemas.microsoft.com/office/drawing/2014/main" id="{A3A1B390-F0DB-9AAE-F906-5749560910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1624" y="1554246"/>
            <a:ext cx="4719477" cy="4927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8457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42</a:t>
            </a:fld>
            <a:endParaRPr lang="en-US" dirty="0"/>
          </a:p>
        </p:txBody>
      </p:sp>
      <p:sp>
        <p:nvSpPr>
          <p:cNvPr id="3" name="Title 1">
            <a:extLst>
              <a:ext uri="{FF2B5EF4-FFF2-40B4-BE49-F238E27FC236}">
                <a16:creationId xmlns:a16="http://schemas.microsoft.com/office/drawing/2014/main" id="{530782AE-D82C-84EF-DF11-1042828E7542}"/>
              </a:ext>
            </a:extLst>
          </p:cNvPr>
          <p:cNvSpPr txBox="1">
            <a:spLocks/>
          </p:cNvSpPr>
          <p:nvPr/>
        </p:nvSpPr>
        <p:spPr>
          <a:xfrm>
            <a:off x="517358" y="1808439"/>
            <a:ext cx="10131425" cy="1989838"/>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dirty="0">
              <a:solidFill>
                <a:prstClr val="white"/>
              </a:solidFill>
              <a:latin typeface="Calibri" panose="020F0502020204030204"/>
            </a:endParaRPr>
          </a:p>
        </p:txBody>
      </p:sp>
      <p:sp>
        <p:nvSpPr>
          <p:cNvPr id="4" name="Title 1">
            <a:extLst>
              <a:ext uri="{FF2B5EF4-FFF2-40B4-BE49-F238E27FC236}">
                <a16:creationId xmlns:a16="http://schemas.microsoft.com/office/drawing/2014/main" id="{C134E43E-960C-80EA-0574-B7B56EEE56F1}"/>
              </a:ext>
            </a:extLst>
          </p:cNvPr>
          <p:cNvSpPr>
            <a:spLocks noGrp="1"/>
          </p:cNvSpPr>
          <p:nvPr>
            <p:ph type="title"/>
          </p:nvPr>
        </p:nvSpPr>
        <p:spPr>
          <a:xfrm>
            <a:off x="534379" y="958302"/>
            <a:ext cx="11203246" cy="544574"/>
          </a:xfrm>
        </p:spPr>
        <p:txBody>
          <a:bodyPr>
            <a:normAutofit fontScale="90000"/>
          </a:bodyPr>
          <a:lstStyle/>
          <a:p>
            <a:pPr algn="ctr"/>
            <a:r>
              <a:rPr lang="en-US" sz="5600" b="1" dirty="0">
                <a:latin typeface="+mn-lt"/>
              </a:rPr>
              <a:t>Let’s review</a:t>
            </a:r>
            <a:br>
              <a:rPr lang="en-US" sz="4000" b="1" dirty="0">
                <a:effectLst/>
                <a:latin typeface="+mn-lt"/>
              </a:rPr>
            </a:br>
            <a:endParaRPr lang="en-US" sz="4000" b="1" dirty="0">
              <a:effectLst/>
              <a:latin typeface="+mn-lt"/>
            </a:endParaRPr>
          </a:p>
        </p:txBody>
      </p:sp>
      <p:pic>
        <p:nvPicPr>
          <p:cNvPr id="5" name="Picture 4">
            <a:extLst>
              <a:ext uri="{FF2B5EF4-FFF2-40B4-BE49-F238E27FC236}">
                <a16:creationId xmlns:a16="http://schemas.microsoft.com/office/drawing/2014/main" id="{16286955-2116-F980-0A3C-307D2F952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5187" y="1680213"/>
            <a:ext cx="4878651" cy="2338334"/>
          </a:xfrm>
          <a:prstGeom prst="rect">
            <a:avLst/>
          </a:prstGeom>
        </p:spPr>
      </p:pic>
      <p:pic>
        <p:nvPicPr>
          <p:cNvPr id="6" name="Picture 5" descr="FGIKTranscriptionTeacherKey6-18-15.compressed.pdf - Adobe Acrobat Reader DC">
            <a:extLst>
              <a:ext uri="{FF2B5EF4-FFF2-40B4-BE49-F238E27FC236}">
                <a16:creationId xmlns:a16="http://schemas.microsoft.com/office/drawing/2014/main" id="{70B31F71-EB38-F654-28EE-17CEE942BB5A}"/>
              </a:ext>
            </a:extLst>
          </p:cNvPr>
          <p:cNvPicPr>
            <a:picLocks noChangeAspect="1"/>
          </p:cNvPicPr>
          <p:nvPr/>
        </p:nvPicPr>
        <p:blipFill rotWithShape="1">
          <a:blip r:embed="rId4">
            <a:extLst>
              <a:ext uri="{28A0092B-C50C-407E-A947-70E740481C1C}">
                <a14:useLocalDpi xmlns:a14="http://schemas.microsoft.com/office/drawing/2010/main" val="0"/>
              </a:ext>
            </a:extLst>
          </a:blip>
          <a:srcRect l="12884" t="31336" r="23942" b="41826"/>
          <a:stretch/>
        </p:blipFill>
        <p:spPr>
          <a:xfrm>
            <a:off x="398585" y="4009292"/>
            <a:ext cx="11418277" cy="2590799"/>
          </a:xfrm>
          <a:prstGeom prst="rect">
            <a:avLst/>
          </a:prstGeom>
        </p:spPr>
      </p:pic>
      <p:pic>
        <p:nvPicPr>
          <p:cNvPr id="7" name="Picture 6" descr="FGIKTranscriptionTeacherKey6-18-15.compressed.pdf - Adobe Acrobat Reader DC">
            <a:extLst>
              <a:ext uri="{FF2B5EF4-FFF2-40B4-BE49-F238E27FC236}">
                <a16:creationId xmlns:a16="http://schemas.microsoft.com/office/drawing/2014/main" id="{1E2A7347-9CAC-8115-7EE1-1507050F59C0}"/>
              </a:ext>
            </a:extLst>
          </p:cNvPr>
          <p:cNvPicPr>
            <a:picLocks noChangeAspect="1"/>
          </p:cNvPicPr>
          <p:nvPr/>
        </p:nvPicPr>
        <p:blipFill rotWithShape="1">
          <a:blip r:embed="rId4">
            <a:extLst>
              <a:ext uri="{28A0092B-C50C-407E-A947-70E740481C1C}">
                <a14:useLocalDpi xmlns:a14="http://schemas.microsoft.com/office/drawing/2010/main" val="0"/>
              </a:ext>
            </a:extLst>
          </a:blip>
          <a:srcRect l="35096" t="64556" r="25577" b="6866"/>
          <a:stretch/>
        </p:blipFill>
        <p:spPr>
          <a:xfrm>
            <a:off x="605281" y="1808439"/>
            <a:ext cx="4794740" cy="1875692"/>
          </a:xfrm>
          <a:prstGeom prst="rect">
            <a:avLst/>
          </a:prstGeom>
        </p:spPr>
      </p:pic>
    </p:spTree>
    <p:extLst>
      <p:ext uri="{BB962C8B-B14F-4D97-AF65-F5344CB8AC3E}">
        <p14:creationId xmlns:p14="http://schemas.microsoft.com/office/powerpoint/2010/main" val="217928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6898EC-6586-5B10-DCFF-6A32B7E7FC5B}"/>
              </a:ext>
            </a:extLst>
          </p:cNvPr>
          <p:cNvPicPr>
            <a:picLocks noChangeAspect="1"/>
          </p:cNvPicPr>
          <p:nvPr/>
        </p:nvPicPr>
        <p:blipFill>
          <a:blip r:embed="rId3"/>
          <a:stretch>
            <a:fillRect/>
          </a:stretch>
        </p:blipFill>
        <p:spPr>
          <a:xfrm>
            <a:off x="455825" y="2044736"/>
            <a:ext cx="8956103" cy="4063059"/>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585D6D6E-28D5-607E-3109-E027064863D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763137" y="760435"/>
            <a:ext cx="2839473" cy="2773875"/>
          </a:xfrm>
        </p:spPr>
      </p:pic>
    </p:spTree>
    <p:extLst>
      <p:ext uri="{BB962C8B-B14F-4D97-AF65-F5344CB8AC3E}">
        <p14:creationId xmlns:p14="http://schemas.microsoft.com/office/powerpoint/2010/main" val="14797970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D80FDA-6098-0DB6-E77D-E51CCAADCCBC}"/>
              </a:ext>
            </a:extLst>
          </p:cNvPr>
          <p:cNvPicPr>
            <a:picLocks noChangeAspect="1"/>
          </p:cNvPicPr>
          <p:nvPr/>
        </p:nvPicPr>
        <p:blipFill>
          <a:blip r:embed="rId3"/>
          <a:stretch>
            <a:fillRect/>
          </a:stretch>
        </p:blipFill>
        <p:spPr>
          <a:xfrm>
            <a:off x="236429" y="1976350"/>
            <a:ext cx="9965809" cy="4323023"/>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4A453CB9-4337-A1E4-5E94-E5861D2D4C7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989888" y="739887"/>
            <a:ext cx="2667733" cy="2606103"/>
          </a:xfrm>
        </p:spPr>
      </p:pic>
    </p:spTree>
    <p:extLst>
      <p:ext uri="{BB962C8B-B14F-4D97-AF65-F5344CB8AC3E}">
        <p14:creationId xmlns:p14="http://schemas.microsoft.com/office/powerpoint/2010/main" val="2187294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4A453CB9-4337-A1E4-5E94-E5861D2D4C7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89888" y="739887"/>
            <a:ext cx="2667733" cy="2606103"/>
          </a:xfrm>
        </p:spPr>
      </p:pic>
      <p:pic>
        <p:nvPicPr>
          <p:cNvPr id="5" name="Picture 4">
            <a:extLst>
              <a:ext uri="{FF2B5EF4-FFF2-40B4-BE49-F238E27FC236}">
                <a16:creationId xmlns:a16="http://schemas.microsoft.com/office/drawing/2014/main" id="{9FF92048-965A-8716-A73C-AF000C34BCC7}"/>
              </a:ext>
            </a:extLst>
          </p:cNvPr>
          <p:cNvPicPr>
            <a:picLocks noChangeAspect="1"/>
          </p:cNvPicPr>
          <p:nvPr/>
        </p:nvPicPr>
        <p:blipFill>
          <a:blip r:embed="rId4"/>
          <a:stretch>
            <a:fillRect/>
          </a:stretch>
        </p:blipFill>
        <p:spPr>
          <a:xfrm>
            <a:off x="2603569" y="1502876"/>
            <a:ext cx="5358904" cy="5006344"/>
          </a:xfrm>
          <a:prstGeom prst="rect">
            <a:avLst/>
          </a:prstGeom>
        </p:spPr>
      </p:pic>
    </p:spTree>
    <p:extLst>
      <p:ext uri="{BB962C8B-B14F-4D97-AF65-F5344CB8AC3E}">
        <p14:creationId xmlns:p14="http://schemas.microsoft.com/office/powerpoint/2010/main" val="20788938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9C6D9E-879C-666F-23F9-F2774218F8A7}"/>
              </a:ext>
            </a:extLst>
          </p:cNvPr>
          <p:cNvSpPr>
            <a:spLocks noGrp="1"/>
          </p:cNvSpPr>
          <p:nvPr>
            <p:ph idx="1"/>
          </p:nvPr>
        </p:nvSpPr>
        <p:spPr/>
        <p:txBody>
          <a:bodyPr>
            <a:normAutofit lnSpcReduction="10000"/>
          </a:bodyPr>
          <a:lstStyle/>
          <a:p>
            <a:endParaRPr lang="en-US" dirty="0">
              <a:hlinkClick r:id="rId2"/>
            </a:endParaRPr>
          </a:p>
          <a:p>
            <a:r>
              <a:rPr lang="en-US" dirty="0">
                <a:hlinkClick r:id="rId3"/>
              </a:rPr>
              <a:t>Tracking the Resolution of Student Misconceptions about the Central Dogma of Molecular Biology - PubMed (nih.gov)</a:t>
            </a:r>
            <a:endParaRPr lang="en-US" dirty="0"/>
          </a:p>
          <a:p>
            <a:r>
              <a:rPr lang="en-US" dirty="0">
                <a:hlinkClick r:id="rId2"/>
              </a:rPr>
              <a:t>DNA → RNA: What Do Students Think the Arrow Means? - PMC (nih.gov)</a:t>
            </a:r>
            <a:endParaRPr lang="en-US" dirty="0"/>
          </a:p>
          <a:p>
            <a:r>
              <a:rPr lang="en-US" dirty="0">
                <a:hlinkClick r:id="rId4"/>
              </a:rPr>
              <a:t>What's in a cell? — young people's understanding of the genetic relationship between cells, within an individual: Journal of Biological Education: Vol 34, No 3 (tandfonline.com)</a:t>
            </a:r>
            <a:endParaRPr lang="en-US" dirty="0"/>
          </a:p>
          <a:p>
            <a:r>
              <a:rPr lang="en-US" dirty="0">
                <a:hlinkClick r:id="rId5"/>
              </a:rPr>
              <a:t>Teaching More by Lecturing Less | CBE—Life Sciences Education (lifescied.org)</a:t>
            </a:r>
            <a:endParaRPr lang="en-US" dirty="0"/>
          </a:p>
        </p:txBody>
      </p:sp>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46</a:t>
            </a:fld>
            <a:endParaRPr lang="en-US" dirty="0"/>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dirty="0"/>
              <a:t>Helpful resources</a:t>
            </a:r>
          </a:p>
        </p:txBody>
      </p:sp>
    </p:spTree>
    <p:extLst>
      <p:ext uri="{BB962C8B-B14F-4D97-AF65-F5344CB8AC3E}">
        <p14:creationId xmlns:p14="http://schemas.microsoft.com/office/powerpoint/2010/main" val="26320223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47</a:t>
            </a:fld>
            <a:endParaRPr lang="en-US" dirty="0"/>
          </a:p>
        </p:txBody>
      </p:sp>
      <p:sp>
        <p:nvSpPr>
          <p:cNvPr id="3" name="Content Placeholder 2">
            <a:extLst>
              <a:ext uri="{FF2B5EF4-FFF2-40B4-BE49-F238E27FC236}">
                <a16:creationId xmlns:a16="http://schemas.microsoft.com/office/drawing/2014/main" id="{70B15DEB-1DB0-8ED4-6D1A-AAFD87F67831}"/>
              </a:ext>
            </a:extLst>
          </p:cNvPr>
          <p:cNvSpPr>
            <a:spLocks noGrp="1"/>
          </p:cNvSpPr>
          <p:nvPr>
            <p:ph idx="1"/>
          </p:nvPr>
        </p:nvSpPr>
        <p:spPr/>
        <p:txBody>
          <a:bodyPr/>
          <a:lstStyle/>
          <a:p>
            <a:r>
              <a:rPr lang="en-US" dirty="0">
                <a:hlinkClick r:id="rId3"/>
              </a:rPr>
              <a:t>Quentin </a:t>
            </a:r>
            <a:r>
              <a:rPr lang="en-US" dirty="0" err="1">
                <a:hlinkClick r:id="rId3"/>
              </a:rPr>
              <a:t>Vicens</a:t>
            </a:r>
            <a:r>
              <a:rPr lang="en-US" dirty="0">
                <a:hlinkClick r:id="rId3"/>
              </a:rPr>
              <a:t> and Jeffrey S. </a:t>
            </a:r>
            <a:r>
              <a:rPr lang="en-US" dirty="0" err="1">
                <a:hlinkClick r:id="rId3"/>
              </a:rPr>
              <a:t>Kieft</a:t>
            </a:r>
            <a:r>
              <a:rPr lang="en-US" dirty="0">
                <a:hlinkClick r:id="rId3"/>
              </a:rPr>
              <a:t>. 2022. PNAS. Thoughts on how to think (and talk) about RNA structure.</a:t>
            </a:r>
            <a:endParaRPr lang="en-US" dirty="0"/>
          </a:p>
          <a:p>
            <a:endParaRPr lang="en-US" dirty="0"/>
          </a:p>
          <a:p>
            <a:r>
              <a:rPr lang="en-US" dirty="0">
                <a:hlinkClick r:id="rId4"/>
              </a:rPr>
              <a:t>Anna Marie Pyle (Yale U./HHMI) Part 1: RNA Structure – YouTube</a:t>
            </a:r>
            <a:r>
              <a:rPr lang="en-US" dirty="0"/>
              <a:t>.</a:t>
            </a:r>
          </a:p>
          <a:p>
            <a:endParaRPr lang="en-US" dirty="0"/>
          </a:p>
          <a:p>
            <a:r>
              <a:rPr lang="en-US" dirty="0">
                <a:hlinkClick r:id="rId5"/>
              </a:rPr>
              <a:t>Eukaryotic cell panorama - </a:t>
            </a:r>
            <a:r>
              <a:rPr lang="en-US" dirty="0" err="1">
                <a:hlinkClick r:id="rId5"/>
              </a:rPr>
              <a:t>Goodsell</a:t>
            </a:r>
            <a:r>
              <a:rPr lang="en-US" dirty="0">
                <a:hlinkClick r:id="rId5"/>
              </a:rPr>
              <a:t> - 2011 - Biochemistry and Molecular Biology Education - Wiley Online Library</a:t>
            </a:r>
            <a:r>
              <a:rPr lang="en-US" dirty="0"/>
              <a:t> </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r>
              <a:rPr lang="en-US" dirty="0"/>
              <a:t>Additional Resources</a:t>
            </a:r>
          </a:p>
        </p:txBody>
      </p:sp>
    </p:spTree>
    <p:extLst>
      <p:ext uri="{BB962C8B-B14F-4D97-AF65-F5344CB8AC3E}">
        <p14:creationId xmlns:p14="http://schemas.microsoft.com/office/powerpoint/2010/main" val="9633711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48</a:t>
            </a:fld>
            <a:endParaRPr lang="en-US" dirty="0"/>
          </a:p>
        </p:txBody>
      </p:sp>
      <p:sp>
        <p:nvSpPr>
          <p:cNvPr id="3" name="Title 1">
            <a:extLst>
              <a:ext uri="{FF2B5EF4-FFF2-40B4-BE49-F238E27FC236}">
                <a16:creationId xmlns:a16="http://schemas.microsoft.com/office/drawing/2014/main" id="{3277E02F-FDA7-AE8D-009C-4D4D72A2602A}"/>
              </a:ext>
            </a:extLst>
          </p:cNvPr>
          <p:cNvSpPr>
            <a:spLocks noGrp="1"/>
          </p:cNvSpPr>
          <p:nvPr>
            <p:ph type="title"/>
          </p:nvPr>
        </p:nvSpPr>
        <p:spPr>
          <a:xfrm>
            <a:off x="534379" y="958302"/>
            <a:ext cx="11203246" cy="544574"/>
          </a:xfrm>
        </p:spPr>
        <p:txBody>
          <a:bodyPr>
            <a:noAutofit/>
          </a:bodyPr>
          <a:lstStyle/>
          <a:p>
            <a:pPr algn="ctr"/>
            <a:r>
              <a:rPr lang="en-US" sz="3600" dirty="0">
                <a:latin typeface="+mn-lt"/>
              </a:rPr>
              <a:t>Workshop NGSS Connections </a:t>
            </a:r>
            <a:br>
              <a:rPr lang="en-US" sz="3600" dirty="0">
                <a:solidFill>
                  <a:srgbClr val="0070C0"/>
                </a:solidFill>
              </a:rPr>
            </a:br>
            <a:endParaRPr lang="en-US" sz="2000" dirty="0">
              <a:solidFill>
                <a:schemeClr val="accent1"/>
              </a:solidFill>
              <a:latin typeface="+mn-lt"/>
            </a:endParaRPr>
          </a:p>
        </p:txBody>
      </p:sp>
      <p:graphicFrame>
        <p:nvGraphicFramePr>
          <p:cNvPr id="4" name="Table 3">
            <a:extLst>
              <a:ext uri="{FF2B5EF4-FFF2-40B4-BE49-F238E27FC236}">
                <a16:creationId xmlns:a16="http://schemas.microsoft.com/office/drawing/2014/main" id="{7982826A-E118-4B01-D1FE-C050A6530BDE}"/>
              </a:ext>
            </a:extLst>
          </p:cNvPr>
          <p:cNvGraphicFramePr>
            <a:graphicFrameLocks noGrp="1"/>
          </p:cNvGraphicFramePr>
          <p:nvPr/>
        </p:nvGraphicFramePr>
        <p:xfrm>
          <a:off x="618433" y="1908313"/>
          <a:ext cx="11119193" cy="4346897"/>
        </p:xfrm>
        <a:graphic>
          <a:graphicData uri="http://schemas.openxmlformats.org/drawingml/2006/table">
            <a:tbl>
              <a:tblPr firstRow="1" firstCol="1" bandRow="1">
                <a:tableStyleId>{C4B1156A-380E-4F78-BDF5-A606A8083BF9}</a:tableStyleId>
              </a:tblPr>
              <a:tblGrid>
                <a:gridCol w="3579713">
                  <a:extLst>
                    <a:ext uri="{9D8B030D-6E8A-4147-A177-3AD203B41FA5}">
                      <a16:colId xmlns:a16="http://schemas.microsoft.com/office/drawing/2014/main" val="598079876"/>
                    </a:ext>
                  </a:extLst>
                </a:gridCol>
                <a:gridCol w="3907840">
                  <a:extLst>
                    <a:ext uri="{9D8B030D-6E8A-4147-A177-3AD203B41FA5}">
                      <a16:colId xmlns:a16="http://schemas.microsoft.com/office/drawing/2014/main" val="3881289360"/>
                    </a:ext>
                  </a:extLst>
                </a:gridCol>
                <a:gridCol w="3631640">
                  <a:extLst>
                    <a:ext uri="{9D8B030D-6E8A-4147-A177-3AD203B41FA5}">
                      <a16:colId xmlns:a16="http://schemas.microsoft.com/office/drawing/2014/main" val="2035052738"/>
                    </a:ext>
                  </a:extLst>
                </a:gridCol>
              </a:tblGrid>
              <a:tr h="605984">
                <a:tc>
                  <a:txBody>
                    <a:bodyPr/>
                    <a:lstStyle/>
                    <a:p>
                      <a:pPr marL="0" marR="0" algn="ctr">
                        <a:lnSpc>
                          <a:spcPct val="107000"/>
                        </a:lnSpc>
                        <a:spcBef>
                          <a:spcPts val="0"/>
                        </a:spcBef>
                        <a:spcAft>
                          <a:spcPts val="0"/>
                        </a:spcAft>
                      </a:pPr>
                      <a:r>
                        <a:rPr lang="en-US" sz="3200" dirty="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dirty="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05475">
                <a:tc>
                  <a:txBody>
                    <a:bodyPr/>
                    <a:lstStyle/>
                    <a:p>
                      <a:pPr marL="0" marR="0" lvl="0">
                        <a:lnSpc>
                          <a:spcPct val="107000"/>
                        </a:lnSpc>
                        <a:spcBef>
                          <a:spcPts val="0"/>
                        </a:spcBef>
                        <a:spcAft>
                          <a:spcPts val="0"/>
                        </a:spcAft>
                        <a:buNone/>
                      </a:pPr>
                      <a:r>
                        <a:rPr lang="en-US" sz="2400" b="1" dirty="0">
                          <a:effectLst/>
                          <a:latin typeface="Calibri"/>
                          <a:cs typeface="Times New Roman"/>
                        </a:rPr>
                        <a:t>Using Mathematics and Computational Thinking</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Scale, Proportion, and Quantity</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dirty="0">
                          <a:effectLst/>
                          <a:latin typeface="Calibri"/>
                          <a:cs typeface="Times New Roman"/>
                        </a:rPr>
                        <a:t>5-PS1-2</a:t>
                      </a:r>
                      <a:endParaRPr lang="en-US" dirty="0"/>
                    </a:p>
                    <a:p>
                      <a:pPr marL="0" marR="0" lvl="0">
                        <a:lnSpc>
                          <a:spcPct val="107000"/>
                        </a:lnSpc>
                        <a:spcBef>
                          <a:spcPts val="0"/>
                        </a:spcBef>
                        <a:spcAft>
                          <a:spcPts val="0"/>
                        </a:spcAft>
                        <a:buNone/>
                      </a:pPr>
                      <a:endParaRPr lang="en-US" sz="2400" b="1" dirty="0">
                        <a:effectLst/>
                        <a:latin typeface="Calibri"/>
                        <a:ea typeface="Calibri" panose="020F0502020204030204" pitchFamily="34" charset="0"/>
                        <a:cs typeface="Times New Roman"/>
                      </a:endParaRP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929963">
                <a:tc>
                  <a:txBody>
                    <a:bodyPr/>
                    <a:lstStyle/>
                    <a:p>
                      <a:pPr marL="0" marR="0" lvl="0">
                        <a:lnSpc>
                          <a:spcPct val="107000"/>
                        </a:lnSpc>
                        <a:spcBef>
                          <a:spcPts val="0"/>
                        </a:spcBef>
                        <a:spcAft>
                          <a:spcPts val="0"/>
                        </a:spcAft>
                        <a:buNone/>
                      </a:pPr>
                      <a:r>
                        <a:rPr lang="en-US" sz="2400" b="1" dirty="0">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Patterns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dirty="0">
                          <a:effectLst/>
                          <a:latin typeface="Calibri"/>
                          <a:cs typeface="Times New Roman"/>
                        </a:rPr>
                        <a:t>MS-PS1-1</a:t>
                      </a:r>
                      <a:endParaRPr lang="en-US" dirty="0"/>
                    </a:p>
                    <a:p>
                      <a:pPr marL="0" marR="0" lvl="0">
                        <a:lnSpc>
                          <a:spcPct val="107000"/>
                        </a:lnSpc>
                        <a:spcBef>
                          <a:spcPts val="0"/>
                        </a:spcBef>
                        <a:spcAft>
                          <a:spcPts val="0"/>
                        </a:spcAft>
                        <a:buNone/>
                      </a:pPr>
                      <a:endParaRPr lang="en-US" sz="2400" b="1" dirty="0">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05475">
                <a:tc>
                  <a:txBody>
                    <a:bodyPr/>
                    <a:lstStyle/>
                    <a:p>
                      <a:pPr marL="0" marR="0" lvl="0">
                        <a:lnSpc>
                          <a:spcPct val="107000"/>
                        </a:lnSpc>
                        <a:spcBef>
                          <a:spcPts val="0"/>
                        </a:spcBef>
                        <a:spcAft>
                          <a:spcPts val="0"/>
                        </a:spcAft>
                        <a:buNone/>
                      </a:pPr>
                      <a:r>
                        <a:rPr lang="en-US" sz="2400" b="1" dirty="0">
                          <a:effectLst/>
                          <a:latin typeface="Calibri"/>
                          <a:cs typeface="Times New Roman"/>
                        </a:rPr>
                        <a:t>Planning and Carrying Out Investigations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HS-PS1-3</a:t>
                      </a: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21477623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49</a:t>
            </a:fld>
            <a:endParaRPr lang="en-US">
              <a:solidFill>
                <a:prstClr val="black">
                  <a:tint val="75000"/>
                </a:prstClr>
              </a:solidFill>
            </a:endParaRPr>
          </a:p>
        </p:txBody>
      </p:sp>
      <p:pic>
        <p:nvPicPr>
          <p:cNvPr id="6" name="Picture 5">
            <a:extLst>
              <a:ext uri="{FF2B5EF4-FFF2-40B4-BE49-F238E27FC236}">
                <a16:creationId xmlns:a16="http://schemas.microsoft.com/office/drawing/2014/main" id="{7D1E5C3B-AD44-0FF0-3BB7-BC4CCB1D8D26}"/>
              </a:ext>
            </a:extLst>
          </p:cNvPr>
          <p:cNvPicPr>
            <a:picLocks noChangeAspect="1"/>
          </p:cNvPicPr>
          <p:nvPr/>
        </p:nvPicPr>
        <p:blipFill>
          <a:blip r:embed="rId3"/>
          <a:stretch>
            <a:fillRect/>
          </a:stretch>
        </p:blipFill>
        <p:spPr>
          <a:xfrm>
            <a:off x="4552653" y="855719"/>
            <a:ext cx="5772447" cy="5486682"/>
          </a:xfrm>
          <a:prstGeom prst="rect">
            <a:avLst/>
          </a:prstGeom>
        </p:spPr>
      </p:pic>
    </p:spTree>
    <p:extLst>
      <p:ext uri="{BB962C8B-B14F-4D97-AF65-F5344CB8AC3E}">
        <p14:creationId xmlns:p14="http://schemas.microsoft.com/office/powerpoint/2010/main" val="3942971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dirty="0"/>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863295"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5</a:t>
            </a:fld>
            <a:endParaRPr lang="en-US" dirty="0"/>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2691845" cy="2288332"/>
          </a:xfrm>
        </p:spPr>
        <p:txBody>
          <a:bodyPr>
            <a:normAutofit/>
          </a:bodyPr>
          <a:lstStyle/>
          <a:p>
            <a:r>
              <a:rPr lang="en-US" dirty="0"/>
              <a:t>Replication</a:t>
            </a:r>
            <a:br>
              <a:rPr lang="en-US" dirty="0"/>
            </a:br>
            <a:r>
              <a:rPr lang="en-US" dirty="0"/>
              <a:t>in the Eukaryotic Nucleus</a:t>
            </a:r>
            <a:br>
              <a:rPr lang="en-US" dirty="0"/>
            </a:br>
            <a:endParaRPr lang="en-US" dirty="0"/>
          </a:p>
        </p:txBody>
      </p:sp>
      <p:sp>
        <p:nvSpPr>
          <p:cNvPr id="3" name="Oval 2">
            <a:extLst>
              <a:ext uri="{FF2B5EF4-FFF2-40B4-BE49-F238E27FC236}">
                <a16:creationId xmlns:a16="http://schemas.microsoft.com/office/drawing/2014/main" id="{F57D41D1-9548-0EB3-8F96-7E47DA610151}"/>
              </a:ext>
            </a:extLst>
          </p:cNvPr>
          <p:cNvSpPr/>
          <p:nvPr/>
        </p:nvSpPr>
        <p:spPr>
          <a:xfrm rot="20786624">
            <a:off x="3772684" y="660112"/>
            <a:ext cx="2659627" cy="6091417"/>
          </a:xfrm>
          <a:prstGeom prst="ellipse">
            <a:avLst/>
          </a:prstGeom>
          <a:noFill/>
          <a:ln w="5715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40725845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dirty="0"/>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966036"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6</a:t>
            </a:fld>
            <a:endParaRPr lang="en-US" dirty="0"/>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1" y="958302"/>
            <a:ext cx="2794586" cy="2470698"/>
          </a:xfrm>
        </p:spPr>
        <p:txBody>
          <a:bodyPr>
            <a:normAutofit/>
          </a:bodyPr>
          <a:lstStyle/>
          <a:p>
            <a:r>
              <a:rPr lang="en-US" dirty="0"/>
              <a:t>Replication</a:t>
            </a:r>
            <a:br>
              <a:rPr lang="en-US" dirty="0"/>
            </a:br>
            <a:r>
              <a:rPr lang="en-US" dirty="0"/>
              <a:t>in the Eukaryotic Nucleus</a:t>
            </a:r>
          </a:p>
        </p:txBody>
      </p:sp>
      <p:sp>
        <p:nvSpPr>
          <p:cNvPr id="3" name="Oval 2">
            <a:extLst>
              <a:ext uri="{FF2B5EF4-FFF2-40B4-BE49-F238E27FC236}">
                <a16:creationId xmlns:a16="http://schemas.microsoft.com/office/drawing/2014/main" id="{F0EA5550-E340-4BDF-223B-550D01EB496A}"/>
              </a:ext>
            </a:extLst>
          </p:cNvPr>
          <p:cNvSpPr/>
          <p:nvPr/>
        </p:nvSpPr>
        <p:spPr>
          <a:xfrm>
            <a:off x="6096000" y="2732927"/>
            <a:ext cx="2554840" cy="2167846"/>
          </a:xfrm>
          <a:prstGeom prst="ellipse">
            <a:avLst/>
          </a:prstGeom>
          <a:noFill/>
          <a:ln w="5715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5861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39048" y="770104"/>
            <a:ext cx="11263562"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7</a:t>
            </a:fld>
            <a:endParaRPr lang="en-US" dirty="0"/>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dirty="0"/>
              <a:t>Replication Forks</a:t>
            </a:r>
          </a:p>
        </p:txBody>
      </p:sp>
    </p:spTree>
    <p:extLst>
      <p:ext uri="{BB962C8B-B14F-4D97-AF65-F5344CB8AC3E}">
        <p14:creationId xmlns:p14="http://schemas.microsoft.com/office/powerpoint/2010/main" val="674608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dirty="0"/>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9231" b="89231" l="4441" r="96053">
                        <a14:foregroundMark x1="10033" y1="16000" x2="10033" y2="16000"/>
                        <a14:foregroundMark x1="4441" y1="84000" x2="4441" y2="84000"/>
                        <a14:foregroundMark x1="91612" y1="43692" x2="91612" y2="43692"/>
                        <a14:foregroundMark x1="96053" y1="41846" x2="96053" y2="41846"/>
                        <a14:foregroundMark x1="44737" y1="14462" x2="44737" y2="14462"/>
                        <a14:foregroundMark x1="46875" y1="15385" x2="46875" y2="15385"/>
                        <a14:foregroundMark x1="51809" y1="15077" x2="51809" y2="15077"/>
                        <a14:foregroundMark x1="55921" y1="15077" x2="55921" y2="15077"/>
                        <a14:foregroundMark x1="48849" y1="14154" x2="48849" y2="14154"/>
                        <a14:foregroundMark x1="49836" y1="14462" x2="49836" y2="14462"/>
                      </a14:backgroundRemoval>
                    </a14:imgEffect>
                  </a14:imgLayer>
                </a14:imgProps>
              </a:ext>
              <a:ext uri="{28A0092B-C50C-407E-A947-70E740481C1C}">
                <a14:useLocalDpi xmlns:a14="http://schemas.microsoft.com/office/drawing/2010/main" val="0"/>
              </a:ext>
            </a:extLst>
          </a:blip>
          <a:srcRect/>
          <a:stretch/>
        </p:blipFill>
        <p:spPr>
          <a:xfrm>
            <a:off x="2342234" y="1502876"/>
            <a:ext cx="7527298" cy="50103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8</a:t>
            </a:fld>
            <a:endParaRPr lang="en-US" dirty="0"/>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dirty="0"/>
              <a:t>Replication</a:t>
            </a:r>
          </a:p>
        </p:txBody>
      </p:sp>
    </p:spTree>
    <p:extLst>
      <p:ext uri="{BB962C8B-B14F-4D97-AF65-F5344CB8AC3E}">
        <p14:creationId xmlns:p14="http://schemas.microsoft.com/office/powerpoint/2010/main" val="3376785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dirty="0"/>
          </a:p>
        </p:txBody>
      </p:sp>
      <p:pic>
        <p:nvPicPr>
          <p:cNvPr id="7" name="Content Placeholder 5" descr="Diagram&#10;&#10;Description automatically generated">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68286"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9</a:t>
            </a:fld>
            <a:endParaRPr lang="en-US" dirty="0"/>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dirty="0"/>
              <a:t>Continuous Replication</a:t>
            </a:r>
          </a:p>
        </p:txBody>
      </p:sp>
    </p:spTree>
    <p:extLst>
      <p:ext uri="{BB962C8B-B14F-4D97-AF65-F5344CB8AC3E}">
        <p14:creationId xmlns:p14="http://schemas.microsoft.com/office/powerpoint/2010/main" val="3482942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Props1.xml><?xml version="1.0" encoding="utf-8"?>
<ds:datastoreItem xmlns:ds="http://schemas.openxmlformats.org/officeDocument/2006/customXml" ds:itemID="{2F5DED6D-AA94-4AD4-95E7-29DE4E131D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3.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docProps/app.xml><?xml version="1.0" encoding="utf-8"?>
<Properties xmlns="http://schemas.openxmlformats.org/officeDocument/2006/extended-properties" xmlns:vt="http://schemas.openxmlformats.org/officeDocument/2006/docPropsVTypes">
  <Template>3DMD_NEW_PPT_Template_r3</Template>
  <TotalTime>29</TotalTime>
  <Words>4523</Words>
  <Application>Microsoft Office PowerPoint</Application>
  <PresentationFormat>Widescreen</PresentationFormat>
  <Paragraphs>398</Paragraphs>
  <Slides>50</Slides>
  <Notes>41</Notes>
  <HiddenSlides>0</HiddenSlides>
  <MMClips>0</MMClips>
  <ScaleCrop>false</ScaleCrop>
  <HeadingPairs>
    <vt:vector size="4" baseType="variant">
      <vt:variant>
        <vt:lpstr>Theme</vt:lpstr>
      </vt:variant>
      <vt:variant>
        <vt:i4>3</vt:i4>
      </vt:variant>
      <vt:variant>
        <vt:lpstr>Slide Titles</vt:lpstr>
      </vt:variant>
      <vt:variant>
        <vt:i4>50</vt:i4>
      </vt:variant>
    </vt:vector>
  </HeadingPairs>
  <TitlesOfParts>
    <vt:vector size="53" baseType="lpstr">
      <vt:lpstr>Office Theme</vt:lpstr>
      <vt:lpstr>Custom Design</vt:lpstr>
      <vt:lpstr>Office Theme</vt:lpstr>
      <vt:lpstr>The view from 1,000,000X:   a tour of the human cell</vt:lpstr>
      <vt:lpstr>PowerPoint Presentation</vt:lpstr>
      <vt:lpstr>Workshop Outcomes</vt:lpstr>
      <vt:lpstr>What do your students find confusing about the central dogma?</vt:lpstr>
      <vt:lpstr>Replication in the Eukaryotic Nucleus </vt:lpstr>
      <vt:lpstr>Replication in the Eukaryotic Nucleus</vt:lpstr>
      <vt:lpstr>Replication Forks</vt:lpstr>
      <vt:lpstr>Replication</vt:lpstr>
      <vt:lpstr>Continuous Replication</vt:lpstr>
      <vt:lpstr>Discontinuous Replication</vt:lpstr>
      <vt:lpstr>Comparing Leading and Lagging Strands</vt:lpstr>
      <vt:lpstr>PowerPoint Presentation</vt:lpstr>
      <vt:lpstr>A brief tour through the cell</vt:lpstr>
      <vt:lpstr>A brief tour through the cell</vt:lpstr>
      <vt:lpstr>Transcription </vt:lpstr>
      <vt:lpstr>Transcription </vt:lpstr>
      <vt:lpstr>Transcription: Initiation</vt:lpstr>
      <vt:lpstr>Transcription: Elongation</vt:lpstr>
      <vt:lpstr>Transcription: Termination</vt:lpstr>
      <vt:lpstr>A brief tour through the cell</vt:lpstr>
      <vt:lpstr>PowerPoint Presentation</vt:lpstr>
      <vt:lpstr>PowerPoint Presentation</vt:lpstr>
      <vt:lpstr>PowerPoint Presentation</vt:lpstr>
      <vt:lpstr>See you back in five minutes. </vt:lpstr>
      <vt:lpstr>Translation</vt:lpstr>
      <vt:lpstr>Messenger RNA—It’s not limp spaghetti.</vt:lpstr>
      <vt:lpstr>Messenger RNA—It’s not limp spaghetti.</vt:lpstr>
      <vt:lpstr>mRNA—Is this unstructured?</vt:lpstr>
      <vt:lpstr>Transfer RNA</vt:lpstr>
      <vt:lpstr>Comparing tRNA models</vt:lpstr>
      <vt:lpstr>Comparing tRNA models</vt:lpstr>
      <vt:lpstr>Ribosome-Ribosomal RNA and protein biological machine</vt:lpstr>
      <vt:lpstr>Ribosome-Ribosomal RNA and protein biological machine</vt:lpstr>
      <vt:lpstr>Ribosome-Ribosomal RNA and protein biological machine</vt:lpstr>
      <vt:lpstr>PowerPoint Presentation</vt:lpstr>
      <vt:lpstr>Pair the tRNA with the amino acids</vt:lpstr>
      <vt:lpstr>A closer look at tRNAs</vt:lpstr>
      <vt:lpstr>Translation: Initiation</vt:lpstr>
      <vt:lpstr>Translation: Elongation</vt:lpstr>
      <vt:lpstr>Translation: Termination</vt:lpstr>
      <vt:lpstr>Revisit the panorama </vt:lpstr>
      <vt:lpstr>Let’s review </vt:lpstr>
      <vt:lpstr>Revisit the panorama </vt:lpstr>
      <vt:lpstr>Revisit the panorama </vt:lpstr>
      <vt:lpstr>Revisit the panorama </vt:lpstr>
      <vt:lpstr>Helpful resources</vt:lpstr>
      <vt:lpstr>Additional Resources</vt:lpstr>
      <vt:lpstr>Workshop NGSS Connections  </vt:lpstr>
      <vt:lpstr>We value your opinion!  Let us know what you think.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view from 1,000,000,000X:a tour of the human cell</dc:title>
  <dc:creator>Ruth Hutson</dc:creator>
  <cp:lastModifiedBy>Ruth Hutson</cp:lastModifiedBy>
  <cp:revision>7</cp:revision>
  <dcterms:created xsi:type="dcterms:W3CDTF">2023-07-13T20:40:23Z</dcterms:created>
  <dcterms:modified xsi:type="dcterms:W3CDTF">2023-10-23T19:26:33Z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0x0101000CE81FD7C27CF74084EB08A1E4683C3B</vt:lpwstr>
  </property>
</Properties>
</file>