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96" r:id="rId5"/>
  </p:sldMasterIdLst>
  <p:notesMasterIdLst>
    <p:notesMasterId r:id="rId50"/>
  </p:notesMasterIdLst>
  <p:sldIdLst>
    <p:sldId id="275" r:id="rId6"/>
    <p:sldId id="326" r:id="rId7"/>
    <p:sldId id="327" r:id="rId8"/>
    <p:sldId id="328"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6" r:id="rId27"/>
    <p:sldId id="347" r:id="rId28"/>
    <p:sldId id="348" r:id="rId29"/>
    <p:sldId id="349" r:id="rId30"/>
    <p:sldId id="350" r:id="rId31"/>
    <p:sldId id="351" r:id="rId32"/>
    <p:sldId id="352" r:id="rId33"/>
    <p:sldId id="353" r:id="rId34"/>
    <p:sldId id="354" r:id="rId35"/>
    <p:sldId id="355" r:id="rId36"/>
    <p:sldId id="356" r:id="rId37"/>
    <p:sldId id="357" r:id="rId38"/>
    <p:sldId id="358" r:id="rId39"/>
    <p:sldId id="359" r:id="rId40"/>
    <p:sldId id="360" r:id="rId41"/>
    <p:sldId id="361" r:id="rId42"/>
    <p:sldId id="362" r:id="rId43"/>
    <p:sldId id="363" r:id="rId44"/>
    <p:sldId id="364" r:id="rId45"/>
    <p:sldId id="365" r:id="rId46"/>
    <p:sldId id="366" r:id="rId47"/>
    <p:sldId id="367" r:id="rId48"/>
    <p:sldId id="27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6A841C-6578-F7D1-3E6E-8E2D1D934E57}" name="Mark Arnholt" initials="MA" userId="S::mark.arnholt@3dmoleculardesigns.com::66aaf4a3-e4ed-459a-9e1f-3370b582ae8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CE4610-BF0B-A365-4F08-2635BE4A96CC}" v="59" dt="2022-11-07T17:42:20.710"/>
    <p1510:client id="{CCA24CBC-F15D-4F75-BACA-D1ED34AAE9F1}" v="83" dt="2022-11-03T16:56:29.640"/>
    <p1510:client id="{D3ED4105-AFDD-F228-B5D4-A2B87CBBAD44}" v="161" dt="2022-11-06T20:13:29.420"/>
    <p1510:client id="{E8FCA60E-3ED8-4570-25C7-B05C1E8D2F3E}" v="3" dt="2022-11-07T18:20:24.0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01" autoAdjust="0"/>
    <p:restoredTop sz="77597" autoAdjust="0"/>
  </p:normalViewPr>
  <p:slideViewPr>
    <p:cSldViewPr snapToGrid="0">
      <p:cViewPr varScale="1">
        <p:scale>
          <a:sx n="73" d="100"/>
          <a:sy n="73" d="100"/>
        </p:scale>
        <p:origin x="52" y="9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8/10/relationships/authors" Target="authors.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11/10/2022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this presentation, we will use the Water Kit, Phospholipids </a:t>
            </a:r>
            <a:r>
              <a:rPr lang="en-US" dirty="0" err="1"/>
              <a:t>Molymod</a:t>
            </a:r>
            <a:r>
              <a:rPr lang="en-US" dirty="0"/>
              <a:t> Models, the Phospholipids and Membrane Kit, and several 3D printed models (aquaporin, potassium voltage-gated channel, and sodium voltage-gated channel).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3740077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did you notice about how this new molecule interacted?  [</a:t>
            </a:r>
            <a:r>
              <a:rPr lang="en-US" i="1" dirty="0"/>
              <a:t>Wait for responses.</a:t>
            </a:r>
            <a:r>
              <a:rPr lang="en-US" dirty="0"/>
              <a:t>]  I haven't told my students what these molecules are yet, but they pretty readily notice water especially if they have had a great middle school science teacher.   As we play with the model, we start identifying the components of the kit. </a:t>
            </a:r>
            <a:r>
              <a:rPr lang="en-US" b="1" dirty="0"/>
              <a:t>[Advance slide.]</a:t>
            </a:r>
            <a:endParaRPr lang="en-US" b="1"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10</a:t>
            </a:fld>
            <a:endParaRPr lang="en-US"/>
          </a:p>
        </p:txBody>
      </p:sp>
    </p:spTree>
    <p:extLst>
      <p:ext uri="{BB962C8B-B14F-4D97-AF65-F5344CB8AC3E}">
        <p14:creationId xmlns:p14="http://schemas.microsoft.com/office/powerpoint/2010/main" val="1145649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What molecule has two atom and could readily dissolve in water?  [</a:t>
            </a:r>
            <a:r>
              <a:rPr lang="en-US" i="1" dirty="0">
                <a:cs typeface="Calibri"/>
              </a:rPr>
              <a:t>Wait for responses.</a:t>
            </a:r>
            <a:r>
              <a:rPr lang="en-US" dirty="0">
                <a:cs typeface="Calibri"/>
              </a:rPr>
              <a:t>]  We use CPK coloring for these models.  That coloring patterns is used throughout all the models.  At this point I would probe my students further and ask them what the chemical formula is for water.  Then I would ask them to make an educated guess as to which atom was oxygen (red) and which was hydrogen (white).  The green sphere is chlorine and the blue sphere represents sodium.  We spend a little time discussing how water dissolves sodium chloride so that they can understand that interaction. </a:t>
            </a:r>
            <a:r>
              <a:rPr lang="en-US" b="1" dirty="0">
                <a:cs typeface="Calibri"/>
              </a:rPr>
              <a:t> [Advance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11</a:t>
            </a:fld>
            <a:endParaRPr lang="en-US"/>
          </a:p>
        </p:txBody>
      </p:sp>
    </p:spTree>
    <p:extLst>
      <p:ext uri="{BB962C8B-B14F-4D97-AF65-F5344CB8AC3E}">
        <p14:creationId xmlns:p14="http://schemas.microsoft.com/office/powerpoint/2010/main" val="3012733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Next I have them retrieve the grey and white molecule from the cup and interact it with several water molecules.  How it this molecule different from how water interacts with itself or with sodium chloride?  [</a:t>
            </a:r>
            <a:r>
              <a:rPr lang="en-US" i="1" dirty="0">
                <a:cs typeface="Calibri"/>
              </a:rPr>
              <a:t>Wait for responses.</a:t>
            </a:r>
            <a:r>
              <a:rPr lang="en-US" dirty="0">
                <a:cs typeface="Calibri"/>
              </a:rPr>
              <a:t>]  </a:t>
            </a:r>
            <a:r>
              <a:rPr lang="en-US" b="1" dirty="0">
                <a:cs typeface="Calibri"/>
              </a:rPr>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12</a:t>
            </a:fld>
            <a:endParaRPr lang="en-US"/>
          </a:p>
        </p:txBody>
      </p:sp>
    </p:spTree>
    <p:extLst>
      <p:ext uri="{BB962C8B-B14F-4D97-AF65-F5344CB8AC3E}">
        <p14:creationId xmlns:p14="http://schemas.microsoft.com/office/powerpoint/2010/main" val="299816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panose="020F0502020204030204"/>
              </a:rPr>
              <a:t>[Listen to responses and read my student's responses.]  What atoms can you identify from this molecule?  (white=hydrogen)  What do you think the grey atom represents?  (carbon)</a:t>
            </a:r>
          </a:p>
          <a:p>
            <a:endParaRPr lang="en-US" dirty="0">
              <a:cs typeface="Calibri" panose="020F0502020204030204"/>
            </a:endParaRPr>
          </a:p>
          <a:p>
            <a:r>
              <a:rPr lang="en-US" dirty="0">
                <a:cs typeface="Calibri" panose="020F0502020204030204"/>
              </a:rPr>
              <a:t>Let's look more deeply at all three of these molecules' behaviors.  The magnets represent charge and in chemistry we know that how a charge is distributed across a molecule is important.  In fact, we have a term for it—polarity.  Polarity is a spectrum so molecule can range from very non-polar to very polar or somewhere in between.  </a:t>
            </a:r>
            <a:endParaRPr lang="en-US" b="1" dirty="0">
              <a:cs typeface="Calibri" panose="020F0502020204030204"/>
            </a:endParaRPr>
          </a:p>
          <a:p>
            <a:r>
              <a:rPr lang="en-US" dirty="0">
                <a:cs typeface="Calibri" panose="020F0502020204030204"/>
              </a:rPr>
              <a:t>At this point, my students and I talk about which molecules have magnets and which ones do not have magnets.  We also discuss what the magnets represent.  </a:t>
            </a:r>
          </a:p>
          <a:p>
            <a:endParaRPr lang="en-US" dirty="0">
              <a:cs typeface="Calibri" panose="020F0502020204030204"/>
            </a:endParaRPr>
          </a:p>
          <a:p>
            <a:r>
              <a:rPr lang="en-US" dirty="0">
                <a:cs typeface="Calibri" panose="020F0502020204030204"/>
              </a:rPr>
              <a:t>Water is a polar compound because there is an uneven sharing of electrons.  Water forms covalent bonds between the oxygen and hydrogen of a single molecule.</a:t>
            </a:r>
          </a:p>
          <a:p>
            <a:r>
              <a:rPr lang="en-US" dirty="0">
                <a:cs typeface="Calibri" panose="020F0502020204030204"/>
              </a:rPr>
              <a:t>Sodium chloride is a polar compound because there is an uneven distribution of electrons. Sodium gives chlorine an electron to form an ionic bond. </a:t>
            </a:r>
          </a:p>
          <a:p>
            <a:r>
              <a:rPr lang="en-US" dirty="0">
                <a:cs typeface="Calibri" panose="020F0502020204030204"/>
              </a:rPr>
              <a:t>Ethane is a non-polar compound because there is an even sharing of electrons.  Ethane forms covalent bonds between the carbon and the hydrogen. </a:t>
            </a:r>
          </a:p>
          <a:p>
            <a:endParaRPr lang="en-US" dirty="0">
              <a:cs typeface="Calibri" panose="020F0502020204030204"/>
            </a:endParaRPr>
          </a:p>
          <a:p>
            <a:r>
              <a:rPr lang="en-US" dirty="0">
                <a:cs typeface="Calibri" panose="020F0502020204030204"/>
              </a:rPr>
              <a:t>Later in the year we pull this kit back out when we discuss the periodic trend of electronegativity.  </a:t>
            </a:r>
          </a:p>
          <a:p>
            <a:r>
              <a:rPr lang="en-US" dirty="0">
                <a:cs typeface="Calibri" panose="020F0502020204030204"/>
              </a:rPr>
              <a:t> </a:t>
            </a:r>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13</a:t>
            </a:fld>
            <a:endParaRPr lang="en-US"/>
          </a:p>
        </p:txBody>
      </p:sp>
    </p:spTree>
    <p:extLst>
      <p:ext uri="{BB962C8B-B14F-4D97-AF65-F5344CB8AC3E}">
        <p14:creationId xmlns:p14="http://schemas.microsoft.com/office/powerpoint/2010/main" val="471847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panose="020F0502020204030204"/>
              </a:rPr>
              <a:t>This ends the first day of using this kit.  We use this graphic to summarize what students should know about the model.  </a:t>
            </a:r>
          </a:p>
          <a:p>
            <a:endParaRPr lang="en-US" dirty="0">
              <a:cs typeface="Calibri" panose="020F0502020204030204"/>
            </a:endParaRPr>
          </a:p>
          <a:p>
            <a:r>
              <a:rPr lang="en-US" dirty="0">
                <a:cs typeface="Calibri" panose="020F0502020204030204"/>
              </a:rPr>
              <a:t>Does anyone have a better way that they use when they summarize using this kit?  </a:t>
            </a:r>
            <a:r>
              <a:rPr lang="en-US" b="1" dirty="0">
                <a:cs typeface="Calibri" panose="020F0502020204030204"/>
              </a:rPr>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14</a:t>
            </a:fld>
            <a:endParaRPr lang="en-US"/>
          </a:p>
        </p:txBody>
      </p:sp>
    </p:spTree>
    <p:extLst>
      <p:ext uri="{BB962C8B-B14F-4D97-AF65-F5344CB8AC3E}">
        <p14:creationId xmlns:p14="http://schemas.microsoft.com/office/powerpoint/2010/main" val="1456579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 day 2, students do a simple wet lab where they add equal parts of four different alcohols to equal parts of distilled water.  Before moving to the lab, I introduce what an SDS sheet is and we look We do this in the lab in microscale (typically between 5 mL to 10 mL).  Students mix the chemicals, record their observations, they clean their glassware and return to their seats in the classroom. </a:t>
            </a:r>
            <a:r>
              <a:rPr lang="en-US" b="1" dirty="0">
                <a:cs typeface="Calibri"/>
              </a:rPr>
              <a:t> [Advance slide.]</a:t>
            </a:r>
            <a:endParaRPr lang="en-US" b="1" dirty="0"/>
          </a:p>
        </p:txBody>
      </p:sp>
      <p:sp>
        <p:nvSpPr>
          <p:cNvPr id="4" name="Slide Number Placeholder 3"/>
          <p:cNvSpPr>
            <a:spLocks noGrp="1"/>
          </p:cNvSpPr>
          <p:nvPr>
            <p:ph type="sldNum" sz="quarter" idx="5"/>
          </p:nvPr>
        </p:nvSpPr>
        <p:spPr/>
        <p:txBody>
          <a:bodyPr/>
          <a:lstStyle/>
          <a:p>
            <a:fld id="{A41D09FE-F307-4964-9705-B8CB856696E2}" type="slidenum">
              <a:rPr lang="en-US" smtClean="0"/>
              <a:t>15</a:t>
            </a:fld>
            <a:endParaRPr lang="en-US"/>
          </a:p>
        </p:txBody>
      </p:sp>
    </p:spTree>
    <p:extLst>
      <p:ext uri="{BB962C8B-B14F-4D97-AF65-F5344CB8AC3E}">
        <p14:creationId xmlns:p14="http://schemas.microsoft.com/office/powerpoint/2010/main" val="2585406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Upon returning to their seats, I have them to share out what they saw and ask them if they could model using the water kit what they saw on the macroscopic level. </a:t>
            </a:r>
            <a:r>
              <a:rPr lang="en-US" b="1" dirty="0">
                <a:cs typeface="Calibri"/>
              </a:rPr>
              <a:t> [Advance slide.]</a:t>
            </a:r>
            <a:endParaRPr lang="en-US" b="1" dirty="0"/>
          </a:p>
        </p:txBody>
      </p:sp>
      <p:sp>
        <p:nvSpPr>
          <p:cNvPr id="4" name="Slide Number Placeholder 3"/>
          <p:cNvSpPr>
            <a:spLocks noGrp="1"/>
          </p:cNvSpPr>
          <p:nvPr>
            <p:ph type="sldNum" sz="quarter" idx="5"/>
          </p:nvPr>
        </p:nvSpPr>
        <p:spPr/>
        <p:txBody>
          <a:bodyPr/>
          <a:lstStyle/>
          <a:p>
            <a:fld id="{A41D09FE-F307-4964-9705-B8CB856696E2}" type="slidenum">
              <a:rPr lang="en-US" smtClean="0"/>
              <a:t>16</a:t>
            </a:fld>
            <a:endParaRPr lang="en-US"/>
          </a:p>
        </p:txBody>
      </p:sp>
    </p:spTree>
    <p:extLst>
      <p:ext uri="{BB962C8B-B14F-4D97-AF65-F5344CB8AC3E}">
        <p14:creationId xmlns:p14="http://schemas.microsoft.com/office/powerpoint/2010/main" val="7894906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do modeling this at the molecular scale, they first must build a model of alcohol.  To do this you, need the 'broken' water part from the kit and the ethane molecule. </a:t>
            </a:r>
          </a:p>
          <a:p>
            <a:endParaRPr lang="en-US" dirty="0">
              <a:cs typeface="Calibri"/>
            </a:endParaRPr>
          </a:p>
          <a:p>
            <a:r>
              <a:rPr lang="en-US" dirty="0">
                <a:cs typeface="Calibri"/>
              </a:rPr>
              <a:t>We review the parts of the molecules. While my students will make all four molecules, you get to choose whether or not you make methanol or ethanol.  Please remove the hydrogen atom that has the S-bond.  I've shown it on the screen.  It is the hydrogen that has a star beside it.  Once you remove that hydrogen and the post, you have a place you the hydroxyl group to covalently bond. </a:t>
            </a:r>
          </a:p>
          <a:p>
            <a:endParaRPr lang="en-US" dirty="0">
              <a:cs typeface="Calibri"/>
            </a:endParaRPr>
          </a:p>
          <a:p>
            <a:r>
              <a:rPr lang="en-US" dirty="0">
                <a:cs typeface="Calibri"/>
              </a:rPr>
              <a:t>Please make either methanol or ethanol for this next set of modeling. </a:t>
            </a:r>
            <a:r>
              <a:rPr lang="en-US" b="1" dirty="0">
                <a:cs typeface="Calibri"/>
              </a:rPr>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17</a:t>
            </a:fld>
            <a:endParaRPr lang="en-US"/>
          </a:p>
        </p:txBody>
      </p:sp>
    </p:spTree>
    <p:extLst>
      <p:ext uri="{BB962C8B-B14F-4D97-AF65-F5344CB8AC3E}">
        <p14:creationId xmlns:p14="http://schemas.microsoft.com/office/powerpoint/2010/main" val="914184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Raise your hand if you made methanol? Let's test it's solubility in water by placing the methanol molecule in an empty cup with three or four water molecules.  Place your lid on tightly and  let's shake to mix.  </a:t>
            </a:r>
            <a:r>
              <a:rPr lang="en-US" i="1" dirty="0">
                <a:cs typeface="Calibri"/>
              </a:rPr>
              <a:t>[Shake cup with flourish and pour the contents on the table.] </a:t>
            </a:r>
            <a:r>
              <a:rPr lang="en-US" dirty="0">
                <a:cs typeface="Calibri"/>
              </a:rPr>
              <a:t>Now pour your contents on the table. </a:t>
            </a:r>
            <a:r>
              <a:rPr lang="en-US" b="1" dirty="0">
                <a:cs typeface="Calibri"/>
              </a:rPr>
              <a:t>[Advance slide.]</a:t>
            </a:r>
            <a:endParaRPr lang="en-US" b="1"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18</a:t>
            </a:fld>
            <a:endParaRPr lang="en-US"/>
          </a:p>
        </p:txBody>
      </p:sp>
    </p:spTree>
    <p:extLst>
      <p:ext uri="{BB962C8B-B14F-4D97-AF65-F5344CB8AC3E}">
        <p14:creationId xmlns:p14="http://schemas.microsoft.com/office/powerpoint/2010/main" val="8419446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What did you find out?  </a:t>
            </a:r>
            <a:r>
              <a:rPr lang="en-US" i="1" dirty="0">
                <a:cs typeface="Calibri"/>
              </a:rPr>
              <a:t>[Wait for responses.]</a:t>
            </a:r>
            <a:r>
              <a:rPr lang="en-US" dirty="0">
                <a:cs typeface="Calibri"/>
              </a:rPr>
              <a:t>  </a:t>
            </a:r>
            <a:r>
              <a:rPr lang="en-US" b="1" dirty="0">
                <a:cs typeface="Calibri"/>
              </a:rPr>
              <a:t>[Advance slide.]</a:t>
            </a:r>
            <a:endParaRPr lang="en-US" b="1"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19</a:t>
            </a:fld>
            <a:endParaRPr lang="en-US"/>
          </a:p>
        </p:txBody>
      </p:sp>
    </p:spTree>
    <p:extLst>
      <p:ext uri="{BB962C8B-B14F-4D97-AF65-F5344CB8AC3E}">
        <p14:creationId xmlns:p14="http://schemas.microsoft.com/office/powerpoint/2010/main" val="3214775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 Ruth Hutson, a 3D Molecular Designs Science Educator. I’ve been teaching for 25 years . Before coming to 3DMD, I was the science department at a small rural high school in Northeast Kansas and taught Concurrent College Biology, biology, chemistry, physics, and Earth Science .  I discovered the 3DMD products in 2015 and loved using them with all of my classes.  Today I'd like to share with you how I use these kits with my chemistry and Earth Science classes. </a:t>
            </a:r>
          </a:p>
        </p:txBody>
      </p:sp>
      <p:sp>
        <p:nvSpPr>
          <p:cNvPr id="4" name="Slide Number Placeholder 3"/>
          <p:cNvSpPr>
            <a:spLocks noGrp="1"/>
          </p:cNvSpPr>
          <p:nvPr>
            <p:ph type="sldNum" sz="quarter" idx="5"/>
          </p:nvPr>
        </p:nvSpPr>
        <p:spPr/>
        <p:txBody>
          <a:bodyPr/>
          <a:lstStyle/>
          <a:p>
            <a:fld id="{A41D09FE-F307-4964-9705-B8CB856696E2}" type="slidenum">
              <a:rPr lang="en-US" smtClean="0"/>
              <a:t>2</a:t>
            </a:fld>
            <a:endParaRPr lang="en-US"/>
          </a:p>
        </p:txBody>
      </p:sp>
    </p:spTree>
    <p:extLst>
      <p:ext uri="{BB962C8B-B14F-4D97-AF65-F5344CB8AC3E}">
        <p14:creationId xmlns:p14="http://schemas.microsoft.com/office/powerpoint/2010/main" val="855685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Now let's do the same thing for ethanol.  </a:t>
            </a:r>
            <a:r>
              <a:rPr lang="en-US" dirty="0"/>
              <a:t>  </a:t>
            </a:r>
            <a:r>
              <a:rPr lang="en-US" i="1" dirty="0"/>
              <a:t>[Shake cup with flourish and pour the contents on the table.] </a:t>
            </a:r>
            <a:r>
              <a:rPr lang="en-US" dirty="0"/>
              <a:t>Now pour your contents on the table. </a:t>
            </a:r>
            <a:r>
              <a:rPr lang="en-US" b="1" dirty="0"/>
              <a:t>[Advance slide.]</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20</a:t>
            </a:fld>
            <a:endParaRPr lang="en-US"/>
          </a:p>
        </p:txBody>
      </p:sp>
    </p:spTree>
    <p:extLst>
      <p:ext uri="{BB962C8B-B14F-4D97-AF65-F5344CB8AC3E}">
        <p14:creationId xmlns:p14="http://schemas.microsoft.com/office/powerpoint/2010/main" val="20934380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What did you find out?  </a:t>
            </a:r>
            <a:r>
              <a:rPr lang="en-US" i="1" dirty="0">
                <a:cs typeface="Calibri"/>
              </a:rPr>
              <a:t>[Wait for responses.]  </a:t>
            </a:r>
            <a:r>
              <a:rPr lang="en-US" dirty="0"/>
              <a:t>  </a:t>
            </a:r>
            <a:r>
              <a:rPr lang="en-US" b="1" dirty="0"/>
              <a:t>[Advance slide.]</a:t>
            </a:r>
            <a:endParaRPr lang="en-US" dirty="0"/>
          </a:p>
          <a:p>
            <a:endParaRPr lang="en-US"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21</a:t>
            </a:fld>
            <a:endParaRPr lang="en-US"/>
          </a:p>
        </p:txBody>
      </p:sp>
    </p:spTree>
    <p:extLst>
      <p:ext uri="{BB962C8B-B14F-4D97-AF65-F5344CB8AC3E}">
        <p14:creationId xmlns:p14="http://schemas.microsoft.com/office/powerpoint/2010/main" val="1077183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build butanol you have to find a friend or friend.  Please move about the room and build butanol.  [</a:t>
            </a:r>
            <a:r>
              <a:rPr lang="en-US" i="1" dirty="0">
                <a:cs typeface="Calibri"/>
              </a:rPr>
              <a:t>Wait three minutes.</a:t>
            </a:r>
            <a:r>
              <a:rPr lang="en-US" dirty="0">
                <a:cs typeface="Calibri" panose="020F0502020204030204"/>
              </a:rPr>
              <a:t>]  </a:t>
            </a:r>
          </a:p>
          <a:p>
            <a:endParaRPr lang="en-US" dirty="0">
              <a:cs typeface="Calibri" panose="020F0502020204030204"/>
            </a:endParaRPr>
          </a:p>
          <a:p>
            <a:r>
              <a:rPr lang="en-US" dirty="0">
                <a:cs typeface="Calibri" panose="020F0502020204030204"/>
              </a:rPr>
              <a:t>Do I have a group that would like to test butanol's solubility.  [</a:t>
            </a:r>
            <a:r>
              <a:rPr lang="en-US" i="1" dirty="0">
                <a:cs typeface="Calibri" panose="020F0502020204030204"/>
              </a:rPr>
              <a:t>Add butanol to the container with a handful of water molecules and shake with a flourish.</a:t>
            </a:r>
            <a:r>
              <a:rPr lang="en-US" dirty="0">
                <a:cs typeface="Calibri" panose="020F0502020204030204"/>
              </a:rPr>
              <a:t>]  </a:t>
            </a:r>
          </a:p>
          <a:p>
            <a:r>
              <a:rPr lang="en-US" dirty="0">
                <a:cs typeface="Calibri" panose="020F0502020204030204"/>
              </a:rPr>
              <a:t>What did we find out?  Did that match our findings from the lab?  </a:t>
            </a:r>
          </a:p>
          <a:p>
            <a:r>
              <a:rPr lang="en-US" dirty="0">
                <a:cs typeface="Calibri" panose="020F0502020204030204"/>
              </a:rPr>
              <a:t>How can we explain what is happening as the carbon and hydrogen chain gets longer?  </a:t>
            </a:r>
          </a:p>
          <a:p>
            <a:endParaRPr lang="en-US" dirty="0">
              <a:cs typeface="Calibri" panose="020F0502020204030204"/>
            </a:endParaRPr>
          </a:p>
          <a:p>
            <a:r>
              <a:rPr lang="en-US" b="1" dirty="0">
                <a:cs typeface="Calibri"/>
              </a:rPr>
              <a:t>[Advance slide.] </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22</a:t>
            </a:fld>
            <a:endParaRPr lang="en-US"/>
          </a:p>
        </p:txBody>
      </p:sp>
    </p:spTree>
    <p:extLst>
      <p:ext uri="{BB962C8B-B14F-4D97-AF65-F5344CB8AC3E}">
        <p14:creationId xmlns:p14="http://schemas.microsoft.com/office/powerpoint/2010/main" val="24358522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Would everyone please take apart their butanol molecule and return to your seats with the parts you used to make it?  Would you also please put the ethane back together and return it to the cup?  While you are doing that, let's talk about octanol.  What is your prediction based on what you already know with methanol, ethanol, and butanol? [</a:t>
            </a:r>
            <a:r>
              <a:rPr lang="en-US" i="1" dirty="0">
                <a:cs typeface="Calibri"/>
              </a:rPr>
              <a:t>Wait for responses.]</a:t>
            </a:r>
          </a:p>
          <a:p>
            <a:endParaRPr lang="en-US" dirty="0">
              <a:cs typeface="Calibri"/>
            </a:endParaRPr>
          </a:p>
          <a:p>
            <a:r>
              <a:rPr lang="en-US" dirty="0">
                <a:cs typeface="Calibri"/>
              </a:rPr>
              <a:t>Why do you think that is?  [</a:t>
            </a:r>
            <a:r>
              <a:rPr lang="en-US" i="1" dirty="0">
                <a:cs typeface="Calibri"/>
              </a:rPr>
              <a:t>Wait for responses</a:t>
            </a:r>
            <a:r>
              <a:rPr lang="en-US" dirty="0">
                <a:cs typeface="Calibri"/>
              </a:rPr>
              <a:t>.]  [</a:t>
            </a:r>
            <a:r>
              <a:rPr lang="en-US" b="1" dirty="0">
                <a:cs typeface="Calibri"/>
              </a:rPr>
              <a:t>Advance slide.</a:t>
            </a:r>
            <a:r>
              <a:rPr lang="en-US" dirty="0">
                <a:cs typeface="Calibri"/>
              </a:rPr>
              <a:t>] </a:t>
            </a:r>
          </a:p>
        </p:txBody>
      </p:sp>
      <p:sp>
        <p:nvSpPr>
          <p:cNvPr id="4" name="Slide Number Placeholder 3"/>
          <p:cNvSpPr>
            <a:spLocks noGrp="1"/>
          </p:cNvSpPr>
          <p:nvPr>
            <p:ph type="sldNum" sz="quarter" idx="5"/>
          </p:nvPr>
        </p:nvSpPr>
        <p:spPr/>
        <p:txBody>
          <a:bodyPr/>
          <a:lstStyle/>
          <a:p>
            <a:fld id="{A41D09FE-F307-4964-9705-B8CB856696E2}" type="slidenum">
              <a:rPr lang="en-US" smtClean="0"/>
              <a:t>23</a:t>
            </a:fld>
            <a:endParaRPr lang="en-US"/>
          </a:p>
        </p:txBody>
      </p:sp>
    </p:spTree>
    <p:extLst>
      <p:ext uri="{BB962C8B-B14F-4D97-AF65-F5344CB8AC3E}">
        <p14:creationId xmlns:p14="http://schemas.microsoft.com/office/powerpoint/2010/main" val="24521309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 assess my students understanding by asking them to model another scenario.  [Talk about the time frame, modifications for those on IEPs, and materials at their disposal.  Also, give rationale.</a:t>
            </a:r>
          </a:p>
        </p:txBody>
      </p:sp>
      <p:sp>
        <p:nvSpPr>
          <p:cNvPr id="4" name="Slide Number Placeholder 3"/>
          <p:cNvSpPr>
            <a:spLocks noGrp="1"/>
          </p:cNvSpPr>
          <p:nvPr>
            <p:ph type="sldNum" sz="quarter" idx="5"/>
          </p:nvPr>
        </p:nvSpPr>
        <p:spPr/>
        <p:txBody>
          <a:bodyPr/>
          <a:lstStyle/>
          <a:p>
            <a:fld id="{A41D09FE-F307-4964-9705-B8CB856696E2}" type="slidenum">
              <a:rPr lang="en-US" smtClean="0"/>
              <a:t>24</a:t>
            </a:fld>
            <a:endParaRPr lang="en-US"/>
          </a:p>
        </p:txBody>
      </p:sp>
    </p:spTree>
    <p:extLst>
      <p:ext uri="{BB962C8B-B14F-4D97-AF65-F5344CB8AC3E}">
        <p14:creationId xmlns:p14="http://schemas.microsoft.com/office/powerpoint/2010/main" val="19881427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Discuss some additional assessment ideas.  </a:t>
            </a:r>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25</a:t>
            </a:fld>
            <a:endParaRPr lang="en-US"/>
          </a:p>
        </p:txBody>
      </p:sp>
    </p:spTree>
    <p:extLst>
      <p:ext uri="{BB962C8B-B14F-4D97-AF65-F5344CB8AC3E}">
        <p14:creationId xmlns:p14="http://schemas.microsoft.com/office/powerpoint/2010/main" val="19429582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I like to have my students compare the water kits with other molecular modeling kits that we have in the room.  Please find the </a:t>
            </a:r>
            <a:r>
              <a:rPr lang="en-US" dirty="0" err="1"/>
              <a:t>molymod</a:t>
            </a:r>
            <a:r>
              <a:rPr lang="en-US" dirty="0"/>
              <a:t> water molecule that you see on the screen.  How is this similar to the water kit water?  How is it different?  </a:t>
            </a:r>
          </a:p>
          <a:p>
            <a:endParaRPr lang="en-US" dirty="0">
              <a:cs typeface="Calibri"/>
            </a:endParaRPr>
          </a:p>
          <a:p>
            <a:r>
              <a:rPr lang="en-US" dirty="0">
                <a:cs typeface="Calibri"/>
              </a:rPr>
              <a:t>[Discuss some common student misconceptions.]</a:t>
            </a:r>
          </a:p>
          <a:p>
            <a:endParaRPr lang="en-US" dirty="0">
              <a:cs typeface="Calibri"/>
            </a:endParaRPr>
          </a:p>
          <a:p>
            <a:r>
              <a:rPr lang="en-US" dirty="0">
                <a:cs typeface="Calibri"/>
              </a:rPr>
              <a:t>[Advance slide]</a:t>
            </a:r>
          </a:p>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26</a:t>
            </a:fld>
            <a:endParaRPr lang="en-US"/>
          </a:p>
        </p:txBody>
      </p:sp>
    </p:spTree>
    <p:extLst>
      <p:ext uri="{BB962C8B-B14F-4D97-AF65-F5344CB8AC3E}">
        <p14:creationId xmlns:p14="http://schemas.microsoft.com/office/powerpoint/2010/main" val="21742733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Continue to discuss some common student misconceptions and refer to the NSTA article that will be on teacher resource page. </a:t>
            </a:r>
          </a:p>
          <a:p>
            <a:r>
              <a:rPr lang="en-US" dirty="0"/>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27</a:t>
            </a:fld>
            <a:endParaRPr lang="en-US"/>
          </a:p>
        </p:txBody>
      </p:sp>
    </p:spTree>
    <p:extLst>
      <p:ext uri="{BB962C8B-B14F-4D97-AF65-F5344CB8AC3E}">
        <p14:creationId xmlns:p14="http://schemas.microsoft.com/office/powerpoint/2010/main" val="36444393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[Discuss some common student misconceptions.]</a:t>
            </a:r>
          </a:p>
          <a:p>
            <a:endParaRPr lang="en-US" dirty="0"/>
          </a:p>
          <a:p>
            <a:r>
              <a:rPr lang="en-US" dirty="0"/>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28</a:t>
            </a:fld>
            <a:endParaRPr lang="en-US"/>
          </a:p>
        </p:txBody>
      </p:sp>
    </p:spTree>
    <p:extLst>
      <p:ext uri="{BB962C8B-B14F-4D97-AF65-F5344CB8AC3E}">
        <p14:creationId xmlns:p14="http://schemas.microsoft.com/office/powerpoint/2010/main" val="34377324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The next day, we start with the students having the water kit in front of them.  I ask them to make a methane molecule from their ethane.  What do they have to take apart?  What do they need to add?</a:t>
            </a:r>
          </a:p>
          <a:p>
            <a:pPr>
              <a:defRPr/>
            </a:pPr>
            <a:endParaRPr lang="en-US" dirty="0"/>
          </a:p>
          <a:p>
            <a:pPr>
              <a:defRPr/>
            </a:pPr>
            <a:r>
              <a:rPr lang="en-US" b="1" dirty="0"/>
              <a:t>[Advance slide]</a:t>
            </a:r>
            <a:endParaRPr lang="en-US" b="1" dirty="0">
              <a:cs typeface="Calibri"/>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29</a:t>
            </a:fld>
            <a:endParaRPr lang="en-US"/>
          </a:p>
        </p:txBody>
      </p:sp>
    </p:spTree>
    <p:extLst>
      <p:ext uri="{BB962C8B-B14F-4D97-AF65-F5344CB8AC3E}">
        <p14:creationId xmlns:p14="http://schemas.microsoft.com/office/powerpoint/2010/main" val="2191735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We are going to be modeling with the Water Kit and the NaCl Lattice.  We use both of these kits throughout the year. At the end of this session, you should be able to… read goals from slide). </a:t>
            </a:r>
          </a:p>
          <a:p>
            <a:r>
              <a:rPr lang="en-US" dirty="0"/>
              <a:t>So let’s get started with some modeling </a:t>
            </a:r>
            <a:r>
              <a:rPr lang="en-US" b="1" dirty="0"/>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3</a:t>
            </a:fld>
            <a:endParaRPr lang="en-US"/>
          </a:p>
        </p:txBody>
      </p:sp>
    </p:spTree>
    <p:extLst>
      <p:ext uri="{BB962C8B-B14F-4D97-AF65-F5344CB8AC3E}">
        <p14:creationId xmlns:p14="http://schemas.microsoft.com/office/powerpoint/2010/main" val="2921864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Then we talk about the structural formula.  For this activity, I am going to have you move about the room as we make ethane, propane, butane, etc.  We will end by making octane.   With your seat partner, please make ethane. You should already be familiar with the ethane molecule since we just worked with it.  What is its structural formula?  </a:t>
            </a:r>
          </a:p>
          <a:p>
            <a:pPr>
              <a:defRPr/>
            </a:pPr>
            <a:endParaRPr lang="en-US" dirty="0">
              <a:cs typeface="Calibri"/>
            </a:endParaRPr>
          </a:p>
          <a:p>
            <a:pPr>
              <a:defRPr/>
            </a:pPr>
            <a:endParaRPr lang="en-US" dirty="0"/>
          </a:p>
          <a:p>
            <a:pPr>
              <a:defRPr/>
            </a:pPr>
            <a:r>
              <a:rPr lang="en-US" b="1" dirty="0"/>
              <a:t>[Advance slide]</a:t>
            </a:r>
            <a:endParaRPr lang="en-US" b="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30</a:t>
            </a:fld>
            <a:endParaRPr lang="en-US"/>
          </a:p>
        </p:txBody>
      </p:sp>
    </p:spTree>
    <p:extLst>
      <p:ext uri="{BB962C8B-B14F-4D97-AF65-F5344CB8AC3E}">
        <p14:creationId xmlns:p14="http://schemas.microsoft.com/office/powerpoint/2010/main" val="1117297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Then we talk about the structural formula.  For this activity, I am going to have you move about the room as we make ethane, propane, butane, etc.  We will end by making octane.   With your seat partner, please make ethane. You should already be familiar with the ethane molecule since we just worked with it.  What is its structural formula?  </a:t>
            </a:r>
          </a:p>
          <a:p>
            <a:pPr>
              <a:defRPr/>
            </a:pPr>
            <a:endParaRPr lang="en-US" dirty="0">
              <a:cs typeface="Calibri"/>
            </a:endParaRPr>
          </a:p>
          <a:p>
            <a:pPr>
              <a:defRPr/>
            </a:pPr>
            <a:endParaRPr lang="en-US" dirty="0"/>
          </a:p>
          <a:p>
            <a:pPr>
              <a:defRPr/>
            </a:pPr>
            <a:r>
              <a:rPr lang="en-US" b="1" dirty="0"/>
              <a:t>[Advance slide]</a:t>
            </a:r>
            <a:endParaRPr lang="en-US" b="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31</a:t>
            </a:fld>
            <a:endParaRPr lang="en-US"/>
          </a:p>
        </p:txBody>
      </p:sp>
    </p:spTree>
    <p:extLst>
      <p:ext uri="{BB962C8B-B14F-4D97-AF65-F5344CB8AC3E}">
        <p14:creationId xmlns:p14="http://schemas.microsoft.com/office/powerpoint/2010/main" val="30665411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We start the year in Earth Science with both the NaCl lattice and the water kit.  It gives me a chance to assess what they learned in middle school and determine if we need to review some chemical principles before we dive into our minerals unit. </a:t>
            </a:r>
          </a:p>
          <a:p>
            <a:endParaRPr lang="en-US"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32</a:t>
            </a:fld>
            <a:endParaRPr lang="en-US"/>
          </a:p>
        </p:txBody>
      </p:sp>
    </p:spTree>
    <p:extLst>
      <p:ext uri="{BB962C8B-B14F-4D97-AF65-F5344CB8AC3E}">
        <p14:creationId xmlns:p14="http://schemas.microsoft.com/office/powerpoint/2010/main" val="37305771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I ask them to look at two types of salt:  rock salt and </a:t>
            </a:r>
            <a:r>
              <a:rPr lang="en-US" dirty="0" err="1"/>
              <a:t>Maldon</a:t>
            </a:r>
            <a:r>
              <a:rPr lang="en-US" dirty="0"/>
              <a:t> rock (a type of finishing salt). </a:t>
            </a:r>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33</a:t>
            </a:fld>
            <a:endParaRPr lang="en-US"/>
          </a:p>
        </p:txBody>
      </p:sp>
    </p:spTree>
    <p:extLst>
      <p:ext uri="{BB962C8B-B14F-4D97-AF65-F5344CB8AC3E}">
        <p14:creationId xmlns:p14="http://schemas.microsoft.com/office/powerpoint/2010/main" val="26549418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I give students a container of table salt or rock salt and have them look at it under a stereoscope.  If you don't have access to a stereoscopes, you can use hand-lens.  </a:t>
            </a:r>
          </a:p>
          <a:p>
            <a:endParaRPr lang="en-US" dirty="0"/>
          </a:p>
          <a:p>
            <a:r>
              <a:rPr lang="en-US" dirty="0"/>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34</a:t>
            </a:fld>
            <a:endParaRPr lang="en-US"/>
          </a:p>
        </p:txBody>
      </p:sp>
    </p:spTree>
    <p:extLst>
      <p:ext uri="{BB962C8B-B14F-4D97-AF65-F5344CB8AC3E}">
        <p14:creationId xmlns:p14="http://schemas.microsoft.com/office/powerpoint/2010/main" val="21496119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After looking at the rock salt, I ask student to model what they see with the NaCl lattice to determine how it might appear at the molecular level. </a:t>
            </a:r>
          </a:p>
          <a:p>
            <a:endParaRPr lang="en-US" b="1" dirty="0">
              <a:cs typeface="Calibri"/>
            </a:endParaRPr>
          </a:p>
          <a:p>
            <a:r>
              <a:rPr lang="en-US" dirty="0">
                <a:cs typeface="Calibri"/>
              </a:rPr>
              <a:t>[Discuss how students move from the lab to the classroom.]</a:t>
            </a:r>
            <a:endParaRPr lang="en-US"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35</a:t>
            </a:fld>
            <a:endParaRPr lang="en-US"/>
          </a:p>
        </p:txBody>
      </p:sp>
    </p:spTree>
    <p:extLst>
      <p:ext uri="{BB962C8B-B14F-4D97-AF65-F5344CB8AC3E}">
        <p14:creationId xmlns:p14="http://schemas.microsoft.com/office/powerpoint/2010/main" val="28327539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Most students don't change the lattice.  </a:t>
            </a:r>
          </a:p>
          <a:p>
            <a:endParaRPr lang="en-US"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36</a:t>
            </a:fld>
            <a:endParaRPr lang="en-US"/>
          </a:p>
        </p:txBody>
      </p:sp>
    </p:spTree>
    <p:extLst>
      <p:ext uri="{BB962C8B-B14F-4D97-AF65-F5344CB8AC3E}">
        <p14:creationId xmlns:p14="http://schemas.microsoft.com/office/powerpoint/2010/main" val="42014989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I have them write about the patterns they see atomically from the model in their lab notebook.  </a:t>
            </a:r>
          </a:p>
          <a:p>
            <a:endParaRPr lang="en-US"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37</a:t>
            </a:fld>
            <a:endParaRPr lang="en-US"/>
          </a:p>
        </p:txBody>
      </p:sp>
    </p:spTree>
    <p:extLst>
      <p:ext uri="{BB962C8B-B14F-4D97-AF65-F5344CB8AC3E}">
        <p14:creationId xmlns:p14="http://schemas.microsoft.com/office/powerpoint/2010/main" val="27916382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Then I give them a small portion of </a:t>
            </a:r>
            <a:r>
              <a:rPr lang="en-US" dirty="0" err="1"/>
              <a:t>Maldon</a:t>
            </a:r>
            <a:r>
              <a:rPr lang="en-US" dirty="0"/>
              <a:t> salt and ask them to look at it under the stereoscope.  </a:t>
            </a:r>
          </a:p>
          <a:p>
            <a:endParaRPr lang="en-US"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38</a:t>
            </a:fld>
            <a:endParaRPr lang="en-US"/>
          </a:p>
        </p:txBody>
      </p:sp>
    </p:spTree>
    <p:extLst>
      <p:ext uri="{BB962C8B-B14F-4D97-AF65-F5344CB8AC3E}">
        <p14:creationId xmlns:p14="http://schemas.microsoft.com/office/powerpoint/2010/main" val="36441202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When magnified, students noticed that this salt forms pyramids.  I ask them to use the salt lattice to model how the structure they see might appear at the molecular level.</a:t>
            </a:r>
          </a:p>
          <a:p>
            <a:pPr>
              <a:defRPr/>
            </a:pPr>
            <a:endParaRPr lang="en-US" dirty="0"/>
          </a:p>
          <a:p>
            <a:pPr>
              <a:defRPr/>
            </a:pPr>
            <a:r>
              <a:rPr lang="en-US" b="1" dirty="0"/>
              <a:t>[Advance slide]</a:t>
            </a:r>
            <a:endParaRPr lang="en-US" b="1" dirty="0">
              <a:cs typeface="Calibri"/>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39</a:t>
            </a:fld>
            <a:endParaRPr lang="en-US"/>
          </a:p>
        </p:txBody>
      </p:sp>
    </p:spTree>
    <p:extLst>
      <p:ext uri="{BB962C8B-B14F-4D97-AF65-F5344CB8AC3E}">
        <p14:creationId xmlns:p14="http://schemas.microsoft.com/office/powerpoint/2010/main" val="3857438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The first kit that I want to outline is the water kit. In August when school starts students are firsts introduce to the kit as we are establishing classroom norms and learning how to use models as tools to better help us understand what is happening at the molecular level in many of our laboratory investigations.  We continue to use it whenever talk about water.  You have this kit on the tables for your use during this session. Please work together with the people at your table as we begin to do some modeling .</a:t>
            </a:r>
            <a:r>
              <a:rPr lang="en-US" b="1" dirty="0"/>
              <a:t> [Advance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4</a:t>
            </a:fld>
            <a:endParaRPr lang="en-US"/>
          </a:p>
        </p:txBody>
      </p:sp>
    </p:spTree>
    <p:extLst>
      <p:ext uri="{BB962C8B-B14F-4D97-AF65-F5344CB8AC3E}">
        <p14:creationId xmlns:p14="http://schemas.microsoft.com/office/powerpoint/2010/main" val="41849688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Here is a possible option.  How does this differ from the rock salt?</a:t>
            </a:r>
          </a:p>
          <a:p>
            <a:endParaRPr lang="en-US" dirty="0">
              <a:cs typeface="Calibri"/>
            </a:endParaRPr>
          </a:p>
          <a:p>
            <a:r>
              <a:rPr lang="en-US" dirty="0">
                <a:cs typeface="Calibri"/>
              </a:rPr>
              <a:t>This ends day one.</a:t>
            </a:r>
          </a:p>
          <a:p>
            <a:endParaRPr lang="en-US"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40</a:t>
            </a:fld>
            <a:endParaRPr lang="en-US"/>
          </a:p>
        </p:txBody>
      </p:sp>
    </p:spTree>
    <p:extLst>
      <p:ext uri="{BB962C8B-B14F-4D97-AF65-F5344CB8AC3E}">
        <p14:creationId xmlns:p14="http://schemas.microsoft.com/office/powerpoint/2010/main" val="41387041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a:t>
            </a:r>
          </a:p>
          <a:p>
            <a:endParaRPr lang="en-US" dirty="0"/>
          </a:p>
          <a:p>
            <a:r>
              <a:rPr lang="en-US" dirty="0"/>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41</a:t>
            </a:fld>
            <a:endParaRPr lang="en-US"/>
          </a:p>
        </p:txBody>
      </p:sp>
    </p:spTree>
    <p:extLst>
      <p:ext uri="{BB962C8B-B14F-4D97-AF65-F5344CB8AC3E}">
        <p14:creationId xmlns:p14="http://schemas.microsoft.com/office/powerpoint/2010/main" val="7304419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Ruth says: Here are the NGSS Connections for this workshop.</a:t>
            </a:r>
          </a:p>
        </p:txBody>
      </p:sp>
      <p:sp>
        <p:nvSpPr>
          <p:cNvPr id="4" name="Slide Number Placeholder 3"/>
          <p:cNvSpPr>
            <a:spLocks noGrp="1"/>
          </p:cNvSpPr>
          <p:nvPr>
            <p:ph type="sldNum" sz="quarter" idx="5"/>
          </p:nvPr>
        </p:nvSpPr>
        <p:spPr/>
        <p:txBody>
          <a:bodyPr/>
          <a:lstStyle/>
          <a:p>
            <a:fld id="{A41D09FE-F307-4964-9705-B8CB856696E2}" type="slidenum">
              <a:rPr lang="en-US" smtClean="0"/>
              <a:t>42</a:t>
            </a:fld>
            <a:endParaRPr lang="en-US"/>
          </a:p>
        </p:txBody>
      </p:sp>
    </p:spTree>
    <p:extLst>
      <p:ext uri="{BB962C8B-B14F-4D97-AF65-F5344CB8AC3E}">
        <p14:creationId xmlns:p14="http://schemas.microsoft.com/office/powerpoint/2010/main" val="4290594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Materials management is a must for my classes.  I start by having students look at one molecule of water.  Please open your cup of water and retrieve one water molecule from it.  Each of my students or student group (depending on class size) have a cup of water to work with.  I first ask my students to observe a single water molecule and then they get out a second molecule. Would you put your student hat on and observe how you think your students would play with the kit? </a:t>
            </a:r>
            <a:r>
              <a:rPr lang="en-US" b="1" dirty="0"/>
              <a:t> [Advance slide.] </a:t>
            </a:r>
            <a:endParaRPr lang="en-US" b="1" dirty="0">
              <a:cs typeface="Calibri"/>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5</a:t>
            </a:fld>
            <a:endParaRPr lang="en-US"/>
          </a:p>
        </p:txBody>
      </p:sp>
    </p:spTree>
    <p:extLst>
      <p:ext uri="{BB962C8B-B14F-4D97-AF65-F5344CB8AC3E}">
        <p14:creationId xmlns:p14="http://schemas.microsoft.com/office/powerpoint/2010/main" val="1893939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1 minute to see how the two molecules interact and walk around the room giving feedback to participants.] Hopefully, I’ve given you enough time to observe how your water molecules interact.  After students initial observations, I ask them to complete a </a:t>
            </a:r>
            <a:r>
              <a:rPr lang="en-US" dirty="0" err="1"/>
              <a:t>notice|wonder</a:t>
            </a:r>
            <a:r>
              <a:rPr lang="en-US" dirty="0"/>
              <a:t> chart.  Because this is one of the first modeling experiences they would have at the beginning of the year, we use a </a:t>
            </a:r>
            <a:r>
              <a:rPr lang="en-US" dirty="0" err="1"/>
              <a:t>notice|wonder</a:t>
            </a:r>
            <a:r>
              <a:rPr lang="en-US" dirty="0"/>
              <a:t> chart as it is low risk and it encourages students to write what they observe without attaching any scientific vocabulary to it.  </a:t>
            </a:r>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6</a:t>
            </a:fld>
            <a:endParaRPr lang="en-US"/>
          </a:p>
        </p:txBody>
      </p:sp>
    </p:spTree>
    <p:extLst>
      <p:ext uri="{BB962C8B-B14F-4D97-AF65-F5344CB8AC3E}">
        <p14:creationId xmlns:p14="http://schemas.microsoft.com/office/powerpoint/2010/main" val="1378565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 ask them to follow up their initial observations by answering the questions [</a:t>
            </a:r>
            <a:r>
              <a:rPr lang="en-US" i="1" dirty="0">
                <a:cs typeface="Calibri"/>
              </a:rPr>
              <a:t>Read questions from screen</a:t>
            </a:r>
            <a:r>
              <a:rPr lang="en-US" dirty="0">
                <a:cs typeface="Calibri"/>
              </a:rPr>
              <a:t>] in their notice wonder chart. </a:t>
            </a:r>
            <a:r>
              <a:rPr lang="en-US" b="1" dirty="0">
                <a:cs typeface="Calibri"/>
              </a:rPr>
              <a:t> [Advance slide.]</a:t>
            </a:r>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7</a:t>
            </a:fld>
            <a:endParaRPr lang="en-US"/>
          </a:p>
        </p:txBody>
      </p:sp>
    </p:spTree>
    <p:extLst>
      <p:ext uri="{BB962C8B-B14F-4D97-AF65-F5344CB8AC3E}">
        <p14:creationId xmlns:p14="http://schemas.microsoft.com/office/powerpoint/2010/main" val="4159310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Next we share out with our table buddies and then with the class as a whole.  Can I have two people share what they notice?  What questions did you have as you observed the molecules?  [</a:t>
            </a:r>
            <a:r>
              <a:rPr lang="en-US" i="1" dirty="0">
                <a:cs typeface="Calibri"/>
              </a:rPr>
              <a:t>Wait for responses. Then read my student's responses if no one responds.</a:t>
            </a:r>
            <a:r>
              <a:rPr lang="en-US" dirty="0">
                <a:cs typeface="Calibri"/>
              </a:rPr>
              <a:t>] </a:t>
            </a:r>
            <a:r>
              <a:rPr lang="en-US" b="1" dirty="0">
                <a:cs typeface="Calibri"/>
              </a:rPr>
              <a:t> [Advance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8</a:t>
            </a:fld>
            <a:endParaRPr lang="en-US"/>
          </a:p>
        </p:txBody>
      </p:sp>
    </p:spTree>
    <p:extLst>
      <p:ext uri="{BB962C8B-B14F-4D97-AF65-F5344CB8AC3E}">
        <p14:creationId xmlns:p14="http://schemas.microsoft.com/office/powerpoint/2010/main" val="1642035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Now we want to continue the exploration by receiving the green and blue sphere from the cup .  Student continue to observe how the molecules interact.  They can add more water molecules to the mix and complete their </a:t>
            </a:r>
            <a:r>
              <a:rPr lang="en-US" dirty="0" err="1">
                <a:cs typeface="Calibri"/>
              </a:rPr>
              <a:t>notice|wonder</a:t>
            </a:r>
            <a:r>
              <a:rPr lang="en-US" dirty="0">
                <a:cs typeface="Calibri"/>
              </a:rPr>
              <a:t> chart.  </a:t>
            </a:r>
            <a:r>
              <a:rPr lang="en-US" b="1" dirty="0">
                <a:cs typeface="Calibri"/>
              </a:rPr>
              <a:t>[Advance slide.] </a:t>
            </a:r>
          </a:p>
        </p:txBody>
      </p:sp>
      <p:sp>
        <p:nvSpPr>
          <p:cNvPr id="4" name="Slide Number Placeholder 3"/>
          <p:cNvSpPr>
            <a:spLocks noGrp="1"/>
          </p:cNvSpPr>
          <p:nvPr>
            <p:ph type="sldNum" sz="quarter" idx="5"/>
          </p:nvPr>
        </p:nvSpPr>
        <p:spPr/>
        <p:txBody>
          <a:bodyPr/>
          <a:lstStyle/>
          <a:p>
            <a:fld id="{A41D09FE-F307-4964-9705-B8CB856696E2}" type="slidenum">
              <a:rPr lang="en-US" smtClean="0"/>
              <a:t>9</a:t>
            </a:fld>
            <a:endParaRPr lang="en-US"/>
          </a:p>
        </p:txBody>
      </p:sp>
    </p:spTree>
    <p:extLst>
      <p:ext uri="{BB962C8B-B14F-4D97-AF65-F5344CB8AC3E}">
        <p14:creationId xmlns:p14="http://schemas.microsoft.com/office/powerpoint/2010/main" val="38093624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3" r:id="rId3"/>
    <p:sldLayoutId id="2147483694" r:id="rId4"/>
    <p:sldLayoutId id="2147483701" r:id="rId5"/>
    <p:sldLayoutId id="2147483695" r:id="rId6"/>
    <p:sldLayoutId id="2147483702" r:id="rId7"/>
    <p:sldLayoutId id="2147483683" r:id="rId8"/>
    <p:sldLayoutId id="2147483684" r:id="rId9"/>
    <p:sldLayoutId id="2147483697" r:id="rId10"/>
    <p:sldLayoutId id="2147483698" r:id="rId11"/>
    <p:sldLayoutId id="2147483692" r:id="rId12"/>
    <p:sldLayoutId id="2147483703" r:id="rId13"/>
    <p:sldLayoutId id="2147483700"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42.jpeg"/><Relationship Id="rId4" Type="http://schemas.openxmlformats.org/officeDocument/2006/relationships/image" Target="../media/image41.jp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44.jpeg"/><Relationship Id="rId4" Type="http://schemas.openxmlformats.org/officeDocument/2006/relationships/image" Target="../media/image43.jp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45.jpg"/></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6.jpeg"/></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49.jpg"/></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49.jpg"/></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50.jp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51.jpeg"/></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52.jpeg"/></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53.jpg"/></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image" Target="../media/image54.jp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55.jpg"/></Relationships>
</file>

<file path=ppt/slides/_rels/slide4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1</a:t>
            </a:fld>
            <a:endParaRPr lang="en-US" dirty="0"/>
          </a:p>
        </p:txBody>
      </p:sp>
      <p:sp>
        <p:nvSpPr>
          <p:cNvPr id="7" name="Content Placeholder 3">
            <a:extLst>
              <a:ext uri="{FF2B5EF4-FFF2-40B4-BE49-F238E27FC236}">
                <a16:creationId xmlns:a16="http://schemas.microsoft.com/office/drawing/2014/main" id="{6EC0814B-F710-24ED-7C1E-1A5D4BCE9A5B}"/>
              </a:ext>
            </a:extLst>
          </p:cNvPr>
          <p:cNvSpPr>
            <a:spLocks noGrp="1"/>
          </p:cNvSpPr>
          <p:nvPr>
            <p:ph idx="1"/>
          </p:nvPr>
        </p:nvSpPr>
        <p:spPr>
          <a:xfrm>
            <a:off x="57024" y="1752600"/>
            <a:ext cx="6216775" cy="3536523"/>
          </a:xfrm>
        </p:spPr>
        <p:txBody>
          <a:bodyPr>
            <a:noAutofit/>
          </a:bodyPr>
          <a:lstStyle/>
          <a:p>
            <a:pPr marL="0" indent="0">
              <a:buNone/>
            </a:pPr>
            <a:endParaRPr lang="en-US" sz="4000" dirty="0">
              <a:solidFill>
                <a:schemeClr val="accent6"/>
              </a:solidFill>
              <a:latin typeface="Amasis MT Pro Black" panose="020B0604020202020204" pitchFamily="18" charset="0"/>
            </a:endParaRPr>
          </a:p>
          <a:p>
            <a:pPr marL="0" indent="0">
              <a:buNone/>
            </a:pPr>
            <a:r>
              <a:rPr lang="en-US" sz="4000" dirty="0">
                <a:solidFill>
                  <a:schemeClr val="accent6"/>
                </a:solidFill>
                <a:latin typeface="Amasis MT Pro Black" panose="020B0604020202020204" pitchFamily="18" charset="0"/>
              </a:rPr>
              <a:t>From Particles to Properties: Chemistry Concepts with Water Models</a:t>
            </a:r>
            <a:endParaRPr lang="en-US" sz="4000" dirty="0"/>
          </a:p>
        </p:txBody>
      </p:sp>
      <p:pic>
        <p:nvPicPr>
          <p:cNvPr id="8" name="Picture 7" descr="A picture containing indoor&#10;&#10;Description automatically generated">
            <a:extLst>
              <a:ext uri="{FF2B5EF4-FFF2-40B4-BE49-F238E27FC236}">
                <a16:creationId xmlns:a16="http://schemas.microsoft.com/office/drawing/2014/main" id="{661EF693-2521-8798-CCF2-4BB2AE2BD8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3368" y="1998086"/>
            <a:ext cx="5486949" cy="3654308"/>
          </a:xfrm>
          <a:prstGeom prst="rect">
            <a:avLst/>
          </a:prstGeom>
        </p:spPr>
      </p:pic>
    </p:spTree>
    <p:extLst>
      <p:ext uri="{BB962C8B-B14F-4D97-AF65-F5344CB8AC3E}">
        <p14:creationId xmlns:p14="http://schemas.microsoft.com/office/powerpoint/2010/main" val="3527956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6D6066-763E-05B7-6C96-3D5E96993D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30444" y="2072169"/>
            <a:ext cx="4641664" cy="3907682"/>
          </a:xfrm>
          <a:prstGeom prst="rect">
            <a:avLst/>
          </a:prstGeom>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pic>
        <p:nvPicPr>
          <p:cNvPr id="6" name="Picture 5" descr="A group of colorful balls&#10;&#10;Description automatically generated with low confidence">
            <a:extLst>
              <a:ext uri="{FF2B5EF4-FFF2-40B4-BE49-F238E27FC236}">
                <a16:creationId xmlns:a16="http://schemas.microsoft.com/office/drawing/2014/main" id="{F5932D43-C22A-00AB-6774-D61C5D4E76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959" y="2072169"/>
            <a:ext cx="5210242" cy="3907681"/>
          </a:xfrm>
          <a:prstGeom prst="rect">
            <a:avLst/>
          </a:prstGeom>
        </p:spPr>
      </p:pic>
      <p:pic>
        <p:nvPicPr>
          <p:cNvPr id="7" name="Picture 6" descr="Text, letter&#10;&#10;Description automatically generated">
            <a:extLst>
              <a:ext uri="{FF2B5EF4-FFF2-40B4-BE49-F238E27FC236}">
                <a16:creationId xmlns:a16="http://schemas.microsoft.com/office/drawing/2014/main" id="{C7D34BEB-3784-D0F0-8E62-2A5F1A5F714B}"/>
              </a:ext>
            </a:extLst>
          </p:cNvPr>
          <p:cNvPicPr>
            <a:picLocks noChangeAspect="1"/>
          </p:cNvPicPr>
          <p:nvPr/>
        </p:nvPicPr>
        <p:blipFill>
          <a:blip r:embed="rId3"/>
          <a:stretch>
            <a:fillRect/>
          </a:stretch>
        </p:blipFill>
        <p:spPr>
          <a:xfrm>
            <a:off x="6430444" y="2072169"/>
            <a:ext cx="4641664" cy="3907682"/>
          </a:xfrm>
          <a:prstGeom prst="rect">
            <a:avLst/>
          </a:prstGeom>
        </p:spPr>
      </p:pic>
      <p:sp>
        <p:nvSpPr>
          <p:cNvPr id="2" name="Title 1">
            <a:extLst>
              <a:ext uri="{FF2B5EF4-FFF2-40B4-BE49-F238E27FC236}">
                <a16:creationId xmlns:a16="http://schemas.microsoft.com/office/drawing/2014/main" id="{EAEB125C-29ED-436C-F220-78DFD11293C6}"/>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902589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 letter&#10;&#10;Description automatically generated">
            <a:extLst>
              <a:ext uri="{FF2B5EF4-FFF2-40B4-BE49-F238E27FC236}">
                <a16:creationId xmlns:a16="http://schemas.microsoft.com/office/drawing/2014/main" id="{AC6D6066-763E-05B7-6C96-3D5E96993D86}"/>
              </a:ext>
            </a:extLst>
          </p:cNvPr>
          <p:cNvPicPr>
            <a:picLocks noChangeAspect="1"/>
          </p:cNvPicPr>
          <p:nvPr/>
        </p:nvPicPr>
        <p:blipFill>
          <a:blip r:embed="rId3"/>
          <a:stretch>
            <a:fillRect/>
          </a:stretch>
        </p:blipFill>
        <p:spPr>
          <a:xfrm>
            <a:off x="6430444" y="2072169"/>
            <a:ext cx="4641664" cy="3907682"/>
          </a:xfrm>
          <a:prstGeom prst="rect">
            <a:avLst/>
          </a:prstGeom>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pic>
        <p:nvPicPr>
          <p:cNvPr id="6" name="Picture 5">
            <a:extLst>
              <a:ext uri="{FF2B5EF4-FFF2-40B4-BE49-F238E27FC236}">
                <a16:creationId xmlns:a16="http://schemas.microsoft.com/office/drawing/2014/main" id="{F5932D43-C22A-00AB-6774-D61C5D4E763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7959" y="2072169"/>
            <a:ext cx="5210241" cy="3907681"/>
          </a:xfrm>
          <a:prstGeom prst="rect">
            <a:avLst/>
          </a:prstGeom>
        </p:spPr>
      </p:pic>
      <p:sp>
        <p:nvSpPr>
          <p:cNvPr id="2" name="Title 1">
            <a:extLst>
              <a:ext uri="{FF2B5EF4-FFF2-40B4-BE49-F238E27FC236}">
                <a16:creationId xmlns:a16="http://schemas.microsoft.com/office/drawing/2014/main" id="{89D9C7AF-0E65-0361-838B-9FDF4CC0A2B2}"/>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110678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close&#10;&#10;Description automatically generated">
            <a:extLst>
              <a:ext uri="{FF2B5EF4-FFF2-40B4-BE49-F238E27FC236}">
                <a16:creationId xmlns:a16="http://schemas.microsoft.com/office/drawing/2014/main" id="{30EF4BA5-F4DC-7F58-BE99-C26C1E2050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435" y="2008543"/>
            <a:ext cx="5332765" cy="3999574"/>
          </a:xfrm>
          <a:prstGeom prst="rect">
            <a:avLst/>
          </a:prstGeom>
        </p:spPr>
      </p:pic>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4">
            <a:alphaModFix/>
          </a:blip>
          <a:stretch>
            <a:fillRect/>
          </a:stretch>
        </p:blipFill>
        <p:spPr>
          <a:xfrm>
            <a:off x="5708201" y="1908338"/>
            <a:ext cx="6287149" cy="3752465"/>
          </a:xfrm>
          <a:prstGeom prst="rect">
            <a:avLst/>
          </a:prstGeom>
          <a:noFill/>
          <a:ln>
            <a:noFill/>
          </a:ln>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9" name="Thought Bubble: Cloud 8">
            <a:extLst>
              <a:ext uri="{FF2B5EF4-FFF2-40B4-BE49-F238E27FC236}">
                <a16:creationId xmlns:a16="http://schemas.microsoft.com/office/drawing/2014/main" id="{BEA9E97C-407F-B63A-F40D-3FFCECB06925}"/>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What questions do you have?</a:t>
            </a:r>
          </a:p>
        </p:txBody>
      </p:sp>
      <p:sp>
        <p:nvSpPr>
          <p:cNvPr id="3" name="Title 2">
            <a:extLst>
              <a:ext uri="{FF2B5EF4-FFF2-40B4-BE49-F238E27FC236}">
                <a16:creationId xmlns:a16="http://schemas.microsoft.com/office/drawing/2014/main" id="{12D9DAE5-9A0A-435C-9917-D370A708219D}"/>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138205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 letter&#10;&#10;Description automatically generated">
            <a:extLst>
              <a:ext uri="{FF2B5EF4-FFF2-40B4-BE49-F238E27FC236}">
                <a16:creationId xmlns:a16="http://schemas.microsoft.com/office/drawing/2014/main" id="{4CAC328A-AC38-9808-D456-4B844BF85D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6370" y="1999478"/>
            <a:ext cx="5703377" cy="4008639"/>
          </a:xfrm>
          <a:prstGeom prst="rect">
            <a:avLst/>
          </a:prstGeom>
        </p:spPr>
      </p:pic>
      <p:pic>
        <p:nvPicPr>
          <p:cNvPr id="6" name="Picture 5" descr="A picture containing indoor, close&#10;&#10;Description automatically generated">
            <a:extLst>
              <a:ext uri="{FF2B5EF4-FFF2-40B4-BE49-F238E27FC236}">
                <a16:creationId xmlns:a16="http://schemas.microsoft.com/office/drawing/2014/main" id="{30EF4BA5-F4DC-7F58-BE99-C26C1E2050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435" y="2008543"/>
            <a:ext cx="5332765" cy="3999574"/>
          </a:xfrm>
          <a:prstGeom prst="rect">
            <a:avLst/>
          </a:prstGeom>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2" name="Title 1">
            <a:extLst>
              <a:ext uri="{FF2B5EF4-FFF2-40B4-BE49-F238E27FC236}">
                <a16:creationId xmlns:a16="http://schemas.microsoft.com/office/drawing/2014/main" id="{13B944A2-49F9-AA0A-C934-972BBBB9BC17}"/>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446700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D3A09B64-1118-A328-906C-E67890EBC98F}"/>
              </a:ext>
            </a:extLst>
          </p:cNvPr>
          <p:cNvGraphicFramePr>
            <a:graphicFrameLocks noGrp="1"/>
          </p:cNvGraphicFramePr>
          <p:nvPr/>
        </p:nvGraphicFramePr>
        <p:xfrm>
          <a:off x="420413" y="1345323"/>
          <a:ext cx="11382704" cy="5321564"/>
        </p:xfrm>
        <a:graphic>
          <a:graphicData uri="http://schemas.openxmlformats.org/drawingml/2006/table">
            <a:tbl>
              <a:tblPr firstRow="1" bandRow="1">
                <a:tableStyleId>{93296810-A885-4BE3-A3E7-6D5BEEA58F35}</a:tableStyleId>
              </a:tblPr>
              <a:tblGrid>
                <a:gridCol w="3844579">
                  <a:extLst>
                    <a:ext uri="{9D8B030D-6E8A-4147-A177-3AD203B41FA5}">
                      <a16:colId xmlns:a16="http://schemas.microsoft.com/office/drawing/2014/main" val="2120634277"/>
                    </a:ext>
                  </a:extLst>
                </a:gridCol>
                <a:gridCol w="2460736">
                  <a:extLst>
                    <a:ext uri="{9D8B030D-6E8A-4147-A177-3AD203B41FA5}">
                      <a16:colId xmlns:a16="http://schemas.microsoft.com/office/drawing/2014/main" val="1627919457"/>
                    </a:ext>
                  </a:extLst>
                </a:gridCol>
                <a:gridCol w="2460736">
                  <a:extLst>
                    <a:ext uri="{9D8B030D-6E8A-4147-A177-3AD203B41FA5}">
                      <a16:colId xmlns:a16="http://schemas.microsoft.com/office/drawing/2014/main" val="4050183566"/>
                    </a:ext>
                  </a:extLst>
                </a:gridCol>
                <a:gridCol w="2616653">
                  <a:extLst>
                    <a:ext uri="{9D8B030D-6E8A-4147-A177-3AD203B41FA5}">
                      <a16:colId xmlns:a16="http://schemas.microsoft.com/office/drawing/2014/main" val="691191768"/>
                    </a:ext>
                  </a:extLst>
                </a:gridCol>
              </a:tblGrid>
              <a:tr h="1069532">
                <a:tc>
                  <a:txBody>
                    <a:bodyPr/>
                    <a:lstStyle/>
                    <a:p>
                      <a:r>
                        <a:rPr lang="en-US" dirty="0"/>
                        <a:t>Comparing Types of Forces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COVALENT BONDING</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IONIC BONDING</a:t>
                      </a:r>
                    </a:p>
                    <a:p>
                      <a:endParaRPr lang="en-US" dirty="0"/>
                    </a:p>
                  </a:txBody>
                  <a:tcPr/>
                </a:tc>
                <a:tc>
                  <a:txBody>
                    <a:bodyPr/>
                    <a:lstStyle/>
                    <a:p>
                      <a:r>
                        <a:rPr lang="en-US" dirty="0"/>
                        <a:t>HYDROGEN BONDING</a:t>
                      </a:r>
                    </a:p>
                  </a:txBody>
                  <a:tcPr/>
                </a:tc>
                <a:extLst>
                  <a:ext uri="{0D108BD9-81ED-4DB2-BD59-A6C34878D82A}">
                    <a16:rowId xmlns:a16="http://schemas.microsoft.com/office/drawing/2014/main" val="3169740028"/>
                  </a:ext>
                </a:extLst>
              </a:tr>
              <a:tr h="1604324">
                <a:tc>
                  <a:txBody>
                    <a:bodyPr/>
                    <a:lstStyle/>
                    <a:p>
                      <a:r>
                        <a:rPr lang="en-US" dirty="0"/>
                        <a:t>What is it?</a:t>
                      </a:r>
                    </a:p>
                  </a:txBody>
                  <a:tcPr/>
                </a:tc>
                <a:tc>
                  <a:txBody>
                    <a:bodyPr/>
                    <a:lstStyle/>
                    <a:p>
                      <a:r>
                        <a:rPr lang="en-US" dirty="0"/>
                        <a:t>Formed when two atoms share a bond within one molecule, can be partially charged or without charge.</a:t>
                      </a:r>
                    </a:p>
                  </a:txBody>
                  <a:tcPr/>
                </a:tc>
                <a:tc>
                  <a:txBody>
                    <a:bodyPr/>
                    <a:lstStyle/>
                    <a:p>
                      <a:r>
                        <a:rPr lang="en-US" dirty="0"/>
                        <a:t>Complete transfer of electrons between two atoms resulting in one that is positively charged, and one negatively charged.</a:t>
                      </a:r>
                    </a:p>
                  </a:txBody>
                  <a:tcPr/>
                </a:tc>
                <a:tc>
                  <a:txBody>
                    <a:bodyPr/>
                    <a:lstStyle/>
                    <a:p>
                      <a:r>
                        <a:rPr lang="en-US" dirty="0"/>
                        <a:t>A weak attraction of a hydrogen atom that is covalently bound to a more electronegative “donor” atom or group.</a:t>
                      </a:r>
                    </a:p>
                  </a:txBody>
                  <a:tcPr/>
                </a:tc>
                <a:extLst>
                  <a:ext uri="{0D108BD9-81ED-4DB2-BD59-A6C34878D82A}">
                    <a16:rowId xmlns:a16="http://schemas.microsoft.com/office/drawing/2014/main" val="3031487331"/>
                  </a:ext>
                </a:extLst>
              </a:tr>
              <a:tr h="1351010">
                <a:tc>
                  <a:txBody>
                    <a:bodyPr/>
                    <a:lstStyle/>
                    <a:p>
                      <a:r>
                        <a:rPr lang="en-US" dirty="0"/>
                        <a:t>How is it represented by the model?</a:t>
                      </a:r>
                    </a:p>
                  </a:txBody>
                  <a:tcPr/>
                </a:tc>
                <a:tc>
                  <a:txBody>
                    <a:bodyPr/>
                    <a:lstStyle/>
                    <a:p>
                      <a:r>
                        <a:rPr lang="en-US" dirty="0"/>
                        <a:t>The plastic post connecting the oxygen and the hydrogen in water</a:t>
                      </a:r>
                    </a:p>
                  </a:txBody>
                  <a:tcPr/>
                </a:tc>
                <a:tc>
                  <a:txBody>
                    <a:bodyPr/>
                    <a:lstStyle/>
                    <a:p>
                      <a:r>
                        <a:rPr lang="en-US" dirty="0"/>
                        <a:t>The magnet in the sodium atom connecting to the magnet of chlorine atom</a:t>
                      </a:r>
                    </a:p>
                  </a:txBody>
                  <a:tcPr/>
                </a:tc>
                <a:tc>
                  <a:txBody>
                    <a:bodyPr/>
                    <a:lstStyle/>
                    <a:p>
                      <a:r>
                        <a:rPr lang="en-US" dirty="0"/>
                        <a:t>The hydrogen of one water molecule attracted to the oxygen of another water molecule</a:t>
                      </a:r>
                    </a:p>
                  </a:txBody>
                  <a:tcPr/>
                </a:tc>
                <a:extLst>
                  <a:ext uri="{0D108BD9-81ED-4DB2-BD59-A6C34878D82A}">
                    <a16:rowId xmlns:a16="http://schemas.microsoft.com/office/drawing/2014/main" val="2279086261"/>
                  </a:ext>
                </a:extLst>
              </a:tr>
              <a:tr h="1051632">
                <a:tc>
                  <a:txBody>
                    <a:bodyPr/>
                    <a:lstStyle/>
                    <a:p>
                      <a:r>
                        <a:rPr lang="en-US" dirty="0"/>
                        <a:t>Type of force</a:t>
                      </a:r>
                    </a:p>
                  </a:txBody>
                  <a:tcPr/>
                </a:tc>
                <a:tc>
                  <a:txBody>
                    <a:bodyPr/>
                    <a:lstStyle/>
                    <a:p>
                      <a:r>
                        <a:rPr lang="en-US" dirty="0"/>
                        <a:t>Intramolecular Force</a:t>
                      </a:r>
                    </a:p>
                  </a:txBody>
                  <a:tcPr/>
                </a:tc>
                <a:tc>
                  <a:txBody>
                    <a:bodyPr/>
                    <a:lstStyle/>
                    <a:p>
                      <a:r>
                        <a:rPr lang="en-US" dirty="0"/>
                        <a:t>Intramolecular Force</a:t>
                      </a:r>
                    </a:p>
                  </a:txBody>
                  <a:tcPr/>
                </a:tc>
                <a:tc>
                  <a:txBody>
                    <a:bodyPr/>
                    <a:lstStyle/>
                    <a:p>
                      <a:r>
                        <a:rPr lang="en-US" dirty="0"/>
                        <a:t>Intermolecular Force</a:t>
                      </a:r>
                    </a:p>
                  </a:txBody>
                  <a:tcPr/>
                </a:tc>
                <a:extLst>
                  <a:ext uri="{0D108BD9-81ED-4DB2-BD59-A6C34878D82A}">
                    <a16:rowId xmlns:a16="http://schemas.microsoft.com/office/drawing/2014/main" val="2863776902"/>
                  </a:ext>
                </a:extLst>
              </a:tr>
            </a:tbl>
          </a:graphicData>
        </a:graphic>
      </p:graphicFrame>
    </p:spTree>
    <p:extLst>
      <p:ext uri="{BB962C8B-B14F-4D97-AF65-F5344CB8AC3E}">
        <p14:creationId xmlns:p14="http://schemas.microsoft.com/office/powerpoint/2010/main" val="3067789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557" y="1908338"/>
            <a:ext cx="3999512" cy="4538088"/>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Alcohol</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Tree>
    <p:extLst>
      <p:ext uri="{BB962C8B-B14F-4D97-AF65-F5344CB8AC3E}">
        <p14:creationId xmlns:p14="http://schemas.microsoft.com/office/powerpoint/2010/main" val="4242821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557" y="1908338"/>
            <a:ext cx="3999512" cy="4538088"/>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Alcohol</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7" y="1324304"/>
            <a:ext cx="3999512"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2423375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70634"/>
            <a:ext cx="4267202" cy="4495051"/>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644648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08338"/>
            <a:ext cx="4267202" cy="4557347"/>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
        <p:nvSpPr>
          <p:cNvPr id="3" name="Title 2">
            <a:extLst>
              <a:ext uri="{FF2B5EF4-FFF2-40B4-BE49-F238E27FC236}">
                <a16:creationId xmlns:a16="http://schemas.microsoft.com/office/drawing/2014/main" id="{A38679EA-2570-BD9F-8B3D-34512BD1A950}"/>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28146A2F-0177-263A-A1C3-84C61C3A614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793419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08338"/>
            <a:ext cx="4267202" cy="4557347"/>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386679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6EAF4CE5-454F-AA39-6208-4E7D6DC5CC7C}"/>
              </a:ext>
            </a:extLst>
          </p:cNvPr>
          <p:cNvSpPr>
            <a:spLocks noGrp="1"/>
          </p:cNvSpPr>
          <p:nvPr>
            <p:ph idx="1"/>
          </p:nvPr>
        </p:nvSpPr>
        <p:spPr/>
        <p:txBody>
          <a:bodyPr>
            <a:normAutofit/>
          </a:bodyPr>
          <a:lstStyle/>
          <a:p>
            <a:pPr marL="0" indent="0" algn="l">
              <a:buNone/>
            </a:pPr>
            <a:endParaRPr lang="en-US" dirty="0">
              <a:solidFill>
                <a:schemeClr val="tx2">
                  <a:lumMod val="50000"/>
                </a:schemeClr>
              </a:solidFill>
              <a:latin typeface="Amasis MT Pro Medium" panose="020B0604020202020204" pitchFamily="18" charset="0"/>
            </a:endParaRPr>
          </a:p>
          <a:p>
            <a:pPr marL="0" indent="0" algn="l">
              <a:buNone/>
            </a:pPr>
            <a:endParaRPr lang="en-US" dirty="0">
              <a:solidFill>
                <a:schemeClr val="tx2">
                  <a:lumMod val="50000"/>
                </a:schemeClr>
              </a:solidFill>
              <a:latin typeface="Amasis MT Pro Medium" panose="020B0604020202020204" pitchFamily="18" charset="0"/>
            </a:endParaRPr>
          </a:p>
          <a:p>
            <a:pPr marL="0" indent="0" algn="l">
              <a:buNone/>
            </a:pPr>
            <a:r>
              <a:rPr lang="en-US" dirty="0">
                <a:solidFill>
                  <a:schemeClr val="tx2">
                    <a:lumMod val="50000"/>
                  </a:schemeClr>
                </a:solidFill>
                <a:latin typeface="Amasis MT Pro Medium" panose="020B0604020202020204" pitchFamily="18" charset="0"/>
              </a:rPr>
              <a:t>Presenter: </a:t>
            </a:r>
          </a:p>
          <a:p>
            <a:pPr marL="0" indent="0" algn="l">
              <a:buNone/>
            </a:pPr>
            <a:r>
              <a:rPr lang="en-US" sz="4800" dirty="0">
                <a:solidFill>
                  <a:schemeClr val="accent1"/>
                </a:solidFill>
                <a:latin typeface="Amasis MT Pro Medium" panose="020B0604020202020204" pitchFamily="18" charset="0"/>
              </a:rPr>
              <a:t>RUTH HUTSON,MSSE</a:t>
            </a:r>
          </a:p>
          <a:p>
            <a:pPr marL="0" indent="0" algn="l">
              <a:buNone/>
            </a:pPr>
            <a:r>
              <a:rPr lang="en-US" dirty="0">
                <a:solidFill>
                  <a:schemeClr val="tx2">
                    <a:lumMod val="50000"/>
                  </a:schemeClr>
                </a:solidFill>
                <a:latin typeface="Amasis MT Pro Medium" panose="020B0604020202020204" pitchFamily="18" charset="0"/>
              </a:rPr>
              <a:t>3D Molecular Designs Science Educator</a:t>
            </a:r>
          </a:p>
        </p:txBody>
      </p:sp>
      <p:pic>
        <p:nvPicPr>
          <p:cNvPr id="3" name="Picture 2" descr="A close-up of a person smiling&#10;&#10;Description automatically generated">
            <a:extLst>
              <a:ext uri="{FF2B5EF4-FFF2-40B4-BE49-F238E27FC236}">
                <a16:creationId xmlns:a16="http://schemas.microsoft.com/office/drawing/2014/main" id="{F956C2BF-0120-4B4C-4766-FF1DD2BAE405}"/>
              </a:ext>
            </a:extLst>
          </p:cNvPr>
          <p:cNvPicPr>
            <a:picLocks noChangeAspect="1"/>
          </p:cNvPicPr>
          <p:nvPr/>
        </p:nvPicPr>
        <p:blipFill>
          <a:blip r:embed="rId3"/>
          <a:stretch>
            <a:fillRect/>
          </a:stretch>
        </p:blipFill>
        <p:spPr>
          <a:xfrm>
            <a:off x="8326835" y="2052084"/>
            <a:ext cx="2782646" cy="3625702"/>
          </a:xfrm>
          <a:prstGeom prst="ellipse">
            <a:avLst/>
          </a:prstGeom>
          <a:ln>
            <a:noFill/>
          </a:ln>
          <a:effectLst>
            <a:softEdge rad="112500"/>
          </a:effectLst>
        </p:spPr>
      </p:pic>
      <p:sp>
        <p:nvSpPr>
          <p:cNvPr id="4" name="Oval 3">
            <a:extLst>
              <a:ext uri="{FF2B5EF4-FFF2-40B4-BE49-F238E27FC236}">
                <a16:creationId xmlns:a16="http://schemas.microsoft.com/office/drawing/2014/main" id="{AD96C863-187C-32B7-D1CC-8CD6F4C882FA}"/>
              </a:ext>
            </a:extLst>
          </p:cNvPr>
          <p:cNvSpPr/>
          <p:nvPr/>
        </p:nvSpPr>
        <p:spPr>
          <a:xfrm>
            <a:off x="8070112" y="1807535"/>
            <a:ext cx="3296093" cy="4114800"/>
          </a:xfrm>
          <a:prstGeom prst="ellipse">
            <a:avLst/>
          </a:prstGeom>
          <a:noFill/>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012100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08338"/>
            <a:ext cx="4267202" cy="4557347"/>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2452467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08338"/>
            <a:ext cx="4267202" cy="4557347"/>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34804854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08338"/>
            <a:ext cx="4267202" cy="4557347"/>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
        <p:nvSpPr>
          <p:cNvPr id="3" name="Title 2">
            <a:extLst>
              <a:ext uri="{FF2B5EF4-FFF2-40B4-BE49-F238E27FC236}">
                <a16:creationId xmlns:a16="http://schemas.microsoft.com/office/drawing/2014/main" id="{0477E438-25E5-B2C5-7160-8D2210395C13}"/>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DDDFEB5C-AA4A-BCA2-1925-90EED9E9A1D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12540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70635"/>
            <a:ext cx="4267202" cy="4495051"/>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36906569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5BF59-6D49-39B6-B86A-DE3DF0208BFE}"/>
              </a:ext>
            </a:extLst>
          </p:cNvPr>
          <p:cNvSpPr txBox="1"/>
          <p:nvPr/>
        </p:nvSpPr>
        <p:spPr>
          <a:xfrm>
            <a:off x="275465" y="1502979"/>
            <a:ext cx="7260451" cy="584775"/>
          </a:xfrm>
          <a:prstGeom prst="rect">
            <a:avLst/>
          </a:prstGeom>
          <a:noFill/>
        </p:spPr>
        <p:txBody>
          <a:bodyPr wrap="square" rtlCol="0">
            <a:spAutoFit/>
          </a:bodyPr>
          <a:lstStyle/>
          <a:p>
            <a:pPr algn="ctr"/>
            <a:r>
              <a:rPr lang="en-US" sz="3200" dirty="0"/>
              <a:t>Assessment Time</a:t>
            </a:r>
          </a:p>
        </p:txBody>
      </p:sp>
      <p:sp>
        <p:nvSpPr>
          <p:cNvPr id="3" name="TextBox 2">
            <a:extLst>
              <a:ext uri="{FF2B5EF4-FFF2-40B4-BE49-F238E27FC236}">
                <a16:creationId xmlns:a16="http://schemas.microsoft.com/office/drawing/2014/main" id="{F0E3447E-CB05-8329-247C-CDEA0A295974}"/>
              </a:ext>
            </a:extLst>
          </p:cNvPr>
          <p:cNvSpPr txBox="1"/>
          <p:nvPr/>
        </p:nvSpPr>
        <p:spPr>
          <a:xfrm>
            <a:off x="126124" y="2186153"/>
            <a:ext cx="6842235" cy="3816429"/>
          </a:xfrm>
          <a:prstGeom prst="rect">
            <a:avLst/>
          </a:prstGeom>
          <a:noFill/>
        </p:spPr>
        <p:txBody>
          <a:bodyPr wrap="square" rtlCol="0">
            <a:spAutoFit/>
          </a:bodyPr>
          <a:lstStyle/>
          <a:p>
            <a:r>
              <a:rPr lang="en-US" sz="2800" dirty="0"/>
              <a:t>Salt dissolves readily in water, but not as well in alcohol.  Create a model that explains why using either ethanol or methanol. Contrast that model with the model we did in class of salt dissolving in water. Make a sketch in the space provided and write a short narrative for the sketch. Be sure to label all parts of the sketch.</a:t>
            </a:r>
          </a:p>
          <a:p>
            <a:endParaRPr lang="en-US" dirty="0"/>
          </a:p>
        </p:txBody>
      </p:sp>
      <p:pic>
        <p:nvPicPr>
          <p:cNvPr id="5" name="Picture 4" descr="A group of balloons&#10;&#10;Description automatically generated with medium confidence">
            <a:extLst>
              <a:ext uri="{FF2B5EF4-FFF2-40B4-BE49-F238E27FC236}">
                <a16:creationId xmlns:a16="http://schemas.microsoft.com/office/drawing/2014/main" id="{3E5A0B7E-D7E9-F0C8-2EA7-B54A2CD49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6013" y="1938156"/>
            <a:ext cx="4626427" cy="4064426"/>
          </a:xfrm>
          <a:prstGeom prst="rect">
            <a:avLst/>
          </a:prstGeom>
        </p:spPr>
      </p:pic>
    </p:spTree>
    <p:extLst>
      <p:ext uri="{BB962C8B-B14F-4D97-AF65-F5344CB8AC3E}">
        <p14:creationId xmlns:p14="http://schemas.microsoft.com/office/powerpoint/2010/main" val="754705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496DD-7818-AEC5-17C3-5E86F8A0A545}"/>
              </a:ext>
            </a:extLst>
          </p:cNvPr>
          <p:cNvSpPr txBox="1"/>
          <p:nvPr/>
        </p:nvSpPr>
        <p:spPr>
          <a:xfrm>
            <a:off x="798787" y="1334814"/>
            <a:ext cx="11219792" cy="584775"/>
          </a:xfrm>
          <a:prstGeom prst="rect">
            <a:avLst/>
          </a:prstGeom>
          <a:noFill/>
        </p:spPr>
        <p:txBody>
          <a:bodyPr wrap="square" rtlCol="0">
            <a:spAutoFit/>
          </a:bodyPr>
          <a:lstStyle/>
          <a:p>
            <a:pPr algn="ctr"/>
            <a:r>
              <a:rPr lang="en-US" sz="3200" dirty="0"/>
              <a:t>Additional Assessment Ideas</a:t>
            </a:r>
          </a:p>
        </p:txBody>
      </p:sp>
      <p:sp>
        <p:nvSpPr>
          <p:cNvPr id="4" name="TextBox 3">
            <a:extLst>
              <a:ext uri="{FF2B5EF4-FFF2-40B4-BE49-F238E27FC236}">
                <a16:creationId xmlns:a16="http://schemas.microsoft.com/office/drawing/2014/main" id="{6D896CC8-CC14-2720-E797-DB59EC51164F}"/>
              </a:ext>
            </a:extLst>
          </p:cNvPr>
          <p:cNvSpPr txBox="1"/>
          <p:nvPr/>
        </p:nvSpPr>
        <p:spPr>
          <a:xfrm>
            <a:off x="504497" y="2686843"/>
            <a:ext cx="11514082" cy="4031873"/>
          </a:xfrm>
          <a:prstGeom prst="rect">
            <a:avLst/>
          </a:prstGeom>
          <a:noFill/>
        </p:spPr>
        <p:txBody>
          <a:bodyPr wrap="square" rtlCol="0">
            <a:spAutoFit/>
          </a:bodyPr>
          <a:lstStyle/>
          <a:p>
            <a:r>
              <a:rPr lang="en-US" sz="3200" dirty="0"/>
              <a:t>Create an experiment to compare:   </a:t>
            </a:r>
          </a:p>
          <a:p>
            <a:r>
              <a:rPr lang="en-US" sz="3200" dirty="0"/>
              <a:t>Melting points</a:t>
            </a:r>
          </a:p>
          <a:p>
            <a:r>
              <a:rPr lang="en-US" sz="3200" dirty="0"/>
              <a:t>Boiling points</a:t>
            </a:r>
          </a:p>
          <a:p>
            <a:r>
              <a:rPr lang="en-US" sz="3200" dirty="0"/>
              <a:t>Vapor pressures</a:t>
            </a:r>
          </a:p>
          <a:p>
            <a:r>
              <a:rPr lang="en-US" sz="3200" dirty="0"/>
              <a:t>Surface Tension</a:t>
            </a:r>
          </a:p>
          <a:p>
            <a:r>
              <a:rPr lang="en-US" sz="3200" dirty="0"/>
              <a:t>Evaporation Rates</a:t>
            </a:r>
          </a:p>
          <a:p>
            <a:endParaRPr lang="en-US" sz="3200" dirty="0"/>
          </a:p>
          <a:p>
            <a:r>
              <a:rPr lang="en-US" sz="3200" dirty="0"/>
              <a:t>Then model what is occurring at the molecular level. </a:t>
            </a:r>
          </a:p>
        </p:txBody>
      </p:sp>
      <p:pic>
        <p:nvPicPr>
          <p:cNvPr id="6" name="Picture 5" descr="A picture containing indoor, arranged&#10;&#10;Description automatically generated">
            <a:extLst>
              <a:ext uri="{FF2B5EF4-FFF2-40B4-BE49-F238E27FC236}">
                <a16:creationId xmlns:a16="http://schemas.microsoft.com/office/drawing/2014/main" id="{69C4AA16-DE0D-4726-F02B-447133341C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9889" y="2686843"/>
            <a:ext cx="4572000" cy="3429000"/>
          </a:xfrm>
          <a:prstGeom prst="rect">
            <a:avLst/>
          </a:prstGeom>
        </p:spPr>
      </p:pic>
    </p:spTree>
    <p:extLst>
      <p:ext uri="{BB962C8B-B14F-4D97-AF65-F5344CB8AC3E}">
        <p14:creationId xmlns:p14="http://schemas.microsoft.com/office/powerpoint/2010/main" val="406316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sp>
        <p:nvSpPr>
          <p:cNvPr id="3" name="TextBox 2">
            <a:extLst>
              <a:ext uri="{FF2B5EF4-FFF2-40B4-BE49-F238E27FC236}">
                <a16:creationId xmlns:a16="http://schemas.microsoft.com/office/drawing/2014/main" id="{4020479C-2B2F-BFD9-DE60-FB249B312796}"/>
              </a:ext>
            </a:extLst>
          </p:cNvPr>
          <p:cNvSpPr txBox="1"/>
          <p:nvPr/>
        </p:nvSpPr>
        <p:spPr>
          <a:xfrm>
            <a:off x="124161" y="1723698"/>
            <a:ext cx="5477853" cy="2585323"/>
          </a:xfrm>
          <a:prstGeom prst="rect">
            <a:avLst/>
          </a:prstGeom>
          <a:noFill/>
        </p:spPr>
        <p:txBody>
          <a:bodyPr wrap="square" rtlCol="0">
            <a:spAutoFit/>
          </a:bodyPr>
          <a:lstStyle/>
          <a:p>
            <a:pPr algn="ctr"/>
            <a:r>
              <a:rPr lang="en-US" sz="3600" dirty="0"/>
              <a:t>Describe atomic composition of simple molecules and extended structures.</a:t>
            </a:r>
          </a:p>
          <a:p>
            <a:endParaRPr lang="en-US" dirty="0"/>
          </a:p>
        </p:txBody>
      </p:sp>
      <p:pic>
        <p:nvPicPr>
          <p:cNvPr id="5" name="Picture 4" descr="A picture containing icon&#10;&#10;Description automatically generated">
            <a:extLst>
              <a:ext uri="{FF2B5EF4-FFF2-40B4-BE49-F238E27FC236}">
                <a16:creationId xmlns:a16="http://schemas.microsoft.com/office/drawing/2014/main" id="{1576A581-64CD-CBD7-E478-D8D160DBB6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777" y="3935217"/>
            <a:ext cx="4095750" cy="2714625"/>
          </a:xfrm>
          <a:prstGeom prst="rect">
            <a:avLst/>
          </a:prstGeom>
        </p:spPr>
      </p:pic>
      <p:pic>
        <p:nvPicPr>
          <p:cNvPr id="6" name="Picture 6" descr="A picture containing indoor, white, red&#10;&#10;Description automatically generated">
            <a:extLst>
              <a:ext uri="{FF2B5EF4-FFF2-40B4-BE49-F238E27FC236}">
                <a16:creationId xmlns:a16="http://schemas.microsoft.com/office/drawing/2014/main" id="{160C1F02-7555-0DF5-7F0A-CAD441ED9DBF}"/>
              </a:ext>
            </a:extLst>
          </p:cNvPr>
          <p:cNvPicPr>
            <a:picLocks noChangeAspect="1"/>
          </p:cNvPicPr>
          <p:nvPr/>
        </p:nvPicPr>
        <p:blipFill>
          <a:blip r:embed="rId5"/>
          <a:stretch>
            <a:fillRect/>
          </a:stretch>
        </p:blipFill>
        <p:spPr>
          <a:xfrm>
            <a:off x="4558747" y="4116192"/>
            <a:ext cx="2743200" cy="2358312"/>
          </a:xfrm>
          <a:prstGeom prst="rect">
            <a:avLst/>
          </a:prstGeom>
        </p:spPr>
      </p:pic>
    </p:spTree>
    <p:extLst>
      <p:ext uri="{BB962C8B-B14F-4D97-AF65-F5344CB8AC3E}">
        <p14:creationId xmlns:p14="http://schemas.microsoft.com/office/powerpoint/2010/main" val="2693214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sp>
        <p:nvSpPr>
          <p:cNvPr id="3" name="TextBox 2">
            <a:extLst>
              <a:ext uri="{FF2B5EF4-FFF2-40B4-BE49-F238E27FC236}">
                <a16:creationId xmlns:a16="http://schemas.microsoft.com/office/drawing/2014/main" id="{4020479C-2B2F-BFD9-DE60-FB249B312796}"/>
              </a:ext>
            </a:extLst>
          </p:cNvPr>
          <p:cNvSpPr txBox="1"/>
          <p:nvPr/>
        </p:nvSpPr>
        <p:spPr>
          <a:xfrm>
            <a:off x="124161" y="1723698"/>
            <a:ext cx="5477853" cy="2585323"/>
          </a:xfrm>
          <a:prstGeom prst="rect">
            <a:avLst/>
          </a:prstGeom>
          <a:noFill/>
        </p:spPr>
        <p:txBody>
          <a:bodyPr wrap="square" rtlCol="0">
            <a:spAutoFit/>
          </a:bodyPr>
          <a:lstStyle/>
          <a:p>
            <a:pPr algn="ctr"/>
            <a:r>
              <a:rPr lang="en-US" sz="3600" dirty="0"/>
              <a:t>Describe atomic composition of simple molecules and extended structures.</a:t>
            </a:r>
          </a:p>
          <a:p>
            <a:endParaRPr lang="en-US" dirty="0"/>
          </a:p>
        </p:txBody>
      </p:sp>
      <p:pic>
        <p:nvPicPr>
          <p:cNvPr id="5" name="Picture 4">
            <a:extLst>
              <a:ext uri="{FF2B5EF4-FFF2-40B4-BE49-F238E27FC236}">
                <a16:creationId xmlns:a16="http://schemas.microsoft.com/office/drawing/2014/main" id="{1576A581-64CD-CBD7-E478-D8D160DBB65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5774" y="3868956"/>
            <a:ext cx="2714625" cy="2714625"/>
          </a:xfrm>
          <a:prstGeom prst="rect">
            <a:avLst/>
          </a:prstGeom>
        </p:spPr>
      </p:pic>
      <p:pic>
        <p:nvPicPr>
          <p:cNvPr id="4" name="Picture 5" descr="A picture containing cup, indoor, green, glass&#10;&#10;Description automatically generated">
            <a:extLst>
              <a:ext uri="{FF2B5EF4-FFF2-40B4-BE49-F238E27FC236}">
                <a16:creationId xmlns:a16="http://schemas.microsoft.com/office/drawing/2014/main" id="{ADE2ECB1-362D-588D-90CC-3DA52F45BDF3}"/>
              </a:ext>
            </a:extLst>
          </p:cNvPr>
          <p:cNvPicPr>
            <a:picLocks noChangeAspect="1"/>
          </p:cNvPicPr>
          <p:nvPr/>
        </p:nvPicPr>
        <p:blipFill>
          <a:blip r:embed="rId5"/>
          <a:stretch>
            <a:fillRect/>
          </a:stretch>
        </p:blipFill>
        <p:spPr>
          <a:xfrm>
            <a:off x="4161183" y="3874067"/>
            <a:ext cx="4112590" cy="2301432"/>
          </a:xfrm>
          <a:prstGeom prst="rect">
            <a:avLst/>
          </a:prstGeom>
        </p:spPr>
      </p:pic>
    </p:spTree>
    <p:extLst>
      <p:ext uri="{BB962C8B-B14F-4D97-AF65-F5344CB8AC3E}">
        <p14:creationId xmlns:p14="http://schemas.microsoft.com/office/powerpoint/2010/main" val="1826508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sp>
        <p:nvSpPr>
          <p:cNvPr id="3" name="TextBox 2">
            <a:extLst>
              <a:ext uri="{FF2B5EF4-FFF2-40B4-BE49-F238E27FC236}">
                <a16:creationId xmlns:a16="http://schemas.microsoft.com/office/drawing/2014/main" id="{4020479C-2B2F-BFD9-DE60-FB249B312796}"/>
              </a:ext>
            </a:extLst>
          </p:cNvPr>
          <p:cNvSpPr txBox="1"/>
          <p:nvPr/>
        </p:nvSpPr>
        <p:spPr>
          <a:xfrm>
            <a:off x="124161" y="1723698"/>
            <a:ext cx="5477853" cy="2585323"/>
          </a:xfrm>
          <a:prstGeom prst="rect">
            <a:avLst/>
          </a:prstGeom>
          <a:noFill/>
        </p:spPr>
        <p:txBody>
          <a:bodyPr wrap="square" rtlCol="0">
            <a:spAutoFit/>
          </a:bodyPr>
          <a:lstStyle/>
          <a:p>
            <a:pPr algn="ctr"/>
            <a:r>
              <a:rPr lang="en-US" sz="3600" dirty="0"/>
              <a:t>Describe atomic composition of simple molecules and extended structures.</a:t>
            </a:r>
          </a:p>
          <a:p>
            <a:endParaRPr lang="en-US" dirty="0"/>
          </a:p>
        </p:txBody>
      </p:sp>
      <p:pic>
        <p:nvPicPr>
          <p:cNvPr id="5" name="Picture 4">
            <a:extLst>
              <a:ext uri="{FF2B5EF4-FFF2-40B4-BE49-F238E27FC236}">
                <a16:creationId xmlns:a16="http://schemas.microsoft.com/office/drawing/2014/main" id="{1576A581-64CD-CBD7-E478-D8D160DBB65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5774" y="3868956"/>
            <a:ext cx="2714625" cy="2714625"/>
          </a:xfrm>
          <a:prstGeom prst="rect">
            <a:avLst/>
          </a:prstGeom>
        </p:spPr>
      </p:pic>
    </p:spTree>
    <p:extLst>
      <p:ext uri="{BB962C8B-B14F-4D97-AF65-F5344CB8AC3E}">
        <p14:creationId xmlns:p14="http://schemas.microsoft.com/office/powerpoint/2010/main" val="6822352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0EA3AA-C3F0-2C57-5108-0DCDE2D7F97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4800" y="1908338"/>
            <a:ext cx="5248164" cy="3936123"/>
          </a:xfrm>
          <a:prstGeom prst="rect">
            <a:avLst/>
          </a:prstGeom>
        </p:spPr>
      </p:pic>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4">
            <a:alphaModFix/>
          </a:blip>
          <a:stretch>
            <a:fillRect/>
          </a:stretch>
        </p:blipFill>
        <p:spPr>
          <a:xfrm>
            <a:off x="5708201" y="1908338"/>
            <a:ext cx="6287149" cy="3752465"/>
          </a:xfrm>
          <a:prstGeom prst="rect">
            <a:avLst/>
          </a:prstGeom>
          <a:noFill/>
          <a:ln>
            <a:noFill/>
          </a:ln>
        </p:spPr>
      </p:pic>
    </p:spTree>
    <p:extLst>
      <p:ext uri="{BB962C8B-B14F-4D97-AF65-F5344CB8AC3E}">
        <p14:creationId xmlns:p14="http://schemas.microsoft.com/office/powerpoint/2010/main" val="2992039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6A12D-88A8-40C8-9CCB-D99758D91922}"/>
              </a:ext>
            </a:extLst>
          </p:cNvPr>
          <p:cNvSpPr>
            <a:spLocks noGrp="1"/>
          </p:cNvSpPr>
          <p:nvPr>
            <p:ph type="title"/>
          </p:nvPr>
        </p:nvSpPr>
        <p:spPr/>
        <p:txBody>
          <a:bodyPr>
            <a:normAutofit fontScale="90000"/>
          </a:bodyPr>
          <a:lstStyle/>
          <a:p>
            <a:pPr algn="ctr"/>
            <a:r>
              <a:rPr lang="en-US" sz="3600" dirty="0">
                <a:latin typeface="+mn-lt"/>
                <a:cs typeface="Arial" panose="020B0604020202020204" pitchFamily="34" charset="0"/>
              </a:rPr>
              <a:t>Workshop Learning Goals</a:t>
            </a:r>
          </a:p>
        </p:txBody>
      </p:sp>
      <p:sp>
        <p:nvSpPr>
          <p:cNvPr id="3" name="TextBox 2">
            <a:extLst>
              <a:ext uri="{FF2B5EF4-FFF2-40B4-BE49-F238E27FC236}">
                <a16:creationId xmlns:a16="http://schemas.microsoft.com/office/drawing/2014/main" id="{3333AD60-9795-856F-BE0F-658F25542C26}"/>
              </a:ext>
            </a:extLst>
          </p:cNvPr>
          <p:cNvSpPr txBox="1"/>
          <p:nvPr/>
        </p:nvSpPr>
        <p:spPr>
          <a:xfrm>
            <a:off x="691487" y="2071255"/>
            <a:ext cx="10650689" cy="4026552"/>
          </a:xfrm>
          <a:prstGeom prst="rect">
            <a:avLst/>
          </a:prstGeom>
          <a:noFill/>
        </p:spPr>
        <p:txBody>
          <a:bodyPr wrap="square" lIns="91440" tIns="45720" rIns="91440" bIns="45720" rtlCol="0" anchor="t">
            <a:spAutoFit/>
          </a:bodyPr>
          <a:lstStyle/>
          <a:p>
            <a:pPr marL="342900" indent="-342900">
              <a:lnSpc>
                <a:spcPct val="107000"/>
              </a:lnSpc>
              <a:buFont typeface="Symbol" panose="05050102010706020507" pitchFamily="18" charset="2"/>
              <a:buChar char=""/>
            </a:pPr>
            <a:r>
              <a:rPr lang="en-US" sz="2400" b="1" dirty="0">
                <a:effectLst/>
                <a:latin typeface="Calibri Light"/>
                <a:ea typeface="Times New Roman" panose="02020603050405020304" pitchFamily="18" charset="0"/>
                <a:cs typeface="Arial"/>
              </a:rPr>
              <a:t>Learn strategies for using hands on models to explain structure-function relationships.</a:t>
            </a:r>
            <a:r>
              <a:rPr lang="en-US" sz="2400" b="1" dirty="0">
                <a:latin typeface="Calibri Light"/>
                <a:ea typeface="Times New Roman" panose="02020603050405020304" pitchFamily="18" charset="0"/>
                <a:cs typeface="Arial"/>
              </a:rPr>
              <a:t>  </a:t>
            </a:r>
            <a:endParaRPr lang="en-US" sz="2400" b="1" dirty="0">
              <a:effectLst/>
              <a:latin typeface="Calibri Light" panose="020F0302020204030204" pitchFamily="34" charset="0"/>
              <a:ea typeface="Times New Roman" panose="02020603050405020304" pitchFamily="18" charset="0"/>
              <a:cs typeface="Arial" panose="020B0604020202020204" pitchFamily="34" charset="0"/>
            </a:endParaRPr>
          </a:p>
          <a:p>
            <a:pPr marL="342900" indent="-342900">
              <a:lnSpc>
                <a:spcPct val="107000"/>
              </a:lnSpc>
              <a:buFont typeface="Symbol" panose="05050102010706020507" pitchFamily="18" charset="2"/>
              <a:buChar char=""/>
            </a:pPr>
            <a:r>
              <a:rPr lang="en-US" sz="2400" b="1" dirty="0">
                <a:effectLst/>
                <a:latin typeface="Calibri Light"/>
                <a:ea typeface="Times New Roman" panose="02020603050405020304" pitchFamily="18" charset="0"/>
                <a:cs typeface="Arial"/>
              </a:rPr>
              <a:t>Use models to compare the structure of water at the macroscopic level </a:t>
            </a:r>
            <a:r>
              <a:rPr lang="en-US" sz="2400" b="1" dirty="0">
                <a:latin typeface="Calibri Light"/>
                <a:ea typeface="Times New Roman" panose="02020603050405020304" pitchFamily="18" charset="0"/>
                <a:cs typeface="Arial"/>
              </a:rPr>
              <a:t>(the </a:t>
            </a:r>
            <a:r>
              <a:rPr lang="en-US" sz="2400" b="1" dirty="0">
                <a:effectLst/>
                <a:latin typeface="Calibri Light"/>
                <a:ea typeface="Times New Roman" panose="02020603050405020304" pitchFamily="18" charset="0"/>
                <a:cs typeface="Arial"/>
              </a:rPr>
              <a:t>bulk scale</a:t>
            </a:r>
            <a:r>
              <a:rPr lang="en-US" sz="2400" b="1" dirty="0">
                <a:latin typeface="Calibri Light"/>
                <a:ea typeface="Times New Roman" panose="02020603050405020304" pitchFamily="18" charset="0"/>
                <a:cs typeface="Arial"/>
              </a:rPr>
              <a:t>) </a:t>
            </a:r>
            <a:r>
              <a:rPr lang="en-US" sz="2400" b="1" dirty="0">
                <a:effectLst/>
                <a:latin typeface="Calibri Light"/>
                <a:ea typeface="Times New Roman" panose="02020603050405020304" pitchFamily="18" charset="0"/>
                <a:cs typeface="Arial"/>
              </a:rPr>
              <a:t> to infer the strength of electrical forces between particles (NGSS HS-PS1-3).</a:t>
            </a:r>
            <a:endParaRPr lang="en-US" sz="2400" dirty="0">
              <a:effectLst/>
              <a:latin typeface="Calibri Light"/>
              <a:ea typeface="Calibri" panose="020F0502020204030204" pitchFamily="34" charset="0"/>
              <a:cs typeface="Arial"/>
            </a:endParaRPr>
          </a:p>
          <a:p>
            <a:pPr marL="342900" marR="0" lvl="0" indent="-342900">
              <a:lnSpc>
                <a:spcPct val="107000"/>
              </a:lnSpc>
              <a:spcBef>
                <a:spcPts val="0"/>
              </a:spcBef>
              <a:spcAft>
                <a:spcPts val="0"/>
              </a:spcAft>
              <a:buFont typeface="Symbol" panose="05050102010706020507" pitchFamily="18" charset="2"/>
              <a:buChar char=""/>
            </a:pPr>
            <a:r>
              <a:rPr lang="en-US" sz="2400" b="1" dirty="0">
                <a:effectLst/>
                <a:latin typeface="Calibri Light"/>
                <a:ea typeface="Times New Roman" panose="02020603050405020304" pitchFamily="18" charset="0"/>
                <a:cs typeface="Arial"/>
              </a:rPr>
              <a:t>Explore how models can be used to describe the atomic composition of simple molecules and extended structures (NGSS MS-PS1-1).</a:t>
            </a:r>
          </a:p>
          <a:p>
            <a:pPr marL="342900" indent="-342900">
              <a:lnSpc>
                <a:spcPct val="107000"/>
              </a:lnSpc>
              <a:buFont typeface="Symbol" panose="05050102010706020507" pitchFamily="18" charset="2"/>
              <a:buChar char=""/>
            </a:pPr>
            <a:r>
              <a:rPr lang="en-US" sz="2400" dirty="0">
                <a:ea typeface="+mn-lt"/>
                <a:cs typeface="+mn-lt"/>
              </a:rPr>
              <a:t>Measure and graph quantities to provide evidence that regardless of the type of change that occurs when heating, cooling, or mixing substances, the total weight of matter is conserved (NGSS 5-PS1-2)</a:t>
            </a:r>
            <a:endParaRPr lang="en-US" sz="2400" dirty="0">
              <a:latin typeface="Calibri Light"/>
              <a:ea typeface="Calibri" panose="020F0502020204030204" pitchFamily="34" charset="0"/>
              <a:cs typeface="Arial"/>
            </a:endParaRPr>
          </a:p>
          <a:p>
            <a:pPr marL="342900" marR="0" lvl="0" indent="-342900">
              <a:lnSpc>
                <a:spcPct val="107000"/>
              </a:lnSpc>
              <a:spcBef>
                <a:spcPts val="0"/>
              </a:spcBef>
              <a:spcAft>
                <a:spcPts val="0"/>
              </a:spcAft>
              <a:buFont typeface="Symbol" panose="05050102010706020507" pitchFamily="18" charset="2"/>
              <a:buChar char=""/>
            </a:pPr>
            <a:r>
              <a:rPr lang="en-US" sz="2400" b="1" dirty="0">
                <a:latin typeface="Calibri Light"/>
                <a:ea typeface="Calibri" panose="020F0502020204030204" pitchFamily="34" charset="0"/>
                <a:cs typeface="Arial"/>
              </a:rPr>
              <a:t>Have fun!</a:t>
            </a:r>
            <a:endParaRPr lang="en-US" sz="2400" dirty="0">
              <a:effectLst/>
              <a:latin typeface="Calibri Light"/>
              <a:ea typeface="Calibri" panose="020F0502020204030204" pitchFamily="34" charset="0"/>
              <a:cs typeface="Arial"/>
            </a:endParaRPr>
          </a:p>
        </p:txBody>
      </p:sp>
    </p:spTree>
    <p:extLst>
      <p:ext uri="{BB962C8B-B14F-4D97-AF65-F5344CB8AC3E}">
        <p14:creationId xmlns:p14="http://schemas.microsoft.com/office/powerpoint/2010/main" val="817340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extLst>
              <a:ext uri="{28A0092B-C50C-407E-A947-70E740481C1C}">
                <a14:useLocalDpi xmlns:a14="http://schemas.microsoft.com/office/drawing/2010/main" val="0"/>
              </a:ext>
            </a:extLst>
          </a:blip>
          <a:srcRect/>
          <a:stretch/>
        </p:blipFill>
        <p:spPr>
          <a:xfrm>
            <a:off x="6957847" y="1908338"/>
            <a:ext cx="3920359" cy="3936123"/>
          </a:xfrm>
          <a:prstGeom prst="rect">
            <a:avLst/>
          </a:prstGeom>
          <a:noFill/>
          <a:ln>
            <a:noFill/>
          </a:ln>
        </p:spPr>
      </p:pic>
      <p:pic>
        <p:nvPicPr>
          <p:cNvPr id="4" name="Picture 3">
            <a:extLst>
              <a:ext uri="{FF2B5EF4-FFF2-40B4-BE49-F238E27FC236}">
                <a16:creationId xmlns:a16="http://schemas.microsoft.com/office/drawing/2014/main" id="{020EA3AA-C3F0-2C57-5108-0DCDE2D7F97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1908338"/>
            <a:ext cx="5248164" cy="3936123"/>
          </a:xfrm>
          <a:prstGeom prst="rect">
            <a:avLst/>
          </a:prstGeom>
        </p:spPr>
      </p:pic>
    </p:spTree>
    <p:extLst>
      <p:ext uri="{BB962C8B-B14F-4D97-AF65-F5344CB8AC3E}">
        <p14:creationId xmlns:p14="http://schemas.microsoft.com/office/powerpoint/2010/main" val="2522442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extLst>
              <a:ext uri="{28A0092B-C50C-407E-A947-70E740481C1C}">
                <a14:useLocalDpi xmlns:a14="http://schemas.microsoft.com/office/drawing/2010/main" val="0"/>
              </a:ext>
            </a:extLst>
          </a:blip>
          <a:srcRect/>
          <a:stretch/>
        </p:blipFill>
        <p:spPr>
          <a:xfrm>
            <a:off x="6957847" y="1908338"/>
            <a:ext cx="3920359" cy="3936123"/>
          </a:xfrm>
          <a:prstGeom prst="rect">
            <a:avLst/>
          </a:prstGeom>
          <a:noFill/>
          <a:ln>
            <a:noFill/>
          </a:ln>
        </p:spPr>
      </p:pic>
      <p:pic>
        <p:nvPicPr>
          <p:cNvPr id="4" name="Picture 3">
            <a:extLst>
              <a:ext uri="{FF2B5EF4-FFF2-40B4-BE49-F238E27FC236}">
                <a16:creationId xmlns:a16="http://schemas.microsoft.com/office/drawing/2014/main" id="{020EA3AA-C3F0-2C57-5108-0DCDE2D7F97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1908338"/>
            <a:ext cx="5248164" cy="3936123"/>
          </a:xfrm>
          <a:prstGeom prst="rect">
            <a:avLst/>
          </a:prstGeom>
        </p:spPr>
      </p:pic>
      <p:sp>
        <p:nvSpPr>
          <p:cNvPr id="3" name="TextBox 2">
            <a:extLst>
              <a:ext uri="{FF2B5EF4-FFF2-40B4-BE49-F238E27FC236}">
                <a16:creationId xmlns:a16="http://schemas.microsoft.com/office/drawing/2014/main" id="{9D2471E7-59FD-280C-3E3E-D230C145B0A3}"/>
              </a:ext>
            </a:extLst>
          </p:cNvPr>
          <p:cNvSpPr txBox="1"/>
          <p:nvPr/>
        </p:nvSpPr>
        <p:spPr>
          <a:xfrm>
            <a:off x="309218" y="1258956"/>
            <a:ext cx="1062810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latin typeface="Calibri Light"/>
                <a:cs typeface="Calibri"/>
              </a:rPr>
              <a:t>How can this be made into an extended structure? </a:t>
            </a:r>
            <a:endParaRPr lang="en-US" sz="3600" b="1" dirty="0">
              <a:latin typeface="Calibri Light"/>
            </a:endParaRPr>
          </a:p>
        </p:txBody>
      </p:sp>
    </p:spTree>
    <p:extLst>
      <p:ext uri="{BB962C8B-B14F-4D97-AF65-F5344CB8AC3E}">
        <p14:creationId xmlns:p14="http://schemas.microsoft.com/office/powerpoint/2010/main" val="33361967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aCl Lattice&lt;span class='copyText'&gt;©&lt;/span&gt;">
            <a:extLst>
              <a:ext uri="{FF2B5EF4-FFF2-40B4-BE49-F238E27FC236}">
                <a16:creationId xmlns:a16="http://schemas.microsoft.com/office/drawing/2014/main" id="{65FB06F3-B7C5-D548-7126-BD13D67B60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585" y="1382808"/>
            <a:ext cx="7626829" cy="5076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243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descr="A white plate with a white substance on it&#10;&#10;Description automatically generated with low confidence">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283" y="1908338"/>
            <a:ext cx="4030717" cy="4030717"/>
          </a:xfrm>
          <a:prstGeom prst="rect">
            <a:avLst/>
          </a:prstGeom>
        </p:spPr>
      </p:pic>
    </p:spTree>
    <p:extLst>
      <p:ext uri="{BB962C8B-B14F-4D97-AF65-F5344CB8AC3E}">
        <p14:creationId xmlns:p14="http://schemas.microsoft.com/office/powerpoint/2010/main" val="9342406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descr="A white plate with a white substance on it&#10;&#10;Description automatically generated with low confidence">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283" y="1908338"/>
            <a:ext cx="4030717" cy="4030717"/>
          </a:xfrm>
          <a:prstGeom prst="rect">
            <a:avLst/>
          </a:prstGeom>
        </p:spPr>
      </p:pic>
      <p:sp>
        <p:nvSpPr>
          <p:cNvPr id="5" name="Thought Bubble: Cloud 4">
            <a:extLst>
              <a:ext uri="{FF2B5EF4-FFF2-40B4-BE49-F238E27FC236}">
                <a16:creationId xmlns:a16="http://schemas.microsoft.com/office/drawing/2014/main" id="{0C230286-D678-AD5C-9A9D-6DDD49570F01}"/>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
        <p:nvSpPr>
          <p:cNvPr id="3" name="Title 2">
            <a:extLst>
              <a:ext uri="{FF2B5EF4-FFF2-40B4-BE49-F238E27FC236}">
                <a16:creationId xmlns:a16="http://schemas.microsoft.com/office/drawing/2014/main" id="{CE979E75-76D3-7A76-2669-96879A291BCA}"/>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53F0ACBB-5D24-E359-2E68-6557C77C517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226824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2412178"/>
            <a:ext cx="4030717" cy="3023037"/>
          </a:xfrm>
          <a:prstGeom prst="rect">
            <a:avLst/>
          </a:prstGeom>
        </p:spPr>
      </p:pic>
      <p:sp>
        <p:nvSpPr>
          <p:cNvPr id="9" name="Thought Bubble: Cloud 8">
            <a:extLst>
              <a:ext uri="{FF2B5EF4-FFF2-40B4-BE49-F238E27FC236}">
                <a16:creationId xmlns:a16="http://schemas.microsoft.com/office/drawing/2014/main" id="{BD3DA18C-FF8B-6053-58FB-538BCDEABFF7}"/>
              </a:ext>
            </a:extLst>
          </p:cNvPr>
          <p:cNvSpPr/>
          <p:nvPr/>
        </p:nvSpPr>
        <p:spPr>
          <a:xfrm>
            <a:off x="6518031" y="21609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Tree>
    <p:extLst>
      <p:ext uri="{BB962C8B-B14F-4D97-AF65-F5344CB8AC3E}">
        <p14:creationId xmlns:p14="http://schemas.microsoft.com/office/powerpoint/2010/main" val="2803495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2412178"/>
            <a:ext cx="4030716" cy="3023037"/>
          </a:xfrm>
          <a:prstGeom prst="rect">
            <a:avLst/>
          </a:prstGeom>
        </p:spPr>
      </p:pic>
      <p:sp>
        <p:nvSpPr>
          <p:cNvPr id="9" name="Thought Bubble: Cloud 8">
            <a:extLst>
              <a:ext uri="{FF2B5EF4-FFF2-40B4-BE49-F238E27FC236}">
                <a16:creationId xmlns:a16="http://schemas.microsoft.com/office/drawing/2014/main" id="{BD3DA18C-FF8B-6053-58FB-538BCDEABFF7}"/>
              </a:ext>
            </a:extLst>
          </p:cNvPr>
          <p:cNvSpPr/>
          <p:nvPr/>
        </p:nvSpPr>
        <p:spPr>
          <a:xfrm>
            <a:off x="6518031" y="21609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Tree>
    <p:extLst>
      <p:ext uri="{BB962C8B-B14F-4D97-AF65-F5344CB8AC3E}">
        <p14:creationId xmlns:p14="http://schemas.microsoft.com/office/powerpoint/2010/main" val="2740102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2412178"/>
            <a:ext cx="4030716" cy="3023037"/>
          </a:xfrm>
          <a:prstGeom prst="rect">
            <a:avLst/>
          </a:prstGeom>
        </p:spPr>
      </p:pic>
      <p:sp>
        <p:nvSpPr>
          <p:cNvPr id="9" name="Thought Bubble: Cloud 8">
            <a:extLst>
              <a:ext uri="{FF2B5EF4-FFF2-40B4-BE49-F238E27FC236}">
                <a16:creationId xmlns:a16="http://schemas.microsoft.com/office/drawing/2014/main" id="{BD3DA18C-FF8B-6053-58FB-538BCDEABFF7}"/>
              </a:ext>
            </a:extLst>
          </p:cNvPr>
          <p:cNvSpPr/>
          <p:nvPr/>
        </p:nvSpPr>
        <p:spPr>
          <a:xfrm>
            <a:off x="6518031" y="21609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Tree>
    <p:extLst>
      <p:ext uri="{BB962C8B-B14F-4D97-AF65-F5344CB8AC3E}">
        <p14:creationId xmlns:p14="http://schemas.microsoft.com/office/powerpoint/2010/main" val="28354546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258176" y="1908338"/>
            <a:ext cx="3358930" cy="4030717"/>
          </a:xfrm>
          <a:prstGeom prst="rect">
            <a:avLst/>
          </a:prstGeom>
        </p:spPr>
      </p:pic>
      <p:sp>
        <p:nvSpPr>
          <p:cNvPr id="5" name="Thought Bubble: Cloud 4">
            <a:extLst>
              <a:ext uri="{FF2B5EF4-FFF2-40B4-BE49-F238E27FC236}">
                <a16:creationId xmlns:a16="http://schemas.microsoft.com/office/drawing/2014/main" id="{FA9F963B-403F-9DF1-723A-5B26DBF11DF3}"/>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
        <p:nvSpPr>
          <p:cNvPr id="3" name="Title 2">
            <a:extLst>
              <a:ext uri="{FF2B5EF4-FFF2-40B4-BE49-F238E27FC236}">
                <a16:creationId xmlns:a16="http://schemas.microsoft.com/office/drawing/2014/main" id="{CD19E633-42CE-3BD6-BADD-605C49CD1E86}"/>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0F5F2692-7812-9DD1-A820-2CF67D495B2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110777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1908338"/>
            <a:ext cx="4030717" cy="4030717"/>
          </a:xfrm>
          <a:prstGeom prst="rect">
            <a:avLst/>
          </a:prstGeom>
        </p:spPr>
      </p:pic>
      <p:sp>
        <p:nvSpPr>
          <p:cNvPr id="5" name="Thought Bubble: Cloud 4">
            <a:extLst>
              <a:ext uri="{FF2B5EF4-FFF2-40B4-BE49-F238E27FC236}">
                <a16:creationId xmlns:a16="http://schemas.microsoft.com/office/drawing/2014/main" id="{EEE9D72C-BE1E-651A-2CA9-3CEA06B41AD6}"/>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
        <p:nvSpPr>
          <p:cNvPr id="3" name="Title 2">
            <a:extLst>
              <a:ext uri="{FF2B5EF4-FFF2-40B4-BE49-F238E27FC236}">
                <a16:creationId xmlns:a16="http://schemas.microsoft.com/office/drawing/2014/main" id="{8C864D92-42A0-A8AD-3655-04597F245E28}"/>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4D905208-3DFB-F3A0-F39D-B29242FB89E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70890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A806B5-CC0B-A76F-2CC6-D73030088CDC}"/>
              </a:ext>
            </a:extLst>
          </p:cNvPr>
          <p:cNvPicPr>
            <a:picLocks noChangeAspect="1"/>
          </p:cNvPicPr>
          <p:nvPr/>
        </p:nvPicPr>
        <p:blipFill rotWithShape="1">
          <a:blip r:embed="rId3">
            <a:extLst>
              <a:ext uri="{28A0092B-C50C-407E-A947-70E740481C1C}">
                <a14:useLocalDpi xmlns:a14="http://schemas.microsoft.com/office/drawing/2010/main" val="0"/>
              </a:ext>
            </a:extLst>
          </a:blip>
          <a:srcRect l="-29884" t="-29884"/>
          <a:stretch/>
        </p:blipFill>
        <p:spPr>
          <a:xfrm>
            <a:off x="-101690" y="-762000"/>
            <a:ext cx="10296851" cy="6858000"/>
          </a:xfrm>
          <a:prstGeom prst="rect">
            <a:avLst/>
          </a:prstGeom>
        </p:spPr>
      </p:pic>
    </p:spTree>
    <p:extLst>
      <p:ext uri="{BB962C8B-B14F-4D97-AF65-F5344CB8AC3E}">
        <p14:creationId xmlns:p14="http://schemas.microsoft.com/office/powerpoint/2010/main" val="39482506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1956571"/>
            <a:ext cx="4030717" cy="3934250"/>
          </a:xfrm>
          <a:prstGeom prst="rect">
            <a:avLst/>
          </a:prstGeom>
        </p:spPr>
      </p:pic>
      <p:sp>
        <p:nvSpPr>
          <p:cNvPr id="5" name="Thought Bubble: Cloud 4">
            <a:extLst>
              <a:ext uri="{FF2B5EF4-FFF2-40B4-BE49-F238E27FC236}">
                <a16:creationId xmlns:a16="http://schemas.microsoft.com/office/drawing/2014/main" id="{EEE9D72C-BE1E-651A-2CA9-3CEA06B41AD6}"/>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Tree>
    <p:extLst>
      <p:ext uri="{BB962C8B-B14F-4D97-AF65-F5344CB8AC3E}">
        <p14:creationId xmlns:p14="http://schemas.microsoft.com/office/powerpoint/2010/main" val="41206553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5BF59-6D49-39B6-B86A-DE3DF0208BFE}"/>
              </a:ext>
            </a:extLst>
          </p:cNvPr>
          <p:cNvSpPr txBox="1"/>
          <p:nvPr/>
        </p:nvSpPr>
        <p:spPr>
          <a:xfrm>
            <a:off x="275465" y="1502979"/>
            <a:ext cx="7260451" cy="584775"/>
          </a:xfrm>
          <a:prstGeom prst="rect">
            <a:avLst/>
          </a:prstGeom>
          <a:noFill/>
        </p:spPr>
        <p:txBody>
          <a:bodyPr wrap="square" lIns="91440" tIns="45720" rIns="91440" bIns="45720" rtlCol="0" anchor="t">
            <a:spAutoFit/>
          </a:bodyPr>
          <a:lstStyle/>
          <a:p>
            <a:pPr algn="ctr"/>
            <a:r>
              <a:rPr lang="en-US" sz="3200" dirty="0"/>
              <a:t>Challenge Time</a:t>
            </a:r>
          </a:p>
        </p:txBody>
      </p:sp>
      <p:sp>
        <p:nvSpPr>
          <p:cNvPr id="3" name="TextBox 2">
            <a:extLst>
              <a:ext uri="{FF2B5EF4-FFF2-40B4-BE49-F238E27FC236}">
                <a16:creationId xmlns:a16="http://schemas.microsoft.com/office/drawing/2014/main" id="{F0E3447E-CB05-8329-247C-CDEA0A295974}"/>
              </a:ext>
            </a:extLst>
          </p:cNvPr>
          <p:cNvSpPr txBox="1"/>
          <p:nvPr/>
        </p:nvSpPr>
        <p:spPr>
          <a:xfrm>
            <a:off x="126124" y="2186153"/>
            <a:ext cx="6842235" cy="2092881"/>
          </a:xfrm>
          <a:prstGeom prst="rect">
            <a:avLst/>
          </a:prstGeom>
          <a:noFill/>
        </p:spPr>
        <p:txBody>
          <a:bodyPr wrap="square" lIns="91440" tIns="45720" rIns="91440" bIns="45720" rtlCol="0" anchor="t">
            <a:spAutoFit/>
          </a:bodyPr>
          <a:lstStyle/>
          <a:p>
            <a:r>
              <a:rPr lang="en-US" sz="2800" dirty="0"/>
              <a:t>How could you use the NaCl lattice and the Water Kit to support that the total weight of matter doesn't change when sodium chloride is dissolved in water?</a:t>
            </a:r>
            <a:endParaRPr lang="en-US" sz="2800" dirty="0">
              <a:cs typeface="Calibri"/>
            </a:endParaRPr>
          </a:p>
          <a:p>
            <a:endParaRPr lang="en-US" dirty="0"/>
          </a:p>
        </p:txBody>
      </p:sp>
      <p:pic>
        <p:nvPicPr>
          <p:cNvPr id="5" name="Picture 4">
            <a:extLst>
              <a:ext uri="{FF2B5EF4-FFF2-40B4-BE49-F238E27FC236}">
                <a16:creationId xmlns:a16="http://schemas.microsoft.com/office/drawing/2014/main" id="{3E5A0B7E-D7E9-F0C8-2EA7-B54A2CD49B94}"/>
              </a:ext>
            </a:extLst>
          </p:cNvPr>
          <p:cNvPicPr>
            <a:picLocks noChangeAspect="1"/>
          </p:cNvPicPr>
          <p:nvPr/>
        </p:nvPicPr>
        <p:blipFill>
          <a:blip r:embed="rId3"/>
          <a:srcRect/>
          <a:stretch/>
        </p:blipFill>
        <p:spPr>
          <a:xfrm>
            <a:off x="7464425" y="2235459"/>
            <a:ext cx="3949603" cy="3469820"/>
          </a:xfrm>
          <a:prstGeom prst="rect">
            <a:avLst/>
          </a:prstGeom>
        </p:spPr>
      </p:pic>
    </p:spTree>
    <p:extLst>
      <p:ext uri="{BB962C8B-B14F-4D97-AF65-F5344CB8AC3E}">
        <p14:creationId xmlns:p14="http://schemas.microsoft.com/office/powerpoint/2010/main" val="4277267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06CDB-3D6F-41B1-A284-BE9DE96C9905}"/>
              </a:ext>
            </a:extLst>
          </p:cNvPr>
          <p:cNvSpPr>
            <a:spLocks noGrp="1"/>
          </p:cNvSpPr>
          <p:nvPr>
            <p:ph type="title"/>
          </p:nvPr>
        </p:nvSpPr>
        <p:spPr/>
        <p:txBody>
          <a:bodyPr>
            <a:noAutofit/>
          </a:bodyPr>
          <a:lstStyle/>
          <a:p>
            <a:r>
              <a:rPr lang="en-US" sz="3600" dirty="0">
                <a:latin typeface="+mn-lt"/>
              </a:rPr>
              <a:t>Workshop NGSS Connections </a:t>
            </a:r>
            <a:br>
              <a:rPr lang="en-US" sz="3600" dirty="0">
                <a:solidFill>
                  <a:srgbClr val="0070C0"/>
                </a:solidFill>
              </a:rPr>
            </a:br>
            <a:r>
              <a:rPr lang="en-US" sz="2000" dirty="0">
                <a:solidFill>
                  <a:schemeClr val="accent1"/>
                </a:solidFill>
                <a:latin typeface="+mn-lt"/>
              </a:rPr>
              <a:t>(and/or other applicable standards)</a:t>
            </a:r>
          </a:p>
        </p:txBody>
      </p:sp>
      <p:sp>
        <p:nvSpPr>
          <p:cNvPr id="3" name="Content Placeholder 2">
            <a:extLst>
              <a:ext uri="{FF2B5EF4-FFF2-40B4-BE49-F238E27FC236}">
                <a16:creationId xmlns:a16="http://schemas.microsoft.com/office/drawing/2014/main" id="{2867A185-05C1-0B2B-D3B8-13276252E3E5}"/>
              </a:ext>
            </a:extLst>
          </p:cNvPr>
          <p:cNvSpPr>
            <a:spLocks noGrp="1"/>
          </p:cNvSpPr>
          <p:nvPr>
            <p:ph idx="1"/>
          </p:nvPr>
        </p:nvSpPr>
        <p:spPr/>
        <p:txBody>
          <a:bodyPr/>
          <a:lstStyle/>
          <a:p>
            <a:endParaRPr lang="en-US"/>
          </a:p>
        </p:txBody>
      </p:sp>
      <p:graphicFrame>
        <p:nvGraphicFramePr>
          <p:cNvPr id="4" name="Table 3">
            <a:extLst>
              <a:ext uri="{FF2B5EF4-FFF2-40B4-BE49-F238E27FC236}">
                <a16:creationId xmlns:a16="http://schemas.microsoft.com/office/drawing/2014/main" id="{6A7E2AEF-CE4B-4814-9EB8-FFB6BFA6087A}"/>
              </a:ext>
            </a:extLst>
          </p:cNvPr>
          <p:cNvGraphicFramePr>
            <a:graphicFrameLocks noGrp="1"/>
          </p:cNvGraphicFramePr>
          <p:nvPr>
            <p:extLst>
              <p:ext uri="{D42A27DB-BD31-4B8C-83A1-F6EECF244321}">
                <p14:modId xmlns:p14="http://schemas.microsoft.com/office/powerpoint/2010/main" val="1524646651"/>
              </p:ext>
            </p:extLst>
          </p:nvPr>
        </p:nvGraphicFramePr>
        <p:xfrm>
          <a:off x="618434" y="1910521"/>
          <a:ext cx="10956169" cy="4378492"/>
        </p:xfrm>
        <a:graphic>
          <a:graphicData uri="http://schemas.openxmlformats.org/drawingml/2006/table">
            <a:tbl>
              <a:tblPr firstRow="1" firstCol="1" bandRow="1">
                <a:tableStyleId>{C4B1156A-380E-4F78-BDF5-A606A8083BF9}</a:tableStyleId>
              </a:tblPr>
              <a:tblGrid>
                <a:gridCol w="2658829">
                  <a:extLst>
                    <a:ext uri="{9D8B030D-6E8A-4147-A177-3AD203B41FA5}">
                      <a16:colId xmlns:a16="http://schemas.microsoft.com/office/drawing/2014/main" val="598079876"/>
                    </a:ext>
                  </a:extLst>
                </a:gridCol>
                <a:gridCol w="2902546">
                  <a:extLst>
                    <a:ext uri="{9D8B030D-6E8A-4147-A177-3AD203B41FA5}">
                      <a16:colId xmlns:a16="http://schemas.microsoft.com/office/drawing/2014/main" val="3881289360"/>
                    </a:ext>
                  </a:extLst>
                </a:gridCol>
                <a:gridCol w="2697397">
                  <a:extLst>
                    <a:ext uri="{9D8B030D-6E8A-4147-A177-3AD203B41FA5}">
                      <a16:colId xmlns:a16="http://schemas.microsoft.com/office/drawing/2014/main" val="2035052738"/>
                    </a:ext>
                  </a:extLst>
                </a:gridCol>
                <a:gridCol w="2697397">
                  <a:extLst>
                    <a:ext uri="{9D8B030D-6E8A-4147-A177-3AD203B41FA5}">
                      <a16:colId xmlns:a16="http://schemas.microsoft.com/office/drawing/2014/main" val="2110801981"/>
                    </a:ext>
                  </a:extLst>
                </a:gridCol>
              </a:tblGrid>
              <a:tr h="635049">
                <a:tc>
                  <a:txBody>
                    <a:bodyPr/>
                    <a:lstStyle/>
                    <a:p>
                      <a:pPr marL="0" marR="0" algn="ctr">
                        <a:lnSpc>
                          <a:spcPct val="107000"/>
                        </a:lnSpc>
                        <a:spcBef>
                          <a:spcPts val="0"/>
                        </a:spcBef>
                        <a:spcAft>
                          <a:spcPts val="0"/>
                        </a:spcAft>
                      </a:pPr>
                      <a:r>
                        <a:rPr lang="en-US" sz="3200" dirty="0">
                          <a:solidFill>
                            <a:schemeClr val="bg1"/>
                          </a:solidFill>
                          <a:effectLst/>
                        </a:rPr>
                        <a:t>SEPs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dirty="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dirty="0">
                          <a:solidFill>
                            <a:schemeClr val="bg1"/>
                          </a:solidFill>
                          <a:effectLst/>
                        </a:rPr>
                        <a:t>DCIs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tc>
                  <a:txBody>
                    <a:bodyPr/>
                    <a:lstStyle/>
                    <a:p>
                      <a:pPr marL="0" lvl="0" algn="ctr">
                        <a:lnSpc>
                          <a:spcPct val="107000"/>
                        </a:lnSpc>
                        <a:spcBef>
                          <a:spcPts val="0"/>
                        </a:spcBef>
                        <a:spcAft>
                          <a:spcPts val="0"/>
                        </a:spcAft>
                        <a:buNone/>
                      </a:pPr>
                      <a:r>
                        <a:rPr lang="en-US" sz="3200" dirty="0">
                          <a:solidFill>
                            <a:schemeClr val="bg1"/>
                          </a:solidFill>
                          <a:effectLst/>
                        </a:rPr>
                        <a:t>TEKS</a:t>
                      </a:r>
                    </a:p>
                  </a:txBody>
                  <a:tcPr marL="68580" marR="68580" marT="0" marB="0">
                    <a:lnL w="38100" cap="flat" cmpd="sng" algn="ctr">
                      <a:solidFill>
                        <a:schemeClr val="tx1"/>
                      </a:solidFill>
                      <a:prstDash val="solid"/>
                      <a:round/>
                      <a:headEnd type="none" w="med" len="med"/>
                      <a:tailEnd type="none" w="med" len="med"/>
                    </a:lnL>
                    <a:lnR w="38099">
                      <a:solidFill>
                        <a:schemeClr val="tx1"/>
                      </a:solidFill>
                    </a:lnR>
                    <a:lnT w="38099">
                      <a:solidFill>
                        <a:schemeClr val="tx1"/>
                      </a:solidFill>
                    </a:lnT>
                    <a:lnB w="38099">
                      <a:solidFill>
                        <a:schemeClr val="tx1"/>
                      </a:solidFill>
                    </a:lnB>
                    <a:solidFill>
                      <a:srgbClr val="FF6600"/>
                    </a:solidFill>
                  </a:tcPr>
                </a:tc>
                <a:extLst>
                  <a:ext uri="{0D108BD9-81ED-4DB2-BD59-A6C34878D82A}">
                    <a16:rowId xmlns:a16="http://schemas.microsoft.com/office/drawing/2014/main" val="4031367682"/>
                  </a:ext>
                </a:extLst>
              </a:tr>
              <a:tr h="1403791">
                <a:tc>
                  <a:txBody>
                    <a:bodyPr/>
                    <a:lstStyle/>
                    <a:p>
                      <a:pPr marL="0" marR="0" lvl="0">
                        <a:lnSpc>
                          <a:spcPct val="107000"/>
                        </a:lnSpc>
                        <a:spcBef>
                          <a:spcPts val="0"/>
                        </a:spcBef>
                        <a:spcAft>
                          <a:spcPts val="0"/>
                        </a:spcAft>
                        <a:buNone/>
                      </a:pPr>
                      <a:r>
                        <a:rPr lang="en-US" sz="2400" b="1" dirty="0">
                          <a:effectLst/>
                          <a:latin typeface="Calibri"/>
                          <a:cs typeface="Times New Roman"/>
                        </a:rPr>
                        <a:t>Using Mathematics and Computational Thinking</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Scale, Proportion, and Quantity</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dirty="0">
                          <a:effectLst/>
                          <a:latin typeface="Calibri"/>
                          <a:cs typeface="Times New Roman"/>
                        </a:rPr>
                        <a:t>5-PS1-2</a:t>
                      </a:r>
                      <a:endParaRPr lang="en-US" dirty="0"/>
                    </a:p>
                    <a:p>
                      <a:pPr marL="0" marR="0" lvl="0">
                        <a:lnSpc>
                          <a:spcPct val="107000"/>
                        </a:lnSpc>
                        <a:spcBef>
                          <a:spcPts val="0"/>
                        </a:spcBef>
                        <a:spcAft>
                          <a:spcPts val="0"/>
                        </a:spcAft>
                        <a:buNone/>
                      </a:pPr>
                      <a:endParaRPr lang="en-US" sz="2400" b="1" dirty="0">
                        <a:effectLst/>
                        <a:latin typeface="Calibri"/>
                        <a:ea typeface="Calibri" panose="020F0502020204030204" pitchFamily="34" charset="0"/>
                        <a:cs typeface="Times New Roman"/>
                      </a:endParaRP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tc>
                  <a:txBody>
                    <a:bodyPr/>
                    <a:lstStyle/>
                    <a:p>
                      <a:pPr marL="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Student Expectation- C.10A</a:t>
                      </a:r>
                    </a:p>
                  </a:txBody>
                  <a:tcPr marL="68580" marR="68580" marT="0" marB="0">
                    <a:lnL w="38099">
                      <a:solidFill>
                        <a:schemeClr val="tx1"/>
                      </a:solidFill>
                    </a:lnL>
                    <a:lnR w="38099">
                      <a:solidFill>
                        <a:schemeClr val="tx1"/>
                      </a:solidFill>
                    </a:lnR>
                    <a:lnT w="38099">
                      <a:solidFill>
                        <a:schemeClr val="tx1"/>
                      </a:solidFill>
                    </a:lnT>
                    <a:lnB w="38099">
                      <a:solidFill>
                        <a:schemeClr val="tx1"/>
                      </a:solidFill>
                    </a:lnB>
                    <a:solidFill>
                      <a:srgbClr val="FFCC99"/>
                    </a:solidFill>
                  </a:tcPr>
                </a:tc>
                <a:extLst>
                  <a:ext uri="{0D108BD9-81ED-4DB2-BD59-A6C34878D82A}">
                    <a16:rowId xmlns:a16="http://schemas.microsoft.com/office/drawing/2014/main" val="2084955307"/>
                  </a:ext>
                </a:extLst>
              </a:tr>
              <a:tr h="935861">
                <a:tc>
                  <a:txBody>
                    <a:bodyPr/>
                    <a:lstStyle/>
                    <a:p>
                      <a:pPr marL="0" marR="0" lvl="0">
                        <a:lnSpc>
                          <a:spcPct val="107000"/>
                        </a:lnSpc>
                        <a:spcBef>
                          <a:spcPts val="0"/>
                        </a:spcBef>
                        <a:spcAft>
                          <a:spcPts val="0"/>
                        </a:spcAft>
                        <a:buNone/>
                      </a:pPr>
                      <a:r>
                        <a:rPr lang="en-US" sz="2400" b="1" dirty="0">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Patterns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dirty="0">
                          <a:effectLst/>
                          <a:latin typeface="Calibri"/>
                          <a:cs typeface="Times New Roman"/>
                        </a:rPr>
                        <a:t>MS-PS1-1</a:t>
                      </a:r>
                      <a:endParaRPr lang="en-US"/>
                    </a:p>
                    <a:p>
                      <a:pPr marL="0" marR="0" lvl="0">
                        <a:lnSpc>
                          <a:spcPct val="107000"/>
                        </a:lnSpc>
                        <a:spcBef>
                          <a:spcPts val="0"/>
                        </a:spcBef>
                        <a:spcAft>
                          <a:spcPts val="0"/>
                        </a:spcAft>
                        <a:buNone/>
                      </a:pPr>
                      <a:endParaRPr lang="en-US" sz="2400" b="1" dirty="0">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tc>
                  <a:txBody>
                    <a:bodyPr/>
                    <a:lstStyle/>
                    <a:p>
                      <a:pPr marL="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Student Expectation- 8.5D</a:t>
                      </a:r>
                    </a:p>
                  </a:txBody>
                  <a:tcPr marL="68580" marR="68580" marT="0" marB="0">
                    <a:lnL w="38100" cap="flat" cmpd="sng" algn="ctr">
                      <a:solidFill>
                        <a:schemeClr val="tx1"/>
                      </a:solidFill>
                      <a:prstDash val="solid"/>
                      <a:round/>
                      <a:headEnd type="none" w="med" len="med"/>
                      <a:tailEnd type="none" w="med" len="med"/>
                    </a:lnL>
                    <a:lnR w="38099">
                      <a:solidFill>
                        <a:schemeClr val="tx1"/>
                      </a:solidFill>
                    </a:lnR>
                    <a:lnT w="38099">
                      <a:solidFill>
                        <a:schemeClr val="tx1"/>
                      </a:solidFill>
                    </a:lnT>
                    <a:lnB w="38099">
                      <a:solidFill>
                        <a:schemeClr val="tx1"/>
                      </a:solidFill>
                    </a:lnB>
                    <a:solidFill>
                      <a:srgbClr val="FFCC99"/>
                    </a:solidFill>
                  </a:tcPr>
                </a:tc>
                <a:extLst>
                  <a:ext uri="{0D108BD9-81ED-4DB2-BD59-A6C34878D82A}">
                    <a16:rowId xmlns:a16="http://schemas.microsoft.com/office/drawing/2014/main" val="40861642"/>
                  </a:ext>
                </a:extLst>
              </a:tr>
              <a:tr h="1403791">
                <a:tc>
                  <a:txBody>
                    <a:bodyPr/>
                    <a:lstStyle/>
                    <a:p>
                      <a:pPr marL="0" marR="0" lvl="0">
                        <a:lnSpc>
                          <a:spcPct val="107000"/>
                        </a:lnSpc>
                        <a:spcBef>
                          <a:spcPts val="0"/>
                        </a:spcBef>
                        <a:spcAft>
                          <a:spcPts val="0"/>
                        </a:spcAft>
                        <a:buNone/>
                      </a:pPr>
                      <a:r>
                        <a:rPr lang="en-US" sz="2400" b="1" dirty="0">
                          <a:effectLst/>
                          <a:latin typeface="Calibri"/>
                          <a:cs typeface="Times New Roman"/>
                        </a:rPr>
                        <a:t>Planning and Carrying Out Investigations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endParaRPr lang="en-US" sz="2400" b="1" dirty="0">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HS-PS1-3</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tc>
                  <a:txBody>
                    <a:bodyPr/>
                    <a:lstStyle/>
                    <a:p>
                      <a:pPr marL="0" lvl="0">
                        <a:lnSpc>
                          <a:spcPct val="107000"/>
                        </a:lnSpc>
                        <a:spcBef>
                          <a:spcPts val="0"/>
                        </a:spcBef>
                        <a:spcAft>
                          <a:spcPts val="0"/>
                        </a:spcAft>
                        <a:buNone/>
                      </a:pPr>
                      <a:r>
                        <a:rPr lang="en-US" sz="2400" b="1" dirty="0">
                          <a:effectLst/>
                          <a:latin typeface="Calibri"/>
                          <a:cs typeface="Times New Roman"/>
                        </a:rPr>
                        <a:t>Student Expectation- 5.5C</a:t>
                      </a:r>
                    </a:p>
                  </a:txBody>
                  <a:tcPr marL="68580" marR="68580" marT="0" marB="0">
                    <a:lnL w="38100" cap="flat" cmpd="sng" algn="ctr">
                      <a:solidFill>
                        <a:schemeClr val="tx1"/>
                      </a:solidFill>
                      <a:prstDash val="solid"/>
                      <a:round/>
                      <a:headEnd type="none" w="med" len="med"/>
                      <a:tailEnd type="none" w="med" len="med"/>
                    </a:lnL>
                    <a:lnR w="38099">
                      <a:solidFill>
                        <a:schemeClr val="tx1"/>
                      </a:solidFill>
                    </a:lnR>
                    <a:lnT w="38099">
                      <a:solidFill>
                        <a:schemeClr val="tx1"/>
                      </a:solidFill>
                    </a:lnT>
                    <a:lnB w="38099">
                      <a:solidFill>
                        <a:schemeClr val="tx1"/>
                      </a:solidFill>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6272473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dirty="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dirty="0">
                <a:latin typeface="+mn-lt"/>
                <a:cs typeface="Calibri"/>
              </a:rPr>
              <a:t>Scan the QR Code and complete this short survey.</a:t>
            </a:r>
            <a:endParaRPr lang="en-US">
              <a:latin typeface="+mn-lt"/>
              <a:cs typeface="Calibri"/>
            </a:endParaRPr>
          </a:p>
        </p:txBody>
      </p:sp>
      <p:pic>
        <p:nvPicPr>
          <p:cNvPr id="5" name="Picture 5" descr="Qr code&#10;&#10;Description automatically generated">
            <a:extLst>
              <a:ext uri="{FF2B5EF4-FFF2-40B4-BE49-F238E27FC236}">
                <a16:creationId xmlns:a16="http://schemas.microsoft.com/office/drawing/2014/main" id="{04AE955A-7DEF-9015-8373-32903BEFF1B7}"/>
              </a:ext>
            </a:extLst>
          </p:cNvPr>
          <p:cNvPicPr>
            <a:picLocks noChangeAspect="1"/>
          </p:cNvPicPr>
          <p:nvPr/>
        </p:nvPicPr>
        <p:blipFill>
          <a:blip r:embed="rId2"/>
          <a:stretch>
            <a:fillRect/>
          </a:stretch>
        </p:blipFill>
        <p:spPr>
          <a:xfrm>
            <a:off x="5698982" y="952500"/>
            <a:ext cx="4829963" cy="4829963"/>
          </a:xfrm>
          <a:prstGeom prst="rect">
            <a:avLst/>
          </a:prstGeom>
        </p:spPr>
      </p:pic>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43</a:t>
            </a:fld>
            <a:endParaRPr lang="en-US">
              <a:solidFill>
                <a:prstClr val="black">
                  <a:tint val="75000"/>
                </a:prstClr>
              </a:solidFill>
            </a:endParaRPr>
          </a:p>
        </p:txBody>
      </p:sp>
    </p:spTree>
    <p:extLst>
      <p:ext uri="{BB962C8B-B14F-4D97-AF65-F5344CB8AC3E}">
        <p14:creationId xmlns:p14="http://schemas.microsoft.com/office/powerpoint/2010/main" val="39429711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960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descr="A picture containing white&#10;&#10;Description automatically generated">
            <a:extLst>
              <a:ext uri="{FF2B5EF4-FFF2-40B4-BE49-F238E27FC236}">
                <a16:creationId xmlns:a16="http://schemas.microsoft.com/office/drawing/2014/main" id="{D212B0E4-C854-765B-DA4D-3EE33FD82C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943" y="1908338"/>
            <a:ext cx="5395258" cy="4046444"/>
          </a:xfrm>
          <a:prstGeom prst="rect">
            <a:avLst/>
          </a:prstGeom>
        </p:spPr>
      </p:pic>
    </p:spTree>
    <p:extLst>
      <p:ext uri="{BB962C8B-B14F-4D97-AF65-F5344CB8AC3E}">
        <p14:creationId xmlns:p14="http://schemas.microsoft.com/office/powerpoint/2010/main" val="2103567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descr="A pair of red and white boxing gloves&#10;&#10;Description automatically generated with medium confidence">
            <a:extLst>
              <a:ext uri="{FF2B5EF4-FFF2-40B4-BE49-F238E27FC236}">
                <a16:creationId xmlns:a16="http://schemas.microsoft.com/office/drawing/2014/main" id="{431CCE06-FB8E-A252-6494-979BFA4EBD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436" y="1908338"/>
            <a:ext cx="5332765" cy="3999574"/>
          </a:xfrm>
          <a:prstGeom prst="rect">
            <a:avLst/>
          </a:prstGeom>
        </p:spPr>
      </p:pic>
    </p:spTree>
    <p:extLst>
      <p:ext uri="{BB962C8B-B14F-4D97-AF65-F5344CB8AC3E}">
        <p14:creationId xmlns:p14="http://schemas.microsoft.com/office/powerpoint/2010/main" val="2354661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descr="A pair of red and white boxing gloves&#10;&#10;Description automatically generated with medium confidence">
            <a:extLst>
              <a:ext uri="{FF2B5EF4-FFF2-40B4-BE49-F238E27FC236}">
                <a16:creationId xmlns:a16="http://schemas.microsoft.com/office/drawing/2014/main" id="{431CCE06-FB8E-A252-6494-979BFA4EBD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436" y="1908338"/>
            <a:ext cx="5332765" cy="3999574"/>
          </a:xfrm>
          <a:prstGeom prst="rect">
            <a:avLst/>
          </a:prstGeom>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9" name="Thought Bubble: Cloud 8">
            <a:extLst>
              <a:ext uri="{FF2B5EF4-FFF2-40B4-BE49-F238E27FC236}">
                <a16:creationId xmlns:a16="http://schemas.microsoft.com/office/drawing/2014/main" id="{BEA9E97C-407F-B63A-F40D-3FFCECB06925}"/>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What questions do you have?</a:t>
            </a:r>
          </a:p>
        </p:txBody>
      </p:sp>
      <p:sp>
        <p:nvSpPr>
          <p:cNvPr id="3" name="Title 2">
            <a:extLst>
              <a:ext uri="{FF2B5EF4-FFF2-40B4-BE49-F238E27FC236}">
                <a16:creationId xmlns:a16="http://schemas.microsoft.com/office/drawing/2014/main" id="{E42513DD-0C04-9C35-CECE-306FCD7B72FB}"/>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841022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ece of paper with writing on it&#10;&#10;Description automatically generated">
            <a:extLst>
              <a:ext uri="{FF2B5EF4-FFF2-40B4-BE49-F238E27FC236}">
                <a16:creationId xmlns:a16="http://schemas.microsoft.com/office/drawing/2014/main" id="{A7542B34-F188-BDFF-C62F-AB5FED3506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3775" y="1908338"/>
            <a:ext cx="6096000" cy="3999574"/>
          </a:xfrm>
          <a:prstGeom prst="rect">
            <a:avLst/>
          </a:prstGeom>
        </p:spPr>
      </p:pic>
      <p:pic>
        <p:nvPicPr>
          <p:cNvPr id="4" name="Picture 3" descr="A pair of red and white boxing gloves&#10;&#10;Description automatically generated with medium confidence">
            <a:extLst>
              <a:ext uri="{FF2B5EF4-FFF2-40B4-BE49-F238E27FC236}">
                <a16:creationId xmlns:a16="http://schemas.microsoft.com/office/drawing/2014/main" id="{431CCE06-FB8E-A252-6494-979BFA4EBD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436" y="1908338"/>
            <a:ext cx="5332765" cy="3999574"/>
          </a:xfrm>
          <a:prstGeom prst="rect">
            <a:avLst/>
          </a:prstGeom>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2" name="Title 1">
            <a:extLst>
              <a:ext uri="{FF2B5EF4-FFF2-40B4-BE49-F238E27FC236}">
                <a16:creationId xmlns:a16="http://schemas.microsoft.com/office/drawing/2014/main" id="{B4214E12-5508-5D3D-F51F-A63EC0BD5BBE}"/>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714556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9" name="Thought Bubble: Cloud 8">
            <a:extLst>
              <a:ext uri="{FF2B5EF4-FFF2-40B4-BE49-F238E27FC236}">
                <a16:creationId xmlns:a16="http://schemas.microsoft.com/office/drawing/2014/main" id="{BEA9E97C-407F-B63A-F40D-3FFCECB06925}"/>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What questions do you have?</a:t>
            </a:r>
          </a:p>
        </p:txBody>
      </p:sp>
      <p:pic>
        <p:nvPicPr>
          <p:cNvPr id="6" name="Picture 5" descr="A group of colorful balls&#10;&#10;Description automatically generated with low confidence">
            <a:extLst>
              <a:ext uri="{FF2B5EF4-FFF2-40B4-BE49-F238E27FC236}">
                <a16:creationId xmlns:a16="http://schemas.microsoft.com/office/drawing/2014/main" id="{F5932D43-C22A-00AB-6774-D61C5D4E76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959" y="2072169"/>
            <a:ext cx="5210242" cy="3907681"/>
          </a:xfrm>
          <a:prstGeom prst="rect">
            <a:avLst/>
          </a:prstGeom>
        </p:spPr>
      </p:pic>
      <p:sp>
        <p:nvSpPr>
          <p:cNvPr id="3" name="Title 2">
            <a:extLst>
              <a:ext uri="{FF2B5EF4-FFF2-40B4-BE49-F238E27FC236}">
                <a16:creationId xmlns:a16="http://schemas.microsoft.com/office/drawing/2014/main" id="{0E69DDF3-DB02-CADF-21C7-B0C99D498181}"/>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5862954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2.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fccfdd5f-3cf6-48f3-9c58-398738ebd059"/>
  </ds:schemaRefs>
</ds:datastoreItem>
</file>

<file path=customXml/itemProps3.xml><?xml version="1.0" encoding="utf-8"?>
<ds:datastoreItem xmlns:ds="http://schemas.openxmlformats.org/officeDocument/2006/customXml" ds:itemID="{095252B4-CFD6-482F-8294-BE0B49645D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618</TotalTime>
  <Words>3285</Words>
  <Application>Microsoft Office PowerPoint</Application>
  <PresentationFormat>Widescreen</PresentationFormat>
  <Paragraphs>342</Paragraphs>
  <Slides>44</Slides>
  <Notes>42</Notes>
  <HiddenSlides>0</HiddenSlides>
  <MMClips>0</MMClips>
  <ScaleCrop>false</ScaleCrop>
  <HeadingPairs>
    <vt:vector size="4" baseType="variant">
      <vt:variant>
        <vt:lpstr>Theme</vt:lpstr>
      </vt:variant>
      <vt:variant>
        <vt:i4>2</vt:i4>
      </vt:variant>
      <vt:variant>
        <vt:lpstr>Slide Titles</vt:lpstr>
      </vt:variant>
      <vt:variant>
        <vt:i4>44</vt:i4>
      </vt:variant>
    </vt:vector>
  </HeadingPairs>
  <TitlesOfParts>
    <vt:vector size="46" baseType="lpstr">
      <vt:lpstr>Office Theme</vt:lpstr>
      <vt:lpstr>Office Theme</vt:lpstr>
      <vt:lpstr>PowerPoint Presentation</vt:lpstr>
      <vt:lpstr>PowerPoint Presentation</vt:lpstr>
      <vt:lpstr>Workshop Learning Goals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Workshop NGSS Connections  (and/or other applicable standards)</vt:lpstr>
      <vt:lpstr>We value your opinion!  Let us know what you think.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Kris Herman</cp:lastModifiedBy>
  <cp:revision>112</cp:revision>
  <dcterms:created xsi:type="dcterms:W3CDTF">2022-09-15T14:16:27Z</dcterms:created>
  <dcterms:modified xsi:type="dcterms:W3CDTF">2022-11-10T21:47:30Z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