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comments/modernComment_112_FD99B43B.xml" ContentType="application/vnd.ms-powerpoint.comments+xml"/>
  <Override PartName="/ppt/tags/tag30.xml" ContentType="application/vnd.openxmlformats-officedocument.presentationml.tags+xml"/>
  <Override PartName="/ppt/notesSlides/notesSlide2.xml" ContentType="application/vnd.openxmlformats-officedocument.presentationml.notesSlide+xml"/>
  <Override PartName="/ppt/comments/modernComment_131_35FE71DF.xml" ContentType="application/vnd.ms-powerpoint.comments+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comments/modernComment_120_864F42FA.xml" ContentType="application/vnd.ms-powerpoint.comments+xml"/>
  <Override PartName="/ppt/theme/themeOverride1.xml" ContentType="application/vnd.openxmlformats-officedocument.themeOverride+xml"/>
  <Override PartName="/ppt/notesSlides/notesSlide6.xml" ContentType="application/vnd.openxmlformats-officedocument.presentationml.notesSlide+xml"/>
  <Override PartName="/ppt/tags/tag35.xml" ContentType="application/vnd.openxmlformats-officedocument.presentationml.tags+xml"/>
  <Override PartName="/ppt/notesSlides/notesSlide7.xml" ContentType="application/vnd.openxmlformats-officedocument.presentationml.notesSlide+xml"/>
  <Override PartName="/ppt/tags/tag36.xml" ContentType="application/vnd.openxmlformats-officedocument.presentationml.tags+xml"/>
  <Override PartName="/ppt/notesSlides/notesSlide8.xml" ContentType="application/vnd.openxmlformats-officedocument.presentationml.notesSlide+xml"/>
  <Override PartName="/ppt/tags/tag37.xml" ContentType="application/vnd.openxmlformats-officedocument.presentationml.tags+xml"/>
  <Override PartName="/ppt/notesSlides/notesSlide9.xml" ContentType="application/vnd.openxmlformats-officedocument.presentationml.notesSlide+xml"/>
  <Override PartName="/ppt/tags/tag38.xml" ContentType="application/vnd.openxmlformats-officedocument.presentationml.tags+xml"/>
  <Override PartName="/ppt/notesSlides/notesSlide10.xml" ContentType="application/vnd.openxmlformats-officedocument.presentationml.notesSlide+xml"/>
  <Override PartName="/ppt/comments/modernComment_128_1D4B5739.xml" ContentType="application/vnd.ms-powerpoint.comments+xml"/>
  <Override PartName="/ppt/tags/tag39.xml" ContentType="application/vnd.openxmlformats-officedocument.presentationml.tags+xml"/>
  <Override PartName="/ppt/notesSlides/notesSlide11.xml" ContentType="application/vnd.openxmlformats-officedocument.presentationml.notesSlide+xml"/>
  <Override PartName="/ppt/tags/tag40.xml" ContentType="application/vnd.openxmlformats-officedocument.presentationml.tags+xml"/>
  <Override PartName="/ppt/notesSlides/notesSlide12.xml" ContentType="application/vnd.openxmlformats-officedocument.presentationml.notesSlide+xml"/>
  <Override PartName="/ppt/tags/tag41.xml" ContentType="application/vnd.openxmlformats-officedocument.presentationml.tags+xml"/>
  <Override PartName="/ppt/notesSlides/notesSlide13.xml" ContentType="application/vnd.openxmlformats-officedocument.presentationml.notesSlide+xml"/>
  <Override PartName="/ppt/tags/tag42.xml" ContentType="application/vnd.openxmlformats-officedocument.presentationml.tags+xml"/>
  <Override PartName="/ppt/notesSlides/notesSlide14.xml" ContentType="application/vnd.openxmlformats-officedocument.presentationml.notesSlide+xml"/>
  <Override PartName="/ppt/tags/tag43.xml" ContentType="application/vnd.openxmlformats-officedocument.presentationml.tags+xml"/>
  <Override PartName="/ppt/notesSlides/notesSlide15.xml" ContentType="application/vnd.openxmlformats-officedocument.presentationml.notesSlide+xml"/>
  <Override PartName="/ppt/tags/tag44.xml" ContentType="application/vnd.openxmlformats-officedocument.presentationml.tags+xml"/>
  <Override PartName="/ppt/notesSlides/notesSlide16.xml" ContentType="application/vnd.openxmlformats-officedocument.presentationml.notesSlide+xml"/>
  <Override PartName="/ppt/tags/tag45.xml" ContentType="application/vnd.openxmlformats-officedocument.presentationml.tags+xml"/>
  <Override PartName="/ppt/notesSlides/notesSlide17.xml" ContentType="application/vnd.openxmlformats-officedocument.presentationml.notesSlide+xml"/>
  <Override PartName="/ppt/comments/modernComment_175_354CA90B.xml" ContentType="application/vnd.ms-powerpoint.comments+xml"/>
  <Override PartName="/ppt/tags/tag46.xml" ContentType="application/vnd.openxmlformats-officedocument.presentationml.tags+xml"/>
  <Override PartName="/ppt/notesSlides/notesSlide18.xml" ContentType="application/vnd.openxmlformats-officedocument.presentationml.notesSlide+xml"/>
  <Override PartName="/ppt/tags/tag47.xml" ContentType="application/vnd.openxmlformats-officedocument.presentationml.tags+xml"/>
  <Override PartName="/ppt/notesSlides/notesSlide19.xml" ContentType="application/vnd.openxmlformats-officedocument.presentationml.notesSlide+xml"/>
  <Override PartName="/ppt/comments/modernComment_179_A8C3BFC9.xml" ContentType="application/vnd.ms-powerpoint.comments+xml"/>
  <Override PartName="/ppt/tags/tag48.xml" ContentType="application/vnd.openxmlformats-officedocument.presentationml.tags+xml"/>
  <Override PartName="/ppt/notesSlides/notesSlide20.xml" ContentType="application/vnd.openxmlformats-officedocument.presentationml.notesSlide+xml"/>
  <Override PartName="/ppt/tags/tag49.xml" ContentType="application/vnd.openxmlformats-officedocument.presentationml.tags+xml"/>
  <Override PartName="/ppt/notesSlides/notesSlide21.xml" ContentType="application/vnd.openxmlformats-officedocument.presentationml.notesSlide+xml"/>
  <Override PartName="/ppt/tags/tag50.xml" ContentType="application/vnd.openxmlformats-officedocument.presentationml.tags+xml"/>
  <Override PartName="/ppt/notesSlides/notesSlide22.xml" ContentType="application/vnd.openxmlformats-officedocument.presentationml.notesSlide+xml"/>
  <Override PartName="/ppt/comments/modernComment_17C_7E183230.xml" ContentType="application/vnd.ms-powerpoint.comments+xml"/>
  <Override PartName="/ppt/tags/tag51.xml" ContentType="application/vnd.openxmlformats-officedocument.presentationml.tags+xml"/>
  <Override PartName="/ppt/notesSlides/notesSlide23.xml" ContentType="application/vnd.openxmlformats-officedocument.presentationml.notesSlide+xml"/>
  <Override PartName="/ppt/tags/tag52.xml" ContentType="application/vnd.openxmlformats-officedocument.presentationml.tags+xml"/>
  <Override PartName="/ppt/notesSlides/notesSlide24.xml" ContentType="application/vnd.openxmlformats-officedocument.presentationml.notesSlide+xml"/>
  <Override PartName="/ppt/tags/tag53.xml" ContentType="application/vnd.openxmlformats-officedocument.presentationml.tags+xml"/>
  <Override PartName="/ppt/notesSlides/notesSlide25.xml" ContentType="application/vnd.openxmlformats-officedocument.presentationml.notesSlide+xml"/>
  <Override PartName="/ppt/comments/modernComment_17E_8C6522E5.xml" ContentType="application/vnd.ms-powerpoint.comments+xml"/>
  <Override PartName="/ppt/tags/tag54.xml" ContentType="application/vnd.openxmlformats-officedocument.presentationml.tags+xml"/>
  <Override PartName="/ppt/notesSlides/notesSlide26.xml" ContentType="application/vnd.openxmlformats-officedocument.presentationml.notesSlide+xml"/>
  <Override PartName="/ppt/tags/tag55.xml" ContentType="application/vnd.openxmlformats-officedocument.presentationml.tags+xml"/>
  <Override PartName="/ppt/notesSlides/notesSlide27.xml" ContentType="application/vnd.openxmlformats-officedocument.presentationml.notesSlide+xml"/>
  <Override PartName="/ppt/tags/tag56.xml" ContentType="application/vnd.openxmlformats-officedocument.presentationml.tags+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38"/>
  </p:notesMasterIdLst>
  <p:sldIdLst>
    <p:sldId id="274" r:id="rId8"/>
    <p:sldId id="305" r:id="rId9"/>
    <p:sldId id="289" r:id="rId10"/>
    <p:sldId id="361" r:id="rId11"/>
    <p:sldId id="260" r:id="rId12"/>
    <p:sldId id="288" r:id="rId13"/>
    <p:sldId id="362" r:id="rId14"/>
    <p:sldId id="386" r:id="rId15"/>
    <p:sldId id="363" r:id="rId16"/>
    <p:sldId id="294" r:id="rId17"/>
    <p:sldId id="296" r:id="rId18"/>
    <p:sldId id="375" r:id="rId19"/>
    <p:sldId id="369" r:id="rId20"/>
    <p:sldId id="370" r:id="rId21"/>
    <p:sldId id="371" r:id="rId22"/>
    <p:sldId id="376" r:id="rId23"/>
    <p:sldId id="372" r:id="rId24"/>
    <p:sldId id="373" r:id="rId25"/>
    <p:sldId id="374" r:id="rId26"/>
    <p:sldId id="377" r:id="rId27"/>
    <p:sldId id="378" r:id="rId28"/>
    <p:sldId id="379" r:id="rId29"/>
    <p:sldId id="380" r:id="rId30"/>
    <p:sldId id="381" r:id="rId31"/>
    <p:sldId id="383" r:id="rId32"/>
    <p:sldId id="382" r:id="rId33"/>
    <p:sldId id="384" r:id="rId34"/>
    <p:sldId id="385" r:id="rId35"/>
    <p:sldId id="264" r:id="rId36"/>
    <p:sldId id="387" r:id="rId37"/>
  </p:sldIdLst>
  <p:sldSz cx="12192000" cy="6858000"/>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DFC38-6880-4735-4258-1E57024FD2C6}" name="Mark Arnholt" initials="MA" userId="S::mark.arnholt@3dmoleculardesigns.com::b7de0cc5-3486-4cd8-905c-b5e2c5e5ddca"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64A"/>
    <a:srgbClr val="FEFEFE"/>
    <a:srgbClr val="E6E6E6"/>
    <a:srgbClr val="FF0DE2"/>
    <a:srgbClr val="D200B9"/>
    <a:srgbClr val="E0BBE7"/>
    <a:srgbClr val="E6CAEC"/>
    <a:srgbClr val="D3A3DD"/>
    <a:srgbClr val="CCCCFF"/>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CE87CE-81A2-43B2-8FD5-882DB4CEB20C}" v="156" dt="2023-09-20T21:35:07.605"/>
    <p1510:client id="{1E54EF36-DF87-4AE0-D1A4-A9ABF03BD7F1}" v="45" dt="2023-09-20T21:34:25.138"/>
    <p1510:client id="{2BEC5A22-5D4D-4377-EE50-23B930EF7527}" v="27" dt="2023-09-21T21:26:43.697"/>
    <p1510:client id="{4CE43336-DAB6-2D38-E855-5A72B92CBCA1}" v="13" dt="2023-09-21T15:23:09.247"/>
    <p1510:client id="{728F1CC5-FA1A-A9FC-14AD-9696B104A3D3}" v="12" dt="2023-09-21T21:25:26.653"/>
    <p1510:client id="{B6513040-8D99-46F5-ADF0-F1B7D3C68D2F}" v="994" dt="2023-09-21T15:04:05.519"/>
    <p1510:client id="{CDC6CBBD-8483-FD4B-20FD-72DB52FFD07D}" v="90" dt="2023-09-20T15:56:21.8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gs" Target="tags/tag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viewProps" Target="viewProps.xml"/></Relationships>
</file>

<file path=ppt/comments/modernComment_112_FD99B43B.xml><?xml version="1.0" encoding="utf-8"?>
<p188:cmLst xmlns:a="http://schemas.openxmlformats.org/drawingml/2006/main" xmlns:r="http://schemas.openxmlformats.org/officeDocument/2006/relationships" xmlns:p188="http://schemas.microsoft.com/office/powerpoint/2018/8/main">
  <p188:cm id="{60A2C642-E02D-4C9B-BF37-CED9EEA18623}" authorId="{F6CE7366-A3CC-03E8-3F6E-FDED2B899CAC}" created="2023-09-14T18:19:18.322">
    <ac:deMkLst xmlns:ac="http://schemas.microsoft.com/office/drawing/2013/main/command">
      <pc:docMk xmlns:pc="http://schemas.microsoft.com/office/powerpoint/2013/main/command"/>
      <pc:sldMk xmlns:pc="http://schemas.microsoft.com/office/powerpoint/2013/main/command" cId="4254708795" sldId="274"/>
      <ac:spMk id="7" creationId="{1C39A71D-4EF9-6CEC-5AD4-3367B9FBA4D8}"/>
    </ac:deMkLst>
    <p188:txBody>
      <a:bodyPr/>
      <a:lstStyle/>
      <a:p>
        <a:r>
          <a:rPr lang="en-US"/>
          <a:t>Need AR Circle</a:t>
        </a:r>
      </a:p>
    </p188:txBody>
  </p188:cm>
</p188:cmLst>
</file>

<file path=ppt/comments/modernComment_120_864F42FA.xml><?xml version="1.0" encoding="utf-8"?>
<p188:cmLst xmlns:a="http://schemas.openxmlformats.org/drawingml/2006/main" xmlns:r="http://schemas.openxmlformats.org/officeDocument/2006/relationships" xmlns:p188="http://schemas.microsoft.com/office/powerpoint/2018/8/main">
  <p188:cm id="{AB3579B6-6649-40CE-BDF5-F6776708C158}" authorId="{F6CE7366-A3CC-03E8-3F6E-FDED2B899CAC}" created="2023-09-14T18:42:48.252">
    <ac:deMkLst xmlns:ac="http://schemas.microsoft.com/office/drawing/2013/main/command">
      <pc:docMk xmlns:pc="http://schemas.microsoft.com/office/powerpoint/2013/main/command"/>
      <pc:sldMk xmlns:pc="http://schemas.microsoft.com/office/powerpoint/2013/main/command" cId="2253341434" sldId="288"/>
      <ac:spMk id="2" creationId="{54321871-7CE8-C415-7A8A-18D1557E26B7}"/>
    </ac:deMkLst>
    <p188:txBody>
      <a:bodyPr/>
      <a:lstStyle/>
      <a:p>
        <a:r>
          <a:rPr lang="en-US"/>
          <a:t>Insert scene icon and overlay graphic</a:t>
        </a:r>
      </a:p>
    </p188:txBody>
  </p188:cm>
</p188:cmLst>
</file>

<file path=ppt/comments/modernComment_128_1D4B5739.xml><?xml version="1.0" encoding="utf-8"?>
<p188:cmLst xmlns:a="http://schemas.openxmlformats.org/drawingml/2006/main" xmlns:r="http://schemas.openxmlformats.org/officeDocument/2006/relationships" xmlns:p188="http://schemas.microsoft.com/office/powerpoint/2018/8/main">
  <p188:cm id="{6ECF3766-CB81-4723-A31B-67135D97FD8F}" authorId="{5DF8136E-96EE-49B3-05B1-CA45B916F0FC}" created="2023-09-07T15:43:59.387">
    <ac:deMkLst xmlns:ac="http://schemas.microsoft.com/office/drawing/2013/main/command">
      <pc:docMk xmlns:pc="http://schemas.microsoft.com/office/powerpoint/2013/main/command"/>
      <pc:sldMk xmlns:pc="http://schemas.microsoft.com/office/powerpoint/2013/main/command" cId="491476793" sldId="296"/>
      <ac:picMk id="4098" creationId="{43BF9EF3-BD49-582B-1CEF-C892073C3530}"/>
    </ac:deMkLst>
    <p188:replyLst>
      <p188:reply id="{1DBFFA0A-34FC-4297-B76A-7BE5DCCF8433}" authorId="{F6CE7366-A3CC-03E8-3F6E-FDED2B899CAC}" created="2023-09-14T19:22:05.423">
        <p188:txBody>
          <a:bodyPr/>
          <a:lstStyle/>
          <a:p>
            <a:r>
              <a:rPr lang="en-US"/>
              <a:t>Please feel free to change my images/layout ☺️</a:t>
            </a:r>
          </a:p>
        </p188:txBody>
      </p188:reply>
    </p188:replyLst>
    <p188:txBody>
      <a:bodyPr/>
      <a:lstStyle/>
      <a:p>
        <a:r>
          <a:rPr lang="en-US"/>
          <a:t>This image stinks… find a better one that does the same thing! Show different types of Ice</a:t>
        </a:r>
      </a:p>
    </p188:txBody>
  </p188:cm>
</p188:cmLst>
</file>

<file path=ppt/comments/modernComment_131_35FE71DF.xml><?xml version="1.0" encoding="utf-8"?>
<p188:cmLst xmlns:a="http://schemas.openxmlformats.org/drawingml/2006/main" xmlns:r="http://schemas.openxmlformats.org/officeDocument/2006/relationships" xmlns:p188="http://schemas.microsoft.com/office/powerpoint/2018/8/main">
  <p188:cm id="{CFC5AFFC-5658-4B11-8B0D-A0BAC609CD10}" authorId="{F6CE7366-A3CC-03E8-3F6E-FDED2B899CAC}" created="2023-09-14T18:23:37.368">
    <ac:txMkLst xmlns:ac="http://schemas.microsoft.com/office/drawing/2013/main/command">
      <pc:docMk xmlns:pc="http://schemas.microsoft.com/office/powerpoint/2013/main/command"/>
      <pc:sldMk xmlns:pc="http://schemas.microsoft.com/office/powerpoint/2013/main/command" cId="905867743" sldId="305"/>
      <ac:spMk id="2" creationId="{54321871-7CE8-C415-7A8A-18D1557E26B7}"/>
      <ac:txMk cp="638" len="21">
        <ac:context len="664" hash="1333030271"/>
      </ac:txMk>
    </ac:txMkLst>
    <p188:pos x="3912863" y="2604568"/>
    <p188:txBody>
      <a:bodyPr/>
      <a:lstStyle/>
      <a:p>
        <a:r>
          <a:rPr lang="en-US"/>
          <a:t>Add scene icons</a:t>
        </a:r>
      </a:p>
    </p188:txBody>
  </p188:cm>
</p188:cmLst>
</file>

<file path=ppt/comments/modernComment_175_354CA90B.xml><?xml version="1.0" encoding="utf-8"?>
<p188:cmLst xmlns:a="http://schemas.openxmlformats.org/drawingml/2006/main" xmlns:r="http://schemas.openxmlformats.org/officeDocument/2006/relationships" xmlns:p188="http://schemas.microsoft.com/office/powerpoint/2018/8/main">
  <p188:cm id="{CD1E0139-8162-4109-8760-E7F5A307020D}" authorId="{30EDFC38-6880-4735-4258-1E57024FD2C6}" status="resolved" created="2023-09-20T21:11:40.223" complete="100000">
    <pc:sldMkLst xmlns:pc="http://schemas.microsoft.com/office/powerpoint/2013/main/command">
      <pc:docMk/>
      <pc:sldMk cId="894216459" sldId="373"/>
    </pc:sldMkLst>
    <p188:txBody>
      <a:bodyPr/>
      <a:lstStyle/>
      <a:p>
        <a:r>
          <a:rPr lang="en-US"/>
          <a:t>[@Mark Hoelzer] Celsius</a:t>
        </a:r>
      </a:p>
    </p188:txBody>
  </p188:cm>
</p188:cmLst>
</file>

<file path=ppt/comments/modernComment_179_A8C3BFC9.xml><?xml version="1.0" encoding="utf-8"?>
<p188:cmLst xmlns:a="http://schemas.openxmlformats.org/drawingml/2006/main" xmlns:r="http://schemas.openxmlformats.org/officeDocument/2006/relationships" xmlns:p188="http://schemas.microsoft.com/office/powerpoint/2018/8/main">
  <p188:cm id="{7698D35E-1FFB-4FB2-8AB6-4FF06E4085B1}" authorId="{30EDFC38-6880-4735-4258-1E57024FD2C6}" status="resolved" created="2023-09-20T21:18:22.468" complete="100000">
    <ac:deMkLst xmlns:ac="http://schemas.microsoft.com/office/drawing/2013/main/command">
      <pc:docMk xmlns:pc="http://schemas.microsoft.com/office/powerpoint/2013/main/command"/>
      <pc:sldMk xmlns:pc="http://schemas.microsoft.com/office/powerpoint/2013/main/command" cId="2831400905" sldId="377"/>
      <ac:picMk id="7" creationId="{A60131B2-D34F-7A73-2267-A32B12E12C44}"/>
    </ac:deMkLst>
    <p188:txBody>
      <a:bodyPr/>
      <a:lstStyle/>
      <a:p>
        <a:r>
          <a:rPr lang="en-US"/>
          <a:t>[@Mark Hoelzer] Celsius</a:t>
        </a:r>
      </a:p>
    </p188:txBody>
  </p188:cm>
</p188:cmLst>
</file>

<file path=ppt/comments/modernComment_17C_7E183230.xml><?xml version="1.0" encoding="utf-8"?>
<p188:cmLst xmlns:a="http://schemas.openxmlformats.org/drawingml/2006/main" xmlns:r="http://schemas.openxmlformats.org/officeDocument/2006/relationships" xmlns:p188="http://schemas.microsoft.com/office/powerpoint/2018/8/main">
  <p188:cm id="{359C1C1D-E696-4D8B-9EBE-3B2CA3EDE370}" authorId="{30EDFC38-6880-4735-4258-1E57024FD2C6}" created="2023-09-20T21:25:13.729">
    <ac:deMkLst xmlns:ac="http://schemas.microsoft.com/office/drawing/2013/main/command">
      <pc:docMk xmlns:pc="http://schemas.microsoft.com/office/powerpoint/2013/main/command"/>
      <pc:sldMk xmlns:pc="http://schemas.microsoft.com/office/powerpoint/2013/main/command" cId="2115514928" sldId="380"/>
      <ac:picMk id="14" creationId="{BFE2FD2F-EDAD-6154-8923-A1ECE50333F1}"/>
    </ac:deMkLst>
    <p188:replyLst>
      <p188:reply id="{F7163BF3-6907-4F76-91AD-B67AC1DB9E18}" authorId="{30EDFC38-6880-4735-4258-1E57024FD2C6}" created="2023-09-20T21:29:38.924">
        <p188:txBody>
          <a:bodyPr/>
          <a:lstStyle/>
          <a:p>
            <a:r>
              <a:rPr lang="en-US"/>
              <a:t>Nevermind... Nirvana, 1991</a:t>
            </a:r>
          </a:p>
        </p188:txBody>
      </p188:reply>
    </p188:replyLst>
    <p188:txBody>
      <a:bodyPr/>
      <a:lstStyle/>
      <a:p>
        <a:r>
          <a:rPr lang="en-US"/>
          <a:t>[@Mark Hoelzer] Line graph here?</a:t>
        </a:r>
      </a:p>
    </p188:txBody>
  </p188:cm>
</p188:cmLst>
</file>

<file path=ppt/comments/modernComment_17E_8C6522E5.xml><?xml version="1.0" encoding="utf-8"?>
<p188:cmLst xmlns:a="http://schemas.openxmlformats.org/drawingml/2006/main" xmlns:r="http://schemas.openxmlformats.org/officeDocument/2006/relationships" xmlns:p188="http://schemas.microsoft.com/office/powerpoint/2018/8/main">
  <p188:cm id="{8C7502AE-1166-4555-99C5-00100721F933}" authorId="{DD0067E8-1D06-F072-A39A-41C102FBB7E9}" created="2023-09-20T14:57:18.032">
    <pc:sldMkLst xmlns:pc="http://schemas.microsoft.com/office/powerpoint/2013/main/command">
      <pc:docMk/>
      <pc:sldMk cId="2355438309" sldId="382"/>
    </pc:sldMkLst>
    <p188:txBody>
      <a:bodyPr/>
      <a:lstStyle/>
      <a:p>
        <a:r>
          <a:rPr lang="en-US"/>
          <a:t>Celsius is spelled wrong in the image.  [@Mark Hoelzer]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9/21/2023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Remind students how water molecules interact with each other. Explain that different types of ice form different crystal lattices. Do not go into detail before students are given time to model.  Ask them to explain their thought process to you as you check in with individual groups. </a:t>
            </a:r>
            <a:endParaRPr lang="en-US">
              <a:cs typeface="Calibri"/>
            </a:endParaRPr>
          </a:p>
          <a:p>
            <a:endParaRPr lang="en">
              <a:cs typeface="Calibri"/>
            </a:endParaRPr>
          </a:p>
          <a:p>
            <a:r>
              <a:rPr lang="en">
                <a:cs typeface="Calibri"/>
              </a:rPr>
              <a:t>Student: </a:t>
            </a:r>
            <a:r>
              <a:rPr lang="en"/>
              <a:t> Build another ice lattice in a different configuration. Experiment with connecting the two lattices. Be prepared to explain the patterns that they are seeing in the ice lattices. </a:t>
            </a:r>
            <a:endParaRPr lang="en">
              <a:cs typeface="Calibri" panose="020F0502020204030204"/>
            </a:endParaRPr>
          </a:p>
          <a:p>
            <a:endParaRPr lang="en">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3213566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Ask students to turn and talk before writing their conclusion.</a:t>
            </a:r>
            <a:endParaRPr lang="en-US"/>
          </a:p>
          <a:p>
            <a:endParaRPr lang="en"/>
          </a:p>
          <a:p>
            <a:r>
              <a:rPr lang="en"/>
              <a:t>Student: PLAY!  In their notebook, describe the scene that they see.</a:t>
            </a: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221404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Move around the room and assist students with their technology. You might recommend that students switch to the 3D display so they can better view the image. Ask students to build one physical model that matches what appears on the screen.</a:t>
            </a:r>
            <a:endParaRPr lang="en-US"/>
          </a:p>
          <a:p>
            <a:endParaRPr lang="en">
              <a:cs typeface="Calibri"/>
            </a:endParaRPr>
          </a:p>
          <a:p>
            <a:r>
              <a:rPr lang="en">
                <a:cs typeface="Calibri"/>
              </a:rPr>
              <a:t>Student: </a:t>
            </a:r>
            <a:r>
              <a:rPr lang="en"/>
              <a:t>Observe the arrangement of the water molecules that form a crystal lattice. Notice that at average body temperature molecular motion increases. Set your phone aside and build the physical model of water that appears on the screen.</a:t>
            </a:r>
            <a:endParaRPr lang="en">
              <a:cs typeface="Calibri"/>
            </a:endParaRPr>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7363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Remind students how water molecules interact with each other. Explain the properties of liquid water.  There is a limitation to the model because the physical model of liquid will remain stationary.</a:t>
            </a:r>
            <a:endParaRPr lang="en-US">
              <a:cs typeface="Calibri"/>
            </a:endParaRPr>
          </a:p>
          <a:p>
            <a:r>
              <a:rPr lang="en">
                <a:cs typeface="Calibri"/>
              </a:rPr>
              <a:t>Student: Students should evaluate their model and identify its limitations.</a:t>
            </a:r>
          </a:p>
        </p:txBody>
      </p:sp>
      <p:sp>
        <p:nvSpPr>
          <p:cNvPr id="4" name="Slide Number Placeholder 3"/>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1648020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Move around the room and assist students with their technology. You might recommend that students switch to the 3D display so they can better view the image. Ask students to build a physical model that matches what appears on the screen.</a:t>
            </a:r>
            <a:endParaRPr lang="en-US"/>
          </a:p>
          <a:p>
            <a:endParaRPr lang="en">
              <a:cs typeface="Calibri"/>
            </a:endParaRPr>
          </a:p>
          <a:p>
            <a:r>
              <a:rPr lang="en">
                <a:cs typeface="Calibri"/>
              </a:rPr>
              <a:t>Student: </a:t>
            </a:r>
            <a:r>
              <a:rPr lang="en"/>
              <a:t>Observe the arrangements of the water molecules. Notice that the molecular motion is fast. Set your phones aside and build the physical model of that appears on the screen.</a:t>
            </a:r>
            <a:endParaRPr lang="en">
              <a:cs typeface="Calibri"/>
            </a:endParaRPr>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368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a:t>
            </a:r>
            <a:r>
              <a:rPr lang="en-US"/>
              <a:t>: </a:t>
            </a:r>
            <a:r>
              <a:rPr lang="en"/>
              <a:t>Ask students to turn and talk before writing their conclusion.</a:t>
            </a:r>
          </a:p>
          <a:p>
            <a:endParaRPr lang="en">
              <a:cs typeface="Calibri"/>
            </a:endParaRPr>
          </a:p>
          <a:p>
            <a:r>
              <a:rPr lang="en">
                <a:cs typeface="Calibri"/>
              </a:rPr>
              <a:t>Student: </a:t>
            </a:r>
            <a:r>
              <a:rPr lang="en"/>
              <a:t>PLAY!  In their notebook, describe the scene that they see.</a:t>
            </a:r>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16</a:t>
            </a:fld>
            <a:endParaRPr lang="en-US"/>
          </a:p>
        </p:txBody>
      </p:sp>
    </p:spTree>
    <p:extLst>
      <p:ext uri="{BB962C8B-B14F-4D97-AF65-F5344CB8AC3E}">
        <p14:creationId xmlns:p14="http://schemas.microsoft.com/office/powerpoint/2010/main" val="9153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Remind students how water molecules interact with each other.  </a:t>
            </a:r>
            <a:endParaRPr lang="en-US">
              <a:cs typeface="Calibri"/>
            </a:endParaRPr>
          </a:p>
          <a:p>
            <a:endParaRPr lang="en">
              <a:cs typeface="Calibri"/>
            </a:endParaRPr>
          </a:p>
          <a:p>
            <a:r>
              <a:rPr lang="en">
                <a:cs typeface="Calibri"/>
              </a:rPr>
              <a:t>Student: </a:t>
            </a:r>
            <a:r>
              <a:rPr lang="en"/>
              <a:t> Jot down thoughts and ideas in your notebook. </a:t>
            </a:r>
            <a:endParaRPr lang="en">
              <a:cs typeface="Calibri" panose="020F0502020204030204"/>
            </a:endParaRPr>
          </a:p>
          <a:p>
            <a:endParaRPr lang="en">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1556671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Help</a:t>
            </a:r>
            <a:r>
              <a:rPr lang="en"/>
              <a:t> students summarize what occurs to water molecules as their molecular motion increases. </a:t>
            </a:r>
            <a:endParaRPr lang="en-US">
              <a:cs typeface="Calibri"/>
            </a:endParaRPr>
          </a:p>
          <a:p>
            <a:r>
              <a:rPr lang="en">
                <a:cs typeface="Calibri"/>
              </a:rPr>
              <a:t>Student: </a:t>
            </a:r>
            <a:r>
              <a:rPr lang="en"/>
              <a:t> Starting with a six molecule ice lattice. Demonstrate how the water molecules changes phase.  Be prepared to explain the changes in molecular motion they are seeing.</a:t>
            </a:r>
            <a:endParaRPr lang="en">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28574797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Move around the room and assist with technology.</a:t>
            </a:r>
            <a:endParaRPr lang="en">
              <a:cs typeface="Calibri"/>
            </a:endParaRPr>
          </a:p>
          <a:p>
            <a:r>
              <a:rPr lang="en">
                <a:cs typeface="Calibri"/>
              </a:rPr>
              <a:t>Student: </a:t>
            </a:r>
            <a:r>
              <a:rPr lang="en"/>
              <a:t> Play! Gather and record your data points.</a:t>
            </a:r>
            <a:endParaRPr lang="en" err="1">
              <a:cs typeface="Calibri" panose="020F0502020204030204"/>
            </a:endParaRPr>
          </a:p>
          <a:p>
            <a:endParaRPr lang="en">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19</a:t>
            </a:fld>
            <a:endParaRPr lang="en-US"/>
          </a:p>
        </p:txBody>
      </p:sp>
    </p:spTree>
    <p:extLst>
      <p:ext uri="{BB962C8B-B14F-4D97-AF65-F5344CB8AC3E}">
        <p14:creationId xmlns:p14="http://schemas.microsoft.com/office/powerpoint/2010/main" val="40369718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Remind students how water molecules interact with each other.  </a:t>
            </a:r>
            <a:endParaRPr lang="en-US"/>
          </a:p>
          <a:p>
            <a:endParaRPr lang="en"/>
          </a:p>
          <a:p>
            <a:r>
              <a:rPr lang="en"/>
              <a:t>Student:  Jot down thoughts and ideas in your notebook. </a:t>
            </a:r>
            <a:endParaRPr lang="en">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2027609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26895778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Summarize for students what density is. The symbol is pronounced "rho".</a:t>
            </a:r>
            <a:endParaRPr lang="en-US"/>
          </a:p>
          <a:p>
            <a:endParaRPr lang="en">
              <a:cs typeface="Calibri"/>
            </a:endParaRPr>
          </a:p>
          <a:p>
            <a:r>
              <a:rPr lang="en"/>
              <a:t>Student:  Jot down thoughts and ideas in your notebook. </a:t>
            </a:r>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1757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Explain to students the relationship between density and </a:t>
            </a:r>
            <a:r>
              <a:rPr lang="en">
                <a:cs typeface="Calibri"/>
              </a:rPr>
              <a:t>temperature</a:t>
            </a:r>
            <a:r>
              <a:rPr lang="en"/>
              <a:t>. Ask them if this trend would be seen with water molecules.</a:t>
            </a:r>
            <a:endParaRPr lang="en-US"/>
          </a:p>
          <a:p>
            <a:endParaRPr lang="en">
              <a:cs typeface="Calibri"/>
            </a:endParaRPr>
          </a:p>
          <a:p>
            <a:r>
              <a:rPr lang="en">
                <a:cs typeface="Calibri"/>
              </a:rPr>
              <a:t>Student: </a:t>
            </a:r>
            <a:r>
              <a:rPr lang="en"/>
              <a:t>Turn and talk with your partner(s).</a:t>
            </a:r>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5341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Give</a:t>
            </a:r>
            <a:r>
              <a:rPr lang="en-US"/>
              <a:t> each student 6 water molecules. They will need to build a 6 molecule ice lattice. Have students open the app and select the appropriate activity and scene. </a:t>
            </a:r>
            <a:r>
              <a:rPr lang="en"/>
              <a:t> They can use the scanning target as a template to build their ice lattice. Move around the room and assist students with their technology / build.</a:t>
            </a:r>
          </a:p>
          <a:p>
            <a:endParaRPr lang="en">
              <a:cs typeface="Calibri"/>
            </a:endParaRPr>
          </a:p>
          <a:p>
            <a:r>
              <a:rPr lang="en">
                <a:cs typeface="Calibri"/>
              </a:rPr>
              <a:t>Student: Open the app and select the appropriate activity and scene. </a:t>
            </a:r>
          </a:p>
        </p:txBody>
      </p:sp>
      <p:sp>
        <p:nvSpPr>
          <p:cNvPr id="4" name="Slide Number Placeholder 3"/>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13550811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The app will produce a nine inch sphere of water molecules. Your students may need to back away from their seats to get the entire image on screen. </a:t>
            </a:r>
            <a:endParaRPr lang="en">
              <a:cs typeface="Calibri"/>
            </a:endParaRPr>
          </a:p>
          <a:p>
            <a:r>
              <a:rPr lang="en">
                <a:cs typeface="Calibri"/>
              </a:rPr>
              <a:t>Student: Notice the larger lattice that is made. The image also includes the diameter and the number of water molecules inside.  As a result, they could calculate the density and compare it with the density shown.  </a:t>
            </a: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62957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Ask students to create a graph that shows the change in density at the temperatures shown in the graph.</a:t>
            </a:r>
            <a:endParaRPr lang="en-US"/>
          </a:p>
          <a:p>
            <a:endParaRPr lang="en">
              <a:cs typeface="Calibri"/>
            </a:endParaRPr>
          </a:p>
          <a:p>
            <a:r>
              <a:rPr lang="en">
                <a:cs typeface="Calibri"/>
              </a:rPr>
              <a:t>Student: </a:t>
            </a:r>
            <a:r>
              <a:rPr lang="en"/>
              <a:t>Use the app to collect your data and place it in the graph.  For each temperature highlighted, the image includes the diameter and the number of water molecules inside.  As a result, they could calculate the density and compare it with the density shown.  </a:t>
            </a:r>
            <a:endParaRPr lang="en-US"/>
          </a:p>
          <a:p>
            <a:endParaRPr lang="en"/>
          </a:p>
          <a:p>
            <a:endParaRPr lang="en">
              <a:cs typeface="Calibri"/>
            </a:endParaRPr>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715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Ask students to speculate why there is an increase in density. Water is odd because it expands as it gets colder due to hydrogen bonding inside a lattice. Most other substances contract, making them more dense because they have a smaller volume and the same mass.</a:t>
            </a:r>
            <a:endParaRPr lang="en-US"/>
          </a:p>
          <a:p>
            <a:endParaRPr lang="en">
              <a:cs typeface="Calibri"/>
            </a:endParaRPr>
          </a:p>
          <a:p>
            <a:r>
              <a:rPr lang="en">
                <a:cs typeface="Calibri"/>
              </a:rPr>
              <a:t>Student: </a:t>
            </a:r>
            <a:r>
              <a:rPr lang="en"/>
              <a:t>Check your work and edit accordingly in your notebook.</a:t>
            </a:r>
            <a:endParaRPr lang="en">
              <a:cs typeface="Calibri"/>
            </a:endParaRPr>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8944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US"/>
              <a:t>Give students time to think and respond to the prompts. </a:t>
            </a:r>
            <a:r>
              <a:rPr lang="en"/>
              <a:t>Ask students to apply what they know about the changing density of water as temperature changes and the composition of the cell. Facilitate discussion.</a:t>
            </a:r>
            <a:endParaRPr lang="en-US"/>
          </a:p>
          <a:p>
            <a:endParaRPr lang="en">
              <a:cs typeface="Calibri"/>
            </a:endParaRPr>
          </a:p>
          <a:p>
            <a:r>
              <a:rPr lang="en">
                <a:cs typeface="Calibri"/>
              </a:rPr>
              <a:t>Student: Turn and talk with your partner(s). Be prepared to share your ideas with class.</a:t>
            </a: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2715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Summary slide with learning objectives of this lesson.</a:t>
            </a:r>
          </a:p>
          <a:p>
            <a:endParaRPr lang="en-US">
              <a:cs typeface="Calibri"/>
            </a:endParaRPr>
          </a:p>
          <a:p>
            <a:r>
              <a:rPr lang="en-US">
                <a:cs typeface="Calibri"/>
              </a:rPr>
              <a:t>Student: Jot your thoughts and ideas in your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29</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-Collums are ok</a:t>
            </a: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4080289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Discuss the properties of water with your students.</a:t>
            </a:r>
            <a:endParaRPr lang="en"/>
          </a:p>
          <a:p>
            <a:endParaRPr lang="en"/>
          </a:p>
          <a:p>
            <a:r>
              <a:rPr lang="en"/>
              <a:t>Student: Brainstorm what water does for life on Earth. </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1433658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Give</a:t>
            </a:r>
            <a:r>
              <a:rPr lang="en-US"/>
              <a:t> each student a water molecule. Have students open the app and select the appropriate activity and scene. </a:t>
            </a:r>
            <a:r>
              <a:rPr lang="en"/>
              <a:t> Move around the room and assist students with their technology.</a:t>
            </a:r>
          </a:p>
          <a:p>
            <a:endParaRPr lang="en">
              <a:cs typeface="Calibri"/>
            </a:endParaRPr>
          </a:p>
          <a:p>
            <a:r>
              <a:rPr lang="en">
                <a:cs typeface="Calibri"/>
              </a:rPr>
              <a:t>Student: Open the app and select the appropriate activity and scene. </a:t>
            </a:r>
          </a:p>
        </p:txBody>
      </p:sp>
      <p:sp>
        <p:nvSpPr>
          <p:cNvPr id="4" name="Slide Number Placeholder 3"/>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1768512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a:t>
            </a:r>
            <a:r>
              <a:rPr lang="en"/>
              <a:t>Move around the room and assist students with their technology. You might recommend that students switch to the 3D display so they can better view the image. Ask students to build one physical model that matches what appears on the screen.</a:t>
            </a:r>
            <a:endParaRPr lang="en-US"/>
          </a:p>
          <a:p>
            <a:endParaRPr lang="en">
              <a:cs typeface="Calibri"/>
            </a:endParaRPr>
          </a:p>
          <a:p>
            <a:r>
              <a:rPr lang="en">
                <a:cs typeface="Calibri"/>
              </a:rPr>
              <a:t>Student: </a:t>
            </a:r>
            <a:r>
              <a:rPr lang="en"/>
              <a:t>Observe the arrangements of the water molecules that form a crystal lattice. Notice that at absolute zero molecular motion ceases. Set your phone aside and build the physical model of the crystal lattice that appears on the screen.</a:t>
            </a:r>
            <a:endParaRPr lang="en">
              <a:cs typeface="Calibri"/>
            </a:endParaRPr>
          </a:p>
          <a:p>
            <a:endParaRPr lang="en">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1715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Ask students to turn and talk before writing their conclusion.</a:t>
            </a:r>
            <a:endParaRPr lang="en-US"/>
          </a:p>
          <a:p>
            <a:endParaRPr lang="en"/>
          </a:p>
          <a:p>
            <a:r>
              <a:rPr lang="en"/>
              <a:t>Student: PLAY!  In their notebook, describe the scene that they see.</a:t>
            </a:r>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17661703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9/21/2023</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9/21/2023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9/21/2023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9/21/2023</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9/21/2023</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9/21/2023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9/21/2023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9/21/2023</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9/21/2023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9/21/2023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9/21/2023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9/21/2023</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9/21/2023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9/21/2023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9/21/2023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9/21/2023</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9/21/2023</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9/21/2023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9/21/2023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9/21/2023</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9/21/2023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9/21/2023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9/21/2023</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9/21/2023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9/21/2023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9/21/2023</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9/21/2023</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9/21/2023</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9/21/2023</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9/21/2023</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9/21/2023</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9/21/2023</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9/21/2023</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9/21/2023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9/21/2023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9/21/2023</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xml"/><Relationship Id="rId7" Type="http://schemas.openxmlformats.org/officeDocument/2006/relationships/image" Target="../media/image21.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0.png"/><Relationship Id="rId5" Type="http://schemas.openxmlformats.org/officeDocument/2006/relationships/image" Target="../media/image19.png"/><Relationship Id="rId4" Type="http://schemas.microsoft.com/office/2018/10/relationships/comments" Target="../comments/modernComment_112_FD99B43B.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10.xml"/><Relationship Id="rId7" Type="http://schemas.openxmlformats.org/officeDocument/2006/relationships/image" Target="../media/image44.wmf"/><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oleObject" Target="../embeddings/oleObject1.bin"/><Relationship Id="rId5" Type="http://schemas.openxmlformats.org/officeDocument/2006/relationships/image" Target="../media/image33.png"/><Relationship Id="rId4" Type="http://schemas.microsoft.com/office/2018/10/relationships/comments" Target="../comments/modernComment_128_1D4B5739.xml"/><Relationship Id="rId9"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43.png"/><Relationship Id="rId5" Type="http://schemas.openxmlformats.org/officeDocument/2006/relationships/image" Target="../media/image36.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image" Target="../media/image40.png"/><Relationship Id="rId5" Type="http://schemas.openxmlformats.org/officeDocument/2006/relationships/image" Target="../media/image36.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3.xml"/><Relationship Id="rId7"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46.wmf"/><Relationship Id="rId5" Type="http://schemas.openxmlformats.org/officeDocument/2006/relationships/oleObject" Target="../embeddings/oleObject2.bin"/><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40.png"/><Relationship Id="rId5" Type="http://schemas.openxmlformats.org/officeDocument/2006/relationships/image" Target="../media/image48.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43.png"/><Relationship Id="rId5" Type="http://schemas.openxmlformats.org/officeDocument/2006/relationships/image" Target="../media/image48.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35.png"/><Relationship Id="rId5" Type="http://schemas.openxmlformats.org/officeDocument/2006/relationships/image" Target="../media/image40.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image" Target="../media/image35.png"/><Relationship Id="rId5" Type="http://schemas.openxmlformats.org/officeDocument/2006/relationships/image" Target="../media/image33.png"/><Relationship Id="rId4" Type="http://schemas.microsoft.com/office/2018/10/relationships/comments" Target="../comments/modernComment_175_354CA90B.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image" Target="../media/image36.png"/><Relationship Id="rId5" Type="http://schemas.openxmlformats.org/officeDocument/2006/relationships/image" Target="../media/image43.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5.png"/><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4.png"/><Relationship Id="rId5" Type="http://schemas.openxmlformats.org/officeDocument/2006/relationships/image" Target="../media/image23.png"/><Relationship Id="rId4" Type="http://schemas.microsoft.com/office/2018/10/relationships/comments" Target="../comments/modernComment_131_35FE71DF.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image" Target="../media/image35.png"/><Relationship Id="rId5" Type="http://schemas.openxmlformats.org/officeDocument/2006/relationships/image" Target="../media/image33.png"/><Relationship Id="rId4" Type="http://schemas.microsoft.com/office/2018/10/relationships/comments" Target="../comments/modernComment_179_A8C3BFC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8.xml"/><Relationship Id="rId1" Type="http://schemas.openxmlformats.org/officeDocument/2006/relationships/tags" Target="../tags/tag48.xml"/><Relationship Id="rId6" Type="http://schemas.openxmlformats.org/officeDocument/2006/relationships/image" Target="../media/image52.png"/><Relationship Id="rId5" Type="http://schemas.openxmlformats.org/officeDocument/2006/relationships/image" Target="../media/image2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49.xml"/><Relationship Id="rId6" Type="http://schemas.openxmlformats.org/officeDocument/2006/relationships/image" Target="../media/image34.jpeg"/><Relationship Id="rId5" Type="http://schemas.openxmlformats.org/officeDocument/2006/relationships/image" Target="../media/image29.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54.png"/><Relationship Id="rId5" Type="http://schemas.openxmlformats.org/officeDocument/2006/relationships/image" Target="../media/image33.png"/><Relationship Id="rId4" Type="http://schemas.microsoft.com/office/2018/10/relationships/comments" Target="../comments/modernComment_17C_7E183230.xml"/></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23.xml"/><Relationship Id="rId7"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5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52.xml"/><Relationship Id="rId6" Type="http://schemas.openxmlformats.org/officeDocument/2006/relationships/image" Target="../media/image57.png"/><Relationship Id="rId5" Type="http://schemas.openxmlformats.org/officeDocument/2006/relationships/image" Target="../media/image35.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image" Target="../media/image58.png"/><Relationship Id="rId5" Type="http://schemas.openxmlformats.org/officeDocument/2006/relationships/image" Target="../media/image33.png"/><Relationship Id="rId4" Type="http://schemas.microsoft.com/office/2018/10/relationships/comments" Target="../comments/modernComment_17E_8C6522E5.xml"/></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26.xml"/><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54.xml"/><Relationship Id="rId6" Type="http://schemas.openxmlformats.org/officeDocument/2006/relationships/image" Target="../media/image35.png"/><Relationship Id="rId11" Type="http://schemas.openxmlformats.org/officeDocument/2006/relationships/image" Target="../media/image46.wmf"/><Relationship Id="rId5" Type="http://schemas.openxmlformats.org/officeDocument/2006/relationships/image" Target="../media/image59.png"/><Relationship Id="rId10" Type="http://schemas.openxmlformats.org/officeDocument/2006/relationships/oleObject" Target="../embeddings/oleObject4.bin"/><Relationship Id="rId4" Type="http://schemas.openxmlformats.org/officeDocument/2006/relationships/image" Target="../media/image33.png"/><Relationship Id="rId9" Type="http://schemas.openxmlformats.org/officeDocument/2006/relationships/image" Target="../media/image44.w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55.xml"/><Relationship Id="rId6" Type="http://schemas.openxmlformats.org/officeDocument/2006/relationships/image" Target="../media/image60.jpeg"/><Relationship Id="rId5" Type="http://schemas.openxmlformats.org/officeDocument/2006/relationships/image" Target="../media/image35.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28.xml"/><Relationship Id="rId7" Type="http://schemas.openxmlformats.org/officeDocument/2006/relationships/image" Target="../media/image44.wmf"/><Relationship Id="rId12" Type="http://schemas.openxmlformats.org/officeDocument/2006/relationships/image" Target="../media/image63.png"/><Relationship Id="rId2" Type="http://schemas.openxmlformats.org/officeDocument/2006/relationships/slideLayout" Target="../slideLayouts/slideLayout2.xml"/><Relationship Id="rId1" Type="http://schemas.openxmlformats.org/officeDocument/2006/relationships/tags" Target="../tags/tag56.xml"/><Relationship Id="rId6" Type="http://schemas.openxmlformats.org/officeDocument/2006/relationships/oleObject" Target="../embeddings/oleObject5.bin"/><Relationship Id="rId11" Type="http://schemas.openxmlformats.org/officeDocument/2006/relationships/image" Target="../media/image62.png"/><Relationship Id="rId5" Type="http://schemas.openxmlformats.org/officeDocument/2006/relationships/image" Target="../media/image21.png"/><Relationship Id="rId10" Type="http://schemas.openxmlformats.org/officeDocument/2006/relationships/image" Target="../media/image40.png"/><Relationship Id="rId4" Type="http://schemas.openxmlformats.org/officeDocument/2006/relationships/image" Target="../media/image61.png"/><Relationship Id="rId9" Type="http://schemas.openxmlformats.org/officeDocument/2006/relationships/image" Target="../media/image46.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4.xml"/><Relationship Id="rId7" Type="http://schemas.openxmlformats.org/officeDocument/2006/relationships/image" Target="../media/image28.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3.png"/><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5.png"/><Relationship Id="rId2" Type="http://schemas.openxmlformats.org/officeDocument/2006/relationships/slideLayout" Target="../slideLayouts/slideLayout18.xml"/><Relationship Id="rId1" Type="http://schemas.openxmlformats.org/officeDocument/2006/relationships/tags" Target="../tags/tag34.xml"/><Relationship Id="rId6" Type="http://schemas.openxmlformats.org/officeDocument/2006/relationships/image" Target="../media/image32.png"/><Relationship Id="rId5" Type="http://schemas.openxmlformats.org/officeDocument/2006/relationships/image" Target="../media/image23.png"/><Relationship Id="rId4" Type="http://schemas.microsoft.com/office/2018/10/relationships/comments" Target="../comments/modernComment_120_864F42FA.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7.xml"/><Relationship Id="rId7"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F6E6C62-3C90-6C48-64C5-76870E7C56B7}"/>
              </a:ext>
            </a:extLst>
          </p:cNvPr>
          <p:cNvPicPr>
            <a:picLocks noChangeAspect="1"/>
          </p:cNvPicPr>
          <p:nvPr/>
        </p:nvPicPr>
        <p:blipFill>
          <a:blip r:embed="rId6"/>
          <a:stretch>
            <a:fillRect/>
          </a:stretch>
        </p:blipFill>
        <p:spPr>
          <a:xfrm>
            <a:off x="6048035" y="1038226"/>
            <a:ext cx="6143966" cy="4199554"/>
          </a:xfrm>
          <a:prstGeom prst="rect">
            <a:avLst/>
          </a:prstGeom>
        </p:spPr>
      </p:pic>
      <p:pic>
        <p:nvPicPr>
          <p:cNvPr id="12" name="Picture 11" descr="A close up of a hand holding a red and white object&#10;&#10;Description automatically generated">
            <a:extLst>
              <a:ext uri="{FF2B5EF4-FFF2-40B4-BE49-F238E27FC236}">
                <a16:creationId xmlns:a16="http://schemas.microsoft.com/office/drawing/2014/main" id="{6010CF29-1C52-FDF0-1689-53580380D7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1999" y="2803955"/>
            <a:ext cx="1951464" cy="1951464"/>
          </a:xfrm>
          <a:prstGeom prst="rect">
            <a:avLst/>
          </a:prstGeom>
        </p:spPr>
      </p:pic>
      <p:sp>
        <p:nvSpPr>
          <p:cNvPr id="6" name="TextBox 5">
            <a:extLst>
              <a:ext uri="{FF2B5EF4-FFF2-40B4-BE49-F238E27FC236}">
                <a16:creationId xmlns:a16="http://schemas.microsoft.com/office/drawing/2014/main" id="{B6707C56-ABDD-BEE2-D353-53FB5BF0B1E8}"/>
              </a:ext>
            </a:extLst>
          </p:cNvPr>
          <p:cNvSpPr txBox="1"/>
          <p:nvPr/>
        </p:nvSpPr>
        <p:spPr>
          <a:xfrm>
            <a:off x="471481" y="1742128"/>
            <a:ext cx="5942876" cy="1686872"/>
          </a:xfrm>
          <a:prstGeom prst="rect">
            <a:avLst/>
          </a:prstGeom>
          <a:noFill/>
        </p:spPr>
        <p:txBody>
          <a:bodyPr wrap="square" lIns="91440" tIns="45720" rIns="91440" bIns="45720" rtlCol="0" anchor="t">
            <a:spAutoFit/>
          </a:bodyPr>
          <a:lstStyle/>
          <a:p>
            <a:pPr algn="ctr">
              <a:lnSpc>
                <a:spcPts val="6200"/>
              </a:lnSpc>
            </a:pPr>
            <a:r>
              <a:rPr lang="en-US" sz="6000" b="1">
                <a:solidFill>
                  <a:srgbClr val="006838"/>
                </a:solidFill>
                <a:cs typeface="Myanmar Text"/>
              </a:rPr>
              <a:t>Exploring</a:t>
            </a:r>
          </a:p>
          <a:p>
            <a:pPr algn="ctr">
              <a:lnSpc>
                <a:spcPts val="6200"/>
              </a:lnSpc>
            </a:pPr>
            <a:r>
              <a:rPr lang="en-US" sz="6000" b="1">
                <a:solidFill>
                  <a:srgbClr val="006838"/>
                </a:solidFill>
                <a:cs typeface="Myanmar Text"/>
              </a:rPr>
              <a:t>States of Matter </a:t>
            </a:r>
            <a:endParaRPr lang="en-US" sz="6000">
              <a:solidFill>
                <a:srgbClr val="000000"/>
              </a:solidFill>
              <a:cs typeface="Calibri"/>
            </a:endParaRPr>
          </a:p>
        </p:txBody>
      </p:sp>
      <p:sp>
        <p:nvSpPr>
          <p:cNvPr id="11" name="TextBox 10">
            <a:extLst>
              <a:ext uri="{FF2B5EF4-FFF2-40B4-BE49-F238E27FC236}">
                <a16:creationId xmlns:a16="http://schemas.microsoft.com/office/drawing/2014/main" id="{667D1994-F1BB-457F-FFBD-3C2F21C3B326}"/>
              </a:ext>
            </a:extLst>
          </p:cNvPr>
          <p:cNvSpPr txBox="1"/>
          <p:nvPr/>
        </p:nvSpPr>
        <p:spPr>
          <a:xfrm>
            <a:off x="171300" y="3547585"/>
            <a:ext cx="6188125" cy="800219"/>
          </a:xfrm>
          <a:prstGeom prst="rect">
            <a:avLst/>
          </a:prstGeom>
          <a:noFill/>
        </p:spPr>
        <p:txBody>
          <a:bodyPr wrap="square" lIns="91440" tIns="45720" rIns="91440" bIns="45720" rtlCol="0" anchor="t">
            <a:spAutoFit/>
          </a:bodyPr>
          <a:lstStyle/>
          <a:p>
            <a:pPr algn="ctr">
              <a:spcAft>
                <a:spcPts val="1200"/>
              </a:spcAft>
            </a:pPr>
            <a:r>
              <a:rPr lang="en-US" sz="2000" i="1">
                <a:solidFill>
                  <a:srgbClr val="6D2C79"/>
                </a:solidFill>
                <a:latin typeface="Calibri"/>
                <a:ea typeface="+mn-lt"/>
                <a:cs typeface="+mn-lt"/>
              </a:rPr>
              <a:t>“No water, no life. No blue, no green.”</a:t>
            </a:r>
            <a:endParaRPr lang="en-US" sz="2000" i="1">
              <a:solidFill>
                <a:srgbClr val="000000"/>
              </a:solidFill>
              <a:latin typeface="Calibri"/>
              <a:ea typeface="+mn-lt"/>
              <a:cs typeface="+mn-lt"/>
            </a:endParaRPr>
          </a:p>
          <a:p>
            <a:pPr algn="ctr"/>
            <a:r>
              <a:rPr lang="en-US" sz="1600" i="1">
                <a:solidFill>
                  <a:srgbClr val="6D2C79"/>
                </a:solidFill>
                <a:latin typeface="Calibri"/>
                <a:ea typeface="+mn-lt"/>
                <a:cs typeface="+mn-lt"/>
              </a:rPr>
              <a:t> – Sylvia Earle</a:t>
            </a:r>
            <a:endParaRPr lang="en-US" sz="1050" b="1">
              <a:solidFill>
                <a:srgbClr val="0000AA"/>
              </a:solidFill>
              <a:latin typeface="Calibri"/>
              <a:cs typeface="Calibri"/>
            </a:endParaRPr>
          </a:p>
        </p:txBody>
      </p:sp>
      <p:sp>
        <p:nvSpPr>
          <p:cNvPr id="4" name="Footer Placeholder 1">
            <a:extLst>
              <a:ext uri="{FF2B5EF4-FFF2-40B4-BE49-F238E27FC236}">
                <a16:creationId xmlns:a16="http://schemas.microsoft.com/office/drawing/2014/main" id="{AB71B1D2-1DB7-D89B-44CB-DB9D66E3FB29}"/>
              </a:ext>
            </a:extLst>
          </p:cNvPr>
          <p:cNvSpPr>
            <a:spLocks noGrp="1"/>
          </p:cNvSpPr>
          <p:nvPr>
            <p:ph type="ftr" sz="quarter" idx="11"/>
          </p:nvPr>
        </p:nvSpPr>
        <p:spPr>
          <a:xfrm>
            <a:off x="123542" y="6356350"/>
            <a:ext cx="1582428" cy="365125"/>
          </a:xfrm>
        </p:spPr>
        <p:txBody>
          <a:bodyPr/>
          <a:lstStyle/>
          <a:p>
            <a:r>
              <a:rPr lang="en-US"/>
              <a:t>Kit name here</a:t>
            </a:r>
          </a:p>
        </p:txBody>
      </p:sp>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54163" y="5368483"/>
            <a:ext cx="3508951" cy="1260754"/>
          </a:xfrm>
          <a:prstGeom prst="rect">
            <a:avLst/>
          </a:prstGeom>
        </p:spPr>
      </p:pic>
      <p:sp>
        <p:nvSpPr>
          <p:cNvPr id="7" name="TextBox 6">
            <a:extLst>
              <a:ext uri="{FF2B5EF4-FFF2-40B4-BE49-F238E27FC236}">
                <a16:creationId xmlns:a16="http://schemas.microsoft.com/office/drawing/2014/main" id="{1C39A71D-4EF9-6CEC-5AD4-3367B9FBA4D8}"/>
              </a:ext>
            </a:extLst>
          </p:cNvPr>
          <p:cNvSpPr txBox="1"/>
          <p:nvPr/>
        </p:nvSpPr>
        <p:spPr>
          <a:xfrm>
            <a:off x="6440557" y="5605290"/>
            <a:ext cx="5448064" cy="923330"/>
          </a:xfrm>
          <a:prstGeom prst="rect">
            <a:avLst/>
          </a:prstGeom>
          <a:noFill/>
        </p:spPr>
        <p:txBody>
          <a:bodyPr wrap="square" rtlCol="0">
            <a:spAutoFit/>
          </a:bodyPr>
          <a:lstStyle/>
          <a:p>
            <a:r>
              <a:rPr lang="en-US" b="1"/>
              <a:t>Activity ID: </a:t>
            </a:r>
            <a:r>
              <a:rPr lang="en-US">
                <a:solidFill>
                  <a:srgbClr val="0070C0"/>
                </a:solidFill>
              </a:rPr>
              <a:t>WK-AR2</a:t>
            </a:r>
          </a:p>
          <a:p>
            <a:r>
              <a:rPr lang="en-US" b="1"/>
              <a:t>Required Models: </a:t>
            </a:r>
            <a:r>
              <a:rPr lang="en-US">
                <a:solidFill>
                  <a:srgbClr val="0070C0"/>
                </a:solidFill>
              </a:rPr>
              <a:t>1 Water Kit</a:t>
            </a:r>
            <a:r>
              <a:rPr lang="en-US" baseline="30000">
                <a:solidFill>
                  <a:srgbClr val="0070C0"/>
                </a:solidFill>
              </a:rPr>
              <a:t>©</a:t>
            </a:r>
            <a:r>
              <a:rPr lang="en-US">
                <a:solidFill>
                  <a:srgbClr val="0070C0"/>
                </a:solidFill>
              </a:rPr>
              <a:t>/ Group</a:t>
            </a:r>
          </a:p>
          <a:p>
            <a:r>
              <a:rPr lang="en-US" b="1"/>
              <a:t>Required Media: </a:t>
            </a:r>
            <a:r>
              <a:rPr lang="en-US">
                <a:solidFill>
                  <a:srgbClr val="0070C0"/>
                </a:solidFill>
              </a:rPr>
              <a:t>3DMD AR App</a:t>
            </a:r>
          </a:p>
        </p:txBody>
      </p:sp>
      <p:sp>
        <p:nvSpPr>
          <p:cNvPr id="3" name="Oval 2">
            <a:extLst>
              <a:ext uri="{FF2B5EF4-FFF2-40B4-BE49-F238E27FC236}">
                <a16:creationId xmlns:a16="http://schemas.microsoft.com/office/drawing/2014/main" id="{CE0C0C11-8AF7-A08F-5708-0676D1D2B1D5}"/>
              </a:ext>
            </a:extLst>
          </p:cNvPr>
          <p:cNvSpPr/>
          <p:nvPr/>
        </p:nvSpPr>
        <p:spPr>
          <a:xfrm>
            <a:off x="7155242" y="2775079"/>
            <a:ext cx="1970049" cy="1951464"/>
          </a:xfrm>
          <a:prstGeom prst="ellipse">
            <a:avLst/>
          </a:prstGeom>
          <a:noFill/>
          <a:ln w="101600">
            <a:solidFill>
              <a:srgbClr val="FF00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
    </p:custDataLst>
    <p:extLst>
      <p:ext uri="{BB962C8B-B14F-4D97-AF65-F5344CB8AC3E}">
        <p14:creationId xmlns:p14="http://schemas.microsoft.com/office/powerpoint/2010/main" val="4254708795"/>
      </p:ext>
    </p:extLst>
  </p:cSld>
  <p:clrMapOvr>
    <a:masterClrMapping/>
  </p:clrMapOvr>
  <p:extLst>
    <p:ext uri="{6950BFC3-D8DA-4A85-94F7-54DA5524770B}">
      <p188:commentRel xmlns:p188="http://schemas.microsoft.com/office/powerpoint/2018/8/main" r:id="rId4"/>
    </p:ext>
  </p:extLs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51DEA38-BC33-C184-9EE4-D254512B4980}"/>
              </a:ext>
            </a:extLst>
          </p:cNvPr>
          <p:cNvPicPr>
            <a:picLocks noChangeAspect="1"/>
          </p:cNvPicPr>
          <p:nvPr/>
        </p:nvPicPr>
        <p:blipFill>
          <a:blip r:embed="rId5"/>
          <a:stretch>
            <a:fillRect/>
          </a:stretch>
        </p:blipFill>
        <p:spPr>
          <a:xfrm>
            <a:off x="7951433" y="1685390"/>
            <a:ext cx="2440342" cy="4198506"/>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25240" y="0"/>
            <a:ext cx="965703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300" b="1">
                <a:solidFill>
                  <a:prstClr val="white"/>
                </a:solidFill>
                <a:latin typeface="Calibri" panose="020F0502020204030204"/>
                <a:ea typeface="HGSoeiKakugothicUB"/>
                <a:cs typeface="Myanmar Text"/>
              </a:rPr>
              <a:t>Record</a:t>
            </a:r>
            <a:r>
              <a:rPr lang="en-US" sz="4000" b="1">
                <a:solidFill>
                  <a:prstClr val="white"/>
                </a:solidFill>
                <a:latin typeface="Calibri" panose="020F0502020204030204"/>
                <a:ea typeface="HGSoeiKakugothicUB"/>
                <a:cs typeface="Myanmar Text"/>
              </a:rPr>
              <a:t> Your Observations at </a:t>
            </a: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-273</a:t>
            </a:r>
            <a:r>
              <a:rPr kumimoji="0" lang="en-US" sz="4000" b="1" i="0" u="none" strike="noStrike" kern="1200" cap="none" spc="0" normalizeH="0" baseline="30000" noProof="0">
                <a:ln>
                  <a:noFill/>
                </a:ln>
                <a:solidFill>
                  <a:prstClr val="white"/>
                </a:solidFill>
                <a:effectLst/>
                <a:uLnTx/>
                <a:uFillTx/>
                <a:latin typeface="Calibri" panose="020F0502020204030204"/>
                <a:ea typeface="HGSoeiKakugothicUB"/>
                <a:cs typeface="Myanmar Text"/>
              </a:rPr>
              <a:t>o</a:t>
            </a: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C</a:t>
            </a: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3" name="TextBox 2">
            <a:extLst>
              <a:ext uri="{FF2B5EF4-FFF2-40B4-BE49-F238E27FC236}">
                <a16:creationId xmlns:a16="http://schemas.microsoft.com/office/drawing/2014/main" id="{0AA460F3-BBD4-27A6-B445-4A3A714C6C0A}"/>
              </a:ext>
            </a:extLst>
          </p:cNvPr>
          <p:cNvSpPr txBox="1"/>
          <p:nvPr/>
        </p:nvSpPr>
        <p:spPr>
          <a:xfrm>
            <a:off x="925240" y="1988146"/>
            <a:ext cx="6142310" cy="4324261"/>
          </a:xfrm>
          <a:prstGeom prst="rect">
            <a:avLst/>
          </a:prstGeom>
          <a:noFill/>
        </p:spPr>
        <p:txBody>
          <a:bodyPr wrap="square" lIns="91440" tIns="45720" rIns="91440" bIns="45720" rtlCol="0" anchor="t">
            <a:spAutoFit/>
          </a:bodyPr>
          <a:lstStyle/>
          <a:p>
            <a:pPr>
              <a:lnSpc>
                <a:spcPct val="150000"/>
              </a:lnSpc>
            </a:pPr>
            <a:r>
              <a:rPr lang="en-US" sz="2000" b="1">
                <a:solidFill>
                  <a:srgbClr val="1CA64A"/>
                </a:solidFill>
                <a:cs typeface="Calibri"/>
              </a:rPr>
              <a:t>How did the water molecules look?</a:t>
            </a:r>
          </a:p>
          <a:p>
            <a:pPr>
              <a:lnSpc>
                <a:spcPct val="150000"/>
              </a:lnSpc>
            </a:pPr>
            <a:r>
              <a:rPr lang="en-US" sz="2000" b="1">
                <a:solidFill>
                  <a:srgbClr val="1CA64A"/>
                </a:solidFill>
                <a:cs typeface="Calibri"/>
              </a:rPr>
              <a:t>Do they remain still or move?</a:t>
            </a:r>
          </a:p>
          <a:p>
            <a:pPr>
              <a:lnSpc>
                <a:spcPct val="150000"/>
              </a:lnSpc>
            </a:pPr>
            <a:r>
              <a:rPr lang="en-US" sz="2000" b="1">
                <a:solidFill>
                  <a:srgbClr val="1CA64A"/>
                </a:solidFill>
                <a:cs typeface="Calibri"/>
              </a:rPr>
              <a:t>What else do you observe?</a:t>
            </a:r>
          </a:p>
          <a:p>
            <a:pPr>
              <a:spcAft>
                <a:spcPts val="1801"/>
              </a:spcAft>
            </a:pPr>
            <a:endParaRPr lang="en-US" sz="2000">
              <a:cs typeface="Calibri"/>
            </a:endParaRPr>
          </a:p>
          <a:p>
            <a:pPr>
              <a:spcAft>
                <a:spcPts val="1801"/>
              </a:spcAft>
            </a:pPr>
            <a:r>
              <a:rPr lang="en-US" sz="2000">
                <a:cs typeface="Calibri"/>
              </a:rPr>
              <a:t>Discuss these questions with your partner and record your observations in your notebook. </a:t>
            </a:r>
          </a:p>
          <a:p>
            <a:pPr>
              <a:spcAft>
                <a:spcPts val="1801"/>
              </a:spcAft>
            </a:pPr>
            <a:r>
              <a:rPr lang="en-US" sz="2000">
                <a:cs typeface="Calibri"/>
              </a:rPr>
              <a:t>Draw water molecules in your notebook if it helps you describe your observations. Or draw on a screenshot in the app using the </a:t>
            </a:r>
            <a:r>
              <a:rPr lang="en-US" sz="2000" b="1">
                <a:solidFill>
                  <a:srgbClr val="D200B9"/>
                </a:solidFill>
                <a:cs typeface="Calibri"/>
              </a:rPr>
              <a:t>pencil </a:t>
            </a:r>
            <a:r>
              <a:rPr lang="en-US" sz="2000">
                <a:cs typeface="Calibri"/>
              </a:rPr>
              <a:t>in the bottom right corner.  </a:t>
            </a:r>
          </a:p>
          <a:p>
            <a:endParaRPr lang="en-US" sz="2000">
              <a:cs typeface="Calibri"/>
            </a:endParaRPr>
          </a:p>
        </p:txBody>
      </p:sp>
      <p:pic>
        <p:nvPicPr>
          <p:cNvPr id="10" name="Picture 9" descr="A purple pencil in a white circle&#10;&#10;Description automatically generated">
            <a:extLst>
              <a:ext uri="{FF2B5EF4-FFF2-40B4-BE49-F238E27FC236}">
                <a16:creationId xmlns:a16="http://schemas.microsoft.com/office/drawing/2014/main" id="{9B83179A-F03D-3CC2-118E-B87EB9DE85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12" name="Oval 11">
            <a:extLst>
              <a:ext uri="{FF2B5EF4-FFF2-40B4-BE49-F238E27FC236}">
                <a16:creationId xmlns:a16="http://schemas.microsoft.com/office/drawing/2014/main" id="{4B227AD4-9E5D-DB84-6BB6-4BD562B6A29F}"/>
              </a:ext>
            </a:extLst>
          </p:cNvPr>
          <p:cNvSpPr/>
          <p:nvPr/>
        </p:nvSpPr>
        <p:spPr>
          <a:xfrm>
            <a:off x="9317977" y="5054889"/>
            <a:ext cx="829813" cy="85758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Tree>
    <p:custDataLst>
      <p:tags r:id="rId1"/>
    </p:custDataLst>
    <p:extLst>
      <p:ext uri="{BB962C8B-B14F-4D97-AF65-F5344CB8AC3E}">
        <p14:creationId xmlns:p14="http://schemas.microsoft.com/office/powerpoint/2010/main" val="1778132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27" name="Object 26">
            <a:extLst>
              <a:ext uri="{FF2B5EF4-FFF2-40B4-BE49-F238E27FC236}">
                <a16:creationId xmlns:a16="http://schemas.microsoft.com/office/drawing/2014/main" id="{23F9EDA4-EE48-ADD1-F711-6FA4A03F4064}"/>
              </a:ext>
            </a:extLst>
          </p:cNvPr>
          <p:cNvGraphicFramePr>
            <a:graphicFrameLocks noChangeAspect="1"/>
          </p:cNvGraphicFramePr>
          <p:nvPr>
            <p:extLst>
              <p:ext uri="{D42A27DB-BD31-4B8C-83A1-F6EECF244321}">
                <p14:modId xmlns:p14="http://schemas.microsoft.com/office/powerpoint/2010/main" val="3026417541"/>
              </p:ext>
            </p:extLst>
          </p:nvPr>
        </p:nvGraphicFramePr>
        <p:xfrm>
          <a:off x="4531383" y="1597974"/>
          <a:ext cx="3511189" cy="4065587"/>
        </p:xfrm>
        <a:graphic>
          <a:graphicData uri="http://schemas.openxmlformats.org/presentationml/2006/ole">
            <mc:AlternateContent xmlns:mc="http://schemas.openxmlformats.org/markup-compatibility/2006">
              <mc:Choice xmlns:v="urn:schemas-microsoft-com:vml" Requires="v">
                <p:oleObj r:id="rId6" imgW="8685360" imgH="10056960" progId="">
                  <p:embed/>
                </p:oleObj>
              </mc:Choice>
              <mc:Fallback>
                <p:oleObj r:id="rId6" imgW="8685360" imgH="10056960" progId="">
                  <p:embed/>
                  <p:pic>
                    <p:nvPicPr>
                      <p:cNvPr id="27" name="Object 26">
                        <a:extLst>
                          <a:ext uri="{FF2B5EF4-FFF2-40B4-BE49-F238E27FC236}">
                            <a16:creationId xmlns:a16="http://schemas.microsoft.com/office/drawing/2014/main" id="{23F9EDA4-EE48-ADD1-F711-6FA4A03F4064}"/>
                          </a:ext>
                        </a:extLst>
                      </p:cNvPr>
                      <p:cNvPicPr/>
                      <p:nvPr/>
                    </p:nvPicPr>
                    <p:blipFill>
                      <a:blip r:embed="rId7"/>
                      <a:stretch>
                        <a:fillRect/>
                      </a:stretch>
                    </p:blipFill>
                    <p:spPr>
                      <a:xfrm>
                        <a:off x="4531383" y="1597974"/>
                        <a:ext cx="3511189" cy="4065587"/>
                      </a:xfrm>
                      <a:prstGeom prst="rect">
                        <a:avLst/>
                      </a:prstGeom>
                    </p:spPr>
                  </p:pic>
                </p:oleObj>
              </mc:Fallback>
            </mc:AlternateContent>
          </a:graphicData>
        </a:graphic>
      </p:graphicFrame>
      <p:pic>
        <p:nvPicPr>
          <p:cNvPr id="22" name="Picture 21" descr="Icon&#10;&#10;Description automatically generated">
            <a:extLst>
              <a:ext uri="{FF2B5EF4-FFF2-40B4-BE49-F238E27FC236}">
                <a16:creationId xmlns:a16="http://schemas.microsoft.com/office/drawing/2014/main" id="{BC575083-6FD9-0EE8-6EE5-2E328F145E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Solid Water Forms a Stable Lattice</a:t>
            </a:r>
            <a:endParaRPr lang="en-US" sz="4000" b="1">
              <a:solidFill>
                <a:schemeClr val="bg1"/>
              </a:solidFill>
              <a:latin typeface="+mn-lt"/>
              <a:ea typeface="HGSoeiKakugothicUB"/>
              <a:cs typeface="Myanmar Text"/>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28681" y="1962244"/>
            <a:ext cx="3500443" cy="3170099"/>
          </a:xfrm>
          <a:prstGeom prst="rect">
            <a:avLst/>
          </a:prstGeom>
          <a:noFill/>
        </p:spPr>
        <p:txBody>
          <a:bodyPr wrap="square" lIns="91440" tIns="45720" rIns="91440" bIns="45720" rtlCol="0" anchor="t">
            <a:spAutoFit/>
          </a:bodyPr>
          <a:lstStyle/>
          <a:p>
            <a:pPr algn="l" rtl="0" fontAlgn="base"/>
            <a:r>
              <a:rPr lang="en-US" sz="2000" b="0" i="0">
                <a:solidFill>
                  <a:srgbClr val="000000"/>
                </a:solidFill>
                <a:effectLst/>
              </a:rPr>
              <a:t>Frozen water (ice) forms a stable lattice and is therefore considered a </a:t>
            </a:r>
            <a:r>
              <a:rPr lang="en-US" sz="2000" b="1" i="0">
                <a:solidFill>
                  <a:srgbClr val="000000"/>
                </a:solidFill>
                <a:effectLst/>
              </a:rPr>
              <a:t>solid</a:t>
            </a:r>
            <a:r>
              <a:rPr lang="en-US" sz="2000" b="0" i="0">
                <a:solidFill>
                  <a:srgbClr val="000000"/>
                </a:solidFill>
                <a:effectLst/>
              </a:rPr>
              <a:t>.</a:t>
            </a:r>
          </a:p>
          <a:p>
            <a:pPr algn="l" rtl="0" fontAlgn="base"/>
            <a:endParaRPr lang="en-US" sz="2000">
              <a:solidFill>
                <a:srgbClr val="000000"/>
              </a:solidFill>
            </a:endParaRPr>
          </a:p>
          <a:p>
            <a:pPr algn="l" rtl="0" fontAlgn="base"/>
            <a:r>
              <a:rPr lang="en-US" sz="2000">
                <a:solidFill>
                  <a:srgbClr val="000000"/>
                </a:solidFill>
              </a:rPr>
              <a:t>The water molecules </a:t>
            </a:r>
            <a:r>
              <a:rPr lang="en-US" sz="2000" b="1">
                <a:solidFill>
                  <a:srgbClr val="000000"/>
                </a:solidFill>
              </a:rPr>
              <a:t>do not move </a:t>
            </a:r>
            <a:r>
              <a:rPr lang="en-US" sz="2000">
                <a:solidFill>
                  <a:srgbClr val="000000"/>
                </a:solidFill>
              </a:rPr>
              <a:t>from their fixed positions.</a:t>
            </a:r>
          </a:p>
          <a:p>
            <a:pPr algn="l" rtl="0" fontAlgn="base"/>
            <a:endParaRPr lang="en-US" sz="2000">
              <a:solidFill>
                <a:srgbClr val="000000"/>
              </a:solidFill>
            </a:endParaRPr>
          </a:p>
          <a:p>
            <a:pPr algn="l" rtl="0" fontAlgn="base"/>
            <a:r>
              <a:rPr lang="en-US" sz="2000">
                <a:solidFill>
                  <a:srgbClr val="000000"/>
                </a:solidFill>
              </a:rPr>
              <a:t>Ice lattices are hexagonal (six-sided). This is why snowflakes are always </a:t>
            </a:r>
            <a:r>
              <a:rPr lang="en-US" sz="2000" b="1">
                <a:solidFill>
                  <a:srgbClr val="000000"/>
                </a:solidFill>
              </a:rPr>
              <a:t>six-sided</a:t>
            </a:r>
            <a:r>
              <a:rPr lang="en-US" sz="2000">
                <a:solidFill>
                  <a:srgbClr val="000000"/>
                </a:solidFill>
              </a:rPr>
              <a:t>!</a:t>
            </a:r>
          </a:p>
        </p:txBody>
      </p:sp>
      <p:pic>
        <p:nvPicPr>
          <p:cNvPr id="25" name="Picture 24">
            <a:extLst>
              <a:ext uri="{FF2B5EF4-FFF2-40B4-BE49-F238E27FC236}">
                <a16:creationId xmlns:a16="http://schemas.microsoft.com/office/drawing/2014/main" id="{66D24691-7F15-FAAD-2E2B-CA13710B3574}"/>
              </a:ext>
            </a:extLst>
          </p:cNvPr>
          <p:cNvPicPr>
            <a:picLocks noChangeAspect="1"/>
          </p:cNvPicPr>
          <p:nvPr/>
        </p:nvPicPr>
        <p:blipFill>
          <a:blip r:embed="rId9"/>
          <a:stretch>
            <a:fillRect/>
          </a:stretch>
        </p:blipFill>
        <p:spPr>
          <a:xfrm>
            <a:off x="8323251" y="2041151"/>
            <a:ext cx="3033490" cy="3091192"/>
          </a:xfrm>
          <a:prstGeom prst="rect">
            <a:avLst/>
          </a:prstGeom>
        </p:spPr>
      </p:pic>
    </p:spTree>
    <p:custDataLst>
      <p:tags r:id="rId1"/>
    </p:custDataLst>
    <p:extLst>
      <p:ext uri="{BB962C8B-B14F-4D97-AF65-F5344CB8AC3E}">
        <p14:creationId xmlns:p14="http://schemas.microsoft.com/office/powerpoint/2010/main" val="491476793"/>
      </p:ext>
    </p:extLst>
  </p:cSld>
  <p:clrMapOvr>
    <a:masterClrMapping/>
  </p:clrMapOvr>
  <p:extLst>
    <p:ext uri="{6950BFC3-D8DA-4A85-94F7-54DA5524770B}">
      <p188:commentRel xmlns:p188="http://schemas.microsoft.com/office/powerpoint/2018/8/main" r:id="rId4"/>
    </p:ext>
  </p:extLs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6E3C1D-0F06-B11C-EDD6-C1173787AA4E}"/>
              </a:ext>
            </a:extLst>
          </p:cNvPr>
          <p:cNvPicPr>
            <a:picLocks noChangeAspect="1"/>
          </p:cNvPicPr>
          <p:nvPr/>
        </p:nvPicPr>
        <p:blipFill>
          <a:blip r:embed="rId5"/>
          <a:stretch>
            <a:fillRect/>
          </a:stretch>
        </p:blipFill>
        <p:spPr>
          <a:xfrm>
            <a:off x="7951433" y="1685390"/>
            <a:ext cx="2440342" cy="4198505"/>
          </a:xfrm>
          <a:prstGeom prst="rect">
            <a:avLst/>
          </a:prstGeom>
        </p:spPr>
      </p:pic>
      <p:sp>
        <p:nvSpPr>
          <p:cNvPr id="5" name="TextBox 4">
            <a:extLst>
              <a:ext uri="{FF2B5EF4-FFF2-40B4-BE49-F238E27FC236}">
                <a16:creationId xmlns:a16="http://schemas.microsoft.com/office/drawing/2014/main" id="{2D2563BD-B4F9-DFD6-4725-BF196D40E51B}"/>
              </a:ext>
            </a:extLst>
          </p:cNvPr>
          <p:cNvSpPr txBox="1"/>
          <p:nvPr/>
        </p:nvSpPr>
        <p:spPr>
          <a:xfrm>
            <a:off x="9749828" y="4781523"/>
            <a:ext cx="137846" cy="161583"/>
          </a:xfrm>
          <a:prstGeom prst="rect">
            <a:avLst/>
          </a:prstGeom>
          <a:solidFill>
            <a:srgbClr val="FEFEFE"/>
          </a:solidFill>
        </p:spPr>
        <p:txBody>
          <a:bodyPr wrap="square" lIns="0" tIns="0" rIns="0" bIns="0" rtlCol="0">
            <a:spAutoFit/>
          </a:bodyPr>
          <a:lstStyle/>
          <a:p>
            <a:r>
              <a:rPr lang="en-US" sz="1050"/>
              <a:t>37</a:t>
            </a:r>
            <a:endParaRPr lang="en-US" sz="1000"/>
          </a:p>
        </p:txBody>
      </p:sp>
      <p:sp>
        <p:nvSpPr>
          <p:cNvPr id="2" name="Title 1">
            <a:extLst>
              <a:ext uri="{FF2B5EF4-FFF2-40B4-BE49-F238E27FC236}">
                <a16:creationId xmlns:a16="http://schemas.microsoft.com/office/drawing/2014/main" id="{A90A24A1-7CA4-13F3-22A0-75B46CB3E375}"/>
              </a:ext>
            </a:extLst>
          </p:cNvPr>
          <p:cNvSpPr txBox="1">
            <a:spLocks/>
          </p:cNvSpPr>
          <p:nvPr/>
        </p:nvSpPr>
        <p:spPr>
          <a:xfrm>
            <a:off x="925240" y="0"/>
            <a:ext cx="965703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300" b="1">
                <a:solidFill>
                  <a:prstClr val="white"/>
                </a:solidFill>
                <a:latin typeface="Calibri" panose="020F0502020204030204"/>
                <a:ea typeface="HGSoeiKakugothicUB"/>
                <a:cs typeface="Myanmar Text"/>
              </a:rPr>
              <a:t>Record</a:t>
            </a:r>
            <a:r>
              <a:rPr lang="en-US" sz="4000" b="1">
                <a:solidFill>
                  <a:prstClr val="white"/>
                </a:solidFill>
                <a:latin typeface="Calibri" panose="020F0502020204030204"/>
                <a:ea typeface="HGSoeiKakugothicUB"/>
                <a:cs typeface="Myanmar Text"/>
              </a:rPr>
              <a:t> Your Observations at 37</a:t>
            </a:r>
            <a:r>
              <a:rPr kumimoji="0" lang="en-US" sz="4000" b="1" i="0" u="none" strike="noStrike" kern="1200" cap="none" spc="0" normalizeH="0" baseline="30000" noProof="0" err="1">
                <a:ln>
                  <a:noFill/>
                </a:ln>
                <a:solidFill>
                  <a:prstClr val="white"/>
                </a:solidFill>
                <a:effectLst/>
                <a:uLnTx/>
                <a:uFillTx/>
                <a:latin typeface="Calibri" panose="020F0502020204030204"/>
                <a:ea typeface="HGSoeiKakugothicUB"/>
                <a:cs typeface="Myanmar Text"/>
              </a:rPr>
              <a:t>o</a:t>
            </a:r>
            <a:r>
              <a:rPr kumimoji="0" lang="en-US" sz="4000" b="1" i="0" u="none" strike="noStrike" kern="1200" cap="none" spc="0" normalizeH="0" baseline="0" noProof="0" err="1">
                <a:ln>
                  <a:noFill/>
                </a:ln>
                <a:solidFill>
                  <a:prstClr val="white"/>
                </a:solidFill>
                <a:effectLst/>
                <a:uLnTx/>
                <a:uFillTx/>
                <a:latin typeface="Calibri" panose="020F0502020204030204"/>
                <a:ea typeface="HGSoeiKakugothicUB"/>
                <a:cs typeface="Myanmar Text"/>
              </a:rPr>
              <a:t>C</a:t>
            </a:r>
            <a:endPar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3" name="TextBox 2">
            <a:extLst>
              <a:ext uri="{FF2B5EF4-FFF2-40B4-BE49-F238E27FC236}">
                <a16:creationId xmlns:a16="http://schemas.microsoft.com/office/drawing/2014/main" id="{0AA460F3-BBD4-27A6-B445-4A3A714C6C0A}"/>
              </a:ext>
            </a:extLst>
          </p:cNvPr>
          <p:cNvSpPr txBox="1"/>
          <p:nvPr/>
        </p:nvSpPr>
        <p:spPr>
          <a:xfrm>
            <a:off x="925240" y="1988146"/>
            <a:ext cx="6142310" cy="4324261"/>
          </a:xfrm>
          <a:prstGeom prst="rect">
            <a:avLst/>
          </a:prstGeom>
          <a:noFill/>
        </p:spPr>
        <p:txBody>
          <a:bodyPr wrap="square" lIns="91440" tIns="45720" rIns="91440" bIns="45720" rtlCol="0" anchor="t">
            <a:spAutoFit/>
          </a:bodyPr>
          <a:lstStyle/>
          <a:p>
            <a:pPr>
              <a:lnSpc>
                <a:spcPct val="150000"/>
              </a:lnSpc>
            </a:pPr>
            <a:r>
              <a:rPr lang="en-US" sz="2000" b="1">
                <a:solidFill>
                  <a:srgbClr val="1CA64A"/>
                </a:solidFill>
                <a:cs typeface="Calibri"/>
              </a:rPr>
              <a:t>How did the water molecules look?</a:t>
            </a:r>
          </a:p>
          <a:p>
            <a:pPr>
              <a:lnSpc>
                <a:spcPct val="150000"/>
              </a:lnSpc>
            </a:pPr>
            <a:r>
              <a:rPr lang="en-US" sz="2000" b="1">
                <a:solidFill>
                  <a:srgbClr val="1CA64A"/>
                </a:solidFill>
                <a:cs typeface="Calibri"/>
              </a:rPr>
              <a:t>Do they remain still or move?</a:t>
            </a:r>
          </a:p>
          <a:p>
            <a:pPr>
              <a:lnSpc>
                <a:spcPct val="150000"/>
              </a:lnSpc>
            </a:pPr>
            <a:r>
              <a:rPr lang="en-US" sz="2000" b="1">
                <a:solidFill>
                  <a:srgbClr val="1CA64A"/>
                </a:solidFill>
                <a:cs typeface="Calibri"/>
              </a:rPr>
              <a:t>What else do you observe?</a:t>
            </a:r>
          </a:p>
          <a:p>
            <a:pPr>
              <a:spcAft>
                <a:spcPts val="1801"/>
              </a:spcAft>
            </a:pPr>
            <a:endParaRPr lang="en-US" sz="2000">
              <a:cs typeface="Calibri"/>
            </a:endParaRPr>
          </a:p>
          <a:p>
            <a:pPr>
              <a:spcAft>
                <a:spcPts val="1801"/>
              </a:spcAft>
            </a:pPr>
            <a:r>
              <a:rPr lang="en-US" sz="2000">
                <a:cs typeface="Calibri"/>
              </a:rPr>
              <a:t>Discuss these questions with your partner and record your observations in your notebook. </a:t>
            </a:r>
          </a:p>
          <a:p>
            <a:pPr>
              <a:spcAft>
                <a:spcPts val="1801"/>
              </a:spcAft>
            </a:pPr>
            <a:r>
              <a:rPr lang="en-US" sz="2000">
                <a:cs typeface="Calibri"/>
              </a:rPr>
              <a:t>Draw water molecules in your notebook if it helps you describe your observations. Or draw on a screenshot in the app using the </a:t>
            </a:r>
            <a:r>
              <a:rPr lang="en-US" sz="2000" b="1">
                <a:solidFill>
                  <a:srgbClr val="D200B9"/>
                </a:solidFill>
                <a:cs typeface="Calibri"/>
              </a:rPr>
              <a:t>pencil </a:t>
            </a:r>
            <a:r>
              <a:rPr lang="en-US" sz="2000">
                <a:cs typeface="Calibri"/>
              </a:rPr>
              <a:t>in the bottom right corner.  </a:t>
            </a:r>
          </a:p>
          <a:p>
            <a:endParaRPr lang="en-US" sz="2000">
              <a:cs typeface="Calibri"/>
            </a:endParaRPr>
          </a:p>
        </p:txBody>
      </p:sp>
      <p:pic>
        <p:nvPicPr>
          <p:cNvPr id="10" name="Picture 9" descr="A purple pencil in a white circle&#10;&#10;Description automatically generated">
            <a:extLst>
              <a:ext uri="{FF2B5EF4-FFF2-40B4-BE49-F238E27FC236}">
                <a16:creationId xmlns:a16="http://schemas.microsoft.com/office/drawing/2014/main" id="{9B83179A-F03D-3CC2-118E-B87EB9DE85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7" name="Oval 6">
            <a:extLst>
              <a:ext uri="{FF2B5EF4-FFF2-40B4-BE49-F238E27FC236}">
                <a16:creationId xmlns:a16="http://schemas.microsoft.com/office/drawing/2014/main" id="{E77C2C49-FAA8-1025-C540-EA7C8B6FD347}"/>
              </a:ext>
            </a:extLst>
          </p:cNvPr>
          <p:cNvSpPr/>
          <p:nvPr/>
        </p:nvSpPr>
        <p:spPr>
          <a:xfrm>
            <a:off x="9298927" y="4997739"/>
            <a:ext cx="829813" cy="85758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Tree>
    <p:custDataLst>
      <p:tags r:id="rId1"/>
    </p:custDataLst>
    <p:extLst>
      <p:ext uri="{BB962C8B-B14F-4D97-AF65-F5344CB8AC3E}">
        <p14:creationId xmlns:p14="http://schemas.microsoft.com/office/powerpoint/2010/main" val="2685943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B51BDD-F337-5328-B668-26D0A963A875}"/>
              </a:ext>
            </a:extLst>
          </p:cNvPr>
          <p:cNvPicPr>
            <a:picLocks noChangeAspect="1"/>
          </p:cNvPicPr>
          <p:nvPr/>
        </p:nvPicPr>
        <p:blipFill>
          <a:blip r:embed="rId5"/>
          <a:stretch>
            <a:fillRect/>
          </a:stretch>
        </p:blipFill>
        <p:spPr>
          <a:xfrm>
            <a:off x="7951433" y="1685390"/>
            <a:ext cx="2440342" cy="4198505"/>
          </a:xfrm>
          <a:prstGeom prst="rect">
            <a:avLst/>
          </a:prstGeom>
        </p:spPr>
      </p:pic>
      <p:pic>
        <p:nvPicPr>
          <p:cNvPr id="18" name="Picture 17">
            <a:extLst>
              <a:ext uri="{FF2B5EF4-FFF2-40B4-BE49-F238E27FC236}">
                <a16:creationId xmlns:a16="http://schemas.microsoft.com/office/drawing/2014/main" id="{98533405-9C0D-2E88-0A3E-6EFD1592804B}"/>
              </a:ext>
            </a:extLst>
          </p:cNvPr>
          <p:cNvPicPr>
            <a:picLocks noChangeAspect="1"/>
          </p:cNvPicPr>
          <p:nvPr/>
        </p:nvPicPr>
        <p:blipFill>
          <a:blip r:embed="rId6"/>
          <a:stretch>
            <a:fillRect/>
          </a:stretch>
        </p:blipFill>
        <p:spPr>
          <a:xfrm>
            <a:off x="4429157" y="3392748"/>
            <a:ext cx="2229010" cy="2229010"/>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Water at 37</a:t>
            </a:r>
            <a:r>
              <a:rPr kumimoji="0" lang="en-US" sz="4000" b="1" i="0" u="none" strike="noStrike" kern="1200" cap="none" spc="0" normalizeH="0" baseline="30000" noProof="0">
                <a:ln>
                  <a:noFill/>
                </a:ln>
                <a:solidFill>
                  <a:prstClr val="white"/>
                </a:solidFill>
                <a:effectLst/>
                <a:uLnTx/>
                <a:uFillTx/>
                <a:latin typeface="Calibri" panose="020F0502020204030204"/>
                <a:ea typeface="HGSoeiKakugothicUB"/>
                <a:cs typeface="Myanmar Text"/>
              </a:rPr>
              <a:t>o</a:t>
            </a: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C</a:t>
            </a:r>
            <a:r>
              <a:rPr lang="en-US" sz="4000" b="1">
                <a:solidFill>
                  <a:prstClr val="white"/>
                </a:solidFill>
                <a:latin typeface="Calibri" panose="020F0502020204030204"/>
                <a:ea typeface="HGSoeiKakugothicUB"/>
                <a:cs typeface="Myanmar Text"/>
              </a:rPr>
              <a:t> </a:t>
            </a:r>
            <a:endPar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954740" y="2483365"/>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7030A0"/>
              </a:solidFill>
              <a:effectLst/>
              <a:uLnTx/>
              <a:uFillTx/>
              <a:latin typeface="Calibri" panose="020F0502020204030204"/>
              <a:ea typeface="+mn-ea"/>
              <a:cs typeface="Calibri"/>
            </a:endParaRPr>
          </a:p>
        </p:txBody>
      </p:sp>
      <p:sp>
        <p:nvSpPr>
          <p:cNvPr id="5" name="TextBox 4">
            <a:extLst>
              <a:ext uri="{FF2B5EF4-FFF2-40B4-BE49-F238E27FC236}">
                <a16:creationId xmlns:a16="http://schemas.microsoft.com/office/drawing/2014/main" id="{E085024E-ADAA-C586-E060-3C6C8B017C53}"/>
              </a:ext>
            </a:extLst>
          </p:cNvPr>
          <p:cNvSpPr txBox="1"/>
          <p:nvPr/>
        </p:nvSpPr>
        <p:spPr>
          <a:xfrm>
            <a:off x="926164" y="1982405"/>
            <a:ext cx="5893735" cy="1554272"/>
          </a:xfrm>
          <a:prstGeom prst="rect">
            <a:avLst/>
          </a:prstGeom>
          <a:noFill/>
        </p:spPr>
        <p:txBody>
          <a:bodyPr wrap="square" lIns="91440" tIns="45720" rIns="91440" bIns="45720" rtlCol="0" anchor="t">
            <a:spAutoFit/>
          </a:bodyPr>
          <a:lstStyle/>
          <a:p>
            <a:pPr>
              <a:spcAft>
                <a:spcPts val="1801"/>
              </a:spcAft>
            </a:pPr>
            <a:r>
              <a:rPr lang="en-US" sz="2000">
                <a:cs typeface="Calibri"/>
              </a:rPr>
              <a:t>How do water molecules behave at a temperature of</a:t>
            </a:r>
            <a:r>
              <a:rPr lang="en-US" sz="2000" b="1">
                <a:cs typeface="Calibri"/>
              </a:rPr>
              <a:t> 37</a:t>
            </a:r>
            <a:r>
              <a:rPr lang="en-US" sz="2000" b="1" baseline="30000">
                <a:cs typeface="Calibri"/>
              </a:rPr>
              <a:t>o</a:t>
            </a:r>
            <a:r>
              <a:rPr lang="en-US" sz="2000" b="1">
                <a:cs typeface="Calibri"/>
              </a:rPr>
              <a:t>C ?</a:t>
            </a:r>
            <a:r>
              <a:rPr lang="en-US" sz="2000">
                <a:cs typeface="Calibri"/>
              </a:rPr>
              <a:t>  </a:t>
            </a:r>
          </a:p>
          <a:p>
            <a:pPr>
              <a:spcAft>
                <a:spcPts val="1801"/>
              </a:spcAft>
            </a:pPr>
            <a:r>
              <a:rPr lang="en-US" sz="2000">
                <a:cs typeface="Calibri"/>
              </a:rPr>
              <a:t>Slide the </a:t>
            </a:r>
            <a:r>
              <a:rPr lang="en-US" sz="2000" b="1">
                <a:solidFill>
                  <a:srgbClr val="D200B9"/>
                </a:solidFill>
                <a:cs typeface="Calibri"/>
              </a:rPr>
              <a:t>temperature slider bar </a:t>
            </a:r>
            <a:r>
              <a:rPr lang="en-US" sz="2000">
                <a:cs typeface="Calibri"/>
              </a:rPr>
              <a:t>to the middle and make some observations.</a:t>
            </a:r>
          </a:p>
        </p:txBody>
      </p:sp>
      <p:sp>
        <p:nvSpPr>
          <p:cNvPr id="9" name="Oval 8">
            <a:extLst>
              <a:ext uri="{FF2B5EF4-FFF2-40B4-BE49-F238E27FC236}">
                <a16:creationId xmlns:a16="http://schemas.microsoft.com/office/drawing/2014/main" id="{FC3887F9-E7C4-FBDA-69CC-97F87F20EC8D}"/>
              </a:ext>
            </a:extLst>
          </p:cNvPr>
          <p:cNvSpPr/>
          <p:nvPr/>
        </p:nvSpPr>
        <p:spPr>
          <a:xfrm>
            <a:off x="8067351" y="4526302"/>
            <a:ext cx="2144388" cy="686449"/>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cxnSp>
        <p:nvCxnSpPr>
          <p:cNvPr id="14" name="Straight Arrow Connector 13">
            <a:extLst>
              <a:ext uri="{FF2B5EF4-FFF2-40B4-BE49-F238E27FC236}">
                <a16:creationId xmlns:a16="http://schemas.microsoft.com/office/drawing/2014/main" id="{7900950D-EF96-9126-B01A-105260A01BD8}"/>
              </a:ext>
            </a:extLst>
          </p:cNvPr>
          <p:cNvCxnSpPr>
            <a:cxnSpLocks/>
          </p:cNvCxnSpPr>
          <p:nvPr/>
        </p:nvCxnSpPr>
        <p:spPr>
          <a:xfrm>
            <a:off x="8458200" y="4869527"/>
            <a:ext cx="438150" cy="0"/>
          </a:xfrm>
          <a:prstGeom prst="straightConnector1">
            <a:avLst/>
          </a:prstGeom>
          <a:ln w="95250">
            <a:solidFill>
              <a:srgbClr val="FF0DE2"/>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A29EF30-8567-5DEB-6770-2E2D10A0363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442162" y="127177"/>
            <a:ext cx="1200329" cy="1200329"/>
          </a:xfrm>
          <a:prstGeom prst="rect">
            <a:avLst/>
          </a:prstGeom>
        </p:spPr>
      </p:pic>
      <p:sp>
        <p:nvSpPr>
          <p:cNvPr id="20" name="TextBox 19">
            <a:extLst>
              <a:ext uri="{FF2B5EF4-FFF2-40B4-BE49-F238E27FC236}">
                <a16:creationId xmlns:a16="http://schemas.microsoft.com/office/drawing/2014/main" id="{D277F015-BB2A-84F7-6708-7B2AB1D20828}"/>
              </a:ext>
            </a:extLst>
          </p:cNvPr>
          <p:cNvSpPr txBox="1"/>
          <p:nvPr/>
        </p:nvSpPr>
        <p:spPr>
          <a:xfrm>
            <a:off x="918586" y="3776240"/>
            <a:ext cx="3308927" cy="1862048"/>
          </a:xfrm>
          <a:prstGeom prst="rect">
            <a:avLst/>
          </a:prstGeom>
          <a:noFill/>
        </p:spPr>
        <p:txBody>
          <a:bodyPr wrap="square" lIns="91440" tIns="45720" rIns="91440" bIns="45720" anchor="t">
            <a:spAutoFit/>
          </a:bodyPr>
          <a:lstStyle/>
          <a:p>
            <a:pPr>
              <a:spcAft>
                <a:spcPts val="1801"/>
              </a:spcAft>
            </a:pPr>
            <a:r>
              <a:rPr lang="en-US" sz="2000">
                <a:cs typeface="Calibri"/>
              </a:rPr>
              <a:t>Using </a:t>
            </a:r>
            <a:r>
              <a:rPr lang="en-US" sz="2000" b="1">
                <a:cs typeface="Calibri"/>
              </a:rPr>
              <a:t>5x water molecules</a:t>
            </a:r>
            <a:r>
              <a:rPr lang="en-US" sz="2000">
                <a:cs typeface="Calibri"/>
              </a:rPr>
              <a:t>, create a model that matches what you observed in the app at a temperature of 50</a:t>
            </a:r>
            <a:r>
              <a:rPr lang="en-US" sz="2000" baseline="30000">
                <a:cs typeface="Calibri"/>
              </a:rPr>
              <a:t>o</a:t>
            </a:r>
            <a:r>
              <a:rPr lang="en-US" sz="2000">
                <a:cs typeface="Calibri"/>
              </a:rPr>
              <a:t>C.</a:t>
            </a:r>
          </a:p>
          <a:p>
            <a:pPr>
              <a:spcAft>
                <a:spcPts val="1801"/>
              </a:spcAft>
            </a:pPr>
            <a:endParaRPr lang="en-US" sz="2000">
              <a:cs typeface="Calibri"/>
            </a:endParaRPr>
          </a:p>
        </p:txBody>
      </p:sp>
      <p:sp>
        <p:nvSpPr>
          <p:cNvPr id="21" name="TextBox 20">
            <a:extLst>
              <a:ext uri="{FF2B5EF4-FFF2-40B4-BE49-F238E27FC236}">
                <a16:creationId xmlns:a16="http://schemas.microsoft.com/office/drawing/2014/main" id="{774C9EB4-12BE-C9B8-67E6-F14771960F86}"/>
              </a:ext>
            </a:extLst>
          </p:cNvPr>
          <p:cNvSpPr txBox="1"/>
          <p:nvPr/>
        </p:nvSpPr>
        <p:spPr>
          <a:xfrm>
            <a:off x="6191874" y="4850477"/>
            <a:ext cx="582211" cy="584775"/>
          </a:xfrm>
          <a:prstGeom prst="rect">
            <a:avLst/>
          </a:prstGeom>
          <a:noFill/>
        </p:spPr>
        <p:txBody>
          <a:bodyPr wrap="none" rtlCol="0">
            <a:spAutoFit/>
          </a:bodyPr>
          <a:lstStyle/>
          <a:p>
            <a:r>
              <a:rPr lang="en-US" sz="3200" b="1"/>
              <a:t>5x</a:t>
            </a:r>
          </a:p>
        </p:txBody>
      </p:sp>
      <p:sp>
        <p:nvSpPr>
          <p:cNvPr id="10" name="TextBox 9">
            <a:extLst>
              <a:ext uri="{FF2B5EF4-FFF2-40B4-BE49-F238E27FC236}">
                <a16:creationId xmlns:a16="http://schemas.microsoft.com/office/drawing/2014/main" id="{B9A86FA9-7B6F-C9D9-AA3D-184AA4A2FC36}"/>
              </a:ext>
            </a:extLst>
          </p:cNvPr>
          <p:cNvSpPr txBox="1"/>
          <p:nvPr/>
        </p:nvSpPr>
        <p:spPr>
          <a:xfrm>
            <a:off x="9749828" y="4781523"/>
            <a:ext cx="137846" cy="161583"/>
          </a:xfrm>
          <a:prstGeom prst="rect">
            <a:avLst/>
          </a:prstGeom>
          <a:solidFill>
            <a:srgbClr val="FEFEFE"/>
          </a:solidFill>
        </p:spPr>
        <p:txBody>
          <a:bodyPr wrap="square" lIns="0" tIns="0" rIns="0" bIns="0" rtlCol="0">
            <a:spAutoFit/>
          </a:bodyPr>
          <a:lstStyle/>
          <a:p>
            <a:r>
              <a:rPr lang="en-US" sz="1050"/>
              <a:t>37</a:t>
            </a:r>
            <a:endParaRPr lang="en-US" sz="1000"/>
          </a:p>
        </p:txBody>
      </p:sp>
    </p:spTree>
    <p:custDataLst>
      <p:tags r:id="rId1"/>
    </p:custDataLst>
    <p:extLst>
      <p:ext uri="{BB962C8B-B14F-4D97-AF65-F5344CB8AC3E}">
        <p14:creationId xmlns:p14="http://schemas.microsoft.com/office/powerpoint/2010/main" val="199891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9" name="Object 8">
            <a:extLst>
              <a:ext uri="{FF2B5EF4-FFF2-40B4-BE49-F238E27FC236}">
                <a16:creationId xmlns:a16="http://schemas.microsoft.com/office/drawing/2014/main" id="{D1A53DBC-BEB7-96C2-CD31-16C2DBC2AECC}"/>
              </a:ext>
            </a:extLst>
          </p:cNvPr>
          <p:cNvGraphicFramePr>
            <a:graphicFrameLocks noChangeAspect="1"/>
          </p:cNvGraphicFramePr>
          <p:nvPr>
            <p:extLst>
              <p:ext uri="{D42A27DB-BD31-4B8C-83A1-F6EECF244321}">
                <p14:modId xmlns:p14="http://schemas.microsoft.com/office/powerpoint/2010/main" val="3814373010"/>
              </p:ext>
            </p:extLst>
          </p:nvPr>
        </p:nvGraphicFramePr>
        <p:xfrm>
          <a:off x="4705350" y="2232203"/>
          <a:ext cx="3194275" cy="3212873"/>
        </p:xfrm>
        <a:graphic>
          <a:graphicData uri="http://schemas.openxmlformats.org/presentationml/2006/ole">
            <mc:AlternateContent xmlns:mc="http://schemas.openxmlformats.org/markup-compatibility/2006">
              <mc:Choice xmlns:v="urn:schemas-microsoft-com:vml" Requires="v">
                <p:oleObj r:id="rId5" imgW="8723520" imgH="8774280" progId="">
                  <p:embed/>
                </p:oleObj>
              </mc:Choice>
              <mc:Fallback>
                <p:oleObj r:id="rId5" imgW="8723520" imgH="8774280" progId="">
                  <p:embed/>
                  <p:pic>
                    <p:nvPicPr>
                      <p:cNvPr id="9" name="Object 8">
                        <a:extLst>
                          <a:ext uri="{FF2B5EF4-FFF2-40B4-BE49-F238E27FC236}">
                            <a16:creationId xmlns:a16="http://schemas.microsoft.com/office/drawing/2014/main" id="{D1A53DBC-BEB7-96C2-CD31-16C2DBC2AECC}"/>
                          </a:ext>
                        </a:extLst>
                      </p:cNvPr>
                      <p:cNvPicPr/>
                      <p:nvPr/>
                    </p:nvPicPr>
                    <p:blipFill>
                      <a:blip r:embed="rId6"/>
                      <a:stretch>
                        <a:fillRect/>
                      </a:stretch>
                    </p:blipFill>
                    <p:spPr>
                      <a:xfrm>
                        <a:off x="4705350" y="2232203"/>
                        <a:ext cx="3194275" cy="3212873"/>
                      </a:xfrm>
                      <a:prstGeom prst="rect">
                        <a:avLst/>
                      </a:prstGeom>
                    </p:spPr>
                  </p:pic>
                </p:oleObj>
              </mc:Fallback>
            </mc:AlternateContent>
          </a:graphicData>
        </a:graphic>
      </p:graphicFrame>
      <p:pic>
        <p:nvPicPr>
          <p:cNvPr id="22" name="Picture 21" descr="Icon&#10;&#10;Description automatically generated">
            <a:extLst>
              <a:ext uri="{FF2B5EF4-FFF2-40B4-BE49-F238E27FC236}">
                <a16:creationId xmlns:a16="http://schemas.microsoft.com/office/drawing/2014/main" id="{BC575083-6FD9-0EE8-6EE5-2E328F145E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Liquid Water is Constantly Moving</a:t>
            </a:r>
            <a:endParaRPr lang="en-US" sz="4000" b="1">
              <a:solidFill>
                <a:schemeClr val="bg1"/>
              </a:solidFill>
              <a:latin typeface="+mn-lt"/>
              <a:ea typeface="HGSoeiKakugothicUB"/>
              <a:cs typeface="Myanmar Text"/>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28682" y="1967201"/>
            <a:ext cx="3538544" cy="3477875"/>
          </a:xfrm>
          <a:prstGeom prst="rect">
            <a:avLst/>
          </a:prstGeom>
          <a:noFill/>
        </p:spPr>
        <p:txBody>
          <a:bodyPr wrap="square" lIns="91440" tIns="45720" rIns="91440" bIns="45720" rtlCol="0" anchor="t">
            <a:spAutoFit/>
          </a:bodyPr>
          <a:lstStyle/>
          <a:p>
            <a:pPr algn="l" rtl="0" fontAlgn="base"/>
            <a:r>
              <a:rPr lang="en-US" sz="2000" b="0" i="0">
                <a:solidFill>
                  <a:srgbClr val="000000"/>
                </a:solidFill>
                <a:effectLst/>
              </a:rPr>
              <a:t>Melted water does </a:t>
            </a:r>
            <a:r>
              <a:rPr lang="en-US" sz="2000" b="1" i="1">
                <a:solidFill>
                  <a:srgbClr val="000000"/>
                </a:solidFill>
                <a:effectLst/>
              </a:rPr>
              <a:t>not</a:t>
            </a:r>
            <a:r>
              <a:rPr lang="en-US" sz="2000" b="0" i="0">
                <a:solidFill>
                  <a:srgbClr val="000000"/>
                </a:solidFill>
                <a:effectLst/>
              </a:rPr>
              <a:t> form a stable lattice and is therefore considered a </a:t>
            </a:r>
            <a:r>
              <a:rPr lang="en-US" sz="2000" b="1" i="0">
                <a:solidFill>
                  <a:srgbClr val="000000"/>
                </a:solidFill>
                <a:effectLst/>
              </a:rPr>
              <a:t>liquid</a:t>
            </a:r>
            <a:r>
              <a:rPr lang="en-US" sz="2000" b="0" i="0">
                <a:solidFill>
                  <a:srgbClr val="000000"/>
                </a:solidFill>
                <a:effectLst/>
              </a:rPr>
              <a:t>.</a:t>
            </a:r>
          </a:p>
          <a:p>
            <a:pPr algn="l" rtl="0" fontAlgn="base"/>
            <a:endParaRPr lang="en-US" sz="2000">
              <a:solidFill>
                <a:srgbClr val="000000"/>
              </a:solidFill>
            </a:endParaRPr>
          </a:p>
          <a:p>
            <a:pPr algn="l" rtl="0" fontAlgn="base"/>
            <a:r>
              <a:rPr lang="en-US" sz="2000">
                <a:solidFill>
                  <a:srgbClr val="000000"/>
                </a:solidFill>
              </a:rPr>
              <a:t>The water molecules are</a:t>
            </a:r>
            <a:r>
              <a:rPr lang="en-US" sz="2000" b="1">
                <a:solidFill>
                  <a:srgbClr val="000000"/>
                </a:solidFill>
              </a:rPr>
              <a:t> constantly moving</a:t>
            </a:r>
            <a:r>
              <a:rPr lang="en-US" sz="2000">
                <a:solidFill>
                  <a:srgbClr val="000000"/>
                </a:solidFill>
              </a:rPr>
              <a:t>, bouncing into each other and swirling.</a:t>
            </a:r>
            <a:endParaRPr lang="en-US" sz="2000">
              <a:solidFill>
                <a:srgbClr val="000000"/>
              </a:solidFill>
              <a:cs typeface="Calibri"/>
            </a:endParaRPr>
          </a:p>
          <a:p>
            <a:pPr algn="l" rtl="0" fontAlgn="base"/>
            <a:endParaRPr lang="en-US" sz="2000">
              <a:solidFill>
                <a:srgbClr val="000000"/>
              </a:solidFill>
            </a:endParaRPr>
          </a:p>
          <a:p>
            <a:pPr fontAlgn="base"/>
            <a:r>
              <a:rPr lang="en-US" sz="2000">
                <a:solidFill>
                  <a:srgbClr val="000000"/>
                </a:solidFill>
              </a:rPr>
              <a:t>The water molecules are constantly </a:t>
            </a:r>
            <a:r>
              <a:rPr lang="en-US" sz="2000" b="1">
                <a:solidFill>
                  <a:srgbClr val="000000"/>
                </a:solidFill>
              </a:rPr>
              <a:t>forming and breaking hydrogen bonds</a:t>
            </a:r>
            <a:r>
              <a:rPr lang="en-US" sz="2000">
                <a:solidFill>
                  <a:srgbClr val="000000"/>
                </a:solidFill>
              </a:rPr>
              <a:t>.</a:t>
            </a:r>
            <a:endParaRPr lang="en-US" sz="2000">
              <a:solidFill>
                <a:srgbClr val="000000"/>
              </a:solidFill>
              <a:cs typeface="Calibri"/>
            </a:endParaRPr>
          </a:p>
        </p:txBody>
      </p:sp>
      <p:pic>
        <p:nvPicPr>
          <p:cNvPr id="4" name="Picture 3">
            <a:extLst>
              <a:ext uri="{FF2B5EF4-FFF2-40B4-BE49-F238E27FC236}">
                <a16:creationId xmlns:a16="http://schemas.microsoft.com/office/drawing/2014/main" id="{59489C99-BA80-25C7-9EF6-C5614E4A1CAD}"/>
              </a:ext>
            </a:extLst>
          </p:cNvPr>
          <p:cNvPicPr>
            <a:picLocks noChangeAspect="1"/>
          </p:cNvPicPr>
          <p:nvPr/>
        </p:nvPicPr>
        <p:blipFill>
          <a:blip r:embed="rId8"/>
          <a:stretch>
            <a:fillRect/>
          </a:stretch>
        </p:blipFill>
        <p:spPr>
          <a:xfrm>
            <a:off x="8318159" y="1967202"/>
            <a:ext cx="2720813" cy="3566824"/>
          </a:xfrm>
          <a:prstGeom prst="rect">
            <a:avLst/>
          </a:prstGeom>
          <a:ln w="12700">
            <a:solidFill>
              <a:schemeClr val="bg1">
                <a:lumMod val="50000"/>
              </a:schemeClr>
            </a:solidFill>
          </a:ln>
        </p:spPr>
      </p:pic>
    </p:spTree>
    <p:custDataLst>
      <p:tags r:id="rId1"/>
    </p:custDataLst>
    <p:extLst>
      <p:ext uri="{BB962C8B-B14F-4D97-AF65-F5344CB8AC3E}">
        <p14:creationId xmlns:p14="http://schemas.microsoft.com/office/powerpoint/2010/main" val="1426361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43902F-BA92-EA06-A462-F1FBA9B61A2F}"/>
              </a:ext>
            </a:extLst>
          </p:cNvPr>
          <p:cNvPicPr>
            <a:picLocks noChangeAspect="1"/>
          </p:cNvPicPr>
          <p:nvPr/>
        </p:nvPicPr>
        <p:blipFill>
          <a:blip r:embed="rId5"/>
          <a:stretch>
            <a:fillRect/>
          </a:stretch>
        </p:blipFill>
        <p:spPr>
          <a:xfrm>
            <a:off x="7924669" y="1685390"/>
            <a:ext cx="2440342" cy="4198505"/>
          </a:xfrm>
          <a:prstGeom prst="rect">
            <a:avLst/>
          </a:prstGeom>
        </p:spPr>
      </p:pic>
      <p:pic>
        <p:nvPicPr>
          <p:cNvPr id="18" name="Picture 17">
            <a:extLst>
              <a:ext uri="{FF2B5EF4-FFF2-40B4-BE49-F238E27FC236}">
                <a16:creationId xmlns:a16="http://schemas.microsoft.com/office/drawing/2014/main" id="{98533405-9C0D-2E88-0A3E-6EFD1592804B}"/>
              </a:ext>
            </a:extLst>
          </p:cNvPr>
          <p:cNvPicPr>
            <a:picLocks noChangeAspect="1"/>
          </p:cNvPicPr>
          <p:nvPr/>
        </p:nvPicPr>
        <p:blipFill>
          <a:blip r:embed="rId6"/>
          <a:stretch>
            <a:fillRect/>
          </a:stretch>
        </p:blipFill>
        <p:spPr>
          <a:xfrm>
            <a:off x="4428964" y="3392748"/>
            <a:ext cx="2229010" cy="2229010"/>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Water at 125</a:t>
            </a:r>
            <a:r>
              <a:rPr kumimoji="0" lang="en-US" sz="4000" b="1" i="0" u="none" strike="noStrike" kern="1200" cap="none" spc="0" normalizeH="0" baseline="30000" noProof="0">
                <a:ln>
                  <a:noFill/>
                </a:ln>
                <a:solidFill>
                  <a:prstClr val="white"/>
                </a:solidFill>
                <a:effectLst/>
                <a:uLnTx/>
                <a:uFillTx/>
                <a:latin typeface="Calibri" panose="020F0502020204030204"/>
                <a:ea typeface="HGSoeiKakugothicUB"/>
                <a:cs typeface="Myanmar Text"/>
              </a:rPr>
              <a:t>o</a:t>
            </a: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C </a:t>
            </a:r>
          </a:p>
        </p:txBody>
      </p:sp>
      <p:sp>
        <p:nvSpPr>
          <p:cNvPr id="6" name="TextBox 5">
            <a:extLst>
              <a:ext uri="{FF2B5EF4-FFF2-40B4-BE49-F238E27FC236}">
                <a16:creationId xmlns:a16="http://schemas.microsoft.com/office/drawing/2014/main" id="{89ABF825-44CC-04A9-1A32-F369BC946CB7}"/>
              </a:ext>
            </a:extLst>
          </p:cNvPr>
          <p:cNvSpPr txBox="1"/>
          <p:nvPr/>
        </p:nvSpPr>
        <p:spPr>
          <a:xfrm>
            <a:off x="954740" y="2483365"/>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7030A0"/>
              </a:solidFill>
              <a:effectLst/>
              <a:uLnTx/>
              <a:uFillTx/>
              <a:latin typeface="Calibri" panose="020F0502020204030204"/>
              <a:ea typeface="+mn-ea"/>
              <a:cs typeface="Calibri"/>
            </a:endParaRPr>
          </a:p>
        </p:txBody>
      </p:sp>
      <p:sp>
        <p:nvSpPr>
          <p:cNvPr id="5" name="TextBox 4">
            <a:extLst>
              <a:ext uri="{FF2B5EF4-FFF2-40B4-BE49-F238E27FC236}">
                <a16:creationId xmlns:a16="http://schemas.microsoft.com/office/drawing/2014/main" id="{E085024E-ADAA-C586-E060-3C6C8B017C53}"/>
              </a:ext>
            </a:extLst>
          </p:cNvPr>
          <p:cNvSpPr txBox="1"/>
          <p:nvPr/>
        </p:nvSpPr>
        <p:spPr>
          <a:xfrm>
            <a:off x="926164" y="1982405"/>
            <a:ext cx="5893735" cy="1554272"/>
          </a:xfrm>
          <a:prstGeom prst="rect">
            <a:avLst/>
          </a:prstGeom>
          <a:noFill/>
        </p:spPr>
        <p:txBody>
          <a:bodyPr wrap="square" lIns="91440" tIns="45720" rIns="91440" bIns="45720" rtlCol="0" anchor="t">
            <a:spAutoFit/>
          </a:bodyPr>
          <a:lstStyle/>
          <a:p>
            <a:pPr>
              <a:spcAft>
                <a:spcPts val="1801"/>
              </a:spcAft>
            </a:pPr>
            <a:r>
              <a:rPr lang="en-US" sz="2000">
                <a:cs typeface="Calibri"/>
              </a:rPr>
              <a:t>How do water molecules behave at the high temperature of</a:t>
            </a:r>
            <a:r>
              <a:rPr lang="en-US" sz="2000" b="1">
                <a:cs typeface="Calibri"/>
              </a:rPr>
              <a:t> 125</a:t>
            </a:r>
            <a:r>
              <a:rPr lang="en-US" sz="2000" b="1" baseline="30000">
                <a:cs typeface="Calibri"/>
              </a:rPr>
              <a:t>o</a:t>
            </a:r>
            <a:r>
              <a:rPr lang="en-US" sz="2000" b="1">
                <a:cs typeface="Calibri"/>
              </a:rPr>
              <a:t>C ?</a:t>
            </a:r>
            <a:r>
              <a:rPr lang="en-US" sz="2000">
                <a:cs typeface="Calibri"/>
              </a:rPr>
              <a:t>  </a:t>
            </a:r>
          </a:p>
          <a:p>
            <a:pPr>
              <a:spcAft>
                <a:spcPts val="1801"/>
              </a:spcAft>
            </a:pPr>
            <a:r>
              <a:rPr lang="en-US" sz="2000">
                <a:cs typeface="Calibri"/>
              </a:rPr>
              <a:t>Slide the </a:t>
            </a:r>
            <a:r>
              <a:rPr lang="en-US" sz="2000" b="1">
                <a:solidFill>
                  <a:srgbClr val="D200B9"/>
                </a:solidFill>
                <a:cs typeface="Calibri"/>
              </a:rPr>
              <a:t>temperature slider bar </a:t>
            </a:r>
            <a:r>
              <a:rPr lang="en-US" sz="2000">
                <a:cs typeface="Calibri"/>
              </a:rPr>
              <a:t>all the way to the right and make some observations.</a:t>
            </a:r>
          </a:p>
        </p:txBody>
      </p:sp>
      <p:sp>
        <p:nvSpPr>
          <p:cNvPr id="9" name="Oval 8">
            <a:extLst>
              <a:ext uri="{FF2B5EF4-FFF2-40B4-BE49-F238E27FC236}">
                <a16:creationId xmlns:a16="http://schemas.microsoft.com/office/drawing/2014/main" id="{FC3887F9-E7C4-FBDA-69CC-97F87F20EC8D}"/>
              </a:ext>
            </a:extLst>
          </p:cNvPr>
          <p:cNvSpPr/>
          <p:nvPr/>
        </p:nvSpPr>
        <p:spPr>
          <a:xfrm>
            <a:off x="8067351" y="4526302"/>
            <a:ext cx="2144388" cy="686449"/>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cxnSp>
        <p:nvCxnSpPr>
          <p:cNvPr id="14" name="Straight Arrow Connector 13">
            <a:extLst>
              <a:ext uri="{FF2B5EF4-FFF2-40B4-BE49-F238E27FC236}">
                <a16:creationId xmlns:a16="http://schemas.microsoft.com/office/drawing/2014/main" id="{7900950D-EF96-9126-B01A-105260A01BD8}"/>
              </a:ext>
            </a:extLst>
          </p:cNvPr>
          <p:cNvCxnSpPr>
            <a:cxnSpLocks/>
          </p:cNvCxnSpPr>
          <p:nvPr/>
        </p:nvCxnSpPr>
        <p:spPr>
          <a:xfrm>
            <a:off x="8524875" y="4897311"/>
            <a:ext cx="876300" cy="0"/>
          </a:xfrm>
          <a:prstGeom prst="straightConnector1">
            <a:avLst/>
          </a:prstGeom>
          <a:ln w="95250">
            <a:solidFill>
              <a:srgbClr val="FF0DE2"/>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A29EF30-8567-5DEB-6770-2E2D10A0363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442162" y="127177"/>
            <a:ext cx="1200329" cy="1200329"/>
          </a:xfrm>
          <a:prstGeom prst="rect">
            <a:avLst/>
          </a:prstGeom>
        </p:spPr>
      </p:pic>
      <p:sp>
        <p:nvSpPr>
          <p:cNvPr id="20" name="TextBox 19">
            <a:extLst>
              <a:ext uri="{FF2B5EF4-FFF2-40B4-BE49-F238E27FC236}">
                <a16:creationId xmlns:a16="http://schemas.microsoft.com/office/drawing/2014/main" id="{D277F015-BB2A-84F7-6708-7B2AB1D20828}"/>
              </a:ext>
            </a:extLst>
          </p:cNvPr>
          <p:cNvSpPr txBox="1"/>
          <p:nvPr/>
        </p:nvSpPr>
        <p:spPr>
          <a:xfrm>
            <a:off x="918586" y="3776240"/>
            <a:ext cx="3308927" cy="2169825"/>
          </a:xfrm>
          <a:prstGeom prst="rect">
            <a:avLst/>
          </a:prstGeom>
          <a:noFill/>
        </p:spPr>
        <p:txBody>
          <a:bodyPr wrap="square" lIns="91440" tIns="45720" rIns="91440" bIns="45720" anchor="t">
            <a:spAutoFit/>
          </a:bodyPr>
          <a:lstStyle/>
          <a:p>
            <a:pPr>
              <a:spcAft>
                <a:spcPts val="1801"/>
              </a:spcAft>
            </a:pPr>
            <a:r>
              <a:rPr lang="en-US" sz="2000">
                <a:cs typeface="Calibri"/>
              </a:rPr>
              <a:t>Using a</a:t>
            </a:r>
            <a:r>
              <a:rPr lang="en-US" sz="2000" b="1">
                <a:cs typeface="Calibri"/>
              </a:rPr>
              <a:t> single water molecule</a:t>
            </a:r>
            <a:r>
              <a:rPr lang="en-US" sz="2000">
                <a:cs typeface="Calibri"/>
              </a:rPr>
              <a:t>, create a model that matches what you observed in the app at a temperature of 125</a:t>
            </a:r>
            <a:r>
              <a:rPr lang="en-US" sz="2000" baseline="30000">
                <a:cs typeface="Calibri"/>
              </a:rPr>
              <a:t>o</a:t>
            </a:r>
            <a:r>
              <a:rPr lang="en-US" sz="2000">
                <a:cs typeface="Calibri"/>
              </a:rPr>
              <a:t>C.</a:t>
            </a:r>
          </a:p>
          <a:p>
            <a:pPr>
              <a:spcAft>
                <a:spcPts val="1801"/>
              </a:spcAft>
            </a:pPr>
            <a:endParaRPr lang="en-US" sz="2000">
              <a:cs typeface="Calibri"/>
            </a:endParaRPr>
          </a:p>
        </p:txBody>
      </p:sp>
      <p:sp>
        <p:nvSpPr>
          <p:cNvPr id="21" name="TextBox 20">
            <a:extLst>
              <a:ext uri="{FF2B5EF4-FFF2-40B4-BE49-F238E27FC236}">
                <a16:creationId xmlns:a16="http://schemas.microsoft.com/office/drawing/2014/main" id="{774C9EB4-12BE-C9B8-67E6-F14771960F86}"/>
              </a:ext>
            </a:extLst>
          </p:cNvPr>
          <p:cNvSpPr txBox="1"/>
          <p:nvPr/>
        </p:nvSpPr>
        <p:spPr>
          <a:xfrm>
            <a:off x="6210731" y="4850477"/>
            <a:ext cx="582211" cy="584775"/>
          </a:xfrm>
          <a:prstGeom prst="rect">
            <a:avLst/>
          </a:prstGeom>
          <a:noFill/>
        </p:spPr>
        <p:txBody>
          <a:bodyPr wrap="none" rtlCol="0">
            <a:spAutoFit/>
          </a:bodyPr>
          <a:lstStyle/>
          <a:p>
            <a:r>
              <a:rPr lang="en-US" sz="3200" b="1"/>
              <a:t>1x</a:t>
            </a:r>
          </a:p>
        </p:txBody>
      </p:sp>
    </p:spTree>
    <p:custDataLst>
      <p:tags r:id="rId1"/>
    </p:custDataLst>
    <p:extLst>
      <p:ext uri="{BB962C8B-B14F-4D97-AF65-F5344CB8AC3E}">
        <p14:creationId xmlns:p14="http://schemas.microsoft.com/office/powerpoint/2010/main" val="1120631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697C59-C0EA-F285-917B-8052EBB3CA60}"/>
              </a:ext>
            </a:extLst>
          </p:cNvPr>
          <p:cNvPicPr>
            <a:picLocks noChangeAspect="1"/>
          </p:cNvPicPr>
          <p:nvPr/>
        </p:nvPicPr>
        <p:blipFill>
          <a:blip r:embed="rId5"/>
          <a:stretch>
            <a:fillRect/>
          </a:stretch>
        </p:blipFill>
        <p:spPr>
          <a:xfrm>
            <a:off x="7924669" y="1685390"/>
            <a:ext cx="2440342" cy="419850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25240" y="0"/>
            <a:ext cx="965703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300" b="1">
                <a:solidFill>
                  <a:prstClr val="white"/>
                </a:solidFill>
                <a:latin typeface="Calibri" panose="020F0502020204030204"/>
                <a:ea typeface="HGSoeiKakugothicUB"/>
                <a:cs typeface="Myanmar Text"/>
              </a:rPr>
              <a:t>Record</a:t>
            </a:r>
            <a:r>
              <a:rPr lang="en-US" sz="4000" b="1">
                <a:solidFill>
                  <a:prstClr val="white"/>
                </a:solidFill>
                <a:latin typeface="Calibri" panose="020F0502020204030204"/>
                <a:ea typeface="HGSoeiKakugothicUB"/>
                <a:cs typeface="Myanmar Text"/>
              </a:rPr>
              <a:t> Your Observations at 125</a:t>
            </a:r>
            <a:r>
              <a:rPr kumimoji="0" lang="en-US" sz="4000" b="1" i="0" u="none" strike="noStrike" kern="1200" cap="none" spc="0" normalizeH="0" baseline="30000" noProof="0" err="1">
                <a:ln>
                  <a:noFill/>
                </a:ln>
                <a:solidFill>
                  <a:prstClr val="white"/>
                </a:solidFill>
                <a:effectLst/>
                <a:uLnTx/>
                <a:uFillTx/>
                <a:latin typeface="Calibri" panose="020F0502020204030204"/>
                <a:ea typeface="HGSoeiKakugothicUB"/>
                <a:cs typeface="Myanmar Text"/>
              </a:rPr>
              <a:t>o</a:t>
            </a:r>
            <a:r>
              <a:rPr kumimoji="0" lang="en-US" sz="4000" b="1" i="0" u="none" strike="noStrike" kern="1200" cap="none" spc="0" normalizeH="0" baseline="0" noProof="0" err="1">
                <a:ln>
                  <a:noFill/>
                </a:ln>
                <a:solidFill>
                  <a:prstClr val="white"/>
                </a:solidFill>
                <a:effectLst/>
                <a:uLnTx/>
                <a:uFillTx/>
                <a:latin typeface="Calibri" panose="020F0502020204030204"/>
                <a:ea typeface="HGSoeiKakugothicUB"/>
                <a:cs typeface="Myanmar Text"/>
              </a:rPr>
              <a:t>C</a:t>
            </a:r>
            <a:endPar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3" name="TextBox 2">
            <a:extLst>
              <a:ext uri="{FF2B5EF4-FFF2-40B4-BE49-F238E27FC236}">
                <a16:creationId xmlns:a16="http://schemas.microsoft.com/office/drawing/2014/main" id="{0AA460F3-BBD4-27A6-B445-4A3A714C6C0A}"/>
              </a:ext>
            </a:extLst>
          </p:cNvPr>
          <p:cNvSpPr txBox="1"/>
          <p:nvPr/>
        </p:nvSpPr>
        <p:spPr>
          <a:xfrm>
            <a:off x="925240" y="1988146"/>
            <a:ext cx="6142310" cy="4324261"/>
          </a:xfrm>
          <a:prstGeom prst="rect">
            <a:avLst/>
          </a:prstGeom>
          <a:noFill/>
        </p:spPr>
        <p:txBody>
          <a:bodyPr wrap="square" lIns="91440" tIns="45720" rIns="91440" bIns="45720" rtlCol="0" anchor="t">
            <a:spAutoFit/>
          </a:bodyPr>
          <a:lstStyle/>
          <a:p>
            <a:pPr>
              <a:lnSpc>
                <a:spcPct val="150000"/>
              </a:lnSpc>
            </a:pPr>
            <a:r>
              <a:rPr lang="en-US" sz="2000" b="1">
                <a:solidFill>
                  <a:srgbClr val="1CA64A"/>
                </a:solidFill>
                <a:cs typeface="Calibri"/>
              </a:rPr>
              <a:t>How did the water molecules look?</a:t>
            </a:r>
          </a:p>
          <a:p>
            <a:pPr>
              <a:lnSpc>
                <a:spcPct val="150000"/>
              </a:lnSpc>
            </a:pPr>
            <a:r>
              <a:rPr lang="en-US" sz="2000" b="1">
                <a:solidFill>
                  <a:srgbClr val="1CA64A"/>
                </a:solidFill>
                <a:cs typeface="Calibri"/>
              </a:rPr>
              <a:t>Do they remain still or move?</a:t>
            </a:r>
          </a:p>
          <a:p>
            <a:pPr>
              <a:lnSpc>
                <a:spcPct val="150000"/>
              </a:lnSpc>
            </a:pPr>
            <a:r>
              <a:rPr lang="en-US" sz="2000" b="1">
                <a:solidFill>
                  <a:srgbClr val="1CA64A"/>
                </a:solidFill>
                <a:cs typeface="Calibri"/>
              </a:rPr>
              <a:t>What else do you observe?</a:t>
            </a:r>
          </a:p>
          <a:p>
            <a:pPr>
              <a:spcAft>
                <a:spcPts val="1801"/>
              </a:spcAft>
            </a:pPr>
            <a:endParaRPr lang="en-US" sz="2000">
              <a:cs typeface="Calibri"/>
            </a:endParaRPr>
          </a:p>
          <a:p>
            <a:pPr>
              <a:spcAft>
                <a:spcPts val="1801"/>
              </a:spcAft>
            </a:pPr>
            <a:r>
              <a:rPr lang="en-US" sz="2000">
                <a:cs typeface="Calibri"/>
              </a:rPr>
              <a:t>Discuss these questions with your partner and record your observations in your notebook. </a:t>
            </a:r>
          </a:p>
          <a:p>
            <a:pPr>
              <a:spcAft>
                <a:spcPts val="1801"/>
              </a:spcAft>
            </a:pPr>
            <a:r>
              <a:rPr lang="en-US" sz="2000">
                <a:cs typeface="Calibri"/>
              </a:rPr>
              <a:t>Draw water molecules in your notebook if it helps you describe your observations. Or draw on a screenshot in the app using the </a:t>
            </a:r>
            <a:r>
              <a:rPr lang="en-US" sz="2000" b="1">
                <a:solidFill>
                  <a:srgbClr val="D200B9"/>
                </a:solidFill>
                <a:cs typeface="Calibri"/>
              </a:rPr>
              <a:t>pencil </a:t>
            </a:r>
            <a:r>
              <a:rPr lang="en-US" sz="2000">
                <a:cs typeface="Calibri"/>
              </a:rPr>
              <a:t>in the bottom right corner.  </a:t>
            </a:r>
          </a:p>
          <a:p>
            <a:endParaRPr lang="en-US" sz="2000">
              <a:cs typeface="Calibri"/>
            </a:endParaRPr>
          </a:p>
        </p:txBody>
      </p:sp>
      <p:pic>
        <p:nvPicPr>
          <p:cNvPr id="10" name="Picture 9" descr="A purple pencil in a white circle&#10;&#10;Description automatically generated">
            <a:extLst>
              <a:ext uri="{FF2B5EF4-FFF2-40B4-BE49-F238E27FC236}">
                <a16:creationId xmlns:a16="http://schemas.microsoft.com/office/drawing/2014/main" id="{9B83179A-F03D-3CC2-118E-B87EB9DE85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5" name="Oval 4">
            <a:extLst>
              <a:ext uri="{FF2B5EF4-FFF2-40B4-BE49-F238E27FC236}">
                <a16:creationId xmlns:a16="http://schemas.microsoft.com/office/drawing/2014/main" id="{3621FF21-C717-F50B-C884-97F12121471A}"/>
              </a:ext>
            </a:extLst>
          </p:cNvPr>
          <p:cNvSpPr/>
          <p:nvPr/>
        </p:nvSpPr>
        <p:spPr>
          <a:xfrm>
            <a:off x="9298927" y="4997739"/>
            <a:ext cx="829813" cy="85758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Tree>
    <p:custDataLst>
      <p:tags r:id="rId1"/>
    </p:custDataLst>
    <p:extLst>
      <p:ext uri="{BB962C8B-B14F-4D97-AF65-F5344CB8AC3E}">
        <p14:creationId xmlns:p14="http://schemas.microsoft.com/office/powerpoint/2010/main" val="583096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8C94370-F0D8-4F3C-A384-BFD72533F02B}"/>
              </a:ext>
            </a:extLst>
          </p:cNvPr>
          <p:cNvPicPr>
            <a:picLocks noChangeAspect="1"/>
          </p:cNvPicPr>
          <p:nvPr/>
        </p:nvPicPr>
        <p:blipFill>
          <a:blip r:embed="rId5"/>
          <a:stretch>
            <a:fillRect/>
          </a:stretch>
        </p:blipFill>
        <p:spPr>
          <a:xfrm>
            <a:off x="5333999" y="2244216"/>
            <a:ext cx="2862322" cy="2862322"/>
          </a:xfrm>
          <a:prstGeom prst="rect">
            <a:avLst/>
          </a:prstGeom>
        </p:spPr>
      </p:pic>
      <p:pic>
        <p:nvPicPr>
          <p:cNvPr id="22" name="Picture 21" descr="Icon&#10;&#10;Description automatically generated">
            <a:extLst>
              <a:ext uri="{FF2B5EF4-FFF2-40B4-BE49-F238E27FC236}">
                <a16:creationId xmlns:a16="http://schemas.microsoft.com/office/drawing/2014/main" id="{BC575083-6FD9-0EE8-6EE5-2E328F145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Gas Water Spreads Out </a:t>
            </a:r>
            <a:endParaRPr lang="en-US" sz="4000" b="1">
              <a:solidFill>
                <a:schemeClr val="bg1"/>
              </a:solidFill>
              <a:latin typeface="+mn-lt"/>
              <a:ea typeface="HGSoeiKakugothicUB"/>
              <a:cs typeface="Myanmar Text"/>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36872" y="2456889"/>
            <a:ext cx="4397127" cy="2862322"/>
          </a:xfrm>
          <a:prstGeom prst="rect">
            <a:avLst/>
          </a:prstGeom>
          <a:noFill/>
        </p:spPr>
        <p:txBody>
          <a:bodyPr wrap="square" rtlCol="0">
            <a:spAutoFit/>
          </a:bodyPr>
          <a:lstStyle/>
          <a:p>
            <a:pPr algn="l" rtl="0" fontAlgn="base"/>
            <a:r>
              <a:rPr lang="en-US" sz="2000" b="0" i="0">
                <a:solidFill>
                  <a:srgbClr val="000000"/>
                </a:solidFill>
                <a:effectLst/>
              </a:rPr>
              <a:t>Water vapor does </a:t>
            </a:r>
            <a:r>
              <a:rPr lang="en-US" sz="2000" b="1" i="1">
                <a:solidFill>
                  <a:srgbClr val="000000"/>
                </a:solidFill>
                <a:effectLst/>
              </a:rPr>
              <a:t>not</a:t>
            </a:r>
            <a:r>
              <a:rPr lang="en-US" sz="2000" b="0" i="0">
                <a:solidFill>
                  <a:srgbClr val="000000"/>
                </a:solidFill>
                <a:effectLst/>
              </a:rPr>
              <a:t> form a stable lattice or have a fixed shape or volume, and is therefore considered a </a:t>
            </a:r>
            <a:r>
              <a:rPr lang="en-US" sz="2000" b="1" i="0">
                <a:solidFill>
                  <a:srgbClr val="000000"/>
                </a:solidFill>
                <a:effectLst/>
              </a:rPr>
              <a:t>gas</a:t>
            </a:r>
            <a:r>
              <a:rPr lang="en-US" sz="2000" b="0" i="0">
                <a:solidFill>
                  <a:srgbClr val="000000"/>
                </a:solidFill>
                <a:effectLst/>
              </a:rPr>
              <a:t>.</a:t>
            </a:r>
          </a:p>
          <a:p>
            <a:pPr algn="l" rtl="0" fontAlgn="base"/>
            <a:endParaRPr lang="en-US" sz="2000">
              <a:solidFill>
                <a:srgbClr val="000000"/>
              </a:solidFill>
            </a:endParaRPr>
          </a:p>
          <a:p>
            <a:pPr algn="l" rtl="0" fontAlgn="base"/>
            <a:r>
              <a:rPr lang="en-US" sz="2000">
                <a:solidFill>
                  <a:srgbClr val="000000"/>
                </a:solidFill>
              </a:rPr>
              <a:t>The water molecules are</a:t>
            </a:r>
            <a:r>
              <a:rPr lang="en-US" sz="2000" b="1">
                <a:solidFill>
                  <a:srgbClr val="000000"/>
                </a:solidFill>
              </a:rPr>
              <a:t> </a:t>
            </a:r>
            <a:r>
              <a:rPr lang="en-US" sz="2000">
                <a:solidFill>
                  <a:srgbClr val="000000"/>
                </a:solidFill>
              </a:rPr>
              <a:t>so </a:t>
            </a:r>
            <a:r>
              <a:rPr lang="en-US" sz="2000" b="1">
                <a:solidFill>
                  <a:srgbClr val="000000"/>
                </a:solidFill>
              </a:rPr>
              <a:t>spread out </a:t>
            </a:r>
            <a:r>
              <a:rPr lang="en-US" sz="2000">
                <a:solidFill>
                  <a:srgbClr val="000000"/>
                </a:solidFill>
              </a:rPr>
              <a:t>that they rarely interact with each other.</a:t>
            </a:r>
          </a:p>
          <a:p>
            <a:pPr algn="l" rtl="0" fontAlgn="base"/>
            <a:endParaRPr lang="en-US" sz="2000">
              <a:solidFill>
                <a:srgbClr val="000000"/>
              </a:solidFill>
            </a:endParaRPr>
          </a:p>
          <a:p>
            <a:pPr algn="l" rtl="0" fontAlgn="base"/>
            <a:r>
              <a:rPr lang="en-US" sz="2000">
                <a:solidFill>
                  <a:srgbClr val="000000"/>
                </a:solidFill>
              </a:rPr>
              <a:t>The water molecules </a:t>
            </a:r>
            <a:r>
              <a:rPr lang="en-US" sz="2000" b="1">
                <a:solidFill>
                  <a:srgbClr val="000000"/>
                </a:solidFill>
              </a:rPr>
              <a:t>form and break hydrogen bonds </a:t>
            </a:r>
            <a:r>
              <a:rPr lang="en-US" sz="2000">
                <a:solidFill>
                  <a:srgbClr val="000000"/>
                </a:solidFill>
              </a:rPr>
              <a:t>very quickly.</a:t>
            </a:r>
          </a:p>
        </p:txBody>
      </p:sp>
      <p:pic>
        <p:nvPicPr>
          <p:cNvPr id="9" name="Picture 8">
            <a:extLst>
              <a:ext uri="{FF2B5EF4-FFF2-40B4-BE49-F238E27FC236}">
                <a16:creationId xmlns:a16="http://schemas.microsoft.com/office/drawing/2014/main" id="{8C051FFC-E181-F805-0707-1D469B3C7305}"/>
              </a:ext>
            </a:extLst>
          </p:cNvPr>
          <p:cNvPicPr>
            <a:picLocks noChangeAspect="1"/>
          </p:cNvPicPr>
          <p:nvPr/>
        </p:nvPicPr>
        <p:blipFill rotWithShape="1">
          <a:blip r:embed="rId7"/>
          <a:srcRect t="7079"/>
          <a:stretch/>
        </p:blipFill>
        <p:spPr>
          <a:xfrm>
            <a:off x="8294390" y="1967202"/>
            <a:ext cx="2744582" cy="3566824"/>
          </a:xfrm>
          <a:prstGeom prst="rect">
            <a:avLst/>
          </a:prstGeom>
          <a:ln w="12700">
            <a:solidFill>
              <a:schemeClr val="bg1">
                <a:lumMod val="50000"/>
              </a:schemeClr>
            </a:solidFill>
          </a:ln>
        </p:spPr>
      </p:pic>
    </p:spTree>
    <p:custDataLst>
      <p:tags r:id="rId1"/>
    </p:custDataLst>
    <p:extLst>
      <p:ext uri="{BB962C8B-B14F-4D97-AF65-F5344CB8AC3E}">
        <p14:creationId xmlns:p14="http://schemas.microsoft.com/office/powerpoint/2010/main" val="3513169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2" name="Picture 21" descr="Icon&#10;&#10;Description automatically generated">
            <a:extLst>
              <a:ext uri="{FF2B5EF4-FFF2-40B4-BE49-F238E27FC236}">
                <a16:creationId xmlns:a16="http://schemas.microsoft.com/office/drawing/2014/main" id="{BC575083-6FD9-0EE8-6EE5-2E328F145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Water Molecules as Solid, Liquid and Gas</a:t>
            </a:r>
            <a:endParaRPr lang="en-US" sz="4000" b="1">
              <a:solidFill>
                <a:schemeClr val="bg1"/>
              </a:solidFill>
              <a:latin typeface="+mn-lt"/>
              <a:ea typeface="HGSoeiKakugothicUB"/>
              <a:cs typeface="Myanmar Text"/>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13" name="TextBox 12">
            <a:extLst>
              <a:ext uri="{FF2B5EF4-FFF2-40B4-BE49-F238E27FC236}">
                <a16:creationId xmlns:a16="http://schemas.microsoft.com/office/drawing/2014/main" id="{0A3592FB-29F1-B424-823A-07141134A0AB}"/>
              </a:ext>
            </a:extLst>
          </p:cNvPr>
          <p:cNvSpPr txBox="1"/>
          <p:nvPr/>
        </p:nvSpPr>
        <p:spPr>
          <a:xfrm>
            <a:off x="926165" y="1820480"/>
            <a:ext cx="3743112" cy="4016484"/>
          </a:xfrm>
          <a:prstGeom prst="rect">
            <a:avLst/>
          </a:prstGeom>
          <a:noFill/>
        </p:spPr>
        <p:txBody>
          <a:bodyPr wrap="square" lIns="91440" tIns="45720" rIns="91440" bIns="45720" rtlCol="0" anchor="t">
            <a:spAutoFit/>
          </a:bodyPr>
          <a:lstStyle/>
          <a:p>
            <a:pPr>
              <a:spcAft>
                <a:spcPts val="600"/>
              </a:spcAft>
            </a:pPr>
            <a:r>
              <a:rPr lang="en-US" sz="2000">
                <a:cs typeface="Calibri"/>
              </a:rPr>
              <a:t>Water is a </a:t>
            </a:r>
            <a:r>
              <a:rPr lang="en-US" sz="2000" b="1">
                <a:cs typeface="Calibri"/>
              </a:rPr>
              <a:t>solid at -273</a:t>
            </a:r>
            <a:r>
              <a:rPr lang="en-US" sz="2000" b="1" baseline="30000">
                <a:cs typeface="Calibri"/>
              </a:rPr>
              <a:t>o</a:t>
            </a:r>
            <a:r>
              <a:rPr lang="en-US" sz="2000" b="1">
                <a:cs typeface="Calibri"/>
              </a:rPr>
              <a:t>C</a:t>
            </a:r>
            <a:r>
              <a:rPr lang="en-US" sz="2000">
                <a:cs typeface="Calibri"/>
              </a:rPr>
              <a:t>.</a:t>
            </a:r>
          </a:p>
          <a:p>
            <a:pPr>
              <a:spcAft>
                <a:spcPts val="600"/>
              </a:spcAft>
            </a:pPr>
            <a:r>
              <a:rPr lang="en-US" sz="2000">
                <a:cs typeface="Calibri"/>
              </a:rPr>
              <a:t>Water is a </a:t>
            </a:r>
            <a:r>
              <a:rPr lang="en-US" sz="2000" b="1">
                <a:cs typeface="Calibri"/>
              </a:rPr>
              <a:t>liquid at 37</a:t>
            </a:r>
            <a:r>
              <a:rPr lang="en-US" sz="2000" b="1" baseline="30000">
                <a:cs typeface="Calibri"/>
              </a:rPr>
              <a:t>o</a:t>
            </a:r>
            <a:r>
              <a:rPr lang="en-US" sz="2000" b="1">
                <a:cs typeface="Calibri"/>
              </a:rPr>
              <a:t>C</a:t>
            </a:r>
            <a:r>
              <a:rPr lang="en-US" sz="2000">
                <a:cs typeface="Calibri"/>
              </a:rPr>
              <a:t>.</a:t>
            </a:r>
          </a:p>
          <a:p>
            <a:pPr>
              <a:spcAft>
                <a:spcPts val="600"/>
              </a:spcAft>
            </a:pPr>
            <a:r>
              <a:rPr lang="en-US" sz="2000">
                <a:cs typeface="Calibri"/>
              </a:rPr>
              <a:t>Water is a </a:t>
            </a:r>
            <a:r>
              <a:rPr lang="en-US" sz="2000" b="1">
                <a:cs typeface="Calibri"/>
              </a:rPr>
              <a:t>gas at 125</a:t>
            </a:r>
            <a:r>
              <a:rPr lang="en-US" sz="2000" b="1" baseline="30000">
                <a:cs typeface="Calibri"/>
              </a:rPr>
              <a:t>o</a:t>
            </a:r>
            <a:r>
              <a:rPr lang="en-US" sz="2000" b="1">
                <a:cs typeface="Calibri"/>
              </a:rPr>
              <a:t>C.</a:t>
            </a:r>
          </a:p>
          <a:p>
            <a:pPr>
              <a:spcAft>
                <a:spcPts val="600"/>
              </a:spcAft>
            </a:pPr>
            <a:endParaRPr lang="en-US" sz="2000" b="1">
              <a:cs typeface="Calibri"/>
            </a:endParaRPr>
          </a:p>
          <a:p>
            <a:pPr>
              <a:spcAft>
                <a:spcPts val="1800"/>
              </a:spcAft>
            </a:pPr>
            <a:r>
              <a:rPr lang="en-US" sz="2000">
                <a:cs typeface="Calibri"/>
              </a:rPr>
              <a:t>But at what specific temperatures do water change from solid to liquid and from liquid to gas?</a:t>
            </a:r>
          </a:p>
          <a:p>
            <a:pPr>
              <a:spcAft>
                <a:spcPts val="1800"/>
              </a:spcAft>
            </a:pPr>
            <a:r>
              <a:rPr lang="en-US" sz="2000" b="0" i="0">
                <a:solidFill>
                  <a:srgbClr val="000000"/>
                </a:solidFill>
                <a:effectLst/>
              </a:rPr>
              <a:t>Design a </a:t>
            </a:r>
            <a:r>
              <a:rPr lang="en-US" sz="2000">
                <a:solidFill>
                  <a:srgbClr val="000000"/>
                </a:solidFill>
              </a:rPr>
              <a:t>procedure</a:t>
            </a:r>
            <a:r>
              <a:rPr lang="en-US" sz="2000" b="0" i="0">
                <a:solidFill>
                  <a:srgbClr val="000000"/>
                </a:solidFill>
                <a:effectLst/>
              </a:rPr>
              <a:t> that would use the app to determine the range of temperature for solid, liquid, and gas.</a:t>
            </a:r>
            <a:endParaRPr lang="en-US" sz="2000" b="1">
              <a:cs typeface="Calibri"/>
            </a:endParaRPr>
          </a:p>
        </p:txBody>
      </p:sp>
      <p:pic>
        <p:nvPicPr>
          <p:cNvPr id="4" name="Picture 3">
            <a:extLst>
              <a:ext uri="{FF2B5EF4-FFF2-40B4-BE49-F238E27FC236}">
                <a16:creationId xmlns:a16="http://schemas.microsoft.com/office/drawing/2014/main" id="{40F676B2-36A7-5C0E-2FDC-57EC4F200963}"/>
              </a:ext>
            </a:extLst>
          </p:cNvPr>
          <p:cNvPicPr>
            <a:picLocks noChangeAspect="1"/>
          </p:cNvPicPr>
          <p:nvPr/>
        </p:nvPicPr>
        <p:blipFill>
          <a:blip r:embed="rId7"/>
          <a:stretch>
            <a:fillRect/>
          </a:stretch>
        </p:blipFill>
        <p:spPr>
          <a:xfrm>
            <a:off x="4758514" y="2036499"/>
            <a:ext cx="7149486" cy="3642085"/>
          </a:xfrm>
          <a:prstGeom prst="rect">
            <a:avLst/>
          </a:prstGeom>
        </p:spPr>
      </p:pic>
    </p:spTree>
    <p:custDataLst>
      <p:tags r:id="rId1"/>
    </p:custDataLst>
    <p:extLst>
      <p:ext uri="{BB962C8B-B14F-4D97-AF65-F5344CB8AC3E}">
        <p14:creationId xmlns:p14="http://schemas.microsoft.com/office/powerpoint/2010/main" val="894216459"/>
      </p:ext>
    </p:extLst>
  </p:cSld>
  <p:clrMapOvr>
    <a:masterClrMapping/>
  </p:clrMapOvr>
  <p:extLst>
    <p:ext uri="{6950BFC3-D8DA-4A85-94F7-54DA5524770B}">
      <p188:commentRel xmlns:p188="http://schemas.microsoft.com/office/powerpoint/2018/8/main" r:id="rId4"/>
    </p:ext>
  </p:extLs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8" name="Picture 7" descr="A purple pencil in a white circle&#10;&#10;Description automatically generated">
            <a:extLst>
              <a:ext uri="{FF2B5EF4-FFF2-40B4-BE49-F238E27FC236}">
                <a16:creationId xmlns:a16="http://schemas.microsoft.com/office/drawing/2014/main" id="{C7AD26CA-E685-FAF1-6589-8723D84D9D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Collect Data on Temperature Ranges</a:t>
            </a:r>
            <a:endParaRPr lang="en-US" sz="4000" b="1">
              <a:solidFill>
                <a:schemeClr val="bg1"/>
              </a:solidFill>
              <a:latin typeface="+mn-lt"/>
              <a:ea typeface="HGSoeiKakugothicUB"/>
              <a:cs typeface="Myanmar Text"/>
            </a:endParaRPr>
          </a:p>
        </p:txBody>
      </p:sp>
      <p:sp>
        <p:nvSpPr>
          <p:cNvPr id="6" name="TextBox 5">
            <a:extLst>
              <a:ext uri="{FF2B5EF4-FFF2-40B4-BE49-F238E27FC236}">
                <a16:creationId xmlns:a16="http://schemas.microsoft.com/office/drawing/2014/main" id="{89ABF825-44CC-04A9-1A32-F369BC946CB7}"/>
              </a:ext>
            </a:extLst>
          </p:cNvPr>
          <p:cNvSpPr txBox="1"/>
          <p:nvPr/>
        </p:nvSpPr>
        <p:spPr>
          <a:xfrm>
            <a:off x="1030940" y="2456889"/>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000" b="1">
              <a:solidFill>
                <a:srgbClr val="7030A0"/>
              </a:solidFill>
              <a:cs typeface="Calibri"/>
            </a:endParaRPr>
          </a:p>
        </p:txBody>
      </p:sp>
      <p:sp>
        <p:nvSpPr>
          <p:cNvPr id="7" name="TextBox 6">
            <a:extLst>
              <a:ext uri="{FF2B5EF4-FFF2-40B4-BE49-F238E27FC236}">
                <a16:creationId xmlns:a16="http://schemas.microsoft.com/office/drawing/2014/main" id="{CCC9FAEA-BD87-E4C2-2BA8-C4090AACD060}"/>
              </a:ext>
            </a:extLst>
          </p:cNvPr>
          <p:cNvSpPr txBox="1"/>
          <p:nvPr/>
        </p:nvSpPr>
        <p:spPr>
          <a:xfrm>
            <a:off x="936872" y="1891001"/>
            <a:ext cx="8254753" cy="1246495"/>
          </a:xfrm>
          <a:prstGeom prst="rect">
            <a:avLst/>
          </a:prstGeom>
          <a:noFill/>
        </p:spPr>
        <p:txBody>
          <a:bodyPr wrap="square" lIns="91440" tIns="45720" rIns="91440" bIns="45720" rtlCol="0" anchor="t">
            <a:spAutoFit/>
          </a:bodyPr>
          <a:lstStyle/>
          <a:p>
            <a:pPr fontAlgn="base">
              <a:spcAft>
                <a:spcPts val="1800"/>
              </a:spcAft>
            </a:pPr>
            <a:r>
              <a:rPr lang="en-US" sz="2000">
                <a:solidFill>
                  <a:srgbClr val="000000"/>
                </a:solidFill>
              </a:rPr>
              <a:t>Use</a:t>
            </a:r>
            <a:r>
              <a:rPr lang="en-US" sz="2000" b="0" i="0">
                <a:solidFill>
                  <a:srgbClr val="000000"/>
                </a:solidFill>
                <a:effectLst/>
              </a:rPr>
              <a:t> the </a:t>
            </a:r>
            <a:r>
              <a:rPr lang="en-US" sz="2000" b="1">
                <a:solidFill>
                  <a:srgbClr val="D200B9"/>
                </a:solidFill>
                <a:cs typeface="Calibri"/>
              </a:rPr>
              <a:t>temperature slider bar </a:t>
            </a:r>
            <a:r>
              <a:rPr lang="en-US" sz="2000">
                <a:solidFill>
                  <a:srgbClr val="000000"/>
                </a:solidFill>
              </a:rPr>
              <a:t>in </a:t>
            </a:r>
            <a:r>
              <a:rPr lang="en-US" sz="2000" b="0" i="0">
                <a:solidFill>
                  <a:srgbClr val="000000"/>
                </a:solidFill>
                <a:effectLst/>
              </a:rPr>
              <a:t>the app</a:t>
            </a:r>
            <a:r>
              <a:rPr lang="en-US" sz="2000">
                <a:solidFill>
                  <a:srgbClr val="000000"/>
                </a:solidFill>
              </a:rPr>
              <a:t> to</a:t>
            </a:r>
            <a:r>
              <a:rPr lang="en-US" sz="2000" b="0" i="0">
                <a:solidFill>
                  <a:srgbClr val="000000"/>
                </a:solidFill>
                <a:effectLst/>
              </a:rPr>
              <a:t> determine the precise minimum and maximum temperature for each of the three states.</a:t>
            </a:r>
            <a:r>
              <a:rPr lang="en-US" sz="2000">
                <a:solidFill>
                  <a:srgbClr val="000000"/>
                </a:solidFill>
              </a:rPr>
              <a:t> </a:t>
            </a:r>
            <a:endParaRPr lang="en-US" sz="2000" b="0" i="0">
              <a:solidFill>
                <a:srgbClr val="000000"/>
              </a:solidFill>
              <a:effectLst/>
            </a:endParaRPr>
          </a:p>
          <a:p>
            <a:pPr algn="l" rtl="0" fontAlgn="base"/>
            <a:r>
              <a:rPr lang="en-US" sz="2000" b="0" i="0">
                <a:solidFill>
                  <a:srgbClr val="000000"/>
                </a:solidFill>
                <a:effectLst/>
              </a:rPr>
              <a:t>Create a data table like the one below in your notebook.</a:t>
            </a:r>
            <a:endParaRPr lang="en-US" sz="2000">
              <a:solidFill>
                <a:srgbClr val="000000"/>
              </a:solidFill>
              <a:cs typeface="Calibri"/>
            </a:endParaRPr>
          </a:p>
        </p:txBody>
      </p:sp>
      <p:graphicFrame>
        <p:nvGraphicFramePr>
          <p:cNvPr id="3" name="Table 2">
            <a:extLst>
              <a:ext uri="{FF2B5EF4-FFF2-40B4-BE49-F238E27FC236}">
                <a16:creationId xmlns:a16="http://schemas.microsoft.com/office/drawing/2014/main" id="{61D7E425-1076-2A4B-E56E-8B06899AEAB0}"/>
              </a:ext>
            </a:extLst>
          </p:cNvPr>
          <p:cNvGraphicFramePr>
            <a:graphicFrameLocks noGrp="1"/>
          </p:cNvGraphicFramePr>
          <p:nvPr>
            <p:extLst>
              <p:ext uri="{D42A27DB-BD31-4B8C-83A1-F6EECF244321}">
                <p14:modId xmlns:p14="http://schemas.microsoft.com/office/powerpoint/2010/main" val="405132822"/>
              </p:ext>
            </p:extLst>
          </p:nvPr>
        </p:nvGraphicFramePr>
        <p:xfrm>
          <a:off x="1030940" y="3486150"/>
          <a:ext cx="7303435" cy="2141546"/>
        </p:xfrm>
        <a:graphic>
          <a:graphicData uri="http://schemas.openxmlformats.org/drawingml/2006/table">
            <a:tbl>
              <a:tblPr firstRow="1" bandRow="1">
                <a:solidFill>
                  <a:srgbClr val="1CA64A"/>
                </a:solidFill>
                <a:tableStyleId>{5C22544A-7EE6-4342-B048-85BDC9FD1C3A}</a:tableStyleId>
              </a:tblPr>
              <a:tblGrid>
                <a:gridCol w="1540810">
                  <a:extLst>
                    <a:ext uri="{9D8B030D-6E8A-4147-A177-3AD203B41FA5}">
                      <a16:colId xmlns:a16="http://schemas.microsoft.com/office/drawing/2014/main" val="4165463706"/>
                    </a:ext>
                  </a:extLst>
                </a:gridCol>
                <a:gridCol w="1806228">
                  <a:extLst>
                    <a:ext uri="{9D8B030D-6E8A-4147-A177-3AD203B41FA5}">
                      <a16:colId xmlns:a16="http://schemas.microsoft.com/office/drawing/2014/main" val="1788355638"/>
                    </a:ext>
                  </a:extLst>
                </a:gridCol>
                <a:gridCol w="1938405">
                  <a:extLst>
                    <a:ext uri="{9D8B030D-6E8A-4147-A177-3AD203B41FA5}">
                      <a16:colId xmlns:a16="http://schemas.microsoft.com/office/drawing/2014/main" val="1573940680"/>
                    </a:ext>
                  </a:extLst>
                </a:gridCol>
                <a:gridCol w="2017992">
                  <a:extLst>
                    <a:ext uri="{9D8B030D-6E8A-4147-A177-3AD203B41FA5}">
                      <a16:colId xmlns:a16="http://schemas.microsoft.com/office/drawing/2014/main" val="3318041015"/>
                    </a:ext>
                  </a:extLst>
                </a:gridCol>
              </a:tblGrid>
              <a:tr h="605817">
                <a:tc>
                  <a:txBody>
                    <a:bodyPr/>
                    <a:lstStyle/>
                    <a:p>
                      <a:pPr lvl="0" algn="ctr">
                        <a:buNone/>
                      </a:pPr>
                      <a:r>
                        <a:rPr lang="en-US" sz="2000">
                          <a:latin typeface="+mn-lt"/>
                          <a:cs typeface="Myanmar Text"/>
                        </a:rPr>
                        <a:t>State</a:t>
                      </a:r>
                    </a:p>
                  </a:txBody>
                  <a:tcPr marT="91440" marB="91440" anchor="ctr">
                    <a:solidFill>
                      <a:srgbClr val="1CA64A"/>
                    </a:solidFill>
                  </a:tcPr>
                </a:tc>
                <a:tc>
                  <a:txBody>
                    <a:bodyPr/>
                    <a:lstStyle/>
                    <a:p>
                      <a:pPr lvl="0" algn="ctr">
                        <a:lnSpc>
                          <a:spcPts val="2000"/>
                        </a:lnSpc>
                        <a:buNone/>
                      </a:pPr>
                      <a:r>
                        <a:rPr lang="en-US" sz="2000">
                          <a:latin typeface="+mn-lt"/>
                          <a:cs typeface="Myanmar Text"/>
                        </a:rPr>
                        <a:t>Minimum Temperature</a:t>
                      </a:r>
                    </a:p>
                  </a:txBody>
                  <a:tcPr marT="91440" marB="91440" anchor="ctr">
                    <a:solidFill>
                      <a:srgbClr val="1CA64A"/>
                    </a:solidFill>
                  </a:tcPr>
                </a:tc>
                <a:tc>
                  <a:txBody>
                    <a:bodyPr/>
                    <a:lstStyle/>
                    <a:p>
                      <a:pPr algn="ctr">
                        <a:lnSpc>
                          <a:spcPts val="2000"/>
                        </a:lnSpc>
                      </a:pPr>
                      <a:r>
                        <a:rPr lang="en-US" sz="2000">
                          <a:latin typeface="+mn-lt"/>
                          <a:cs typeface="Myanmar Text"/>
                        </a:rPr>
                        <a:t>Maximum Temperature</a:t>
                      </a:r>
                    </a:p>
                  </a:txBody>
                  <a:tcPr marT="91440" marB="91440" anchor="ctr">
                    <a:solidFill>
                      <a:srgbClr val="1CA64A"/>
                    </a:solidFill>
                  </a:tcPr>
                </a:tc>
                <a:tc>
                  <a:txBody>
                    <a:bodyPr/>
                    <a:lstStyle/>
                    <a:p>
                      <a:pPr algn="ctr"/>
                      <a:r>
                        <a:rPr lang="el-GR" sz="2000" b="1" kern="1200">
                          <a:solidFill>
                            <a:schemeClr val="lt1"/>
                          </a:solidFill>
                          <a:latin typeface="+mn-lt"/>
                          <a:ea typeface="+mn-ea"/>
                          <a:cs typeface="Myanmar Text"/>
                        </a:rPr>
                        <a:t>Δ</a:t>
                      </a:r>
                      <a:r>
                        <a:rPr lang="en-US" sz="2000" b="1" kern="1200">
                          <a:solidFill>
                            <a:schemeClr val="lt1"/>
                          </a:solidFill>
                          <a:latin typeface="+mn-lt"/>
                          <a:ea typeface="+mn-ea"/>
                          <a:cs typeface="Myanmar Text"/>
                        </a:rPr>
                        <a:t> Temperature</a:t>
                      </a:r>
                    </a:p>
                  </a:txBody>
                  <a:tcPr marT="91440" marB="91440" anchor="ctr">
                    <a:solidFill>
                      <a:srgbClr val="1CA64A"/>
                    </a:solidFill>
                  </a:tcPr>
                </a:tc>
                <a:extLst>
                  <a:ext uri="{0D108BD9-81ED-4DB2-BD59-A6C34878D82A}">
                    <a16:rowId xmlns:a16="http://schemas.microsoft.com/office/drawing/2014/main" val="1776752404"/>
                  </a:ext>
                </a:extLst>
              </a:tr>
              <a:tr h="473071">
                <a:tc>
                  <a:txBody>
                    <a:bodyPr/>
                    <a:lstStyle/>
                    <a:p>
                      <a:pPr lvl="0" algn="ctr">
                        <a:buNone/>
                      </a:pPr>
                      <a:r>
                        <a:rPr lang="en-US">
                          <a:latin typeface="+mn-lt"/>
                          <a:cs typeface="Myanmar Text"/>
                        </a:rPr>
                        <a:t>Solid (Ice)</a:t>
                      </a:r>
                    </a:p>
                  </a:txBody>
                  <a:tcPr anchor="ctr">
                    <a:solidFill>
                      <a:schemeClr val="accent6">
                        <a:lumMod val="40000"/>
                        <a:lumOff val="60000"/>
                      </a:schemeClr>
                    </a:solidFill>
                  </a:tcPr>
                </a:tc>
                <a:tc>
                  <a:txBody>
                    <a:bodyPr/>
                    <a:lstStyle/>
                    <a:p>
                      <a:pPr lvl="0" algn="ctr">
                        <a:buNone/>
                      </a:pPr>
                      <a:endParaRPr lang="en-US">
                        <a:latin typeface="+mn-lt"/>
                        <a:cs typeface="Myanmar Text"/>
                      </a:endParaRPr>
                    </a:p>
                  </a:txBody>
                  <a:tcPr anchor="ctr">
                    <a:solidFill>
                      <a:schemeClr val="accent6">
                        <a:lumMod val="40000"/>
                        <a:lumOff val="60000"/>
                      </a:schemeClr>
                    </a:solidFill>
                  </a:tcPr>
                </a:tc>
                <a:tc>
                  <a:txBody>
                    <a:bodyPr/>
                    <a:lstStyle/>
                    <a:p>
                      <a:pPr algn="ctr"/>
                      <a:endParaRPr lang="en-US">
                        <a:latin typeface="+mn-lt"/>
                        <a:cs typeface="Myanmar Text" panose="020B0502040204020203" pitchFamily="34" charset="0"/>
                      </a:endParaRPr>
                    </a:p>
                  </a:txBody>
                  <a:tcPr anchor="ctr">
                    <a:solidFill>
                      <a:schemeClr val="accent6">
                        <a:lumMod val="40000"/>
                        <a:lumOff val="60000"/>
                      </a:schemeClr>
                    </a:solidFill>
                  </a:tcPr>
                </a:tc>
                <a:tc>
                  <a:txBody>
                    <a:bodyPr/>
                    <a:lstStyle/>
                    <a:p>
                      <a:pPr algn="ctr"/>
                      <a:endParaRPr lang="en-US">
                        <a:latin typeface="+mn-lt"/>
                        <a:cs typeface="Myanmar Text" panose="020B0502040204020203" pitchFamily="34" charset="0"/>
                      </a:endParaRPr>
                    </a:p>
                  </a:txBody>
                  <a:tcPr anchor="ctr">
                    <a:solidFill>
                      <a:schemeClr val="accent6">
                        <a:lumMod val="40000"/>
                        <a:lumOff val="60000"/>
                      </a:schemeClr>
                    </a:solidFill>
                  </a:tcPr>
                </a:tc>
                <a:extLst>
                  <a:ext uri="{0D108BD9-81ED-4DB2-BD59-A6C34878D82A}">
                    <a16:rowId xmlns:a16="http://schemas.microsoft.com/office/drawing/2014/main" val="3050061679"/>
                  </a:ext>
                </a:extLst>
              </a:tr>
              <a:tr h="500968">
                <a:tc>
                  <a:txBody>
                    <a:bodyPr/>
                    <a:lstStyle/>
                    <a:p>
                      <a:pPr lvl="0" algn="ctr">
                        <a:buNone/>
                      </a:pPr>
                      <a:r>
                        <a:rPr lang="en-US">
                          <a:latin typeface="+mn-lt"/>
                          <a:cs typeface="Myanmar Text"/>
                        </a:rPr>
                        <a:t>Liquid (water)</a:t>
                      </a:r>
                    </a:p>
                  </a:txBody>
                  <a:tcPr anchor="ctr">
                    <a:solidFill>
                      <a:schemeClr val="accent6">
                        <a:lumMod val="20000"/>
                        <a:lumOff val="80000"/>
                      </a:schemeClr>
                    </a:solidFill>
                  </a:tcPr>
                </a:tc>
                <a:tc>
                  <a:txBody>
                    <a:bodyPr/>
                    <a:lstStyle/>
                    <a:p>
                      <a:pPr lvl="0" algn="ctr">
                        <a:buNone/>
                      </a:pPr>
                      <a:endParaRPr lang="en-US">
                        <a:latin typeface="+mn-lt"/>
                        <a:cs typeface="Myanmar Text"/>
                      </a:endParaRPr>
                    </a:p>
                  </a:txBody>
                  <a:tcPr anchor="ctr">
                    <a:solidFill>
                      <a:schemeClr val="accent6">
                        <a:lumMod val="20000"/>
                        <a:lumOff val="80000"/>
                      </a:schemeClr>
                    </a:solidFill>
                  </a:tcPr>
                </a:tc>
                <a:tc>
                  <a:txBody>
                    <a:bodyPr/>
                    <a:lstStyle/>
                    <a:p>
                      <a:pPr algn="ctr"/>
                      <a:endParaRPr lang="en-US">
                        <a:latin typeface="+mn-lt"/>
                        <a:cs typeface="Myanmar Text" panose="020B0502040204020203" pitchFamily="34" charset="0"/>
                      </a:endParaRPr>
                    </a:p>
                  </a:txBody>
                  <a:tcPr anchor="ctr">
                    <a:solidFill>
                      <a:schemeClr val="accent6">
                        <a:lumMod val="20000"/>
                        <a:lumOff val="80000"/>
                      </a:schemeClr>
                    </a:solidFill>
                  </a:tcPr>
                </a:tc>
                <a:tc>
                  <a:txBody>
                    <a:bodyPr/>
                    <a:lstStyle/>
                    <a:p>
                      <a:pPr algn="ctr"/>
                      <a:endParaRPr lang="en-US">
                        <a:latin typeface="+mn-lt"/>
                        <a:cs typeface="Myanmar Text" panose="020B0502040204020203" pitchFamily="34" charset="0"/>
                      </a:endParaRPr>
                    </a:p>
                  </a:txBody>
                  <a:tcPr anchor="ctr">
                    <a:solidFill>
                      <a:schemeClr val="accent6">
                        <a:lumMod val="20000"/>
                        <a:lumOff val="80000"/>
                      </a:schemeClr>
                    </a:solidFill>
                  </a:tcPr>
                </a:tc>
                <a:extLst>
                  <a:ext uri="{0D108BD9-81ED-4DB2-BD59-A6C34878D82A}">
                    <a16:rowId xmlns:a16="http://schemas.microsoft.com/office/drawing/2014/main" val="3961042224"/>
                  </a:ext>
                </a:extLst>
              </a:tr>
              <a:tr h="473071">
                <a:tc>
                  <a:txBody>
                    <a:bodyPr/>
                    <a:lstStyle/>
                    <a:p>
                      <a:pPr lvl="0" algn="ctr">
                        <a:buNone/>
                      </a:pPr>
                      <a:r>
                        <a:rPr lang="en-US">
                          <a:latin typeface="+mn-lt"/>
                          <a:cs typeface="Myanmar Text"/>
                        </a:rPr>
                        <a:t>Gas (Steam)</a:t>
                      </a:r>
                    </a:p>
                  </a:txBody>
                  <a:tcPr anchor="ctr">
                    <a:solidFill>
                      <a:schemeClr val="accent6">
                        <a:lumMod val="40000"/>
                        <a:lumOff val="60000"/>
                      </a:schemeClr>
                    </a:solidFill>
                  </a:tcPr>
                </a:tc>
                <a:tc>
                  <a:txBody>
                    <a:bodyPr/>
                    <a:lstStyle/>
                    <a:p>
                      <a:pPr lvl="0" algn="ctr">
                        <a:buNone/>
                      </a:pPr>
                      <a:endParaRPr lang="en-US">
                        <a:latin typeface="+mn-lt"/>
                        <a:cs typeface="Myanmar Text"/>
                      </a:endParaRPr>
                    </a:p>
                  </a:txBody>
                  <a:tcPr anchor="ctr">
                    <a:solidFill>
                      <a:schemeClr val="accent6">
                        <a:lumMod val="40000"/>
                        <a:lumOff val="60000"/>
                      </a:schemeClr>
                    </a:solidFill>
                  </a:tcPr>
                </a:tc>
                <a:tc>
                  <a:txBody>
                    <a:bodyPr/>
                    <a:lstStyle/>
                    <a:p>
                      <a:pPr algn="ctr"/>
                      <a:endParaRPr lang="en-US">
                        <a:latin typeface="+mn-lt"/>
                        <a:cs typeface="Myanmar Text" panose="020B0502040204020203" pitchFamily="34" charset="0"/>
                      </a:endParaRPr>
                    </a:p>
                  </a:txBody>
                  <a:tcPr anchor="ctr">
                    <a:solidFill>
                      <a:schemeClr val="accent6">
                        <a:lumMod val="40000"/>
                        <a:lumOff val="60000"/>
                      </a:schemeClr>
                    </a:solidFill>
                  </a:tcPr>
                </a:tc>
                <a:tc>
                  <a:txBody>
                    <a:bodyPr/>
                    <a:lstStyle/>
                    <a:p>
                      <a:pPr algn="ctr"/>
                      <a:endParaRPr lang="en-US">
                        <a:latin typeface="+mn-lt"/>
                        <a:cs typeface="Myanmar Text" panose="020B0502040204020203" pitchFamily="34" charset="0"/>
                      </a:endParaRPr>
                    </a:p>
                  </a:txBody>
                  <a:tcPr anchor="ctr">
                    <a:solidFill>
                      <a:schemeClr val="accent6">
                        <a:lumMod val="40000"/>
                        <a:lumOff val="60000"/>
                      </a:schemeClr>
                    </a:solidFill>
                  </a:tcPr>
                </a:tc>
                <a:extLst>
                  <a:ext uri="{0D108BD9-81ED-4DB2-BD59-A6C34878D82A}">
                    <a16:rowId xmlns:a16="http://schemas.microsoft.com/office/drawing/2014/main" val="2809128631"/>
                  </a:ext>
                </a:extLst>
              </a:tr>
            </a:tbl>
          </a:graphicData>
        </a:graphic>
      </p:graphicFrame>
      <p:pic>
        <p:nvPicPr>
          <p:cNvPr id="4" name="Picture 3">
            <a:extLst>
              <a:ext uri="{FF2B5EF4-FFF2-40B4-BE49-F238E27FC236}">
                <a16:creationId xmlns:a16="http://schemas.microsoft.com/office/drawing/2014/main" id="{E8175907-AC83-EEDF-0158-AC95AF7DE9C3}"/>
              </a:ext>
            </a:extLst>
          </p:cNvPr>
          <p:cNvPicPr>
            <a:picLocks noChangeAspect="1"/>
          </p:cNvPicPr>
          <p:nvPr/>
        </p:nvPicPr>
        <p:blipFill>
          <a:blip r:embed="rId6"/>
          <a:stretch>
            <a:fillRect/>
          </a:stretch>
        </p:blipFill>
        <p:spPr>
          <a:xfrm>
            <a:off x="9266762" y="1990726"/>
            <a:ext cx="2117810" cy="3643602"/>
          </a:xfrm>
          <a:prstGeom prst="rect">
            <a:avLst/>
          </a:prstGeom>
        </p:spPr>
      </p:pic>
      <p:sp>
        <p:nvSpPr>
          <p:cNvPr id="5" name="Oval 4">
            <a:extLst>
              <a:ext uri="{FF2B5EF4-FFF2-40B4-BE49-F238E27FC236}">
                <a16:creationId xmlns:a16="http://schemas.microsoft.com/office/drawing/2014/main" id="{42BD71BC-0D27-553B-BAD0-CF81EF8FF998}"/>
              </a:ext>
            </a:extLst>
          </p:cNvPr>
          <p:cNvSpPr/>
          <p:nvPr/>
        </p:nvSpPr>
        <p:spPr>
          <a:xfrm>
            <a:off x="9251303" y="4388139"/>
            <a:ext cx="2144388" cy="686449"/>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Tree>
    <p:custDataLst>
      <p:tags r:id="rId1"/>
    </p:custDataLst>
    <p:extLst>
      <p:ext uri="{BB962C8B-B14F-4D97-AF65-F5344CB8AC3E}">
        <p14:creationId xmlns:p14="http://schemas.microsoft.com/office/powerpoint/2010/main" val="2276717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2" name="TextBox 1">
            <a:extLst>
              <a:ext uri="{FF2B5EF4-FFF2-40B4-BE49-F238E27FC236}">
                <a16:creationId xmlns:a16="http://schemas.microsoft.com/office/drawing/2014/main" id="{54321871-7CE8-C415-7A8A-18D1557E26B7}"/>
              </a:ext>
            </a:extLst>
          </p:cNvPr>
          <p:cNvSpPr txBox="1"/>
          <p:nvPr/>
        </p:nvSpPr>
        <p:spPr>
          <a:xfrm>
            <a:off x="963937" y="967307"/>
            <a:ext cx="10856025" cy="3071867"/>
          </a:xfrm>
          <a:prstGeom prst="rect">
            <a:avLst/>
          </a:prstGeom>
          <a:noFill/>
        </p:spPr>
        <p:txBody>
          <a:bodyPr wrap="square" lIns="91440" tIns="45720" rIns="91440" bIns="45720" rtlCol="0" anchor="t">
            <a:spAutoFit/>
          </a:bodyPr>
          <a:lstStyle/>
          <a:p>
            <a:pPr>
              <a:lnSpc>
                <a:spcPct val="150000"/>
              </a:lnSpc>
              <a:spcAft>
                <a:spcPts val="600"/>
              </a:spcAft>
            </a:pPr>
            <a:r>
              <a:rPr lang="en-US" sz="2400" b="1">
                <a:solidFill>
                  <a:srgbClr val="000000"/>
                </a:solidFill>
                <a:cs typeface="Myanmar Text"/>
              </a:rPr>
              <a:t>Activity Summary</a:t>
            </a:r>
            <a:endParaRPr lang="en-US"/>
          </a:p>
          <a:p>
            <a:r>
              <a:rPr lang="en-US" sz="1600">
                <a:solidFill>
                  <a:srgbClr val="000000"/>
                </a:solidFill>
                <a:latin typeface="Calibri"/>
                <a:cs typeface="Myanmar Text"/>
              </a:rPr>
              <a:t>This AR activity explores </a:t>
            </a:r>
            <a:r>
              <a:rPr lang="en" sz="1600">
                <a:latin typeface="Calibri"/>
                <a:cs typeface="Arial"/>
              </a:rPr>
              <a:t>how molecular water exists as a solid, liquid, or gas, depending on temperature. When water molecules get cold enough, they form stable hydrogen bonds in an orderly solid lattice. Increasing temperature means increasing the average energy of motion of the water molecules, allowing them to break hydrogen bonds.</a:t>
            </a:r>
            <a:endParaRPr lang="en-US" sz="1600">
              <a:latin typeface="Arial"/>
              <a:cs typeface="Arial"/>
            </a:endParaRPr>
          </a:p>
          <a:p>
            <a:endParaRPr lang="en" sz="1600">
              <a:latin typeface="Arial"/>
              <a:cs typeface="Arial"/>
            </a:endParaRPr>
          </a:p>
          <a:p>
            <a:r>
              <a:rPr lang="en-US" sz="1600">
                <a:solidFill>
                  <a:srgbClr val="000000"/>
                </a:solidFill>
                <a:cs typeface="Calibri"/>
              </a:rPr>
              <a:t>This activity requires the </a:t>
            </a:r>
            <a:r>
              <a:rPr lang="en-US" sz="1600" b="1">
                <a:solidFill>
                  <a:srgbClr val="000000"/>
                </a:solidFill>
                <a:cs typeface="Calibri"/>
              </a:rPr>
              <a:t>3DMD AR application</a:t>
            </a:r>
            <a:r>
              <a:rPr lang="en-US" sz="1600">
                <a:solidFill>
                  <a:srgbClr val="000000"/>
                </a:solidFill>
                <a:cs typeface="Calibri"/>
              </a:rPr>
              <a:t>, available for download from the Google Play and Apple App stores. The activity is split into </a:t>
            </a:r>
            <a:r>
              <a:rPr lang="en-US" sz="1600" b="1">
                <a:solidFill>
                  <a:srgbClr val="000000"/>
                </a:solidFill>
                <a:cs typeface="Calibri"/>
              </a:rPr>
              <a:t>three AR scenes</a:t>
            </a:r>
            <a:r>
              <a:rPr lang="en-US" sz="1600">
                <a:solidFill>
                  <a:srgbClr val="000000"/>
                </a:solidFill>
                <a:cs typeface="Calibri"/>
              </a:rPr>
              <a:t> designed to be explored in order.  Each AR scene is represented by a </a:t>
            </a:r>
            <a:r>
              <a:rPr lang="en-US" sz="1600" b="1">
                <a:solidFill>
                  <a:srgbClr val="000000"/>
                </a:solidFill>
                <a:cs typeface="Calibri"/>
              </a:rPr>
              <a:t>consistent icon </a:t>
            </a:r>
            <a:r>
              <a:rPr lang="en-US" sz="1600">
                <a:solidFill>
                  <a:srgbClr val="000000"/>
                </a:solidFill>
                <a:cs typeface="Calibri"/>
              </a:rPr>
              <a:t>in this slide deck and the 3DMD AR app (see icon images below.)</a:t>
            </a:r>
            <a:endParaRPr lang="en-US" sz="1600" b="1">
              <a:solidFill>
                <a:srgbClr val="000000"/>
              </a:solidFill>
              <a:cs typeface="Calibri"/>
            </a:endParaRPr>
          </a:p>
          <a:p>
            <a:pPr lvl="1">
              <a:lnSpc>
                <a:spcPct val="107000"/>
              </a:lnSpc>
              <a:spcAft>
                <a:spcPts val="600"/>
              </a:spcAft>
            </a:pPr>
            <a:endParaRPr lang="en-US">
              <a:solidFill>
                <a:srgbClr val="000000"/>
              </a:solidFill>
              <a:cs typeface="Calibri" panose="020F0502020204030204"/>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sp>
        <p:nvSpPr>
          <p:cNvPr id="3" name="TextBox 1">
            <a:extLst>
              <a:ext uri="{FF2B5EF4-FFF2-40B4-BE49-F238E27FC236}">
                <a16:creationId xmlns:a16="http://schemas.microsoft.com/office/drawing/2014/main" id="{DB4044E3-9B8D-E489-3637-74F91440A195}"/>
              </a:ext>
            </a:extLst>
          </p:cNvPr>
          <p:cNvSpPr txBox="1"/>
          <p:nvPr/>
        </p:nvSpPr>
        <p:spPr>
          <a:xfrm>
            <a:off x="2401647" y="3944805"/>
            <a:ext cx="2911498" cy="132343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1: </a:t>
            </a:r>
            <a:r>
              <a:rPr lang="en-US" sz="1600"/>
              <a:t>A single water molecule is scanned to reveal additional water molecules. An interactive temperature slider changes the water molecule behavior.</a:t>
            </a:r>
          </a:p>
        </p:txBody>
      </p:sp>
      <p:sp>
        <p:nvSpPr>
          <p:cNvPr id="6" name="TextBox 2">
            <a:extLst>
              <a:ext uri="{FF2B5EF4-FFF2-40B4-BE49-F238E27FC236}">
                <a16:creationId xmlns:a16="http://schemas.microsoft.com/office/drawing/2014/main" id="{33F54071-E39B-AD9C-71D1-824E1731688B}"/>
              </a:ext>
            </a:extLst>
          </p:cNvPr>
          <p:cNvSpPr txBox="1"/>
          <p:nvPr/>
        </p:nvSpPr>
        <p:spPr>
          <a:xfrm>
            <a:off x="7350552" y="3923107"/>
            <a:ext cx="3179486"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2: </a:t>
            </a:r>
            <a:r>
              <a:rPr lang="en-US" sz="1600"/>
              <a:t>A six molecule ice lattice is scanned to reveal a larger display of water molecules. Volume and mass calculations lead to the density of water as a solid, liquid and gas.</a:t>
            </a:r>
          </a:p>
        </p:txBody>
      </p:sp>
      <p:pic>
        <p:nvPicPr>
          <p:cNvPr id="17" name="Picture 16" descr="A logo of a molecule&#10;&#10;Description automatically generated">
            <a:extLst>
              <a:ext uri="{FF2B5EF4-FFF2-40B4-BE49-F238E27FC236}">
                <a16:creationId xmlns:a16="http://schemas.microsoft.com/office/drawing/2014/main" id="{079CED2E-54F2-5B4F-D86F-E7436D3FC7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07295" y="3949962"/>
            <a:ext cx="1271469" cy="1271469"/>
          </a:xfrm>
          <a:prstGeom prst="rect">
            <a:avLst/>
          </a:prstGeom>
        </p:spPr>
      </p:pic>
      <p:pic>
        <p:nvPicPr>
          <p:cNvPr id="19" name="Picture 18" descr="A red and white cartoon face&#10;&#10;Description automatically generated">
            <a:extLst>
              <a:ext uri="{FF2B5EF4-FFF2-40B4-BE49-F238E27FC236}">
                <a16:creationId xmlns:a16="http://schemas.microsoft.com/office/drawing/2014/main" id="{AB401108-3393-1817-0B5D-54E905A759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8886" y="3944805"/>
            <a:ext cx="1271469" cy="1271469"/>
          </a:xfrm>
          <a:prstGeom prst="rect">
            <a:avLst/>
          </a:prstGeom>
        </p:spPr>
      </p:pic>
    </p:spTree>
    <p:custDataLst>
      <p:tags r:id="rId1"/>
    </p:custDataLst>
    <p:extLst>
      <p:ext uri="{BB962C8B-B14F-4D97-AF65-F5344CB8AC3E}">
        <p14:creationId xmlns:p14="http://schemas.microsoft.com/office/powerpoint/2010/main" val="905867743"/>
      </p:ext>
    </p:extLst>
  </p:cSld>
  <p:clrMapOvr>
    <a:masterClrMapping/>
  </p:clrMapOvr>
  <p:extLst>
    <p:ext uri="{6950BFC3-D8DA-4A85-94F7-54DA5524770B}">
      <p188:commentRel xmlns:p188="http://schemas.microsoft.com/office/powerpoint/2018/8/main" r:id="rId4"/>
    </p:ext>
  </p:extLs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2" name="Picture 21" descr="Icon&#10;&#10;Description automatically generated">
            <a:extLst>
              <a:ext uri="{FF2B5EF4-FFF2-40B4-BE49-F238E27FC236}">
                <a16:creationId xmlns:a16="http://schemas.microsoft.com/office/drawing/2014/main" id="{BC575083-6FD9-0EE8-6EE5-2E328F145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6872" y="6998"/>
            <a:ext cx="1097112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Phases of Water </a:t>
            </a:r>
            <a:endParaRPr lang="en-US" sz="4000" b="1">
              <a:solidFill>
                <a:schemeClr val="bg1"/>
              </a:solidFill>
              <a:latin typeface="+mn-lt"/>
              <a:ea typeface="HGSoeiKakugothicUB"/>
              <a:cs typeface="Myanmar Text"/>
            </a:endParaRPr>
          </a:p>
        </p:txBody>
      </p:sp>
      <p:sp>
        <p:nvSpPr>
          <p:cNvPr id="5" name="TextBox 4">
            <a:extLst>
              <a:ext uri="{FF2B5EF4-FFF2-40B4-BE49-F238E27FC236}">
                <a16:creationId xmlns:a16="http://schemas.microsoft.com/office/drawing/2014/main" id="{E6DEE26C-925F-B751-4195-4C740399D50F}"/>
              </a:ext>
            </a:extLst>
          </p:cNvPr>
          <p:cNvSpPr txBox="1"/>
          <p:nvPr/>
        </p:nvSpPr>
        <p:spPr>
          <a:xfrm>
            <a:off x="926165" y="2094378"/>
            <a:ext cx="2693335" cy="3477875"/>
          </a:xfrm>
          <a:prstGeom prst="rect">
            <a:avLst/>
          </a:prstGeom>
          <a:noFill/>
        </p:spPr>
        <p:txBody>
          <a:bodyPr wrap="square" lIns="91440" tIns="45720" rIns="91440" bIns="45720" rtlCol="0" anchor="t">
            <a:spAutoFit/>
          </a:bodyPr>
          <a:lstStyle/>
          <a:p>
            <a:pPr>
              <a:spcAft>
                <a:spcPts val="600"/>
              </a:spcAft>
            </a:pPr>
            <a:r>
              <a:rPr lang="en-US" sz="2000">
                <a:cs typeface="Calibri"/>
              </a:rPr>
              <a:t>Water is a </a:t>
            </a:r>
            <a:r>
              <a:rPr lang="en-US" sz="2000" b="1">
                <a:cs typeface="Calibri"/>
              </a:rPr>
              <a:t>solid below 0</a:t>
            </a:r>
            <a:r>
              <a:rPr lang="en-US" sz="2000" b="1" baseline="30000">
                <a:cs typeface="Calibri"/>
              </a:rPr>
              <a:t>o</a:t>
            </a:r>
            <a:r>
              <a:rPr lang="en-US" sz="2000" b="1">
                <a:cs typeface="Calibri"/>
              </a:rPr>
              <a:t>C</a:t>
            </a:r>
            <a:r>
              <a:rPr lang="en-US" sz="2000">
                <a:cs typeface="Calibri"/>
              </a:rPr>
              <a:t> and forms a stable lattice.</a:t>
            </a:r>
          </a:p>
          <a:p>
            <a:pPr>
              <a:spcAft>
                <a:spcPts val="600"/>
              </a:spcAft>
            </a:pPr>
            <a:endParaRPr lang="en-US" sz="2000">
              <a:cs typeface="Calibri"/>
            </a:endParaRPr>
          </a:p>
          <a:p>
            <a:pPr>
              <a:spcAft>
                <a:spcPts val="600"/>
              </a:spcAft>
            </a:pPr>
            <a:r>
              <a:rPr lang="en-US" sz="2000">
                <a:cs typeface="Calibri"/>
              </a:rPr>
              <a:t>Water is a </a:t>
            </a:r>
            <a:r>
              <a:rPr lang="en-US" sz="2000" b="1">
                <a:cs typeface="Calibri"/>
              </a:rPr>
              <a:t>liquid from 0</a:t>
            </a:r>
            <a:r>
              <a:rPr lang="en-US" sz="2000" b="1" baseline="30000">
                <a:cs typeface="Calibri"/>
              </a:rPr>
              <a:t>o</a:t>
            </a:r>
            <a:r>
              <a:rPr lang="en-US" sz="2000" b="1">
                <a:cs typeface="Calibri"/>
              </a:rPr>
              <a:t>C to 100</a:t>
            </a:r>
            <a:r>
              <a:rPr lang="en-US" sz="2000" b="1" baseline="30000">
                <a:cs typeface="Calibri"/>
              </a:rPr>
              <a:t>o</a:t>
            </a:r>
            <a:r>
              <a:rPr lang="en-US" sz="2000" b="1">
                <a:cs typeface="Calibri"/>
              </a:rPr>
              <a:t>C </a:t>
            </a:r>
            <a:r>
              <a:rPr lang="en-US" sz="2000">
                <a:cs typeface="Calibri"/>
              </a:rPr>
              <a:t>and is constantly moving.</a:t>
            </a:r>
          </a:p>
          <a:p>
            <a:pPr>
              <a:spcAft>
                <a:spcPts val="600"/>
              </a:spcAft>
            </a:pPr>
            <a:endParaRPr lang="en-US" sz="2000">
              <a:cs typeface="Calibri"/>
            </a:endParaRPr>
          </a:p>
          <a:p>
            <a:pPr>
              <a:spcAft>
                <a:spcPts val="600"/>
              </a:spcAft>
            </a:pPr>
            <a:r>
              <a:rPr lang="en-US" sz="2000">
                <a:cs typeface="Calibri"/>
              </a:rPr>
              <a:t>Water is a </a:t>
            </a:r>
            <a:r>
              <a:rPr lang="en-US" sz="2000" b="1">
                <a:cs typeface="Calibri"/>
              </a:rPr>
              <a:t>gas above 100</a:t>
            </a:r>
            <a:r>
              <a:rPr lang="en-US" sz="2000" b="1" baseline="30000">
                <a:cs typeface="Calibri"/>
              </a:rPr>
              <a:t>o</a:t>
            </a:r>
            <a:r>
              <a:rPr lang="en-US" sz="2000" b="1">
                <a:cs typeface="Calibri"/>
              </a:rPr>
              <a:t>C </a:t>
            </a:r>
            <a:r>
              <a:rPr lang="en-US" sz="2000">
                <a:cs typeface="Calibri"/>
              </a:rPr>
              <a:t>and spreads out.</a:t>
            </a:r>
          </a:p>
        </p:txBody>
      </p:sp>
      <p:pic>
        <p:nvPicPr>
          <p:cNvPr id="3" name="Picture 2">
            <a:extLst>
              <a:ext uri="{FF2B5EF4-FFF2-40B4-BE49-F238E27FC236}">
                <a16:creationId xmlns:a16="http://schemas.microsoft.com/office/drawing/2014/main" id="{C3DB6CAF-9356-18D5-93E2-776F4D6E3CDC}"/>
              </a:ext>
            </a:extLst>
          </p:cNvPr>
          <p:cNvPicPr>
            <a:picLocks noChangeAspect="1"/>
          </p:cNvPicPr>
          <p:nvPr/>
        </p:nvPicPr>
        <p:blipFill>
          <a:blip r:embed="rId7"/>
          <a:stretch>
            <a:fillRect/>
          </a:stretch>
        </p:blipFill>
        <p:spPr>
          <a:xfrm>
            <a:off x="4241898" y="2094378"/>
            <a:ext cx="7186590" cy="3857796"/>
          </a:xfrm>
          <a:prstGeom prst="rect">
            <a:avLst/>
          </a:prstGeom>
        </p:spPr>
      </p:pic>
    </p:spTree>
    <p:custDataLst>
      <p:tags r:id="rId1"/>
    </p:custDataLst>
    <p:extLst>
      <p:ext uri="{BB962C8B-B14F-4D97-AF65-F5344CB8AC3E}">
        <p14:creationId xmlns:p14="http://schemas.microsoft.com/office/powerpoint/2010/main" val="2831400905"/>
      </p:ext>
    </p:extLst>
  </p:cSld>
  <p:clrMapOvr>
    <a:masterClrMapping/>
  </p:clrMapOvr>
  <p:extLst>
    <p:ext uri="{6950BFC3-D8DA-4A85-94F7-54DA5524770B}">
      <p188:commentRel xmlns:p188="http://schemas.microsoft.com/office/powerpoint/2018/8/main" r:id="rId4"/>
    </p:ext>
  </p:extLst>
</p:sld>
</file>

<file path=ppt/slides/slide21.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A logo of a molecule&#10;&#10;Description automatically generated">
            <a:extLst>
              <a:ext uri="{FF2B5EF4-FFF2-40B4-BE49-F238E27FC236}">
                <a16:creationId xmlns:a16="http://schemas.microsoft.com/office/drawing/2014/main" id="{909CF57A-D649-AB87-412B-C0591B89C1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886" y="1330915"/>
            <a:ext cx="1271469" cy="1271469"/>
          </a:xfrm>
          <a:prstGeom prst="rect">
            <a:avLst/>
          </a:prstGeom>
        </p:spPr>
      </p:pic>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2" name="TextBox 1">
            <a:extLst>
              <a:ext uri="{FF2B5EF4-FFF2-40B4-BE49-F238E27FC236}">
                <a16:creationId xmlns:a16="http://schemas.microsoft.com/office/drawing/2014/main" id="{54321871-7CE8-C415-7A8A-18D1557E26B7}"/>
              </a:ext>
            </a:extLst>
          </p:cNvPr>
          <p:cNvSpPr txBox="1"/>
          <p:nvPr/>
        </p:nvSpPr>
        <p:spPr>
          <a:xfrm>
            <a:off x="2466109" y="995015"/>
            <a:ext cx="9252257" cy="2867836"/>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2: Density</a:t>
            </a:r>
            <a:endParaRPr lang="en-US"/>
          </a:p>
          <a:p>
            <a:pPr>
              <a:spcAft>
                <a:spcPts val="1800"/>
              </a:spcAft>
            </a:pPr>
            <a:r>
              <a:rPr lang="en-US" sz="1600">
                <a:solidFill>
                  <a:srgbClr val="000000"/>
                </a:solidFill>
                <a:cs typeface="Myanmar Text"/>
              </a:rPr>
              <a:t>Students will use a </a:t>
            </a:r>
            <a:r>
              <a:rPr lang="en-US" sz="1600" b="1">
                <a:solidFill>
                  <a:srgbClr val="000000"/>
                </a:solidFill>
                <a:cs typeface="Myanmar Text"/>
              </a:rPr>
              <a:t>single water molecule </a:t>
            </a:r>
            <a:r>
              <a:rPr lang="en-US" sz="1600">
                <a:solidFill>
                  <a:srgbClr val="000000"/>
                </a:solidFill>
                <a:cs typeface="Myanmar Text"/>
              </a:rPr>
              <a:t>from the Water Kit</a:t>
            </a:r>
            <a:r>
              <a:rPr lang="en-US" sz="1600" baseline="30000">
                <a:solidFill>
                  <a:srgbClr val="000000"/>
                </a:solidFill>
                <a:cs typeface="Myanmar Text"/>
              </a:rPr>
              <a:t>© </a:t>
            </a:r>
            <a:r>
              <a:rPr lang="en-US" sz="1600">
                <a:solidFill>
                  <a:srgbClr val="000000"/>
                </a:solidFill>
                <a:cs typeface="Myanmar Text"/>
              </a:rPr>
              <a:t> to explore </a:t>
            </a:r>
            <a:r>
              <a:rPr lang="en-US" sz="1600" b="1">
                <a:solidFill>
                  <a:srgbClr val="000000"/>
                </a:solidFill>
                <a:cs typeface="Myanmar Text"/>
              </a:rPr>
              <a:t>three AR overlays</a:t>
            </a:r>
            <a:r>
              <a:rPr lang="en-US" sz="1600">
                <a:solidFill>
                  <a:srgbClr val="000000"/>
                </a:solidFill>
                <a:cs typeface="Myanmar Text"/>
              </a:rPr>
              <a:t> that show how water molecules fill a 2.5 nm diameter sphere at three temperatures (-50°C, 4</a:t>
            </a:r>
            <a:r>
              <a:rPr lang="en-US" sz="1600">
                <a:solidFill>
                  <a:srgbClr val="000000"/>
                </a:solidFill>
                <a:cs typeface="Calibri"/>
              </a:rPr>
              <a:t>°C, and 125°C)</a:t>
            </a:r>
            <a:r>
              <a:rPr lang="en-US" sz="1600">
                <a:solidFill>
                  <a:srgbClr val="000000"/>
                </a:solidFill>
                <a:cs typeface="Myanmar Text"/>
              </a:rPr>
              <a:t>. They will explore the property of density and determine why the density of water changes as its state changes. Using this information, they determine how changes in the state of water can affect living organisms. </a:t>
            </a:r>
            <a:endParaRPr lang="en-US" sz="1600">
              <a:cs typeface="Calibri" panose="020F0502020204030204"/>
            </a:endParaRPr>
          </a:p>
          <a:p>
            <a:pPr>
              <a:spcAft>
                <a:spcPts val="600"/>
              </a:spcAft>
            </a:pPr>
            <a:endParaRPr lang="en-US" sz="1600">
              <a:solidFill>
                <a:srgbClr val="000000"/>
              </a:solidFill>
              <a:cs typeface="Myanmar Text"/>
            </a:endParaRPr>
          </a:p>
          <a:p>
            <a:pPr marL="742950" lvl="1" indent="-285750">
              <a:spcAft>
                <a:spcPts val="600"/>
              </a:spcAft>
              <a:buFont typeface="Courier New" panose="02070309020205020404" pitchFamily="49" charset="0"/>
              <a:buChar char="o"/>
            </a:pPr>
            <a:endParaRPr lang="en-US">
              <a:solidFill>
                <a:srgbClr val="000000"/>
              </a:solidFill>
              <a:cs typeface="Calibri" panose="020F0502020204030204"/>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2</a:t>
            </a:r>
            <a:endParaRPr lang="en-US" sz="4000">
              <a:solidFill>
                <a:schemeClr val="bg1"/>
              </a:solidFill>
              <a:cs typeface="Myanmar Text"/>
            </a:endParaRPr>
          </a:p>
        </p:txBody>
      </p:sp>
      <p:pic>
        <p:nvPicPr>
          <p:cNvPr id="7" name="Picture 6">
            <a:extLst>
              <a:ext uri="{FF2B5EF4-FFF2-40B4-BE49-F238E27FC236}">
                <a16:creationId xmlns:a16="http://schemas.microsoft.com/office/drawing/2014/main" id="{D7A2FD61-CB7D-E7B0-3BDB-B7BFFE12CB87}"/>
              </a:ext>
            </a:extLst>
          </p:cNvPr>
          <p:cNvPicPr>
            <a:picLocks noChangeAspect="1"/>
          </p:cNvPicPr>
          <p:nvPr/>
        </p:nvPicPr>
        <p:blipFill>
          <a:blip r:embed="rId6"/>
          <a:stretch>
            <a:fillRect/>
          </a:stretch>
        </p:blipFill>
        <p:spPr>
          <a:xfrm>
            <a:off x="1436986" y="3114896"/>
            <a:ext cx="10281380" cy="2839870"/>
          </a:xfrm>
          <a:prstGeom prst="rect">
            <a:avLst/>
          </a:prstGeom>
        </p:spPr>
      </p:pic>
    </p:spTree>
    <p:custDataLst>
      <p:tags r:id="rId1"/>
    </p:custDataLst>
    <p:extLst>
      <p:ext uri="{BB962C8B-B14F-4D97-AF65-F5344CB8AC3E}">
        <p14:creationId xmlns:p14="http://schemas.microsoft.com/office/powerpoint/2010/main" val="4266515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1" name="Picture 6" descr="A purple and white head with a light bulb inside&#10;&#10;Description automatically generated">
            <a:extLst>
              <a:ext uri="{FF2B5EF4-FFF2-40B4-BE49-F238E27FC236}">
                <a16:creationId xmlns:a16="http://schemas.microsoft.com/office/drawing/2014/main" id="{C1BE6446-C701-3C15-0993-BDFBE7461A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8"/>
            <a:ext cx="1216770" cy="12070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ip of iceberg submerged in water">
            <a:extLst>
              <a:ext uri="{FF2B5EF4-FFF2-40B4-BE49-F238E27FC236}">
                <a16:creationId xmlns:a16="http://schemas.microsoft.com/office/drawing/2014/main" id="{3C40C529-6A28-34C5-1895-8289EEC9FBB5}"/>
              </a:ext>
            </a:extLst>
          </p:cNvPr>
          <p:cNvPicPr>
            <a:picLocks noChangeAspect="1"/>
          </p:cNvPicPr>
          <p:nvPr/>
        </p:nvPicPr>
        <p:blipFill rotWithShape="1">
          <a:blip r:embed="rId6">
            <a:extLst>
              <a:ext uri="{28A0092B-C50C-407E-A947-70E740481C1C}">
                <a14:useLocalDpi xmlns:a14="http://schemas.microsoft.com/office/drawing/2010/main" val="0"/>
              </a:ext>
            </a:extLst>
          </a:blip>
          <a:srcRect t="9916" b="11345"/>
          <a:stretch/>
        </p:blipFill>
        <p:spPr>
          <a:xfrm>
            <a:off x="5609617" y="2092463"/>
            <a:ext cx="5287879" cy="2898637"/>
          </a:xfrm>
          <a:prstGeom prst="rect">
            <a:avLst/>
          </a:prstGeom>
          <a:ln w="12700">
            <a:solidFill>
              <a:schemeClr val="bg1">
                <a:lumMod val="50000"/>
              </a:schemeClr>
            </a:solidFill>
          </a:ln>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Temperature and Density of Water</a:t>
            </a:r>
          </a:p>
        </p:txBody>
      </p:sp>
      <p:sp>
        <p:nvSpPr>
          <p:cNvPr id="6" name="TextBox 5">
            <a:extLst>
              <a:ext uri="{FF2B5EF4-FFF2-40B4-BE49-F238E27FC236}">
                <a16:creationId xmlns:a16="http://schemas.microsoft.com/office/drawing/2014/main" id="{89ABF825-44CC-04A9-1A32-F369BC946CB7}"/>
              </a:ext>
            </a:extLst>
          </p:cNvPr>
          <p:cNvSpPr txBox="1"/>
          <p:nvPr/>
        </p:nvSpPr>
        <p:spPr>
          <a:xfrm>
            <a:off x="954740" y="2483365"/>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7030A0"/>
              </a:solidFill>
              <a:effectLst/>
              <a:uLnTx/>
              <a:uFillTx/>
              <a:latin typeface="Calibri" panose="020F0502020204030204"/>
              <a:ea typeface="+mn-ea"/>
              <a:cs typeface="Calibri"/>
            </a:endParaRPr>
          </a:p>
        </p:txBody>
      </p:sp>
      <p:sp>
        <p:nvSpPr>
          <p:cNvPr id="5" name="TextBox 4">
            <a:extLst>
              <a:ext uri="{FF2B5EF4-FFF2-40B4-BE49-F238E27FC236}">
                <a16:creationId xmlns:a16="http://schemas.microsoft.com/office/drawing/2014/main" id="{E085024E-ADAA-C586-E060-3C6C8B017C53}"/>
              </a:ext>
            </a:extLst>
          </p:cNvPr>
          <p:cNvSpPr txBox="1"/>
          <p:nvPr/>
        </p:nvSpPr>
        <p:spPr>
          <a:xfrm>
            <a:off x="926164" y="1982405"/>
            <a:ext cx="4350685" cy="1938992"/>
          </a:xfrm>
          <a:prstGeom prst="rect">
            <a:avLst/>
          </a:prstGeom>
          <a:noFill/>
        </p:spPr>
        <p:txBody>
          <a:bodyPr wrap="square" lIns="91440" tIns="45720" rIns="91440" bIns="45720" rtlCol="0" anchor="t">
            <a:spAutoFit/>
          </a:bodyPr>
          <a:lstStyle/>
          <a:p>
            <a:r>
              <a:rPr lang="en-US" sz="2000">
                <a:solidFill>
                  <a:srgbClr val="000000"/>
                </a:solidFill>
                <a:latin typeface="Arial"/>
                <a:cs typeface="Arial"/>
              </a:rPr>
              <a:t>Density is how much matter exists in a given amount of space.</a:t>
            </a:r>
          </a:p>
          <a:p>
            <a:endParaRPr lang="en-US" sz="2000">
              <a:solidFill>
                <a:srgbClr val="000000"/>
              </a:solidFill>
              <a:latin typeface="Arial"/>
              <a:cs typeface="Arial"/>
            </a:endParaRPr>
          </a:p>
          <a:p>
            <a:r>
              <a:rPr lang="en-US" sz="2000">
                <a:solidFill>
                  <a:srgbClr val="000000"/>
                </a:solidFill>
                <a:latin typeface="Arial"/>
                <a:cs typeface="Arial"/>
              </a:rPr>
              <a:t>It is defined as dividing the total mass by the volume of the container.</a:t>
            </a:r>
          </a:p>
          <a:p>
            <a:endParaRPr lang="en-US" sz="2000">
              <a:solidFill>
                <a:srgbClr val="000000"/>
              </a:solidFill>
              <a:latin typeface="Arial"/>
              <a:cs typeface="Arial"/>
            </a:endParaRPr>
          </a:p>
        </p:txBody>
      </p:sp>
      <p:pic>
        <p:nvPicPr>
          <p:cNvPr id="7" name="Picture 6">
            <a:extLst>
              <a:ext uri="{FF2B5EF4-FFF2-40B4-BE49-F238E27FC236}">
                <a16:creationId xmlns:a16="http://schemas.microsoft.com/office/drawing/2014/main" id="{303F8DBC-9350-42A9-0305-FA383FC3870F}"/>
              </a:ext>
            </a:extLst>
          </p:cNvPr>
          <p:cNvPicPr>
            <a:picLocks noChangeAspect="1"/>
          </p:cNvPicPr>
          <p:nvPr/>
        </p:nvPicPr>
        <p:blipFill rotWithShape="1">
          <a:blip r:embed="rId7"/>
          <a:srcRect l="56156" t="-15139" b="-1"/>
          <a:stretch/>
        </p:blipFill>
        <p:spPr>
          <a:xfrm>
            <a:off x="926165" y="4974369"/>
            <a:ext cx="2534162" cy="623120"/>
          </a:xfrm>
          <a:prstGeom prst="rect">
            <a:avLst/>
          </a:prstGeom>
        </p:spPr>
      </p:pic>
      <p:pic>
        <p:nvPicPr>
          <p:cNvPr id="10" name="Picture 9">
            <a:extLst>
              <a:ext uri="{FF2B5EF4-FFF2-40B4-BE49-F238E27FC236}">
                <a16:creationId xmlns:a16="http://schemas.microsoft.com/office/drawing/2014/main" id="{221D4148-71FD-709B-993D-6C41DB7BDCF2}"/>
              </a:ext>
            </a:extLst>
          </p:cNvPr>
          <p:cNvPicPr>
            <a:picLocks noChangeAspect="1"/>
          </p:cNvPicPr>
          <p:nvPr/>
        </p:nvPicPr>
        <p:blipFill rotWithShape="1">
          <a:blip r:embed="rId7"/>
          <a:srcRect t="-28160" r="47816" b="-1"/>
          <a:stretch/>
        </p:blipFill>
        <p:spPr>
          <a:xfrm>
            <a:off x="1040465" y="4012567"/>
            <a:ext cx="3016246" cy="693589"/>
          </a:xfrm>
          <a:prstGeom prst="rect">
            <a:avLst/>
          </a:prstGeom>
        </p:spPr>
      </p:pic>
    </p:spTree>
    <p:custDataLst>
      <p:tags r:id="rId1"/>
    </p:custDataLst>
    <p:extLst>
      <p:ext uri="{BB962C8B-B14F-4D97-AF65-F5344CB8AC3E}">
        <p14:creationId xmlns:p14="http://schemas.microsoft.com/office/powerpoint/2010/main" val="4030851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FE2FD2F-EDAD-6154-8923-A1ECE50333F1}"/>
              </a:ext>
            </a:extLst>
          </p:cNvPr>
          <p:cNvPicPr>
            <a:picLocks noChangeAspect="1"/>
          </p:cNvPicPr>
          <p:nvPr/>
        </p:nvPicPr>
        <p:blipFill>
          <a:blip r:embed="rId6"/>
          <a:stretch>
            <a:fillRect/>
          </a:stretch>
        </p:blipFill>
        <p:spPr>
          <a:xfrm>
            <a:off x="6742143" y="1960123"/>
            <a:ext cx="4495117" cy="2937754"/>
          </a:xfrm>
          <a:prstGeom prst="rect">
            <a:avLst/>
          </a:prstGeom>
        </p:spPr>
      </p:pic>
      <p:pic>
        <p:nvPicPr>
          <p:cNvPr id="3" name="Picture 2" descr="Icon&#10;&#10;Description automatically generated">
            <a:extLst>
              <a:ext uri="{FF2B5EF4-FFF2-40B4-BE49-F238E27FC236}">
                <a16:creationId xmlns:a16="http://schemas.microsoft.com/office/drawing/2014/main" id="{6D6EFD69-7058-DFCD-4251-9AACCEED7C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What is Density?</a:t>
            </a:r>
          </a:p>
        </p:txBody>
      </p:sp>
      <p:sp>
        <p:nvSpPr>
          <p:cNvPr id="6" name="TextBox 5">
            <a:extLst>
              <a:ext uri="{FF2B5EF4-FFF2-40B4-BE49-F238E27FC236}">
                <a16:creationId xmlns:a16="http://schemas.microsoft.com/office/drawing/2014/main" id="{89ABF825-44CC-04A9-1A32-F369BC946CB7}"/>
              </a:ext>
            </a:extLst>
          </p:cNvPr>
          <p:cNvSpPr txBox="1"/>
          <p:nvPr/>
        </p:nvSpPr>
        <p:spPr>
          <a:xfrm>
            <a:off x="954740" y="2483365"/>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7030A0"/>
              </a:solidFill>
              <a:effectLst/>
              <a:uLnTx/>
              <a:uFillTx/>
              <a:latin typeface="Calibri" panose="020F0502020204030204"/>
              <a:ea typeface="+mn-ea"/>
              <a:cs typeface="Calibri"/>
            </a:endParaRPr>
          </a:p>
        </p:txBody>
      </p:sp>
      <p:sp>
        <p:nvSpPr>
          <p:cNvPr id="5" name="TextBox 4">
            <a:extLst>
              <a:ext uri="{FF2B5EF4-FFF2-40B4-BE49-F238E27FC236}">
                <a16:creationId xmlns:a16="http://schemas.microsoft.com/office/drawing/2014/main" id="{E085024E-ADAA-C586-E060-3C6C8B017C53}"/>
              </a:ext>
            </a:extLst>
          </p:cNvPr>
          <p:cNvSpPr txBox="1"/>
          <p:nvPr/>
        </p:nvSpPr>
        <p:spPr>
          <a:xfrm>
            <a:off x="926163" y="2106230"/>
            <a:ext cx="5284137" cy="3351238"/>
          </a:xfrm>
          <a:prstGeom prst="rect">
            <a:avLst/>
          </a:prstGeom>
          <a:noFill/>
        </p:spPr>
        <p:txBody>
          <a:bodyPr wrap="square" lIns="91440" tIns="45720" rIns="91440" bIns="45720" rtlCol="0" anchor="t">
            <a:spAutoFit/>
          </a:bodyPr>
          <a:lstStyle/>
          <a:p>
            <a:pPr>
              <a:spcAft>
                <a:spcPts val="1800"/>
              </a:spcAft>
            </a:pPr>
            <a:r>
              <a:rPr lang="en-US" sz="2000">
                <a:solidFill>
                  <a:srgbClr val="000000"/>
                </a:solidFill>
                <a:latin typeface="Arial"/>
                <a:cs typeface="Arial"/>
              </a:rPr>
              <a:t>As temperature increases, molecules move faster and spread out.</a:t>
            </a:r>
          </a:p>
          <a:p>
            <a:r>
              <a:rPr lang="en-US" sz="2000">
                <a:solidFill>
                  <a:srgbClr val="000000"/>
                </a:solidFill>
                <a:latin typeface="Arial"/>
                <a:cs typeface="Arial"/>
              </a:rPr>
              <a:t>This </a:t>
            </a:r>
            <a:r>
              <a:rPr lang="en-US" sz="2000" b="1" i="1">
                <a:solidFill>
                  <a:srgbClr val="000000"/>
                </a:solidFill>
                <a:latin typeface="Arial"/>
                <a:cs typeface="Arial"/>
              </a:rPr>
              <a:t>usually </a:t>
            </a:r>
            <a:r>
              <a:rPr lang="en-US" sz="2000">
                <a:solidFill>
                  <a:srgbClr val="000000"/>
                </a:solidFill>
                <a:latin typeface="Arial"/>
                <a:cs typeface="Arial"/>
              </a:rPr>
              <a:t>results in a decrease in density as temperature increases, as shown in the graph to the right.</a:t>
            </a:r>
          </a:p>
          <a:p>
            <a:endParaRPr lang="en-US" sz="2000">
              <a:solidFill>
                <a:srgbClr val="000000"/>
              </a:solidFill>
              <a:latin typeface="Arial"/>
              <a:cs typeface="Arial"/>
            </a:endParaRPr>
          </a:p>
          <a:p>
            <a:endParaRPr lang="en-US" sz="2000">
              <a:solidFill>
                <a:srgbClr val="000000"/>
              </a:solidFill>
              <a:latin typeface="Arial"/>
              <a:cs typeface="Arial"/>
            </a:endParaRPr>
          </a:p>
          <a:p>
            <a:pPr>
              <a:lnSpc>
                <a:spcPct val="150000"/>
              </a:lnSpc>
            </a:pPr>
            <a:r>
              <a:rPr lang="en-US" sz="2000" b="1">
                <a:solidFill>
                  <a:srgbClr val="1CA64A"/>
                </a:solidFill>
                <a:cs typeface="Calibri"/>
              </a:rPr>
              <a:t>Do you think this is true for water molecules?</a:t>
            </a:r>
          </a:p>
          <a:p>
            <a:pPr>
              <a:lnSpc>
                <a:spcPct val="150000"/>
              </a:lnSpc>
            </a:pPr>
            <a:r>
              <a:rPr lang="en-US" sz="2000" b="1">
                <a:solidFill>
                  <a:srgbClr val="1CA64A"/>
                </a:solidFill>
                <a:cs typeface="Calibri"/>
              </a:rPr>
              <a:t>Why or why not?</a:t>
            </a:r>
            <a:endParaRPr lang="en-US" sz="2000">
              <a:solidFill>
                <a:srgbClr val="000000"/>
              </a:solidFill>
              <a:latin typeface="Arial"/>
              <a:cs typeface="Arial"/>
            </a:endParaRPr>
          </a:p>
        </p:txBody>
      </p:sp>
    </p:spTree>
    <p:custDataLst>
      <p:tags r:id="rId1"/>
    </p:custDataLst>
    <p:extLst>
      <p:ext uri="{BB962C8B-B14F-4D97-AF65-F5344CB8AC3E}">
        <p14:creationId xmlns:p14="http://schemas.microsoft.com/office/powerpoint/2010/main" val="2115514928"/>
      </p:ext>
    </p:extLst>
  </p:cSld>
  <p:clrMapOvr>
    <a:masterClrMapping/>
  </p:clrMapOvr>
  <p:extLst>
    <p:ext uri="{6950BFC3-D8DA-4A85-94F7-54DA5524770B}">
      <p188:commentRel xmlns:p188="http://schemas.microsoft.com/office/powerpoint/2018/8/main" r:id="rId4"/>
    </p:ext>
  </p:extLs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9A26817-0F85-8075-C568-0EB971F1534C}"/>
              </a:ext>
            </a:extLst>
          </p:cNvPr>
          <p:cNvPicPr>
            <a:picLocks noChangeAspect="1"/>
          </p:cNvPicPr>
          <p:nvPr/>
        </p:nvPicPr>
        <p:blipFill>
          <a:blip r:embed="rId5"/>
          <a:stretch>
            <a:fillRect/>
          </a:stretch>
        </p:blipFill>
        <p:spPr>
          <a:xfrm>
            <a:off x="7588839" y="2746374"/>
            <a:ext cx="2109702" cy="3629654"/>
          </a:xfrm>
          <a:prstGeom prst="rect">
            <a:avLst/>
          </a:prstGeom>
        </p:spPr>
      </p:pic>
      <p:pic>
        <p:nvPicPr>
          <p:cNvPr id="3" name="Picture 2">
            <a:extLst>
              <a:ext uri="{FF2B5EF4-FFF2-40B4-BE49-F238E27FC236}">
                <a16:creationId xmlns:a16="http://schemas.microsoft.com/office/drawing/2014/main" id="{21EFCDD1-58D9-BB61-C5CE-294826BD11AE}"/>
              </a:ext>
            </a:extLst>
          </p:cNvPr>
          <p:cNvPicPr>
            <a:picLocks noChangeAspect="1"/>
          </p:cNvPicPr>
          <p:nvPr/>
        </p:nvPicPr>
        <p:blipFill>
          <a:blip r:embed="rId6"/>
          <a:stretch>
            <a:fillRect/>
          </a:stretch>
        </p:blipFill>
        <p:spPr>
          <a:xfrm>
            <a:off x="4157014" y="2746374"/>
            <a:ext cx="2095498" cy="3605214"/>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883918" y="9525"/>
            <a:ext cx="1129855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Explore Density with the 3DMD AR EDU App</a:t>
            </a:r>
            <a:endParaRPr lang="en-US" sz="4000" b="1">
              <a:solidFill>
                <a:schemeClr val="bg1"/>
              </a:solidFill>
              <a:latin typeface="+mn-lt"/>
              <a:ea typeface="HGSoeiKakugothicUB"/>
              <a:cs typeface="Myanmar Text"/>
            </a:endParaRPr>
          </a:p>
        </p:txBody>
      </p:sp>
      <p:pic>
        <p:nvPicPr>
          <p:cNvPr id="9" name="Picture 8">
            <a:extLst>
              <a:ext uri="{FF2B5EF4-FFF2-40B4-BE49-F238E27FC236}">
                <a16:creationId xmlns:a16="http://schemas.microsoft.com/office/drawing/2014/main" id="{33F41AA5-B7F3-D855-847A-91563F69635C}"/>
              </a:ext>
            </a:extLst>
          </p:cNvPr>
          <p:cNvPicPr>
            <a:picLocks noChangeAspect="1"/>
          </p:cNvPicPr>
          <p:nvPr/>
        </p:nvPicPr>
        <p:blipFill>
          <a:blip r:embed="rId7"/>
          <a:stretch>
            <a:fillRect/>
          </a:stretch>
        </p:blipFill>
        <p:spPr>
          <a:xfrm>
            <a:off x="759100" y="2779713"/>
            <a:ext cx="2076450" cy="3572444"/>
          </a:xfrm>
          <a:prstGeom prst="rect">
            <a:avLst/>
          </a:prstGeom>
        </p:spPr>
      </p:pic>
      <p:sp>
        <p:nvSpPr>
          <p:cNvPr id="13" name="Oval 12">
            <a:extLst>
              <a:ext uri="{FF2B5EF4-FFF2-40B4-BE49-F238E27FC236}">
                <a16:creationId xmlns:a16="http://schemas.microsoft.com/office/drawing/2014/main" id="{79E9328C-DB9D-5494-8D0B-FF7C4AB00516}"/>
              </a:ext>
            </a:extLst>
          </p:cNvPr>
          <p:cNvSpPr/>
          <p:nvPr/>
        </p:nvSpPr>
        <p:spPr>
          <a:xfrm>
            <a:off x="1669996" y="3312836"/>
            <a:ext cx="1086571" cy="111443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
        <p:nvSpPr>
          <p:cNvPr id="14" name="Oval 13">
            <a:extLst>
              <a:ext uri="{FF2B5EF4-FFF2-40B4-BE49-F238E27FC236}">
                <a16:creationId xmlns:a16="http://schemas.microsoft.com/office/drawing/2014/main" id="{3676DB4C-3F84-9AD9-1189-A6E9602C0A09}"/>
              </a:ext>
            </a:extLst>
          </p:cNvPr>
          <p:cNvSpPr/>
          <p:nvPr/>
        </p:nvSpPr>
        <p:spPr>
          <a:xfrm>
            <a:off x="7609980" y="5162550"/>
            <a:ext cx="2144388" cy="686449"/>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
        <p:nvSpPr>
          <p:cNvPr id="7" name="TextBox 3">
            <a:extLst>
              <a:ext uri="{FF2B5EF4-FFF2-40B4-BE49-F238E27FC236}">
                <a16:creationId xmlns:a16="http://schemas.microsoft.com/office/drawing/2014/main" id="{E415B9BF-00A7-693E-38B0-DE4BCD536050}"/>
              </a:ext>
            </a:extLst>
          </p:cNvPr>
          <p:cNvSpPr txBox="1"/>
          <p:nvPr/>
        </p:nvSpPr>
        <p:spPr>
          <a:xfrm>
            <a:off x="10060596" y="2631793"/>
            <a:ext cx="1890409" cy="1938990"/>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solidFill>
                  <a:srgbClr val="7030A0"/>
                </a:solidFill>
                <a:cs typeface="Calibri"/>
              </a:rPr>
              <a:t>Note</a:t>
            </a:r>
            <a:r>
              <a:rPr lang="en-US" sz="2000">
                <a:solidFill>
                  <a:srgbClr val="7030A0"/>
                </a:solidFill>
                <a:cs typeface="Calibri"/>
              </a:rPr>
              <a:t>, you may need to stand up and back away from your model to see the full overlay!</a:t>
            </a:r>
          </a:p>
        </p:txBody>
      </p:sp>
      <p:sp>
        <p:nvSpPr>
          <p:cNvPr id="8" name="TextBox 1">
            <a:extLst>
              <a:ext uri="{FF2B5EF4-FFF2-40B4-BE49-F238E27FC236}">
                <a16:creationId xmlns:a16="http://schemas.microsoft.com/office/drawing/2014/main" id="{863B3759-54A9-DF7E-15CA-40F5CE0D034B}"/>
              </a:ext>
            </a:extLst>
          </p:cNvPr>
          <p:cNvSpPr txBox="1"/>
          <p:nvPr/>
        </p:nvSpPr>
        <p:spPr>
          <a:xfrm>
            <a:off x="341243" y="1893940"/>
            <a:ext cx="2912163"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Select</a:t>
            </a:r>
          </a:p>
          <a:p>
            <a:pPr algn="ctr"/>
            <a:r>
              <a:rPr lang="en-US" sz="2000" b="1">
                <a:solidFill>
                  <a:srgbClr val="D200B9"/>
                </a:solidFill>
                <a:cs typeface="Calibri"/>
              </a:rPr>
              <a:t>Density</a:t>
            </a:r>
            <a:endParaRPr lang="en-US" sz="2000">
              <a:cs typeface="Calibri"/>
            </a:endParaRPr>
          </a:p>
        </p:txBody>
      </p:sp>
      <p:sp>
        <p:nvSpPr>
          <p:cNvPr id="15" name="TextBox 2">
            <a:extLst>
              <a:ext uri="{FF2B5EF4-FFF2-40B4-BE49-F238E27FC236}">
                <a16:creationId xmlns:a16="http://schemas.microsoft.com/office/drawing/2014/main" id="{98FB01AF-AFAD-068A-DA46-A9B58FBF7A11}"/>
              </a:ext>
            </a:extLst>
          </p:cNvPr>
          <p:cNvSpPr txBox="1"/>
          <p:nvPr/>
        </p:nvSpPr>
        <p:spPr>
          <a:xfrm>
            <a:off x="4176062" y="1893940"/>
            <a:ext cx="2076450"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1"/>
              </a:spcAft>
            </a:pPr>
            <a:r>
              <a:rPr lang="en-US" sz="2000">
                <a:cs typeface="Calibri"/>
              </a:rPr>
              <a:t>Scan </a:t>
            </a:r>
            <a:r>
              <a:rPr lang="en-US" sz="2000" b="1">
                <a:cs typeface="Calibri"/>
              </a:rPr>
              <a:t>six water molecules</a:t>
            </a:r>
            <a:endParaRPr lang="en-US" sz="1401">
              <a:cs typeface="Calibri"/>
            </a:endParaRPr>
          </a:p>
        </p:txBody>
      </p:sp>
      <p:sp>
        <p:nvSpPr>
          <p:cNvPr id="16" name="TextBox 3">
            <a:extLst>
              <a:ext uri="{FF2B5EF4-FFF2-40B4-BE49-F238E27FC236}">
                <a16:creationId xmlns:a16="http://schemas.microsoft.com/office/drawing/2014/main" id="{C203889A-9FD2-423B-573F-BC97F1CA9EE2}"/>
              </a:ext>
            </a:extLst>
          </p:cNvPr>
          <p:cNvSpPr txBox="1"/>
          <p:nvPr/>
        </p:nvSpPr>
        <p:spPr>
          <a:xfrm>
            <a:off x="7782858" y="1863888"/>
            <a:ext cx="1798631"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Explore the </a:t>
            </a:r>
            <a:r>
              <a:rPr lang="en-US" sz="2000" b="1">
                <a:solidFill>
                  <a:srgbClr val="D200B9"/>
                </a:solidFill>
                <a:cs typeface="Calibri"/>
              </a:rPr>
              <a:t>three buttons</a:t>
            </a:r>
            <a:endParaRPr lang="en-US" sz="2000">
              <a:cs typeface="Calibri"/>
            </a:endParaRPr>
          </a:p>
        </p:txBody>
      </p:sp>
    </p:spTree>
    <p:custDataLst>
      <p:tags r:id="rId1"/>
    </p:custDataLst>
    <p:extLst>
      <p:ext uri="{BB962C8B-B14F-4D97-AF65-F5344CB8AC3E}">
        <p14:creationId xmlns:p14="http://schemas.microsoft.com/office/powerpoint/2010/main" val="791484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6D6EFD69-7058-DFCD-4251-9AACCEED7C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Why is Water Less Dense as a Solid?</a:t>
            </a:r>
          </a:p>
        </p:txBody>
      </p:sp>
      <p:sp>
        <p:nvSpPr>
          <p:cNvPr id="7" name="TextBox 6">
            <a:extLst>
              <a:ext uri="{FF2B5EF4-FFF2-40B4-BE49-F238E27FC236}">
                <a16:creationId xmlns:a16="http://schemas.microsoft.com/office/drawing/2014/main" id="{4EAA2A00-38FE-0DE8-E6C9-0E9F7B4856FB}"/>
              </a:ext>
            </a:extLst>
          </p:cNvPr>
          <p:cNvSpPr txBox="1"/>
          <p:nvPr/>
        </p:nvSpPr>
        <p:spPr>
          <a:xfrm>
            <a:off x="931234" y="2437194"/>
            <a:ext cx="3154490" cy="2862322"/>
          </a:xfrm>
          <a:prstGeom prst="rect">
            <a:avLst/>
          </a:prstGeom>
          <a:noFill/>
        </p:spPr>
        <p:txBody>
          <a:bodyPr wrap="square" lIns="91440" tIns="45720" rIns="91440" bIns="45720" rtlCol="0" anchor="t">
            <a:spAutoFit/>
          </a:bodyPr>
          <a:lstStyle/>
          <a:p>
            <a:r>
              <a:rPr lang="en-US" sz="2000">
                <a:cs typeface="Calibri"/>
              </a:rPr>
              <a:t>Solid water (ice) forms a stable lattice, making it less dense as a solid than as a liquid.</a:t>
            </a:r>
          </a:p>
          <a:p>
            <a:endParaRPr lang="en-US" sz="2000">
              <a:cs typeface="Calibri"/>
            </a:endParaRPr>
          </a:p>
          <a:p>
            <a:r>
              <a:rPr lang="en-US" sz="2000">
                <a:cs typeface="Calibri"/>
              </a:rPr>
              <a:t>If you look closely, this lattice can be seen when </a:t>
            </a:r>
            <a:r>
              <a:rPr lang="en-US" sz="2000" b="1">
                <a:cs typeface="Calibri"/>
              </a:rPr>
              <a:t>viewing the -50</a:t>
            </a:r>
            <a:r>
              <a:rPr lang="en-US" sz="2000" b="1" baseline="30000">
                <a:cs typeface="Calibri"/>
              </a:rPr>
              <a:t>o</a:t>
            </a:r>
            <a:r>
              <a:rPr lang="en-US" sz="2000" b="1">
                <a:cs typeface="Calibri"/>
              </a:rPr>
              <a:t>C AR overlay from directly above</a:t>
            </a:r>
            <a:r>
              <a:rPr lang="en-US" sz="2000">
                <a:cs typeface="Calibri"/>
              </a:rPr>
              <a:t>.</a:t>
            </a:r>
            <a:endParaRPr lang="en-US" sz="2000">
              <a:latin typeface="Arial"/>
              <a:cs typeface="Arial"/>
            </a:endParaRPr>
          </a:p>
        </p:txBody>
      </p:sp>
      <p:pic>
        <p:nvPicPr>
          <p:cNvPr id="8" name="Picture 7">
            <a:extLst>
              <a:ext uri="{FF2B5EF4-FFF2-40B4-BE49-F238E27FC236}">
                <a16:creationId xmlns:a16="http://schemas.microsoft.com/office/drawing/2014/main" id="{E6437B54-56E4-2228-52B5-5E44D1CE9E29}"/>
              </a:ext>
            </a:extLst>
          </p:cNvPr>
          <p:cNvPicPr>
            <a:picLocks noChangeAspect="1"/>
          </p:cNvPicPr>
          <p:nvPr/>
        </p:nvPicPr>
        <p:blipFill>
          <a:blip r:embed="rId6"/>
          <a:stretch>
            <a:fillRect/>
          </a:stretch>
        </p:blipFill>
        <p:spPr>
          <a:xfrm>
            <a:off x="4274009" y="1839530"/>
            <a:ext cx="7175042" cy="4114800"/>
          </a:xfrm>
          <a:prstGeom prst="rect">
            <a:avLst/>
          </a:prstGeom>
        </p:spPr>
      </p:pic>
    </p:spTree>
    <p:custDataLst>
      <p:tags r:id="rId1"/>
    </p:custDataLst>
    <p:extLst>
      <p:ext uri="{BB962C8B-B14F-4D97-AF65-F5344CB8AC3E}">
        <p14:creationId xmlns:p14="http://schemas.microsoft.com/office/powerpoint/2010/main" val="121051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ABA67F-0E61-F6F6-978D-4421CC439778}"/>
              </a:ext>
            </a:extLst>
          </p:cNvPr>
          <p:cNvPicPr>
            <a:picLocks noChangeAspect="1"/>
          </p:cNvPicPr>
          <p:nvPr/>
        </p:nvPicPr>
        <p:blipFill>
          <a:blip r:embed="rId6"/>
          <a:stretch>
            <a:fillRect/>
          </a:stretch>
        </p:blipFill>
        <p:spPr>
          <a:xfrm>
            <a:off x="5438775" y="1769637"/>
            <a:ext cx="5226518" cy="4692209"/>
          </a:xfrm>
          <a:prstGeom prst="rect">
            <a:avLst/>
          </a:prstGeom>
        </p:spPr>
      </p:pic>
      <p:pic>
        <p:nvPicPr>
          <p:cNvPr id="9" name="Picture 8" descr="A purple pencil in a white circle&#10;&#10;Description automatically generated">
            <a:extLst>
              <a:ext uri="{FF2B5EF4-FFF2-40B4-BE49-F238E27FC236}">
                <a16:creationId xmlns:a16="http://schemas.microsoft.com/office/drawing/2014/main" id="{FC03F0BF-DB24-6A40-B3F8-3C253C2784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Temperature and Density of Water</a:t>
            </a:r>
          </a:p>
        </p:txBody>
      </p:sp>
      <p:sp>
        <p:nvSpPr>
          <p:cNvPr id="6" name="TextBox 5">
            <a:extLst>
              <a:ext uri="{FF2B5EF4-FFF2-40B4-BE49-F238E27FC236}">
                <a16:creationId xmlns:a16="http://schemas.microsoft.com/office/drawing/2014/main" id="{89ABF825-44CC-04A9-1A32-F369BC946CB7}"/>
              </a:ext>
            </a:extLst>
          </p:cNvPr>
          <p:cNvSpPr txBox="1"/>
          <p:nvPr/>
        </p:nvSpPr>
        <p:spPr>
          <a:xfrm>
            <a:off x="954740" y="2483365"/>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7030A0"/>
              </a:solidFill>
              <a:effectLst/>
              <a:uLnTx/>
              <a:uFillTx/>
              <a:latin typeface="Calibri" panose="020F0502020204030204"/>
              <a:ea typeface="+mn-ea"/>
              <a:cs typeface="Calibri"/>
            </a:endParaRPr>
          </a:p>
        </p:txBody>
      </p:sp>
      <p:sp>
        <p:nvSpPr>
          <p:cNvPr id="5" name="TextBox 4">
            <a:extLst>
              <a:ext uri="{FF2B5EF4-FFF2-40B4-BE49-F238E27FC236}">
                <a16:creationId xmlns:a16="http://schemas.microsoft.com/office/drawing/2014/main" id="{E085024E-ADAA-C586-E060-3C6C8B017C53}"/>
              </a:ext>
            </a:extLst>
          </p:cNvPr>
          <p:cNvSpPr txBox="1"/>
          <p:nvPr/>
        </p:nvSpPr>
        <p:spPr>
          <a:xfrm>
            <a:off x="926162" y="1982405"/>
            <a:ext cx="4198287" cy="4708981"/>
          </a:xfrm>
          <a:prstGeom prst="rect">
            <a:avLst/>
          </a:prstGeom>
          <a:noFill/>
        </p:spPr>
        <p:txBody>
          <a:bodyPr wrap="square" lIns="91440" tIns="45720" rIns="91440" bIns="45720" rtlCol="0" anchor="t">
            <a:spAutoFit/>
          </a:bodyPr>
          <a:lstStyle/>
          <a:p>
            <a:pPr fontAlgn="base">
              <a:spcAft>
                <a:spcPts val="2400"/>
              </a:spcAft>
            </a:pPr>
            <a:r>
              <a:rPr lang="en-US" sz="2000">
                <a:solidFill>
                  <a:srgbClr val="000000"/>
                </a:solidFill>
                <a:cs typeface="Arial"/>
              </a:rPr>
              <a:t>The AR overlays represent how many water molecules would fit in a 2.5 nanometer (nm) sphere.</a:t>
            </a:r>
            <a:endParaRPr lang="en-US" sz="2000" b="0" i="0">
              <a:solidFill>
                <a:srgbClr val="000000"/>
              </a:solidFill>
              <a:effectLst/>
            </a:endParaRPr>
          </a:p>
          <a:p>
            <a:pPr algn="l" rtl="0" fontAlgn="base">
              <a:spcAft>
                <a:spcPts val="2400"/>
              </a:spcAft>
            </a:pPr>
            <a:r>
              <a:rPr lang="en-US" sz="2000" i="0">
                <a:solidFill>
                  <a:srgbClr val="000000"/>
                </a:solidFill>
                <a:effectLst/>
              </a:rPr>
              <a:t>Create a graph in your notebook like the one shown to the right.</a:t>
            </a:r>
            <a:endParaRPr lang="en-US" sz="2000">
              <a:solidFill>
                <a:srgbClr val="000000"/>
              </a:solidFill>
              <a:latin typeface="Arial"/>
              <a:cs typeface="Arial"/>
            </a:endParaRPr>
          </a:p>
          <a:p>
            <a:pPr>
              <a:spcAft>
                <a:spcPts val="2400"/>
              </a:spcAft>
            </a:pPr>
            <a:r>
              <a:rPr lang="en-US" sz="2000">
                <a:solidFill>
                  <a:srgbClr val="000000"/>
                </a:solidFill>
              </a:rPr>
              <a:t>Based on your observations in the </a:t>
            </a:r>
            <a:r>
              <a:rPr lang="en-US" sz="2000" b="1">
                <a:solidFill>
                  <a:srgbClr val="D200B9"/>
                </a:solidFill>
                <a:cs typeface="Calibri"/>
              </a:rPr>
              <a:t>app</a:t>
            </a:r>
            <a:r>
              <a:rPr lang="en-US" sz="2000">
                <a:solidFill>
                  <a:srgbClr val="000000"/>
                </a:solidFill>
              </a:rPr>
              <a:t>, a</a:t>
            </a:r>
            <a:r>
              <a:rPr lang="en-US" sz="2000" b="0" i="0">
                <a:solidFill>
                  <a:srgbClr val="000000"/>
                </a:solidFill>
                <a:effectLst/>
              </a:rPr>
              <a:t>dd bars that represent the density of water at each of the three temperatures. </a:t>
            </a:r>
          </a:p>
          <a:p>
            <a:pPr>
              <a:spcAft>
                <a:spcPts val="2400"/>
              </a:spcAft>
            </a:pPr>
            <a:endParaRPr lang="en-US" sz="2000">
              <a:solidFill>
                <a:srgbClr val="000000"/>
              </a:solidFill>
              <a:latin typeface="Arial"/>
              <a:cs typeface="Arial"/>
            </a:endParaRPr>
          </a:p>
          <a:p>
            <a:endParaRPr lang="en-US" sz="2000">
              <a:solidFill>
                <a:srgbClr val="000000"/>
              </a:solidFill>
              <a:latin typeface="Arial"/>
              <a:cs typeface="Arial"/>
            </a:endParaRPr>
          </a:p>
        </p:txBody>
      </p:sp>
    </p:spTree>
    <p:custDataLst>
      <p:tags r:id="rId1"/>
    </p:custDataLst>
    <p:extLst>
      <p:ext uri="{BB962C8B-B14F-4D97-AF65-F5344CB8AC3E}">
        <p14:creationId xmlns:p14="http://schemas.microsoft.com/office/powerpoint/2010/main" val="2355438309"/>
      </p:ext>
    </p:extLst>
  </p:cSld>
  <p:clrMapOvr>
    <a:masterClrMapping/>
  </p:clrMapOvr>
  <p:extLst>
    <p:ext uri="{6950BFC3-D8DA-4A85-94F7-54DA5524770B}">
      <p188:commentRel xmlns:p188="http://schemas.microsoft.com/office/powerpoint/2018/8/main" r:id="rId4"/>
    </p:ext>
  </p:extLs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371872-280B-FD71-3B00-84A581573772}"/>
              </a:ext>
            </a:extLst>
          </p:cNvPr>
          <p:cNvPicPr>
            <a:picLocks noChangeAspect="1"/>
          </p:cNvPicPr>
          <p:nvPr/>
        </p:nvPicPr>
        <p:blipFill>
          <a:blip r:embed="rId5"/>
          <a:stretch>
            <a:fillRect/>
          </a:stretch>
        </p:blipFill>
        <p:spPr>
          <a:xfrm>
            <a:off x="5438775" y="1769636"/>
            <a:ext cx="5226518" cy="4692209"/>
          </a:xfrm>
          <a:prstGeom prst="rect">
            <a:avLst/>
          </a:prstGeom>
        </p:spPr>
      </p:pic>
      <p:pic>
        <p:nvPicPr>
          <p:cNvPr id="3" name="Picture 2" descr="Icon&#10;&#10;Description automatically generated">
            <a:extLst>
              <a:ext uri="{FF2B5EF4-FFF2-40B4-BE49-F238E27FC236}">
                <a16:creationId xmlns:a16="http://schemas.microsoft.com/office/drawing/2014/main" id="{3B17CED0-EB73-E53C-6FF9-1E228B1DE5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a:solidFill>
                  <a:prstClr val="white"/>
                </a:solidFill>
                <a:latin typeface="Calibri" panose="020F0502020204030204"/>
                <a:ea typeface="HGSoeiKakugothicUB"/>
                <a:cs typeface="Myanmar Text"/>
              </a:rPr>
              <a:t>Water</a:t>
            </a:r>
            <a:r>
              <a:rPr kumimoji="0" lang="en-US" sz="3600" b="1" i="0" u="none" strike="noStrike" kern="1200" cap="none" spc="0" normalizeH="0" baseline="0" noProof="0">
                <a:ln>
                  <a:noFill/>
                </a:ln>
                <a:solidFill>
                  <a:prstClr val="white"/>
                </a:solidFill>
                <a:effectLst/>
                <a:uLnTx/>
                <a:uFillTx/>
                <a:latin typeface="Calibri" panose="020F0502020204030204"/>
                <a:ea typeface="HGSoeiKakugothicUB"/>
                <a:cs typeface="Myanmar Text"/>
              </a:rPr>
              <a:t> Density Does Not Consistently Decrease</a:t>
            </a:r>
          </a:p>
        </p:txBody>
      </p:sp>
      <p:sp>
        <p:nvSpPr>
          <p:cNvPr id="6" name="TextBox 5">
            <a:extLst>
              <a:ext uri="{FF2B5EF4-FFF2-40B4-BE49-F238E27FC236}">
                <a16:creationId xmlns:a16="http://schemas.microsoft.com/office/drawing/2014/main" id="{89ABF825-44CC-04A9-1A32-F369BC946CB7}"/>
              </a:ext>
            </a:extLst>
          </p:cNvPr>
          <p:cNvSpPr txBox="1"/>
          <p:nvPr/>
        </p:nvSpPr>
        <p:spPr>
          <a:xfrm>
            <a:off x="954740" y="2483365"/>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7030A0"/>
              </a:solidFill>
              <a:effectLst/>
              <a:uLnTx/>
              <a:uFillTx/>
              <a:latin typeface="Calibri" panose="020F0502020204030204"/>
              <a:ea typeface="+mn-ea"/>
              <a:cs typeface="Calibri"/>
            </a:endParaRPr>
          </a:p>
        </p:txBody>
      </p:sp>
      <p:sp>
        <p:nvSpPr>
          <p:cNvPr id="5" name="TextBox 4">
            <a:extLst>
              <a:ext uri="{FF2B5EF4-FFF2-40B4-BE49-F238E27FC236}">
                <a16:creationId xmlns:a16="http://schemas.microsoft.com/office/drawing/2014/main" id="{E085024E-ADAA-C586-E060-3C6C8B017C53}"/>
              </a:ext>
            </a:extLst>
          </p:cNvPr>
          <p:cNvSpPr txBox="1"/>
          <p:nvPr/>
        </p:nvSpPr>
        <p:spPr>
          <a:xfrm>
            <a:off x="926163" y="1982405"/>
            <a:ext cx="3922062" cy="3170099"/>
          </a:xfrm>
          <a:prstGeom prst="rect">
            <a:avLst/>
          </a:prstGeom>
          <a:noFill/>
        </p:spPr>
        <p:txBody>
          <a:bodyPr wrap="square" lIns="91440" tIns="45720" rIns="91440" bIns="45720" rtlCol="0" anchor="t">
            <a:spAutoFit/>
          </a:bodyPr>
          <a:lstStyle/>
          <a:p>
            <a:r>
              <a:rPr lang="en-US" sz="2000">
                <a:cs typeface="Calibri"/>
              </a:rPr>
              <a:t>Unlike most substances, the density of water </a:t>
            </a:r>
            <a:r>
              <a:rPr lang="en-US" sz="2000" b="1">
                <a:cs typeface="Calibri"/>
              </a:rPr>
              <a:t>does not consistently decrease </a:t>
            </a:r>
            <a:r>
              <a:rPr lang="en-US" sz="2000">
                <a:cs typeface="Calibri"/>
              </a:rPr>
              <a:t>as temperature increases.</a:t>
            </a:r>
          </a:p>
          <a:p>
            <a:pPr>
              <a:spcAft>
                <a:spcPts val="600"/>
              </a:spcAft>
            </a:pPr>
            <a:endParaRPr lang="en-US" sz="2000" b="1">
              <a:solidFill>
                <a:srgbClr val="1CA64A"/>
              </a:solidFill>
              <a:cs typeface="Calibri"/>
            </a:endParaRPr>
          </a:p>
          <a:p>
            <a:pPr>
              <a:spcAft>
                <a:spcPts val="1800"/>
              </a:spcAft>
            </a:pPr>
            <a:r>
              <a:rPr lang="en-US" sz="2000" b="1">
                <a:solidFill>
                  <a:srgbClr val="1CA64A"/>
                </a:solidFill>
                <a:cs typeface="Calibri"/>
              </a:rPr>
              <a:t>Why might this be?</a:t>
            </a:r>
          </a:p>
          <a:p>
            <a:r>
              <a:rPr lang="en-US" sz="2000">
                <a:cs typeface="Calibri"/>
              </a:rPr>
              <a:t>Use the three models you created earlier to support your answer.</a:t>
            </a:r>
          </a:p>
          <a:p>
            <a:endParaRPr lang="en-US" sz="2000">
              <a:latin typeface="Arial"/>
              <a:cs typeface="Arial"/>
            </a:endParaRPr>
          </a:p>
          <a:p>
            <a:endParaRPr lang="en-US" sz="2000">
              <a:solidFill>
                <a:srgbClr val="000000"/>
              </a:solidFill>
              <a:latin typeface="Arial"/>
              <a:cs typeface="Arial"/>
            </a:endParaRPr>
          </a:p>
        </p:txBody>
      </p:sp>
      <p:pic>
        <p:nvPicPr>
          <p:cNvPr id="7" name="Picture 6">
            <a:extLst>
              <a:ext uri="{FF2B5EF4-FFF2-40B4-BE49-F238E27FC236}">
                <a16:creationId xmlns:a16="http://schemas.microsoft.com/office/drawing/2014/main" id="{5C895518-D305-7591-8AD3-50A5673CFEF1}"/>
              </a:ext>
            </a:extLst>
          </p:cNvPr>
          <p:cNvPicPr>
            <a:picLocks noChangeAspect="1"/>
          </p:cNvPicPr>
          <p:nvPr/>
        </p:nvPicPr>
        <p:blipFill>
          <a:blip r:embed="rId7"/>
          <a:stretch>
            <a:fillRect/>
          </a:stretch>
        </p:blipFill>
        <p:spPr>
          <a:xfrm>
            <a:off x="4344111" y="5080826"/>
            <a:ext cx="707886" cy="707886"/>
          </a:xfrm>
          <a:prstGeom prst="rect">
            <a:avLst/>
          </a:prstGeom>
        </p:spPr>
      </p:pic>
      <p:graphicFrame>
        <p:nvGraphicFramePr>
          <p:cNvPr id="8" name="Object 7">
            <a:extLst>
              <a:ext uri="{FF2B5EF4-FFF2-40B4-BE49-F238E27FC236}">
                <a16:creationId xmlns:a16="http://schemas.microsoft.com/office/drawing/2014/main" id="{700EB5D4-E8AD-8B1D-C216-2B5CFFDF02D0}"/>
              </a:ext>
            </a:extLst>
          </p:cNvPr>
          <p:cNvGraphicFramePr>
            <a:graphicFrameLocks noChangeAspect="1"/>
          </p:cNvGraphicFramePr>
          <p:nvPr>
            <p:extLst>
              <p:ext uri="{D42A27DB-BD31-4B8C-83A1-F6EECF244321}">
                <p14:modId xmlns:p14="http://schemas.microsoft.com/office/powerpoint/2010/main" val="586430472"/>
              </p:ext>
            </p:extLst>
          </p:nvPr>
        </p:nvGraphicFramePr>
        <p:xfrm>
          <a:off x="833758" y="4510621"/>
          <a:ext cx="1685284" cy="1951383"/>
        </p:xfrm>
        <a:graphic>
          <a:graphicData uri="http://schemas.openxmlformats.org/presentationml/2006/ole">
            <mc:AlternateContent xmlns:mc="http://schemas.openxmlformats.org/markup-compatibility/2006">
              <mc:Choice xmlns:v="urn:schemas-microsoft-com:vml" Requires="v">
                <p:oleObj r:id="rId8" imgW="8685360" imgH="10056960" progId="">
                  <p:embed/>
                </p:oleObj>
              </mc:Choice>
              <mc:Fallback>
                <p:oleObj r:id="rId8" imgW="8685360" imgH="10056960" progId="">
                  <p:embed/>
                  <p:pic>
                    <p:nvPicPr>
                      <p:cNvPr id="8" name="Object 7">
                        <a:extLst>
                          <a:ext uri="{FF2B5EF4-FFF2-40B4-BE49-F238E27FC236}">
                            <a16:creationId xmlns:a16="http://schemas.microsoft.com/office/drawing/2014/main" id="{700EB5D4-E8AD-8B1D-C216-2B5CFFDF02D0}"/>
                          </a:ext>
                        </a:extLst>
                      </p:cNvPr>
                      <p:cNvPicPr/>
                      <p:nvPr/>
                    </p:nvPicPr>
                    <p:blipFill>
                      <a:blip r:embed="rId9"/>
                      <a:stretch>
                        <a:fillRect/>
                      </a:stretch>
                    </p:blipFill>
                    <p:spPr>
                      <a:xfrm>
                        <a:off x="833758" y="4510621"/>
                        <a:ext cx="1685284" cy="1951383"/>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663B29FA-8230-2E03-98A0-499834343768}"/>
              </a:ext>
            </a:extLst>
          </p:cNvPr>
          <p:cNvGraphicFramePr>
            <a:graphicFrameLocks noChangeAspect="1"/>
          </p:cNvGraphicFramePr>
          <p:nvPr>
            <p:extLst>
              <p:ext uri="{D42A27DB-BD31-4B8C-83A1-F6EECF244321}">
                <p14:modId xmlns:p14="http://schemas.microsoft.com/office/powerpoint/2010/main" val="3420599669"/>
              </p:ext>
            </p:extLst>
          </p:nvPr>
        </p:nvGraphicFramePr>
        <p:xfrm>
          <a:off x="2701743" y="4779339"/>
          <a:ext cx="1405761" cy="1413945"/>
        </p:xfrm>
        <a:graphic>
          <a:graphicData uri="http://schemas.openxmlformats.org/presentationml/2006/ole">
            <mc:AlternateContent xmlns:mc="http://schemas.openxmlformats.org/markup-compatibility/2006">
              <mc:Choice xmlns:v="urn:schemas-microsoft-com:vml" Requires="v">
                <p:oleObj r:id="rId10" imgW="8723520" imgH="8774280" progId="">
                  <p:embed/>
                </p:oleObj>
              </mc:Choice>
              <mc:Fallback>
                <p:oleObj r:id="rId10" imgW="8723520" imgH="8774280" progId="">
                  <p:embed/>
                  <p:pic>
                    <p:nvPicPr>
                      <p:cNvPr id="11" name="Object 10">
                        <a:extLst>
                          <a:ext uri="{FF2B5EF4-FFF2-40B4-BE49-F238E27FC236}">
                            <a16:creationId xmlns:a16="http://schemas.microsoft.com/office/drawing/2014/main" id="{663B29FA-8230-2E03-98A0-499834343768}"/>
                          </a:ext>
                        </a:extLst>
                      </p:cNvPr>
                      <p:cNvPicPr/>
                      <p:nvPr/>
                    </p:nvPicPr>
                    <p:blipFill>
                      <a:blip r:embed="rId11"/>
                      <a:stretch>
                        <a:fillRect/>
                      </a:stretch>
                    </p:blipFill>
                    <p:spPr>
                      <a:xfrm>
                        <a:off x="2701743" y="4779339"/>
                        <a:ext cx="1405761" cy="141394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2671287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6D6EFD69-7058-DFCD-4251-9AACCEED7C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How Might Water Density Impact a Cell?</a:t>
            </a:r>
          </a:p>
        </p:txBody>
      </p:sp>
      <p:sp>
        <p:nvSpPr>
          <p:cNvPr id="7" name="TextBox 6">
            <a:extLst>
              <a:ext uri="{FF2B5EF4-FFF2-40B4-BE49-F238E27FC236}">
                <a16:creationId xmlns:a16="http://schemas.microsoft.com/office/drawing/2014/main" id="{4EAA2A00-38FE-0DE8-E6C9-0E9F7B4856FB}"/>
              </a:ext>
            </a:extLst>
          </p:cNvPr>
          <p:cNvSpPr txBox="1"/>
          <p:nvPr/>
        </p:nvSpPr>
        <p:spPr>
          <a:xfrm>
            <a:off x="931233" y="2475294"/>
            <a:ext cx="4126541" cy="2554545"/>
          </a:xfrm>
          <a:prstGeom prst="rect">
            <a:avLst/>
          </a:prstGeom>
          <a:noFill/>
        </p:spPr>
        <p:txBody>
          <a:bodyPr wrap="square" lIns="91440" tIns="45720" rIns="91440" bIns="45720" rtlCol="0" anchor="t">
            <a:spAutoFit/>
          </a:bodyPr>
          <a:lstStyle/>
          <a:p>
            <a:r>
              <a:rPr lang="en-US" sz="2000" b="1">
                <a:solidFill>
                  <a:srgbClr val="1CA64A"/>
                </a:solidFill>
                <a:cs typeface="Arial"/>
              </a:rPr>
              <a:t>Why does your science lab have freezers and hot water baths?</a:t>
            </a:r>
          </a:p>
          <a:p>
            <a:endParaRPr lang="en-US" sz="2000" b="1">
              <a:solidFill>
                <a:srgbClr val="1CA64A"/>
              </a:solidFill>
              <a:cs typeface="Arial"/>
            </a:endParaRPr>
          </a:p>
          <a:p>
            <a:r>
              <a:rPr lang="en-US" sz="2000" b="1">
                <a:solidFill>
                  <a:srgbClr val="1CA64A"/>
                </a:solidFill>
                <a:cs typeface="Arial"/>
              </a:rPr>
              <a:t>What happens to a cell when you freeze it?</a:t>
            </a:r>
          </a:p>
          <a:p>
            <a:endParaRPr lang="en-US" sz="2000" b="1">
              <a:solidFill>
                <a:srgbClr val="1CA64A"/>
              </a:solidFill>
              <a:cs typeface="Arial"/>
            </a:endParaRPr>
          </a:p>
          <a:p>
            <a:r>
              <a:rPr lang="en-US" sz="2000" b="1">
                <a:solidFill>
                  <a:srgbClr val="1CA64A"/>
                </a:solidFill>
                <a:cs typeface="Arial"/>
              </a:rPr>
              <a:t>What will happen if you put it in boiling water?</a:t>
            </a:r>
          </a:p>
        </p:txBody>
      </p:sp>
      <p:pic>
        <p:nvPicPr>
          <p:cNvPr id="4" name="Picture 3" descr="cinema4d lipid proteins">
            <a:extLst>
              <a:ext uri="{FF2B5EF4-FFF2-40B4-BE49-F238E27FC236}">
                <a16:creationId xmlns:a16="http://schemas.microsoft.com/office/drawing/2014/main" id="{F61C9AFF-8B74-5856-9EA1-20537A73721A}"/>
              </a:ext>
            </a:extLst>
          </p:cNvPr>
          <p:cNvPicPr>
            <a:picLocks noChangeAspect="1"/>
          </p:cNvPicPr>
          <p:nvPr/>
        </p:nvPicPr>
        <p:blipFill rotWithShape="1">
          <a:blip r:embed="rId6"/>
          <a:srcRect t="14548" b="4002"/>
          <a:stretch/>
        </p:blipFill>
        <p:spPr>
          <a:xfrm>
            <a:off x="5738816" y="2019300"/>
            <a:ext cx="4480560" cy="3657600"/>
          </a:xfrm>
          <a:prstGeom prst="rect">
            <a:avLst/>
          </a:prstGeom>
          <a:ln w="12700">
            <a:solidFill>
              <a:schemeClr val="bg1">
                <a:lumMod val="50000"/>
              </a:schemeClr>
            </a:solidFill>
          </a:ln>
        </p:spPr>
      </p:pic>
    </p:spTree>
    <p:custDataLst>
      <p:tags r:id="rId1"/>
    </p:custDataLst>
    <p:extLst>
      <p:ext uri="{BB962C8B-B14F-4D97-AF65-F5344CB8AC3E}">
        <p14:creationId xmlns:p14="http://schemas.microsoft.com/office/powerpoint/2010/main" val="2308404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29</a:t>
            </a:fld>
            <a:endParaRPr lang="en-US"/>
          </a:p>
        </p:txBody>
      </p:sp>
      <p:sp>
        <p:nvSpPr>
          <p:cNvPr id="6" name="Title 1">
            <a:extLst>
              <a:ext uri="{FF2B5EF4-FFF2-40B4-BE49-F238E27FC236}">
                <a16:creationId xmlns:a16="http://schemas.microsoft.com/office/drawing/2014/main" id="{5AA13315-0607-7D59-9D45-8E253F481159}"/>
              </a:ext>
            </a:extLst>
          </p:cNvPr>
          <p:cNvSpPr txBox="1">
            <a:spLocks/>
          </p:cNvSpPr>
          <p:nvPr/>
        </p:nvSpPr>
        <p:spPr>
          <a:xfrm>
            <a:off x="507933" y="1807721"/>
            <a:ext cx="8491095"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cs typeface="Myanmar Text" panose="020B0502040204020203" pitchFamily="34" charset="0"/>
              </a:rPr>
              <a:t>Conclusions</a:t>
            </a:r>
          </a:p>
        </p:txBody>
      </p:sp>
      <p:sp>
        <p:nvSpPr>
          <p:cNvPr id="7" name="TextBox 6">
            <a:extLst>
              <a:ext uri="{FF2B5EF4-FFF2-40B4-BE49-F238E27FC236}">
                <a16:creationId xmlns:a16="http://schemas.microsoft.com/office/drawing/2014/main" id="{745F7E19-ACE4-80F3-66FF-3098D5DCDC6C}"/>
              </a:ext>
            </a:extLst>
          </p:cNvPr>
          <p:cNvSpPr txBox="1"/>
          <p:nvPr/>
        </p:nvSpPr>
        <p:spPr>
          <a:xfrm>
            <a:off x="376210" y="5032914"/>
            <a:ext cx="2319488" cy="101566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Temperature is an indication of molecular motion.</a:t>
            </a:r>
          </a:p>
        </p:txBody>
      </p:sp>
      <p:sp>
        <p:nvSpPr>
          <p:cNvPr id="8" name="TextBox 7">
            <a:extLst>
              <a:ext uri="{FF2B5EF4-FFF2-40B4-BE49-F238E27FC236}">
                <a16:creationId xmlns:a16="http://schemas.microsoft.com/office/drawing/2014/main" id="{9741CBCD-C85F-23EA-F546-0668331B7B72}"/>
              </a:ext>
            </a:extLst>
          </p:cNvPr>
          <p:cNvSpPr txBox="1"/>
          <p:nvPr/>
        </p:nvSpPr>
        <p:spPr>
          <a:xfrm>
            <a:off x="2995445" y="5032913"/>
            <a:ext cx="2800808" cy="101566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Molecular motion results in three states of matter: solid, liquid and gas.</a:t>
            </a:r>
          </a:p>
        </p:txBody>
      </p:sp>
      <p:sp>
        <p:nvSpPr>
          <p:cNvPr id="9" name="TextBox 8">
            <a:extLst>
              <a:ext uri="{FF2B5EF4-FFF2-40B4-BE49-F238E27FC236}">
                <a16:creationId xmlns:a16="http://schemas.microsoft.com/office/drawing/2014/main" id="{19CFD822-C30F-C1F6-6BB2-1F2187A4F317}"/>
              </a:ext>
            </a:extLst>
          </p:cNvPr>
          <p:cNvSpPr txBox="1"/>
          <p:nvPr/>
        </p:nvSpPr>
        <p:spPr>
          <a:xfrm>
            <a:off x="6279527" y="5032912"/>
            <a:ext cx="2706319" cy="101566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Temperature and the resulting state of matter impacts density.</a:t>
            </a:r>
          </a:p>
        </p:txBody>
      </p:sp>
      <p:sp>
        <p:nvSpPr>
          <p:cNvPr id="12" name="TextBox 11">
            <a:extLst>
              <a:ext uri="{FF2B5EF4-FFF2-40B4-BE49-F238E27FC236}">
                <a16:creationId xmlns:a16="http://schemas.microsoft.com/office/drawing/2014/main" id="{A8F25726-33D5-F206-4BB8-6C5EB9A4B3AA}"/>
              </a:ext>
            </a:extLst>
          </p:cNvPr>
          <p:cNvSpPr txBox="1"/>
          <p:nvPr/>
        </p:nvSpPr>
        <p:spPr>
          <a:xfrm>
            <a:off x="9354168" y="5052527"/>
            <a:ext cx="2319488" cy="101566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Water as a solid is less dense than water as a liquid.</a:t>
            </a:r>
          </a:p>
        </p:txBody>
      </p:sp>
      <p:pic>
        <p:nvPicPr>
          <p:cNvPr id="14" name="Picture 13" descr="A close up of a hand holding a red and white object&#10;&#10;Description automatically generated">
            <a:extLst>
              <a:ext uri="{FF2B5EF4-FFF2-40B4-BE49-F238E27FC236}">
                <a16:creationId xmlns:a16="http://schemas.microsoft.com/office/drawing/2014/main" id="{BBA7506C-1414-FA03-7806-7985C9C209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616" y="3011381"/>
            <a:ext cx="1771508" cy="1771508"/>
          </a:xfrm>
          <a:prstGeom prst="rect">
            <a:avLst/>
          </a:prstGeom>
        </p:spPr>
      </p:pic>
      <p:graphicFrame>
        <p:nvGraphicFramePr>
          <p:cNvPr id="16" name="Object 15">
            <a:extLst>
              <a:ext uri="{FF2B5EF4-FFF2-40B4-BE49-F238E27FC236}">
                <a16:creationId xmlns:a16="http://schemas.microsoft.com/office/drawing/2014/main" id="{A3A9BB05-0373-0F02-CB2F-FBB739D3163F}"/>
              </a:ext>
            </a:extLst>
          </p:cNvPr>
          <p:cNvGraphicFramePr>
            <a:graphicFrameLocks noChangeAspect="1"/>
          </p:cNvGraphicFramePr>
          <p:nvPr>
            <p:extLst>
              <p:ext uri="{D42A27DB-BD31-4B8C-83A1-F6EECF244321}">
                <p14:modId xmlns:p14="http://schemas.microsoft.com/office/powerpoint/2010/main" val="175294436"/>
              </p:ext>
            </p:extLst>
          </p:nvPr>
        </p:nvGraphicFramePr>
        <p:xfrm>
          <a:off x="3071049" y="3166699"/>
          <a:ext cx="1529937" cy="1771507"/>
        </p:xfrm>
        <a:graphic>
          <a:graphicData uri="http://schemas.openxmlformats.org/presentationml/2006/ole">
            <mc:AlternateContent xmlns:mc="http://schemas.openxmlformats.org/markup-compatibility/2006">
              <mc:Choice xmlns:v="urn:schemas-microsoft-com:vml" Requires="v">
                <p:oleObj r:id="rId6" imgW="8685360" imgH="10056960" progId="">
                  <p:embed/>
                </p:oleObj>
              </mc:Choice>
              <mc:Fallback>
                <p:oleObj r:id="rId6" imgW="8685360" imgH="10056960" progId="">
                  <p:embed/>
                  <p:pic>
                    <p:nvPicPr>
                      <p:cNvPr id="16" name="Object 15">
                        <a:extLst>
                          <a:ext uri="{FF2B5EF4-FFF2-40B4-BE49-F238E27FC236}">
                            <a16:creationId xmlns:a16="http://schemas.microsoft.com/office/drawing/2014/main" id="{A3A9BB05-0373-0F02-CB2F-FBB739D3163F}"/>
                          </a:ext>
                        </a:extLst>
                      </p:cNvPr>
                      <p:cNvPicPr/>
                      <p:nvPr/>
                    </p:nvPicPr>
                    <p:blipFill>
                      <a:blip r:embed="rId7"/>
                      <a:stretch>
                        <a:fillRect/>
                      </a:stretch>
                    </p:blipFill>
                    <p:spPr>
                      <a:xfrm>
                        <a:off x="3071049" y="3166699"/>
                        <a:ext cx="1529937" cy="1771507"/>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D3439195-ED08-8EE1-0D8A-D8559A320773}"/>
              </a:ext>
            </a:extLst>
          </p:cNvPr>
          <p:cNvGraphicFramePr>
            <a:graphicFrameLocks noChangeAspect="1"/>
          </p:cNvGraphicFramePr>
          <p:nvPr>
            <p:extLst>
              <p:ext uri="{D42A27DB-BD31-4B8C-83A1-F6EECF244321}">
                <p14:modId xmlns:p14="http://schemas.microsoft.com/office/powerpoint/2010/main" val="3533989551"/>
              </p:ext>
            </p:extLst>
          </p:nvPr>
        </p:nvGraphicFramePr>
        <p:xfrm>
          <a:off x="4558214" y="3610259"/>
          <a:ext cx="1276179" cy="1283609"/>
        </p:xfrm>
        <a:graphic>
          <a:graphicData uri="http://schemas.openxmlformats.org/presentationml/2006/ole">
            <mc:AlternateContent xmlns:mc="http://schemas.openxmlformats.org/markup-compatibility/2006">
              <mc:Choice xmlns:v="urn:schemas-microsoft-com:vml" Requires="v">
                <p:oleObj r:id="rId8" imgW="8723520" imgH="8774280" progId="">
                  <p:embed/>
                </p:oleObj>
              </mc:Choice>
              <mc:Fallback>
                <p:oleObj r:id="rId8" imgW="8723520" imgH="8774280" progId="">
                  <p:embed/>
                  <p:pic>
                    <p:nvPicPr>
                      <p:cNvPr id="17" name="Object 16">
                        <a:extLst>
                          <a:ext uri="{FF2B5EF4-FFF2-40B4-BE49-F238E27FC236}">
                            <a16:creationId xmlns:a16="http://schemas.microsoft.com/office/drawing/2014/main" id="{D3439195-ED08-8EE1-0D8A-D8559A320773}"/>
                          </a:ext>
                        </a:extLst>
                      </p:cNvPr>
                      <p:cNvPicPr/>
                      <p:nvPr/>
                    </p:nvPicPr>
                    <p:blipFill>
                      <a:blip r:embed="rId9"/>
                      <a:stretch>
                        <a:fillRect/>
                      </a:stretch>
                    </p:blipFill>
                    <p:spPr>
                      <a:xfrm>
                        <a:off x="4558214" y="3610259"/>
                        <a:ext cx="1276179" cy="1283609"/>
                      </a:xfrm>
                      <a:prstGeom prst="rect">
                        <a:avLst/>
                      </a:prstGeom>
                    </p:spPr>
                  </p:pic>
                </p:oleObj>
              </mc:Fallback>
            </mc:AlternateContent>
          </a:graphicData>
        </a:graphic>
      </p:graphicFrame>
      <p:pic>
        <p:nvPicPr>
          <p:cNvPr id="15" name="Picture 14">
            <a:extLst>
              <a:ext uri="{FF2B5EF4-FFF2-40B4-BE49-F238E27FC236}">
                <a16:creationId xmlns:a16="http://schemas.microsoft.com/office/drawing/2014/main" id="{A3C88E31-C3C2-129F-84C3-6B45FB7228D0}"/>
              </a:ext>
            </a:extLst>
          </p:cNvPr>
          <p:cNvPicPr>
            <a:picLocks noChangeAspect="1"/>
          </p:cNvPicPr>
          <p:nvPr/>
        </p:nvPicPr>
        <p:blipFill>
          <a:blip r:embed="rId10"/>
          <a:stretch>
            <a:fillRect/>
          </a:stretch>
        </p:blipFill>
        <p:spPr>
          <a:xfrm rot="2266719">
            <a:off x="4525339" y="2764665"/>
            <a:ext cx="642634" cy="642634"/>
          </a:xfrm>
          <a:prstGeom prst="rect">
            <a:avLst/>
          </a:prstGeom>
        </p:spPr>
      </p:pic>
      <p:pic>
        <p:nvPicPr>
          <p:cNvPr id="18" name="Picture 17">
            <a:extLst>
              <a:ext uri="{FF2B5EF4-FFF2-40B4-BE49-F238E27FC236}">
                <a16:creationId xmlns:a16="http://schemas.microsoft.com/office/drawing/2014/main" id="{47FB450B-4F40-77B4-5B59-8EDFAFAA635D}"/>
              </a:ext>
            </a:extLst>
          </p:cNvPr>
          <p:cNvPicPr>
            <a:picLocks noChangeAspect="1"/>
          </p:cNvPicPr>
          <p:nvPr/>
        </p:nvPicPr>
        <p:blipFill rotWithShape="1">
          <a:blip r:embed="rId11"/>
          <a:srcRect l="6509" b="13448"/>
          <a:stretch/>
        </p:blipFill>
        <p:spPr>
          <a:xfrm>
            <a:off x="6431260" y="2881139"/>
            <a:ext cx="2319512" cy="1927833"/>
          </a:xfrm>
          <a:prstGeom prst="rect">
            <a:avLst/>
          </a:prstGeom>
        </p:spPr>
      </p:pic>
      <p:pic>
        <p:nvPicPr>
          <p:cNvPr id="19" name="Picture 18">
            <a:extLst>
              <a:ext uri="{FF2B5EF4-FFF2-40B4-BE49-F238E27FC236}">
                <a16:creationId xmlns:a16="http://schemas.microsoft.com/office/drawing/2014/main" id="{B7F5ADA2-5F0D-502E-3EC5-0D03B245650A}"/>
              </a:ext>
            </a:extLst>
          </p:cNvPr>
          <p:cNvPicPr>
            <a:picLocks noChangeAspect="1"/>
          </p:cNvPicPr>
          <p:nvPr/>
        </p:nvPicPr>
        <p:blipFill rotWithShape="1">
          <a:blip r:embed="rId12"/>
          <a:srcRect t="15779" b="-1"/>
          <a:stretch/>
        </p:blipFill>
        <p:spPr>
          <a:xfrm>
            <a:off x="9505321" y="2881139"/>
            <a:ext cx="1868495" cy="1875918"/>
          </a:xfrm>
          <a:prstGeom prst="rect">
            <a:avLst/>
          </a:prstGeom>
        </p:spPr>
      </p:pic>
    </p:spTree>
    <p:custDataLst>
      <p:tags r:id="rId1"/>
    </p:custDataLst>
    <p:extLst>
      <p:ext uri="{BB962C8B-B14F-4D97-AF65-F5344CB8AC3E}">
        <p14:creationId xmlns:p14="http://schemas.microsoft.com/office/powerpoint/2010/main" val="1709039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6" name="TextBox 1">
            <a:extLst>
              <a:ext uri="{FF2B5EF4-FFF2-40B4-BE49-F238E27FC236}">
                <a16:creationId xmlns:a16="http://schemas.microsoft.com/office/drawing/2014/main" id="{97769909-3E7C-0FCF-5875-43595F930516}"/>
              </a:ext>
            </a:extLst>
          </p:cNvPr>
          <p:cNvSpPr txBox="1"/>
          <p:nvPr/>
        </p:nvSpPr>
        <p:spPr>
          <a:xfrm>
            <a:off x="822067" y="1185957"/>
            <a:ext cx="5634183" cy="5586656"/>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sz="1801" b="1">
                <a:solidFill>
                  <a:srgbClr val="000000"/>
                </a:solidFill>
                <a:cs typeface="Calibri"/>
              </a:rPr>
              <a:t>Activity Objectives</a:t>
            </a:r>
            <a:endParaRPr lang="en-US" sz="1801">
              <a:solidFill>
                <a:srgbClr val="000000"/>
              </a:solidFill>
              <a:cs typeface="Calibri"/>
            </a:endParaRPr>
          </a:p>
          <a:p>
            <a:pPr marL="173035" lvl="1" indent="-173035">
              <a:buFont typeface="Courier New,monospace"/>
              <a:buChar char="o"/>
            </a:pPr>
            <a:r>
              <a:rPr lang="en-US" sz="1600">
                <a:solidFill>
                  <a:srgbClr val="000000"/>
                </a:solidFill>
                <a:cs typeface="Calibri"/>
              </a:rPr>
              <a:t>Discover how water behaves at different temperatures and determine at what temperatures it changes state.</a:t>
            </a:r>
          </a:p>
          <a:p>
            <a:pPr marL="173035" lvl="1" indent="-173035">
              <a:buFont typeface="Courier New,monospace"/>
              <a:buChar char="o"/>
            </a:pPr>
            <a:r>
              <a:rPr lang="en-US" sz="1600">
                <a:solidFill>
                  <a:srgbClr val="000000"/>
                </a:solidFill>
                <a:cs typeface="Calibri"/>
              </a:rPr>
              <a:t>Evaluate the density of different states of water to understand its importance in real-world applications. </a:t>
            </a:r>
          </a:p>
          <a:p>
            <a:pPr marL="173035" lvl="1" indent="-173035">
              <a:buFont typeface="Courier New,monospace"/>
              <a:buChar char="o"/>
            </a:pPr>
            <a:r>
              <a:rPr lang="en-US" sz="1600">
                <a:solidFill>
                  <a:srgbClr val="000000"/>
                </a:solidFill>
                <a:cs typeface="Calibri"/>
              </a:rPr>
              <a:t>Collect data and use it to calculate density (optional).</a:t>
            </a:r>
          </a:p>
          <a:p>
            <a:pPr marL="173035" lvl="1" indent="-173035">
              <a:spcAft>
                <a:spcPts val="601"/>
              </a:spcAft>
              <a:buFont typeface="Courier New,monospace"/>
              <a:buChar char="o"/>
            </a:pPr>
            <a:endParaRPr lang="en-US" sz="1600" b="1">
              <a:solidFill>
                <a:srgbClr val="000000"/>
              </a:solidFill>
              <a:cs typeface="Calibri"/>
            </a:endParaRPr>
          </a:p>
          <a:p>
            <a:pPr marL="0" lvl="1">
              <a:spcAft>
                <a:spcPts val="601"/>
              </a:spcAft>
            </a:pPr>
            <a:r>
              <a:rPr lang="en-US" sz="1801" b="1">
                <a:solidFill>
                  <a:srgbClr val="000000"/>
                </a:solidFill>
                <a:cs typeface="Calibri"/>
              </a:rPr>
              <a:t>Estimated Class Time:</a:t>
            </a:r>
            <a:endParaRPr lang="en-US" sz="1801">
              <a:solidFill>
                <a:srgbClr val="000000"/>
              </a:solidFill>
              <a:cs typeface="Calibri"/>
            </a:endParaRPr>
          </a:p>
          <a:p>
            <a:r>
              <a:rPr lang="en-US" sz="1600">
                <a:solidFill>
                  <a:srgbClr val="000000"/>
                </a:solidFill>
                <a:cs typeface="Calibri"/>
              </a:rPr>
              <a:t>25 minutes</a:t>
            </a:r>
          </a:p>
          <a:p>
            <a:endParaRPr lang="en-US" sz="1600">
              <a:solidFill>
                <a:srgbClr val="000000"/>
              </a:solidFill>
              <a:cs typeface="Calibri"/>
            </a:endParaRPr>
          </a:p>
          <a:p>
            <a:pPr>
              <a:spcAft>
                <a:spcPts val="601"/>
              </a:spcAft>
            </a:pPr>
            <a:r>
              <a:rPr lang="en-US" sz="1801" b="1">
                <a:solidFill>
                  <a:srgbClr val="000000"/>
                </a:solidFill>
                <a:cs typeface="Calibri"/>
              </a:rPr>
              <a:t>Required Models:</a:t>
            </a:r>
            <a:endParaRPr lang="en-US" sz="1801">
              <a:solidFill>
                <a:srgbClr val="000000"/>
              </a:solidFill>
              <a:cs typeface="Calibri"/>
            </a:endParaRPr>
          </a:p>
          <a:p>
            <a:r>
              <a:rPr lang="en-US" sz="1600">
                <a:solidFill>
                  <a:srgbClr val="000000"/>
                </a:solidFill>
                <a:cs typeface="Calibri"/>
              </a:rPr>
              <a:t>6x water molecules from the Water Kit</a:t>
            </a:r>
            <a:r>
              <a:rPr lang="en-US" sz="1600" baseline="30000">
                <a:solidFill>
                  <a:srgbClr val="000000"/>
                </a:solidFill>
                <a:cs typeface="Calibri"/>
              </a:rPr>
              <a:t>©</a:t>
            </a:r>
            <a:endParaRPr lang="en-US" sz="2000" baseline="30000">
              <a:solidFill>
                <a:srgbClr val="000000"/>
              </a:solidFill>
              <a:cs typeface="Calibri" panose="020F0502020204030204"/>
            </a:endParaRPr>
          </a:p>
          <a:p>
            <a:pPr>
              <a:spcAft>
                <a:spcPts val="601"/>
              </a:spcAft>
            </a:pPr>
            <a:endParaRPr lang="en-US" sz="1600" b="1">
              <a:solidFill>
                <a:srgbClr val="000000"/>
              </a:solidFill>
              <a:cs typeface="Myanmar Text" panose="020B0502040204020203" pitchFamily="34" charset="0"/>
            </a:endParaRPr>
          </a:p>
          <a:p>
            <a:pPr>
              <a:spcAft>
                <a:spcPts val="601"/>
              </a:spcAft>
            </a:pPr>
            <a:r>
              <a:rPr lang="en-US" sz="1801" b="1">
                <a:solidFill>
                  <a:srgbClr val="000000"/>
                </a:solidFill>
                <a:cs typeface="Myanmar Text" panose="020B0502040204020203" pitchFamily="34" charset="0"/>
              </a:rPr>
              <a:t>Required Media:</a:t>
            </a:r>
          </a:p>
          <a:p>
            <a:pPr>
              <a:spcAft>
                <a:spcPts val="601"/>
              </a:spcAft>
            </a:pPr>
            <a:r>
              <a:rPr lang="en-US" sz="1600">
                <a:solidFill>
                  <a:srgbClr val="000000"/>
                </a:solidFill>
                <a:cs typeface="Myanmar Text" panose="020B0502040204020203" pitchFamily="34" charset="0"/>
              </a:rPr>
              <a:t>3DMD AR App + subscription</a:t>
            </a:r>
          </a:p>
          <a:p>
            <a:pPr>
              <a:spcAft>
                <a:spcPts val="601"/>
              </a:spcAft>
            </a:pPr>
            <a:endParaRPr lang="en-US" sz="1600">
              <a:solidFill>
                <a:srgbClr val="000000"/>
              </a:solidFill>
              <a:cs typeface="Myanmar Text" panose="020B0502040204020203" pitchFamily="34" charset="0"/>
            </a:endParaRPr>
          </a:p>
          <a:p>
            <a:pPr>
              <a:spcAft>
                <a:spcPts val="601"/>
              </a:spcAft>
            </a:pPr>
            <a:r>
              <a:rPr lang="en-US" sz="1600" b="1">
                <a:solidFill>
                  <a:srgbClr val="000000"/>
                </a:solidFill>
                <a:cs typeface="Calibri"/>
              </a:rPr>
              <a:t>Other Materials Needed:</a:t>
            </a:r>
            <a:endParaRPr lang="en-US" sz="1600">
              <a:solidFill>
                <a:srgbClr val="000000"/>
              </a:solidFill>
              <a:cs typeface="Calibri"/>
            </a:endParaRPr>
          </a:p>
          <a:p>
            <a:r>
              <a:rPr lang="en-US" sz="1600">
                <a:solidFill>
                  <a:srgbClr val="000000"/>
                </a:solidFill>
                <a:cs typeface="Calibri"/>
              </a:rPr>
              <a:t>None</a:t>
            </a:r>
            <a:endParaRPr lang="en-US" sz="1600"/>
          </a:p>
          <a:p>
            <a:pPr>
              <a:spcAft>
                <a:spcPts val="601"/>
              </a:spcAft>
            </a:pPr>
            <a:endParaRPr lang="en-US" sz="1600">
              <a:solidFill>
                <a:srgbClr val="000000"/>
              </a:solidFill>
              <a:cs typeface="Myanmar Text" panose="020B0502040204020203" pitchFamily="34" charset="0"/>
            </a:endParaRPr>
          </a:p>
        </p:txBody>
      </p:sp>
      <p:sp>
        <p:nvSpPr>
          <p:cNvPr id="8" name="TextBox 1">
            <a:extLst>
              <a:ext uri="{FF2B5EF4-FFF2-40B4-BE49-F238E27FC236}">
                <a16:creationId xmlns:a16="http://schemas.microsoft.com/office/drawing/2014/main" id="{941A8659-48C6-DCB4-CF4A-88CD90BFEE08}"/>
              </a:ext>
            </a:extLst>
          </p:cNvPr>
          <p:cNvSpPr txBox="1"/>
          <p:nvPr/>
        </p:nvSpPr>
        <p:spPr>
          <a:xfrm>
            <a:off x="6882775" y="1189738"/>
            <a:ext cx="4487158" cy="2570445"/>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sz="1801" b="1">
                <a:solidFill>
                  <a:srgbClr val="000000"/>
                </a:solidFill>
                <a:cs typeface="Calibri"/>
              </a:rPr>
              <a:t>Grade, Class</a:t>
            </a:r>
            <a:endParaRPr lang="en-US" sz="1801">
              <a:solidFill>
                <a:srgbClr val="000000"/>
              </a:solidFill>
              <a:cs typeface="Calibri"/>
            </a:endParaRPr>
          </a:p>
          <a:p>
            <a:r>
              <a:rPr lang="en-US" sz="1600">
                <a:solidFill>
                  <a:srgbClr val="000000"/>
                </a:solidFill>
                <a:cs typeface="Calibri"/>
              </a:rPr>
              <a:t>9-12 Biology or Chemistry</a:t>
            </a:r>
          </a:p>
          <a:p>
            <a:endParaRPr lang="en-US" sz="1401">
              <a:solidFill>
                <a:srgbClr val="000000"/>
              </a:solidFill>
              <a:cs typeface="Calibri"/>
            </a:endParaRPr>
          </a:p>
          <a:p>
            <a:pPr>
              <a:spcAft>
                <a:spcPts val="601"/>
              </a:spcAft>
            </a:pPr>
            <a:r>
              <a:rPr lang="en-US" sz="1801" b="1">
                <a:solidFill>
                  <a:srgbClr val="000000"/>
                </a:solidFill>
                <a:cs typeface="Calibri"/>
              </a:rPr>
              <a:t>Topics</a:t>
            </a:r>
            <a:endParaRPr lang="en-US" sz="1801">
              <a:solidFill>
                <a:srgbClr val="000000"/>
              </a:solidFill>
              <a:cs typeface="Calibri"/>
            </a:endParaRPr>
          </a:p>
          <a:p>
            <a:pPr marL="172717" indent="-172717">
              <a:buFont typeface="Arial" panose="020B0604020202020204" pitchFamily="34" charset="0"/>
              <a:buChar char="•"/>
            </a:pPr>
            <a:r>
              <a:rPr lang="en-US" sz="1600">
                <a:solidFill>
                  <a:srgbClr val="000000"/>
                </a:solidFill>
                <a:cs typeface="Calibri"/>
              </a:rPr>
              <a:t>States of Matter</a:t>
            </a:r>
          </a:p>
          <a:p>
            <a:pPr marL="172717" indent="-172717">
              <a:buFont typeface="Arial" panose="020B0604020202020204" pitchFamily="34" charset="0"/>
              <a:buChar char="•"/>
            </a:pPr>
            <a:r>
              <a:rPr lang="en-US" sz="1600">
                <a:solidFill>
                  <a:srgbClr val="000000"/>
                </a:solidFill>
                <a:cs typeface="Calibri"/>
              </a:rPr>
              <a:t>Density of Matter</a:t>
            </a:r>
          </a:p>
          <a:p>
            <a:endParaRPr lang="en-US" sz="1401">
              <a:solidFill>
                <a:srgbClr val="000000"/>
              </a:solidFill>
              <a:cs typeface="Calibri"/>
            </a:endParaRPr>
          </a:p>
          <a:p>
            <a:pPr>
              <a:spcAft>
                <a:spcPts val="600"/>
              </a:spcAft>
            </a:pPr>
            <a:r>
              <a:rPr lang="en-US" b="1">
                <a:solidFill>
                  <a:srgbClr val="000000"/>
                </a:solidFill>
                <a:cs typeface="Calibri"/>
              </a:rPr>
              <a:t>Prerequisite Knowledge</a:t>
            </a:r>
          </a:p>
          <a:p>
            <a:pPr marL="174625" indent="-174625">
              <a:buFont typeface="Arial" panose="020B0604020202020204" pitchFamily="34" charset="0"/>
              <a:buChar char="•"/>
            </a:pPr>
            <a:r>
              <a:rPr lang="en-US" sz="1600">
                <a:solidFill>
                  <a:srgbClr val="000000"/>
                </a:solidFill>
                <a:cs typeface="Calibri"/>
              </a:rPr>
              <a:t>Matter is made of molecules.</a:t>
            </a: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840401"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will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a:ln>
                <a:noFill/>
              </a:ln>
              <a:solidFill>
                <a:srgbClr val="000000"/>
              </a:solidFill>
              <a:effectLst/>
              <a:uLnTx/>
              <a:uFillTx/>
              <a:latin typeface="Calibri" panose="020F0502020204030204"/>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a:solidFill>
                  <a:srgbClr val="000000"/>
                </a:solidFill>
                <a:latin typeface="Calibri" panose="020F0502020204030204"/>
                <a:cs typeface="Calibri"/>
              </a:rPr>
              <a:t> on each slide queue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4983"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86177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840403" y="1204431"/>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7" name="Table 6">
            <a:extLst>
              <a:ext uri="{FF2B5EF4-FFF2-40B4-BE49-F238E27FC236}">
                <a16:creationId xmlns:a16="http://schemas.microsoft.com/office/drawing/2014/main" id="{E35354D7-C8DD-8318-F3E6-84C0118E22FD}"/>
              </a:ext>
            </a:extLst>
          </p:cNvPr>
          <p:cNvGraphicFramePr>
            <a:graphicFrameLocks noGrp="1"/>
          </p:cNvGraphicFramePr>
          <p:nvPr/>
        </p:nvGraphicFramePr>
        <p:xfrm>
          <a:off x="954884" y="1795203"/>
          <a:ext cx="10667911" cy="2999537"/>
        </p:xfrm>
        <a:graphic>
          <a:graphicData uri="http://schemas.openxmlformats.org/drawingml/2006/table">
            <a:tbl>
              <a:tblPr firstRow="1" firstCol="1" bandRow="1">
                <a:tableStyleId>{C4B1156A-380E-4F78-BDF5-A606A8083BF9}</a:tableStyleId>
              </a:tblPr>
              <a:tblGrid>
                <a:gridCol w="3434427">
                  <a:extLst>
                    <a:ext uri="{9D8B030D-6E8A-4147-A177-3AD203B41FA5}">
                      <a16:colId xmlns:a16="http://schemas.microsoft.com/office/drawing/2014/main" val="598079876"/>
                    </a:ext>
                  </a:extLst>
                </a:gridCol>
                <a:gridCol w="3749238">
                  <a:extLst>
                    <a:ext uri="{9D8B030D-6E8A-4147-A177-3AD203B41FA5}">
                      <a16:colId xmlns:a16="http://schemas.microsoft.com/office/drawing/2014/main" val="3881289360"/>
                    </a:ext>
                  </a:extLst>
                </a:gridCol>
                <a:gridCol w="3484246">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Science and</a:t>
                      </a:r>
                    </a:p>
                    <a:p>
                      <a:pPr marL="0" marR="0" algn="ctr">
                        <a:lnSpc>
                          <a:spcPct val="100000"/>
                        </a:lnSpc>
                        <a:spcBef>
                          <a:spcPts val="0"/>
                        </a:spcBef>
                        <a:spcAft>
                          <a:spcPts val="0"/>
                        </a:spcAft>
                      </a:pPr>
                      <a:r>
                        <a:rPr lang="en-US" sz="1700" b="1">
                          <a:solidFill>
                            <a:schemeClr val="bg1"/>
                          </a:solidFill>
                          <a:effectLst/>
                          <a:latin typeface="+mn-lt"/>
                          <a:cs typeface="Myanmar Text"/>
                        </a:rPr>
                        <a:t>Engineering Practices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826797">
                <a:tc>
                  <a:txBody>
                    <a:bodyPr/>
                    <a:lstStyle/>
                    <a:p>
                      <a:pPr marL="0" marR="0" lvl="0" algn="ctr">
                        <a:lnSpc>
                          <a:spcPct val="100000"/>
                        </a:lnSpc>
                        <a:spcBef>
                          <a:spcPts val="0"/>
                        </a:spcBef>
                        <a:spcAft>
                          <a:spcPts val="0"/>
                        </a:spcAft>
                        <a:buNone/>
                      </a:pPr>
                      <a:r>
                        <a:rPr lang="en-US" sz="1600" b="0">
                          <a:latin typeface="+mn-lt"/>
                          <a:cs typeface="Myanmar Text"/>
                        </a:rPr>
                        <a:t>Scientific Investigations Use a Variety of Methods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Patterns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r>
                        <a:rPr lang="en-US" sz="1600" b="0">
                          <a:effectLst/>
                          <a:latin typeface="+mn-lt"/>
                          <a:ea typeface="Calibri" panose="020F0502020204030204" pitchFamily="34" charset="0"/>
                          <a:cs typeface="Myanmar Text"/>
                        </a:rPr>
                        <a:t>PS1.A</a:t>
                      </a:r>
                      <a:endParaRPr lang="en-US" sz="1600" b="0">
                        <a:effectLst/>
                        <a:latin typeface="+mn-lt"/>
                        <a:ea typeface="Calibri" panose="020F0502020204030204" pitchFamily="34" charset="0"/>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gn="ctr">
                        <a:lnSpc>
                          <a:spcPct val="100000"/>
                        </a:lnSpc>
                        <a:spcBef>
                          <a:spcPts val="0"/>
                        </a:spcBef>
                        <a:spcAft>
                          <a:spcPts val="0"/>
                        </a:spcAft>
                        <a:buNone/>
                      </a:pPr>
                      <a:r>
                        <a:rPr lang="en-US" sz="1600" b="0">
                          <a:effectLst/>
                          <a:latin typeface="+mn-lt"/>
                          <a:cs typeface="Myanmar Text"/>
                        </a:rPr>
                        <a:t>Developing and Using Models</a:t>
                      </a: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gn="ctr">
                        <a:lnSpc>
                          <a:spcPct val="100000"/>
                        </a:lnSpc>
                        <a:spcBef>
                          <a:spcPts val="0"/>
                        </a:spcBef>
                        <a:spcAft>
                          <a:spcPts val="0"/>
                        </a:spcAft>
                        <a:buNone/>
                      </a:pPr>
                      <a:r>
                        <a:rPr lang="en-US" sz="1600" b="0">
                          <a:latin typeface="+mn-lt"/>
                          <a:cs typeface="Myanmar Text"/>
                        </a:rPr>
                        <a:t>Constructing Explanations and Designing</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endParaRPr lang="en-US" sz="1600" b="0">
                        <a:effectLst/>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3CE20C-B0A3-40B9-072F-F5CCC0D79AF3}"/>
              </a:ext>
            </a:extLst>
          </p:cNvPr>
          <p:cNvPicPr>
            <a:picLocks noChangeAspect="1"/>
          </p:cNvPicPr>
          <p:nvPr/>
        </p:nvPicPr>
        <p:blipFill>
          <a:blip r:embed="rId6"/>
          <a:stretch>
            <a:fillRect/>
          </a:stretch>
        </p:blipFill>
        <p:spPr>
          <a:xfrm>
            <a:off x="2266596" y="3429000"/>
            <a:ext cx="7459295" cy="3005791"/>
          </a:xfrm>
          <a:prstGeom prst="rect">
            <a:avLst/>
          </a:prstGeom>
        </p:spPr>
      </p:pic>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2" name="TextBox 1">
            <a:extLst>
              <a:ext uri="{FF2B5EF4-FFF2-40B4-BE49-F238E27FC236}">
                <a16:creationId xmlns:a16="http://schemas.microsoft.com/office/drawing/2014/main" id="{54321871-7CE8-C415-7A8A-18D1557E26B7}"/>
              </a:ext>
            </a:extLst>
          </p:cNvPr>
          <p:cNvSpPr txBox="1"/>
          <p:nvPr/>
        </p:nvSpPr>
        <p:spPr>
          <a:xfrm>
            <a:off x="2466109" y="995015"/>
            <a:ext cx="9252257" cy="3114058"/>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1: Temperature</a:t>
            </a:r>
            <a:endParaRPr lang="en-US"/>
          </a:p>
          <a:p>
            <a:pPr>
              <a:spcAft>
                <a:spcPts val="1800"/>
              </a:spcAft>
            </a:pPr>
            <a:r>
              <a:rPr lang="en-US" sz="1600">
                <a:solidFill>
                  <a:srgbClr val="000000"/>
                </a:solidFill>
                <a:cs typeface="Myanmar Text"/>
              </a:rPr>
              <a:t>Students will use a </a:t>
            </a:r>
            <a:r>
              <a:rPr lang="en-US" sz="1600" b="1">
                <a:solidFill>
                  <a:srgbClr val="000000"/>
                </a:solidFill>
                <a:cs typeface="Myanmar Text"/>
              </a:rPr>
              <a:t>single</a:t>
            </a:r>
            <a:r>
              <a:rPr lang="en-US" sz="1600">
                <a:solidFill>
                  <a:srgbClr val="000000"/>
                </a:solidFill>
                <a:cs typeface="Myanmar Text"/>
              </a:rPr>
              <a:t> </a:t>
            </a:r>
            <a:r>
              <a:rPr lang="en-US" sz="1600" b="1">
                <a:solidFill>
                  <a:srgbClr val="000000"/>
                </a:solidFill>
                <a:cs typeface="Myanmar Text"/>
              </a:rPr>
              <a:t>water molecule </a:t>
            </a:r>
            <a:r>
              <a:rPr lang="en-US" sz="1600">
                <a:solidFill>
                  <a:srgbClr val="000000"/>
                </a:solidFill>
                <a:cs typeface="Myanmar Text"/>
              </a:rPr>
              <a:t>from the Water Kit</a:t>
            </a:r>
            <a:r>
              <a:rPr lang="en-US" sz="1600" baseline="30000">
                <a:solidFill>
                  <a:srgbClr val="000000"/>
                </a:solidFill>
                <a:cs typeface="Myanmar Text"/>
              </a:rPr>
              <a:t>© </a:t>
            </a:r>
            <a:r>
              <a:rPr lang="en-US" sz="1600">
                <a:solidFill>
                  <a:srgbClr val="000000"/>
                </a:solidFill>
                <a:cs typeface="Myanmar Text"/>
              </a:rPr>
              <a:t> to explore how water molecules behave as temperature changes. Moving the </a:t>
            </a:r>
            <a:r>
              <a:rPr lang="en-US" sz="1600" b="1">
                <a:solidFill>
                  <a:srgbClr val="000000"/>
                </a:solidFill>
                <a:cs typeface="Myanmar Text"/>
              </a:rPr>
              <a:t>slider bar at the bottom of the app </a:t>
            </a:r>
            <a:r>
              <a:rPr lang="en-US" sz="1600">
                <a:solidFill>
                  <a:srgbClr val="000000"/>
                </a:solidFill>
                <a:cs typeface="Myanmar Text"/>
              </a:rPr>
              <a:t>will change the temperature and the behavior of the water molecules shown in the AR overlay.</a:t>
            </a:r>
          </a:p>
          <a:p>
            <a:pPr>
              <a:spcAft>
                <a:spcPts val="600"/>
              </a:spcAft>
            </a:pPr>
            <a:r>
              <a:rPr lang="en-US" sz="1600">
                <a:solidFill>
                  <a:srgbClr val="000000"/>
                </a:solidFill>
                <a:cs typeface="Myanmar Text"/>
              </a:rPr>
              <a:t>Your students will also use physical water molecules to build and evaluate their own representations of the three states of matter. </a:t>
            </a:r>
            <a:r>
              <a:rPr lang="en-US" sz="1600" b="1">
                <a:solidFill>
                  <a:srgbClr val="000000"/>
                </a:solidFill>
                <a:cs typeface="Myanmar Text"/>
              </a:rPr>
              <a:t>Six water molecules </a:t>
            </a:r>
            <a:r>
              <a:rPr lang="en-US" sz="1600">
                <a:solidFill>
                  <a:srgbClr val="000000"/>
                </a:solidFill>
                <a:cs typeface="Myanmar Text"/>
              </a:rPr>
              <a:t>will be used to build solid water (ice). </a:t>
            </a:r>
            <a:r>
              <a:rPr lang="en-US" sz="1600" b="1">
                <a:solidFill>
                  <a:srgbClr val="000000"/>
                </a:solidFill>
                <a:cs typeface="Myanmar Text"/>
              </a:rPr>
              <a:t>Five water molecules </a:t>
            </a:r>
            <a:r>
              <a:rPr lang="en-US" sz="1600">
                <a:solidFill>
                  <a:srgbClr val="000000"/>
                </a:solidFill>
                <a:cs typeface="Myanmar Text"/>
              </a:rPr>
              <a:t>will be used to build liquid water. </a:t>
            </a:r>
            <a:r>
              <a:rPr lang="en-US" sz="1600" b="1">
                <a:solidFill>
                  <a:srgbClr val="000000"/>
                </a:solidFill>
                <a:cs typeface="Myanmar Text"/>
              </a:rPr>
              <a:t>One water molecule </a:t>
            </a:r>
            <a:r>
              <a:rPr lang="en-US" sz="1600">
                <a:solidFill>
                  <a:srgbClr val="000000"/>
                </a:solidFill>
                <a:cs typeface="Myanmar Text"/>
              </a:rPr>
              <a:t>will be used to build gaseous water (vapor).</a:t>
            </a:r>
          </a:p>
          <a:p>
            <a:pPr marL="742950" lvl="1" indent="-285750">
              <a:spcAft>
                <a:spcPts val="600"/>
              </a:spcAft>
              <a:buFont typeface="Courier New" panose="02070309020205020404" pitchFamily="49" charset="0"/>
              <a:buChar char="o"/>
            </a:pPr>
            <a:endParaRPr lang="en-US">
              <a:solidFill>
                <a:srgbClr val="000000"/>
              </a:solidFill>
              <a:cs typeface="Calibri" panose="020F0502020204030204"/>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1</a:t>
            </a:r>
            <a:endParaRPr lang="en-US" sz="4000">
              <a:solidFill>
                <a:schemeClr val="bg1"/>
              </a:solidFill>
              <a:cs typeface="Myanmar Text"/>
            </a:endParaRPr>
          </a:p>
        </p:txBody>
      </p:sp>
      <p:pic>
        <p:nvPicPr>
          <p:cNvPr id="6" name="Picture 5" descr="A red and white cartoon face&#10;&#10;Description automatically generated">
            <a:extLst>
              <a:ext uri="{FF2B5EF4-FFF2-40B4-BE49-F238E27FC236}">
                <a16:creationId xmlns:a16="http://schemas.microsoft.com/office/drawing/2014/main" id="{835D5A5D-EE1B-F0BB-3713-BAC204D4FB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8886" y="1330915"/>
            <a:ext cx="1271469" cy="1271469"/>
          </a:xfrm>
          <a:prstGeom prst="rect">
            <a:avLst/>
          </a:prstGeom>
        </p:spPr>
      </p:pic>
    </p:spTree>
    <p:custDataLst>
      <p:tags r:id="rId1"/>
    </p:custDataLst>
    <p:extLst>
      <p:ext uri="{BB962C8B-B14F-4D97-AF65-F5344CB8AC3E}">
        <p14:creationId xmlns:p14="http://schemas.microsoft.com/office/powerpoint/2010/main" val="2253341434"/>
      </p:ext>
    </p:extLst>
  </p:cSld>
  <p:clrMapOvr>
    <a:masterClrMapping/>
  </p:clrMapOvr>
  <p:extLst>
    <p:ext uri="{6950BFC3-D8DA-4A85-94F7-54DA5524770B}">
      <p188:commentRel xmlns:p188="http://schemas.microsoft.com/office/powerpoint/2018/8/main" r:id="rId4"/>
    </p:ext>
  </p:extLs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2FCD45-8CFD-844F-A2C5-CF10527504F8}"/>
              </a:ext>
            </a:extLst>
          </p:cNvPr>
          <p:cNvSpPr txBox="1"/>
          <p:nvPr/>
        </p:nvSpPr>
        <p:spPr>
          <a:xfrm>
            <a:off x="932343" y="1963347"/>
            <a:ext cx="3792057" cy="33547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2000">
                <a:cs typeface="Calibri"/>
              </a:rPr>
              <a:t>Water is an amazing substance with some interesting properties.</a:t>
            </a:r>
          </a:p>
          <a:p>
            <a:pPr>
              <a:spcAft>
                <a:spcPts val="1800"/>
              </a:spcAft>
            </a:pPr>
            <a:r>
              <a:rPr lang="en-US" sz="2000">
                <a:cs typeface="Calibri"/>
              </a:rPr>
              <a:t>Make some observations about the image to the right.</a:t>
            </a:r>
          </a:p>
          <a:p>
            <a:pPr algn="l" rtl="0" fontAlgn="base">
              <a:spcAft>
                <a:spcPts val="1200"/>
              </a:spcAft>
            </a:pPr>
            <a:endParaRPr lang="en-US" sz="1800" b="1" i="0" u="none" strike="noStrike">
              <a:solidFill>
                <a:srgbClr val="1CA64A"/>
              </a:solidFill>
              <a:effectLst/>
              <a:latin typeface="Calibri" panose="020F0502020204030204" pitchFamily="34" charset="0"/>
            </a:endParaRPr>
          </a:p>
          <a:p>
            <a:pPr algn="l" rtl="0" fontAlgn="base">
              <a:spcAft>
                <a:spcPts val="1200"/>
              </a:spcAft>
            </a:pPr>
            <a:r>
              <a:rPr lang="en-US" b="1">
                <a:solidFill>
                  <a:srgbClr val="1CA64A"/>
                </a:solidFill>
                <a:latin typeface="Calibri"/>
                <a:cs typeface="Calibri"/>
              </a:rPr>
              <a:t>Do you see any water?</a:t>
            </a:r>
          </a:p>
          <a:p>
            <a:pPr algn="l" rtl="0" fontAlgn="base">
              <a:spcAft>
                <a:spcPts val="1200"/>
              </a:spcAft>
            </a:pPr>
            <a:r>
              <a:rPr lang="en-US" sz="1800" b="1" i="0" u="none" strike="noStrike">
                <a:solidFill>
                  <a:srgbClr val="1CA64A"/>
                </a:solidFill>
                <a:effectLst/>
                <a:latin typeface="Calibri"/>
                <a:cs typeface="Calibri"/>
              </a:rPr>
              <a:t>What do you notice?</a:t>
            </a:r>
            <a:r>
              <a:rPr lang="en-US" sz="1800" b="0" i="0">
                <a:solidFill>
                  <a:srgbClr val="1CA64A"/>
                </a:solidFill>
                <a:effectLst/>
                <a:latin typeface="Calibri"/>
                <a:cs typeface="Calibri"/>
              </a:rPr>
              <a:t>​</a:t>
            </a:r>
            <a:endParaRPr lang="en-US" sz="2400" b="0" i="0">
              <a:solidFill>
                <a:srgbClr val="000000"/>
              </a:solidFill>
              <a:effectLst/>
              <a:latin typeface="Calibri"/>
              <a:cs typeface="Calibri"/>
            </a:endParaRPr>
          </a:p>
          <a:p>
            <a:pPr algn="l" rtl="0" fontAlgn="base"/>
            <a:r>
              <a:rPr lang="en-US" sz="1800" b="1" i="0" u="none" strike="noStrike">
                <a:solidFill>
                  <a:srgbClr val="1CA64A"/>
                </a:solidFill>
                <a:effectLst/>
                <a:latin typeface="Calibri"/>
                <a:cs typeface="Calibri"/>
              </a:rPr>
              <a:t>What do you wonder?</a:t>
            </a:r>
            <a:endParaRPr lang="en-US" sz="2400" b="0" i="0">
              <a:solidFill>
                <a:srgbClr val="000000"/>
              </a:solidFill>
              <a:effectLst/>
              <a:latin typeface="Calibri"/>
              <a:cs typeface="Calibri"/>
            </a:endParaRPr>
          </a:p>
        </p:txBody>
      </p:sp>
      <p:pic>
        <p:nvPicPr>
          <p:cNvPr id="4" name="Picture 3" descr="Tip of iceberg submerged in water">
            <a:extLst>
              <a:ext uri="{FF2B5EF4-FFF2-40B4-BE49-F238E27FC236}">
                <a16:creationId xmlns:a16="http://schemas.microsoft.com/office/drawing/2014/main" id="{6FA3A34C-3350-215C-5505-B27D44409150}"/>
              </a:ext>
            </a:extLst>
          </p:cNvPr>
          <p:cNvPicPr>
            <a:picLocks noChangeAspect="1"/>
          </p:cNvPicPr>
          <p:nvPr/>
        </p:nvPicPr>
        <p:blipFill rotWithShape="1">
          <a:blip r:embed="rId5">
            <a:extLst>
              <a:ext uri="{28A0092B-C50C-407E-A947-70E740481C1C}">
                <a14:useLocalDpi xmlns:a14="http://schemas.microsoft.com/office/drawing/2010/main" val="0"/>
              </a:ext>
            </a:extLst>
          </a:blip>
          <a:srcRect t="9916" b="11345"/>
          <a:stretch/>
        </p:blipFill>
        <p:spPr>
          <a:xfrm>
            <a:off x="5000625" y="2092463"/>
            <a:ext cx="5896871" cy="3232466"/>
          </a:xfrm>
          <a:prstGeom prst="rect">
            <a:avLst/>
          </a:prstGeom>
          <a:ln w="12700">
            <a:solidFill>
              <a:schemeClr val="bg1">
                <a:lumMod val="50000"/>
              </a:schemeClr>
            </a:solidFill>
          </a:ln>
        </p:spPr>
      </p:pic>
      <p:pic>
        <p:nvPicPr>
          <p:cNvPr id="5" name="Picture 4" descr="Icon&#10;&#10;Description automatically generated">
            <a:extLst>
              <a:ext uri="{FF2B5EF4-FFF2-40B4-BE49-F238E27FC236}">
                <a16:creationId xmlns:a16="http://schemas.microsoft.com/office/drawing/2014/main" id="{223DA4E8-FAA0-118B-68F6-3FFB8B1A94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What properties of water can you observe?</a:t>
            </a:r>
            <a:endParaRPr lang="en-US" sz="4000" b="1">
              <a:solidFill>
                <a:schemeClr val="bg1"/>
              </a:solidFill>
              <a:latin typeface="+mn-lt"/>
              <a:ea typeface="HGSoeiKakugothicUB"/>
              <a:cs typeface="Myanmar Text"/>
            </a:endParaRPr>
          </a:p>
        </p:txBody>
      </p:sp>
    </p:spTree>
    <p:extLst>
      <p:ext uri="{BB962C8B-B14F-4D97-AF65-F5344CB8AC3E}">
        <p14:creationId xmlns:p14="http://schemas.microsoft.com/office/powerpoint/2010/main" val="24964931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1909C79-F58B-9D0A-1018-3F7F8E6E309B}"/>
              </a:ext>
            </a:extLst>
          </p:cNvPr>
          <p:cNvPicPr>
            <a:picLocks noChangeAspect="1"/>
          </p:cNvPicPr>
          <p:nvPr/>
        </p:nvPicPr>
        <p:blipFill>
          <a:blip r:embed="rId5"/>
          <a:stretch>
            <a:fillRect/>
          </a:stretch>
        </p:blipFill>
        <p:spPr>
          <a:xfrm>
            <a:off x="8256912" y="2779713"/>
            <a:ext cx="2076119" cy="3571875"/>
          </a:xfrm>
          <a:prstGeom prst="rect">
            <a:avLst/>
          </a:prstGeom>
        </p:spPr>
      </p:pic>
      <p:sp>
        <p:nvSpPr>
          <p:cNvPr id="10" name="TextBox 1">
            <a:extLst>
              <a:ext uri="{FF2B5EF4-FFF2-40B4-BE49-F238E27FC236}">
                <a16:creationId xmlns:a16="http://schemas.microsoft.com/office/drawing/2014/main" id="{28150B13-3742-9398-850A-998DC1E134ED}"/>
              </a:ext>
            </a:extLst>
          </p:cNvPr>
          <p:cNvSpPr txBox="1"/>
          <p:nvPr/>
        </p:nvSpPr>
        <p:spPr>
          <a:xfrm>
            <a:off x="341243" y="1893940"/>
            <a:ext cx="2912163"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Select</a:t>
            </a:r>
          </a:p>
          <a:p>
            <a:pPr algn="ctr"/>
            <a:r>
              <a:rPr lang="en-US" sz="2000" b="1">
                <a:solidFill>
                  <a:srgbClr val="D200B9"/>
                </a:solidFill>
                <a:cs typeface="Calibri"/>
              </a:rPr>
              <a:t>Temperature</a:t>
            </a:r>
            <a:endParaRPr lang="en-US" sz="2000">
              <a:cs typeface="Calibri"/>
            </a:endParaRPr>
          </a:p>
        </p:txBody>
      </p:sp>
      <p:sp>
        <p:nvSpPr>
          <p:cNvPr id="11" name="TextBox 2">
            <a:extLst>
              <a:ext uri="{FF2B5EF4-FFF2-40B4-BE49-F238E27FC236}">
                <a16:creationId xmlns:a16="http://schemas.microsoft.com/office/drawing/2014/main" id="{B9F105CC-D9C3-ECD3-4BAB-46B2A144B2BC}"/>
              </a:ext>
            </a:extLst>
          </p:cNvPr>
          <p:cNvSpPr txBox="1"/>
          <p:nvPr/>
        </p:nvSpPr>
        <p:spPr>
          <a:xfrm>
            <a:off x="4456746" y="1893940"/>
            <a:ext cx="2076450"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1"/>
              </a:spcAft>
            </a:pPr>
            <a:r>
              <a:rPr lang="en-US" sz="2000">
                <a:cs typeface="Calibri"/>
              </a:rPr>
              <a:t>Scan a </a:t>
            </a:r>
            <a:r>
              <a:rPr lang="en-US" sz="2000" b="1">
                <a:cs typeface="Calibri"/>
              </a:rPr>
              <a:t>single water molecule</a:t>
            </a:r>
            <a:endParaRPr lang="en-US" sz="1401">
              <a:cs typeface="Calibri"/>
            </a:endParaRPr>
          </a:p>
        </p:txBody>
      </p:sp>
      <p:sp>
        <p:nvSpPr>
          <p:cNvPr id="12" name="TextBox 3">
            <a:extLst>
              <a:ext uri="{FF2B5EF4-FFF2-40B4-BE49-F238E27FC236}">
                <a16:creationId xmlns:a16="http://schemas.microsoft.com/office/drawing/2014/main" id="{777B272F-1247-7586-8F10-DAF29DA343A7}"/>
              </a:ext>
            </a:extLst>
          </p:cNvPr>
          <p:cNvSpPr txBox="1"/>
          <p:nvPr/>
        </p:nvSpPr>
        <p:spPr>
          <a:xfrm>
            <a:off x="8508562" y="1863888"/>
            <a:ext cx="1595869" cy="707884"/>
          </a:xfrm>
          <a:prstGeom prst="rect">
            <a:avLst/>
          </a:prstGeom>
          <a:noFill/>
        </p:spPr>
        <p:txBody>
          <a:bodyPr rot="0" spcFirstLastPara="0" vert="horz" wrap="square" lIns="91440" tIns="45719" rIns="91440" bIns="45719"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cs typeface="Calibri"/>
              </a:rPr>
              <a:t>Explore the </a:t>
            </a:r>
            <a:r>
              <a:rPr lang="en-US" sz="2000" b="1">
                <a:solidFill>
                  <a:srgbClr val="D200B9"/>
                </a:solidFill>
                <a:cs typeface="Calibri"/>
              </a:rPr>
              <a:t>slider bar</a:t>
            </a:r>
            <a:endParaRPr lang="en-US" sz="2000">
              <a:cs typeface="Calibri"/>
            </a:endParaRPr>
          </a:p>
        </p:txBody>
      </p:sp>
      <p:sp>
        <p:nvSpPr>
          <p:cNvPr id="2" name="Title 1">
            <a:extLst>
              <a:ext uri="{FF2B5EF4-FFF2-40B4-BE49-F238E27FC236}">
                <a16:creationId xmlns:a16="http://schemas.microsoft.com/office/drawing/2014/main" id="{A90A24A1-7CA4-13F3-22A0-75B46CB3E375}"/>
              </a:ext>
            </a:extLst>
          </p:cNvPr>
          <p:cNvSpPr txBox="1">
            <a:spLocks/>
          </p:cNvSpPr>
          <p:nvPr/>
        </p:nvSpPr>
        <p:spPr>
          <a:xfrm>
            <a:off x="-44158" y="-244"/>
            <a:ext cx="1223640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Explore Temperature with the 3DMD AR </a:t>
            </a:r>
            <a:r>
              <a:rPr lang="en-US" sz="4000" b="1">
                <a:solidFill>
                  <a:schemeClr val="bg1"/>
                </a:solidFill>
                <a:ea typeface="HGSoeiKakugothicUB"/>
                <a:cs typeface="Calibri"/>
              </a:rPr>
              <a:t>EDU App</a:t>
            </a:r>
            <a:r>
              <a:rPr lang="en-US" sz="4000" b="1">
                <a:solidFill>
                  <a:schemeClr val="bg1"/>
                </a:solidFill>
                <a:ea typeface="HGSoeiKakugothicUB"/>
                <a:cs typeface="Myanmar Text"/>
              </a:rPr>
              <a:t> </a:t>
            </a:r>
            <a:endParaRPr lang="en-US">
              <a:solidFill>
                <a:schemeClr val="bg1"/>
              </a:solidFill>
            </a:endParaRPr>
          </a:p>
        </p:txBody>
      </p:sp>
      <p:pic>
        <p:nvPicPr>
          <p:cNvPr id="3080" name="Picture 8">
            <a:extLst>
              <a:ext uri="{FF2B5EF4-FFF2-40B4-BE49-F238E27FC236}">
                <a16:creationId xmlns:a16="http://schemas.microsoft.com/office/drawing/2014/main" id="{0FBFE339-F6D9-715B-4FFE-AD54AB18BC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9431" y="2779713"/>
            <a:ext cx="2076450" cy="35718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3F41AA5-B7F3-D855-847A-91563F69635C}"/>
              </a:ext>
            </a:extLst>
          </p:cNvPr>
          <p:cNvPicPr>
            <a:picLocks noChangeAspect="1"/>
          </p:cNvPicPr>
          <p:nvPr/>
        </p:nvPicPr>
        <p:blipFill>
          <a:blip r:embed="rId7"/>
          <a:stretch>
            <a:fillRect/>
          </a:stretch>
        </p:blipFill>
        <p:spPr>
          <a:xfrm>
            <a:off x="759100" y="2779713"/>
            <a:ext cx="2076450" cy="3572444"/>
          </a:xfrm>
          <a:prstGeom prst="rect">
            <a:avLst/>
          </a:prstGeom>
        </p:spPr>
      </p:pic>
      <p:sp>
        <p:nvSpPr>
          <p:cNvPr id="13" name="Oval 12">
            <a:extLst>
              <a:ext uri="{FF2B5EF4-FFF2-40B4-BE49-F238E27FC236}">
                <a16:creationId xmlns:a16="http://schemas.microsoft.com/office/drawing/2014/main" id="{79E9328C-DB9D-5494-8D0B-FF7C4AB00516}"/>
              </a:ext>
            </a:extLst>
          </p:cNvPr>
          <p:cNvSpPr/>
          <p:nvPr/>
        </p:nvSpPr>
        <p:spPr>
          <a:xfrm>
            <a:off x="797540" y="3350936"/>
            <a:ext cx="1086571" cy="111443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sp>
        <p:nvSpPr>
          <p:cNvPr id="14" name="Oval 13">
            <a:extLst>
              <a:ext uri="{FF2B5EF4-FFF2-40B4-BE49-F238E27FC236}">
                <a16:creationId xmlns:a16="http://schemas.microsoft.com/office/drawing/2014/main" id="{3676DB4C-3F84-9AD9-1189-A6E9602C0A09}"/>
              </a:ext>
            </a:extLst>
          </p:cNvPr>
          <p:cNvSpPr/>
          <p:nvPr/>
        </p:nvSpPr>
        <p:spPr>
          <a:xfrm>
            <a:off x="8218813" y="5124450"/>
            <a:ext cx="2144388" cy="686449"/>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pic>
        <p:nvPicPr>
          <p:cNvPr id="22" name="Picture 21" descr="Icon&#10;&#10;Description automatically generated">
            <a:extLst>
              <a:ext uri="{FF2B5EF4-FFF2-40B4-BE49-F238E27FC236}">
                <a16:creationId xmlns:a16="http://schemas.microsoft.com/office/drawing/2014/main" id="{D09ACE9E-4D31-578F-29DE-5B4EB53CD2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2163" y="127177"/>
            <a:ext cx="1200329" cy="1200329"/>
          </a:xfrm>
          <a:prstGeom prst="rect">
            <a:avLst/>
          </a:prstGeom>
        </p:spPr>
      </p:pic>
    </p:spTree>
    <p:custDataLst>
      <p:tags r:id="rId1"/>
    </p:custDataLst>
    <p:extLst>
      <p:ext uri="{BB962C8B-B14F-4D97-AF65-F5344CB8AC3E}">
        <p14:creationId xmlns:p14="http://schemas.microsoft.com/office/powerpoint/2010/main" val="2783379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8533405-9C0D-2E88-0A3E-6EFD1592804B}"/>
              </a:ext>
            </a:extLst>
          </p:cNvPr>
          <p:cNvPicPr>
            <a:picLocks noChangeAspect="1"/>
          </p:cNvPicPr>
          <p:nvPr/>
        </p:nvPicPr>
        <p:blipFill>
          <a:blip r:embed="rId5"/>
          <a:stretch>
            <a:fillRect/>
          </a:stretch>
        </p:blipFill>
        <p:spPr>
          <a:xfrm>
            <a:off x="4343432" y="3392748"/>
            <a:ext cx="2229010" cy="2229010"/>
          </a:xfrm>
          <a:prstGeom prst="rect">
            <a:avLst/>
          </a:prstGeom>
        </p:spPr>
      </p:pic>
      <p:pic>
        <p:nvPicPr>
          <p:cNvPr id="11" name="Picture 10">
            <a:extLst>
              <a:ext uri="{FF2B5EF4-FFF2-40B4-BE49-F238E27FC236}">
                <a16:creationId xmlns:a16="http://schemas.microsoft.com/office/drawing/2014/main" id="{6089C95C-4EE7-D139-CBAC-D69E6D244C5A}"/>
              </a:ext>
            </a:extLst>
          </p:cNvPr>
          <p:cNvPicPr>
            <a:picLocks noChangeAspect="1"/>
          </p:cNvPicPr>
          <p:nvPr/>
        </p:nvPicPr>
        <p:blipFill>
          <a:blip r:embed="rId6"/>
          <a:stretch>
            <a:fillRect/>
          </a:stretch>
        </p:blipFill>
        <p:spPr>
          <a:xfrm>
            <a:off x="7951433" y="1685390"/>
            <a:ext cx="2440342" cy="4198506"/>
          </a:xfrm>
          <a:prstGeom prst="rect">
            <a:avLst/>
          </a:prstGeom>
        </p:spPr>
      </p:pic>
      <p:sp>
        <p:nvSpPr>
          <p:cNvPr id="2" name="Title 1">
            <a:extLst>
              <a:ext uri="{FF2B5EF4-FFF2-40B4-BE49-F238E27FC236}">
                <a16:creationId xmlns:a16="http://schemas.microsoft.com/office/drawing/2014/main" id="{A90A24A1-7CA4-13F3-22A0-75B46CB3E375}"/>
              </a:ext>
            </a:extLst>
          </p:cNvPr>
          <p:cNvSpPr txBox="1">
            <a:spLocks/>
          </p:cNvSpPr>
          <p:nvPr/>
        </p:nvSpPr>
        <p:spPr>
          <a:xfrm>
            <a:off x="931235" y="14002"/>
            <a:ext cx="1051781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Water at -273</a:t>
            </a:r>
            <a:r>
              <a:rPr kumimoji="0" lang="en-US" sz="4000" b="1" i="0" u="none" strike="noStrike" kern="1200" cap="none" spc="0" normalizeH="0" baseline="30000" noProof="0">
                <a:ln>
                  <a:noFill/>
                </a:ln>
                <a:solidFill>
                  <a:prstClr val="white"/>
                </a:solidFill>
                <a:effectLst/>
                <a:uLnTx/>
                <a:uFillTx/>
                <a:latin typeface="Calibri" panose="020F0502020204030204"/>
                <a:ea typeface="HGSoeiKakugothicUB"/>
                <a:cs typeface="Myanmar Text"/>
              </a:rPr>
              <a:t>o</a:t>
            </a: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C</a:t>
            </a:r>
          </a:p>
        </p:txBody>
      </p:sp>
      <p:sp>
        <p:nvSpPr>
          <p:cNvPr id="6" name="TextBox 5">
            <a:extLst>
              <a:ext uri="{FF2B5EF4-FFF2-40B4-BE49-F238E27FC236}">
                <a16:creationId xmlns:a16="http://schemas.microsoft.com/office/drawing/2014/main" id="{89ABF825-44CC-04A9-1A32-F369BC946CB7}"/>
              </a:ext>
            </a:extLst>
          </p:cNvPr>
          <p:cNvSpPr txBox="1"/>
          <p:nvPr/>
        </p:nvSpPr>
        <p:spPr>
          <a:xfrm>
            <a:off x="954740" y="2483365"/>
            <a:ext cx="507066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rgbClr val="7030A0"/>
              </a:solidFill>
              <a:effectLst/>
              <a:uLnTx/>
              <a:uFillTx/>
              <a:latin typeface="Calibri" panose="020F0502020204030204"/>
              <a:ea typeface="+mn-ea"/>
              <a:cs typeface="Calibri"/>
            </a:endParaRPr>
          </a:p>
        </p:txBody>
      </p:sp>
      <p:sp>
        <p:nvSpPr>
          <p:cNvPr id="5" name="TextBox 4">
            <a:extLst>
              <a:ext uri="{FF2B5EF4-FFF2-40B4-BE49-F238E27FC236}">
                <a16:creationId xmlns:a16="http://schemas.microsoft.com/office/drawing/2014/main" id="{E085024E-ADAA-C586-E060-3C6C8B017C53}"/>
              </a:ext>
            </a:extLst>
          </p:cNvPr>
          <p:cNvSpPr txBox="1"/>
          <p:nvPr/>
        </p:nvSpPr>
        <p:spPr>
          <a:xfrm>
            <a:off x="926165" y="1982405"/>
            <a:ext cx="5762196" cy="1554272"/>
          </a:xfrm>
          <a:prstGeom prst="rect">
            <a:avLst/>
          </a:prstGeom>
          <a:noFill/>
        </p:spPr>
        <p:txBody>
          <a:bodyPr wrap="square" lIns="91440" tIns="45720" rIns="91440" bIns="45720" rtlCol="0" anchor="t">
            <a:spAutoFit/>
          </a:bodyPr>
          <a:lstStyle/>
          <a:p>
            <a:pPr>
              <a:spcAft>
                <a:spcPts val="1801"/>
              </a:spcAft>
            </a:pPr>
            <a:r>
              <a:rPr lang="en-US" sz="2000">
                <a:cs typeface="Calibri"/>
              </a:rPr>
              <a:t>How do water molecules behave at the lowest possible temperature of </a:t>
            </a:r>
            <a:r>
              <a:rPr lang="en-US" sz="2000" b="1">
                <a:cs typeface="Calibri"/>
              </a:rPr>
              <a:t>-273</a:t>
            </a:r>
            <a:r>
              <a:rPr lang="en-US" sz="2000" b="1" baseline="30000">
                <a:cs typeface="Calibri"/>
              </a:rPr>
              <a:t>o</a:t>
            </a:r>
            <a:r>
              <a:rPr lang="en-US" sz="2000" b="1">
                <a:cs typeface="Calibri"/>
              </a:rPr>
              <a:t>C ?</a:t>
            </a:r>
            <a:r>
              <a:rPr lang="en-US" sz="2000">
                <a:cs typeface="Calibri"/>
              </a:rPr>
              <a:t>  </a:t>
            </a:r>
          </a:p>
          <a:p>
            <a:pPr>
              <a:spcAft>
                <a:spcPts val="1801"/>
              </a:spcAft>
            </a:pPr>
            <a:r>
              <a:rPr lang="en-US" sz="2000">
                <a:cs typeface="Calibri"/>
              </a:rPr>
              <a:t>Slide the </a:t>
            </a:r>
            <a:r>
              <a:rPr lang="en-US" sz="2000" b="1">
                <a:solidFill>
                  <a:srgbClr val="D200B9"/>
                </a:solidFill>
                <a:cs typeface="Calibri"/>
              </a:rPr>
              <a:t>temperature slider bar </a:t>
            </a:r>
            <a:r>
              <a:rPr lang="en-US" sz="2000">
                <a:cs typeface="Calibri"/>
              </a:rPr>
              <a:t>all the way to the left and make some observations.</a:t>
            </a:r>
          </a:p>
        </p:txBody>
      </p:sp>
      <p:sp>
        <p:nvSpPr>
          <p:cNvPr id="9" name="Oval 8">
            <a:extLst>
              <a:ext uri="{FF2B5EF4-FFF2-40B4-BE49-F238E27FC236}">
                <a16:creationId xmlns:a16="http://schemas.microsoft.com/office/drawing/2014/main" id="{FC3887F9-E7C4-FBDA-69CC-97F87F20EC8D}"/>
              </a:ext>
            </a:extLst>
          </p:cNvPr>
          <p:cNvSpPr/>
          <p:nvPr/>
        </p:nvSpPr>
        <p:spPr>
          <a:xfrm>
            <a:off x="8099410" y="4571886"/>
            <a:ext cx="2144388" cy="686449"/>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801"/>
              <a:t> </a:t>
            </a:r>
          </a:p>
        </p:txBody>
      </p:sp>
      <p:cxnSp>
        <p:nvCxnSpPr>
          <p:cNvPr id="14" name="Straight Arrow Connector 13">
            <a:extLst>
              <a:ext uri="{FF2B5EF4-FFF2-40B4-BE49-F238E27FC236}">
                <a16:creationId xmlns:a16="http://schemas.microsoft.com/office/drawing/2014/main" id="{7900950D-EF96-9126-B01A-105260A01BD8}"/>
              </a:ext>
            </a:extLst>
          </p:cNvPr>
          <p:cNvCxnSpPr/>
          <p:nvPr/>
        </p:nvCxnSpPr>
        <p:spPr>
          <a:xfrm flipH="1">
            <a:off x="8648700" y="4924425"/>
            <a:ext cx="781050" cy="0"/>
          </a:xfrm>
          <a:prstGeom prst="straightConnector1">
            <a:avLst/>
          </a:prstGeom>
          <a:ln w="95250">
            <a:solidFill>
              <a:srgbClr val="FF0DE2"/>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A29EF30-8567-5DEB-6770-2E2D10A0363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442162" y="127177"/>
            <a:ext cx="1200329" cy="1200329"/>
          </a:xfrm>
          <a:prstGeom prst="rect">
            <a:avLst/>
          </a:prstGeom>
        </p:spPr>
      </p:pic>
      <p:sp>
        <p:nvSpPr>
          <p:cNvPr id="20" name="TextBox 19">
            <a:extLst>
              <a:ext uri="{FF2B5EF4-FFF2-40B4-BE49-F238E27FC236}">
                <a16:creationId xmlns:a16="http://schemas.microsoft.com/office/drawing/2014/main" id="{D277F015-BB2A-84F7-6708-7B2AB1D20828}"/>
              </a:ext>
            </a:extLst>
          </p:cNvPr>
          <p:cNvSpPr txBox="1"/>
          <p:nvPr/>
        </p:nvSpPr>
        <p:spPr>
          <a:xfrm>
            <a:off x="918587" y="3776240"/>
            <a:ext cx="3177388" cy="2169825"/>
          </a:xfrm>
          <a:prstGeom prst="rect">
            <a:avLst/>
          </a:prstGeom>
          <a:noFill/>
        </p:spPr>
        <p:txBody>
          <a:bodyPr wrap="square">
            <a:spAutoFit/>
          </a:bodyPr>
          <a:lstStyle/>
          <a:p>
            <a:pPr>
              <a:spcAft>
                <a:spcPts val="1801"/>
              </a:spcAft>
            </a:pPr>
            <a:r>
              <a:rPr lang="en-US" sz="2000">
                <a:cs typeface="Calibri"/>
              </a:rPr>
              <a:t>Using </a:t>
            </a:r>
            <a:r>
              <a:rPr lang="en-US" sz="2000" b="1">
                <a:cs typeface="Calibri"/>
              </a:rPr>
              <a:t>6x water molecules</a:t>
            </a:r>
            <a:r>
              <a:rPr lang="en-US" sz="2000">
                <a:cs typeface="Calibri"/>
              </a:rPr>
              <a:t>, create a model that matches what you observed in the app at temperatures below zero degrees.</a:t>
            </a:r>
          </a:p>
          <a:p>
            <a:pPr>
              <a:spcAft>
                <a:spcPts val="1801"/>
              </a:spcAft>
            </a:pPr>
            <a:endParaRPr lang="en-US" sz="2000">
              <a:cs typeface="Calibri"/>
            </a:endParaRPr>
          </a:p>
        </p:txBody>
      </p:sp>
      <p:sp>
        <p:nvSpPr>
          <p:cNvPr id="21" name="TextBox 20">
            <a:extLst>
              <a:ext uri="{FF2B5EF4-FFF2-40B4-BE49-F238E27FC236}">
                <a16:creationId xmlns:a16="http://schemas.microsoft.com/office/drawing/2014/main" id="{774C9EB4-12BE-C9B8-67E6-F14771960F86}"/>
              </a:ext>
            </a:extLst>
          </p:cNvPr>
          <p:cNvSpPr txBox="1"/>
          <p:nvPr/>
        </p:nvSpPr>
        <p:spPr>
          <a:xfrm>
            <a:off x="6106149" y="4850477"/>
            <a:ext cx="582211" cy="584775"/>
          </a:xfrm>
          <a:prstGeom prst="rect">
            <a:avLst/>
          </a:prstGeom>
          <a:noFill/>
        </p:spPr>
        <p:txBody>
          <a:bodyPr wrap="none" rtlCol="0">
            <a:spAutoFit/>
          </a:bodyPr>
          <a:lstStyle/>
          <a:p>
            <a:r>
              <a:rPr lang="en-US" sz="3200" b="1"/>
              <a:t>6x</a:t>
            </a:r>
          </a:p>
        </p:txBody>
      </p:sp>
    </p:spTree>
    <p:custDataLst>
      <p:tags r:id="rId1"/>
    </p:custDataLst>
    <p:extLst>
      <p:ext uri="{BB962C8B-B14F-4D97-AF65-F5344CB8AC3E}">
        <p14:creationId xmlns:p14="http://schemas.microsoft.com/office/powerpoint/2010/main" val="21740069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SharedWithUsers xmlns="256d1f37-a5bf-40ea-9e3b-df9e783b5a8c">
      <UserInfo>
        <DisplayName>Tim Herman</DisplayName>
        <AccountId>34</AccountId>
        <AccountType/>
      </UserInfo>
      <UserInfo>
        <DisplayName>Mark Hoelzer</DisplayName>
        <AccountId>91</AccountId>
        <AccountType/>
      </UserInfo>
      <UserInfo>
        <DisplayName>Kristopher Fournier</DisplayName>
        <AccountId>95</AccountId>
        <AccountType/>
      </UserInfo>
    </SharedWithUsers>
    <lcf76f155ced4ddcb4097134ff3c332f xmlns="fccfdd5f-3cf6-48f3-9c58-398738ebd05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16" ma:contentTypeDescription="Create a new document." ma:contentTypeScope="" ma:versionID="8cc81d5895fc50ad88f7b4737c6c9ffb">
  <xsd:schema xmlns:xsd="http://www.w3.org/2001/XMLSchema" xmlns:xs="http://www.w3.org/2001/XMLSchema" xmlns:p="http://schemas.microsoft.com/office/2006/metadata/properties" xmlns:ns2="fccfdd5f-3cf6-48f3-9c58-398738ebd059" xmlns:ns3="256d1f37-a5bf-40ea-9e3b-df9e783b5a8c" targetNamespace="http://schemas.microsoft.com/office/2006/metadata/properties" ma:root="true" ma:fieldsID="0c452478d52e95d240eb9374400f2398" ns2:_="" ns3:_="">
    <xsd:import namespace="fccfdd5f-3cf6-48f3-9c58-398738ebd059"/>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AutoKeyPoints" minOccurs="0"/>
                <xsd:element ref="ns2:MediaServiceKeyPoint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64b09a19-6bde-49ec-92dc-cfa1a5bba25d}"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156103-A01A-4A2D-B7C0-DD22F955C052}">
  <ds:schemaRefs>
    <ds:schemaRef ds:uri="256d1f37-a5bf-40ea-9e3b-df9e783b5a8c"/>
    <ds:schemaRef ds:uri="fccfdd5f-3cf6-48f3-9c58-398738ebd05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3.xml><?xml version="1.0" encoding="utf-8"?>
<ds:datastoreItem xmlns:ds="http://schemas.openxmlformats.org/officeDocument/2006/customXml" ds:itemID="{2C4933E7-9E28-4D1D-9A2B-5E742B2C4112}">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30</Slides>
  <Notes>28</Notes>
  <HiddenSlides>6</HiddenSlides>
  <ScaleCrop>false</ScaleCrop>
  <HeadingPairs>
    <vt:vector size="4" baseType="variant">
      <vt:variant>
        <vt:lpstr>Theme</vt:lpstr>
      </vt:variant>
      <vt:variant>
        <vt:i4>4</vt:i4>
      </vt:variant>
      <vt:variant>
        <vt:lpstr>Slide Titles</vt:lpstr>
      </vt:variant>
      <vt:variant>
        <vt:i4>30</vt:i4>
      </vt:variant>
    </vt:vector>
  </HeadingPairs>
  <TitlesOfParts>
    <vt:vector size="34" baseType="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revision>2</cp:revision>
  <dcterms:created xsi:type="dcterms:W3CDTF">2023-03-12T04:10:58Z</dcterms:created>
  <dcterms:modified xsi:type="dcterms:W3CDTF">2023-09-21T21:28:11Z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