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2.xml" ContentType="application/vnd.openxmlformats-officedocument.presentationml.tags+xml"/>
  <Override PartName="/ppt/notesSlides/notesSlide19.xml" ContentType="application/vnd.openxmlformats-officedocument.presentationml.notesSlide+xml"/>
  <Override PartName="/ppt/tags/tag3.xml" ContentType="application/vnd.openxmlformats-officedocument.presentationml.tags+xml"/>
  <Override PartName="/ppt/notesSlides/notesSlide20.xml" ContentType="application/vnd.openxmlformats-officedocument.presentationml.notesSlide+xml"/>
  <Override PartName="/ppt/tags/tag4.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5.xml" ContentType="application/vnd.openxmlformats-officedocument.presentationml.tags+xml"/>
  <Override PartName="/ppt/notesSlides/notesSlide2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47"/>
  </p:notesMasterIdLst>
  <p:sldIdLst>
    <p:sldId id="418" r:id="rId4"/>
    <p:sldId id="454" r:id="rId5"/>
    <p:sldId id="261" r:id="rId6"/>
    <p:sldId id="264" r:id="rId7"/>
    <p:sldId id="455" r:id="rId8"/>
    <p:sldId id="340" r:id="rId9"/>
    <p:sldId id="403" r:id="rId10"/>
    <p:sldId id="404" r:id="rId11"/>
    <p:sldId id="265" r:id="rId12"/>
    <p:sldId id="389" r:id="rId13"/>
    <p:sldId id="392" r:id="rId14"/>
    <p:sldId id="395" r:id="rId15"/>
    <p:sldId id="396" r:id="rId16"/>
    <p:sldId id="397" r:id="rId17"/>
    <p:sldId id="398" r:id="rId18"/>
    <p:sldId id="408" r:id="rId19"/>
    <p:sldId id="420" r:id="rId20"/>
    <p:sldId id="457" r:id="rId21"/>
    <p:sldId id="460" r:id="rId22"/>
    <p:sldId id="419" r:id="rId23"/>
    <p:sldId id="421" r:id="rId24"/>
    <p:sldId id="432" r:id="rId25"/>
    <p:sldId id="436" r:id="rId26"/>
    <p:sldId id="435" r:id="rId27"/>
    <p:sldId id="372" r:id="rId28"/>
    <p:sldId id="440" r:id="rId29"/>
    <p:sldId id="433" r:id="rId30"/>
    <p:sldId id="441" r:id="rId31"/>
    <p:sldId id="459" r:id="rId32"/>
    <p:sldId id="442" r:id="rId33"/>
    <p:sldId id="453" r:id="rId34"/>
    <p:sldId id="444" r:id="rId35"/>
    <p:sldId id="445" r:id="rId36"/>
    <p:sldId id="443" r:id="rId37"/>
    <p:sldId id="446" r:id="rId38"/>
    <p:sldId id="456" r:id="rId39"/>
    <p:sldId id="413" r:id="rId40"/>
    <p:sldId id="401" r:id="rId41"/>
    <p:sldId id="458" r:id="rId42"/>
    <p:sldId id="326" r:id="rId43"/>
    <p:sldId id="452" r:id="rId44"/>
    <p:sldId id="451" r:id="rId45"/>
    <p:sldId id="268"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EDFC38-6880-4735-4258-1E57024FD2C6}" name="Mark Arnholt" initials="MA" userId="S::mark.arnholt@3dmoleculardesigns.com::b7de0cc5-3486-4cd8-905c-b5e2c5e5ddca" providerId="AD"/>
  <p188:author id="{5DF8136E-96EE-49B3-05B1-CA45B916F0FC}" name="Mark Arnholt" initials="MA" userId="S::Mark.Arnholt@3dmoleculardesigns.com::b7de0cc5-3486-4cd8-905c-b5e2c5e5ddca" providerId="AD"/>
  <p188:author id="{DD0067E8-1D06-F072-A39A-41C102FBB7E9}" name="Ruth Hutson" initials="RH" userId="S::ruth.hutson@3dmoleculardesigns.com::b7a315b0-fa21-44f2-a340-f03b809ae5a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FE27F0-C44C-4D82-82D6-8C3FB2D6FCF3}" v="38" dt="2023-11-06T22:26:47.7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microsoft.com/office/2018/10/relationships/authors" Target="author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61FE2A-92E2-4C40-92BF-3E5A0E2CC0D7}" type="datetimeFigureOut">
              <a:rPr lang="en-US" smtClean="0"/>
              <a:t>11/8/2023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2CD401-5062-4A93-B5A1-AB257B106D74}" type="slidenum">
              <a:rPr lang="en-US" smtClean="0"/>
              <a:t>‹#›</a:t>
            </a:fld>
            <a:endParaRPr lang="en-US"/>
          </a:p>
        </p:txBody>
      </p:sp>
    </p:spTree>
    <p:extLst>
      <p:ext uri="{BB962C8B-B14F-4D97-AF65-F5344CB8AC3E}">
        <p14:creationId xmlns:p14="http://schemas.microsoft.com/office/powerpoint/2010/main" val="597140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this presentation, we will use the Water Kit (optional), Phospholipids </a:t>
            </a:r>
            <a:r>
              <a:rPr lang="en-US" dirty="0" err="1"/>
              <a:t>Molymod</a:t>
            </a:r>
            <a:r>
              <a:rPr lang="en-US" dirty="0"/>
              <a:t> Models (Optional), the Phospholipids and Membrane Kit, and several 3D printed models (aquaporin, potassium voltage-gated channel, and sodium voltage-gated channel). </a:t>
            </a:r>
          </a:p>
        </p:txBody>
      </p:sp>
      <p:sp>
        <p:nvSpPr>
          <p:cNvPr id="4" name="Slide Number Placeholder 3"/>
          <p:cNvSpPr>
            <a:spLocks noGrp="1"/>
          </p:cNvSpPr>
          <p:nvPr>
            <p:ph type="sldNum" sz="quarter" idx="5"/>
          </p:nvPr>
        </p:nvSpPr>
        <p:spPr/>
        <p:txBody>
          <a:bodyPr/>
          <a:lstStyle/>
          <a:p>
            <a:fld id="{8C916263-F4AD-4FDF-883C-15B909C8229B}" type="slidenum">
              <a:rPr lang="en-US" smtClean="0"/>
              <a:t>1</a:t>
            </a:fld>
            <a:endParaRPr lang="en-US"/>
          </a:p>
        </p:txBody>
      </p:sp>
    </p:spTree>
    <p:extLst>
      <p:ext uri="{BB962C8B-B14F-4D97-AF65-F5344CB8AC3E}">
        <p14:creationId xmlns:p14="http://schemas.microsoft.com/office/powerpoint/2010/main" val="37400778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11</a:t>
            </a:fld>
            <a:endParaRPr lang="en-US"/>
          </a:p>
        </p:txBody>
      </p:sp>
    </p:spTree>
    <p:extLst>
      <p:ext uri="{BB962C8B-B14F-4D97-AF65-F5344CB8AC3E}">
        <p14:creationId xmlns:p14="http://schemas.microsoft.com/office/powerpoint/2010/main" val="3402580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12</a:t>
            </a:fld>
            <a:endParaRPr lang="en-US"/>
          </a:p>
        </p:txBody>
      </p:sp>
    </p:spTree>
    <p:extLst>
      <p:ext uri="{BB962C8B-B14F-4D97-AF65-F5344CB8AC3E}">
        <p14:creationId xmlns:p14="http://schemas.microsoft.com/office/powerpoint/2010/main" val="1148503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Phospholipid models </a:t>
            </a:r>
          </a:p>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13</a:t>
            </a:fld>
            <a:endParaRPr lang="en-US"/>
          </a:p>
        </p:txBody>
      </p:sp>
    </p:spTree>
    <p:extLst>
      <p:ext uri="{BB962C8B-B14F-4D97-AF65-F5344CB8AC3E}">
        <p14:creationId xmlns:p14="http://schemas.microsoft.com/office/powerpoint/2010/main" val="2426576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14</a:t>
            </a:fld>
            <a:endParaRPr lang="en-US"/>
          </a:p>
        </p:txBody>
      </p:sp>
    </p:spTree>
    <p:extLst>
      <p:ext uri="{BB962C8B-B14F-4D97-AF65-F5344CB8AC3E}">
        <p14:creationId xmlns:p14="http://schemas.microsoft.com/office/powerpoint/2010/main" val="29859019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Phospholipid models </a:t>
            </a:r>
          </a:p>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15</a:t>
            </a:fld>
            <a:endParaRPr lang="en-US"/>
          </a:p>
        </p:txBody>
      </p:sp>
    </p:spTree>
    <p:extLst>
      <p:ext uri="{BB962C8B-B14F-4D97-AF65-F5344CB8AC3E}">
        <p14:creationId xmlns:p14="http://schemas.microsoft.com/office/powerpoint/2010/main" val="40358906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first thought experiment, the phospholipids heads would be pointing down and the phospholipids tails would be pointing away from the water.  A </a:t>
            </a:r>
            <a:r>
              <a:rPr lang="en-US" dirty="0" err="1"/>
              <a:t>monofilm</a:t>
            </a:r>
            <a:r>
              <a:rPr lang="en-US" dirty="0"/>
              <a:t> would be formed. </a:t>
            </a:r>
          </a:p>
          <a:p>
            <a:endParaRPr lang="en-US" dirty="0"/>
          </a:p>
          <a:p>
            <a:r>
              <a:rPr lang="en-US" dirty="0"/>
              <a:t>In the second thought experiment, the phospholipid heads would be pointing outwards and the phospholipid tails would be pointing inside.  A micelle would be formed. </a:t>
            </a:r>
          </a:p>
          <a:p>
            <a:endParaRPr lang="en-US" dirty="0"/>
          </a:p>
          <a:p>
            <a:r>
              <a:rPr lang="en-US" dirty="0"/>
              <a:t>In the final thought experiment, there would be two layers of phospholipids, the heads would be nearest the water on the inside and outside.  The tails would be touching forming a liposome. </a:t>
            </a:r>
          </a:p>
        </p:txBody>
      </p:sp>
      <p:sp>
        <p:nvSpPr>
          <p:cNvPr id="4" name="Slide Number Placeholder 3"/>
          <p:cNvSpPr>
            <a:spLocks noGrp="1"/>
          </p:cNvSpPr>
          <p:nvPr>
            <p:ph type="sldNum" sz="quarter" idx="5"/>
          </p:nvPr>
        </p:nvSpPr>
        <p:spPr/>
        <p:txBody>
          <a:bodyPr/>
          <a:lstStyle/>
          <a:p>
            <a:fld id="{A41D09FE-F307-4964-9705-B8CB856696E2}" type="slidenum">
              <a:rPr lang="en-US" smtClean="0"/>
              <a:t>16</a:t>
            </a:fld>
            <a:endParaRPr lang="en-US"/>
          </a:p>
        </p:txBody>
      </p:sp>
    </p:spTree>
    <p:extLst>
      <p:ext uri="{BB962C8B-B14F-4D97-AF65-F5344CB8AC3E}">
        <p14:creationId xmlns:p14="http://schemas.microsoft.com/office/powerpoint/2010/main" val="14275850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18 water molecules total in this image… equilibrium would be reached on both sides of the membrane if you move 3 from the extracellular side to the intracellular side.</a:t>
            </a:r>
          </a:p>
        </p:txBody>
      </p:sp>
      <p:sp>
        <p:nvSpPr>
          <p:cNvPr id="4" name="Slide Number Placeholder 3"/>
          <p:cNvSpPr>
            <a:spLocks noGrp="1"/>
          </p:cNvSpPr>
          <p:nvPr>
            <p:ph type="sldNum" sz="quarter" idx="5"/>
          </p:nvPr>
        </p:nvSpPr>
        <p:spPr/>
        <p:txBody>
          <a:bodyPr/>
          <a:lstStyle/>
          <a:p>
            <a:fld id="{5F2CD401-5062-4A93-B5A1-AB257B106D74}" type="slidenum">
              <a:rPr lang="en-US" smtClean="0"/>
              <a:t>23</a:t>
            </a:fld>
            <a:endParaRPr lang="en-US"/>
          </a:p>
        </p:txBody>
      </p:sp>
    </p:spTree>
    <p:extLst>
      <p:ext uri="{BB962C8B-B14F-4D97-AF65-F5344CB8AC3E}">
        <p14:creationId xmlns:p14="http://schemas.microsoft.com/office/powerpoint/2010/main" val="31755655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What the teacher is doing</a:t>
            </a:r>
            <a:r>
              <a:rPr lang="en-US"/>
              <a:t>: Point out that action potentials are critical in many multicellular organisms. They signal critical functions such as respiration and muscle movement to escape a predator. Optional activity: Use the Phospholipid and Membrane Transport Kit or Synapse Kit to have students model an action potential.</a:t>
            </a:r>
          </a:p>
          <a:p>
            <a:endParaRPr lang="en-US"/>
          </a:p>
          <a:p>
            <a:r>
              <a:rPr lang="en-US"/>
              <a:t>Encourage students to consider the following question: </a:t>
            </a:r>
            <a:r>
              <a:rPr lang="en-US" i="1"/>
              <a:t>why would a cell need transport proteins?</a:t>
            </a:r>
            <a:r>
              <a:rPr lang="en-US"/>
              <a:t> This may be a time to expand upon the phospholipid bilayer of the cell and explain why they are necessary in living systems.</a:t>
            </a:r>
            <a:endParaRPr lang="en-US">
              <a:cs typeface="Calibri"/>
            </a:endParaRPr>
          </a:p>
          <a:p>
            <a:endParaRPr lang="en-US"/>
          </a:p>
          <a:p>
            <a:r>
              <a:rPr lang="en-US" b="1" i="1"/>
              <a:t>What the student is doing</a:t>
            </a:r>
            <a:r>
              <a:rPr lang="en-US"/>
              <a:t>: Students should model the movement of K+ and Na+ ions in the  Phospholipid and Membrane Transport Kit or Synapse Kit. Resources to do this are available by clicking on the link on the slide. Students DO NOT need all the pieces to model this. </a:t>
            </a:r>
            <a:endParaRPr lang="en-US">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25</a:t>
            </a:fld>
            <a:endParaRPr lang="en-US"/>
          </a:p>
        </p:txBody>
      </p:sp>
    </p:spTree>
    <p:extLst>
      <p:ext uri="{BB962C8B-B14F-4D97-AF65-F5344CB8AC3E}">
        <p14:creationId xmlns:p14="http://schemas.microsoft.com/office/powerpoint/2010/main" val="42146607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 Our “Gated Sodium Channel” is a repurposed GLUT channel for this activity. </a:t>
            </a:r>
          </a:p>
          <a:p>
            <a:r>
              <a:rPr lang="en-US"/>
              <a:t>*The synapse kit includes Gated K+, leak K+, and gated Na+ channels.</a:t>
            </a:r>
          </a:p>
        </p:txBody>
      </p:sp>
      <p:sp>
        <p:nvSpPr>
          <p:cNvPr id="4" name="Slide Number Placeholder 3"/>
          <p:cNvSpPr>
            <a:spLocks noGrp="1"/>
          </p:cNvSpPr>
          <p:nvPr>
            <p:ph type="sldNum" sz="quarter" idx="5"/>
          </p:nvPr>
        </p:nvSpPr>
        <p:spPr/>
        <p:txBody>
          <a:bodyPr/>
          <a:lstStyle/>
          <a:p>
            <a:fld id="{5F2CD401-5062-4A93-B5A1-AB257B106D74}" type="slidenum">
              <a:rPr lang="en-US" smtClean="0"/>
              <a:t>27</a:t>
            </a:fld>
            <a:endParaRPr lang="en-US"/>
          </a:p>
        </p:txBody>
      </p:sp>
    </p:spTree>
    <p:extLst>
      <p:ext uri="{BB962C8B-B14F-4D97-AF65-F5344CB8AC3E}">
        <p14:creationId xmlns:p14="http://schemas.microsoft.com/office/powerpoint/2010/main" val="33862379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What the teacher is doing</a:t>
            </a:r>
            <a:r>
              <a:rPr lang="en-US"/>
              <a:t>: Point out that action potentials are critical in many multicellular organisms. They signal critical functions such as respiration and muscle movement to escape a predator. Optional activity: Use the Phospholipid and Membrane Transport Kit or Synapse Kit to have students model an action potential.</a:t>
            </a:r>
          </a:p>
          <a:p>
            <a:endParaRPr lang="en-US"/>
          </a:p>
          <a:p>
            <a:r>
              <a:rPr lang="en-US"/>
              <a:t>Encourage students to consider the following question: </a:t>
            </a:r>
            <a:r>
              <a:rPr lang="en-US" i="1"/>
              <a:t>why would a cell need transport proteins?</a:t>
            </a:r>
            <a:r>
              <a:rPr lang="en-US"/>
              <a:t> This may be a time to expand upon the phospholipid bilayer of the cell and explain why they are necessary in living systems.</a:t>
            </a:r>
            <a:endParaRPr lang="en-US">
              <a:cs typeface="Calibri"/>
            </a:endParaRPr>
          </a:p>
          <a:p>
            <a:endParaRPr lang="en-US"/>
          </a:p>
          <a:p>
            <a:r>
              <a:rPr lang="en-US" b="1" i="1"/>
              <a:t>What the student is doing</a:t>
            </a:r>
            <a:r>
              <a:rPr lang="en-US"/>
              <a:t>: Students should model the movement of K+ and Na+ ions in the  Phospholipid and Membrane Transport Kit or Synapse Kit. Resources to do this are available by clicking on the link on the slide. Students DO NOT need all the pieces to model this. </a:t>
            </a:r>
            <a:endParaRPr lang="en-US">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29</a:t>
            </a:fld>
            <a:endParaRPr lang="en-US"/>
          </a:p>
        </p:txBody>
      </p:sp>
    </p:spTree>
    <p:extLst>
      <p:ext uri="{BB962C8B-B14F-4D97-AF65-F5344CB8AC3E}">
        <p14:creationId xmlns:p14="http://schemas.microsoft.com/office/powerpoint/2010/main" val="2922709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a:t>
            </a:fld>
            <a:endParaRPr lang="en-US"/>
          </a:p>
        </p:txBody>
      </p:sp>
    </p:spTree>
    <p:extLst>
      <p:ext uri="{BB962C8B-B14F-4D97-AF65-F5344CB8AC3E}">
        <p14:creationId xmlns:p14="http://schemas.microsoft.com/office/powerpoint/2010/main" val="41849688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What the teacher is doing</a:t>
            </a:r>
            <a:r>
              <a:rPr lang="en-US"/>
              <a:t>: Point out that action potentials are critical in many multicellular organisms. They signal critical functions such as respiration and muscle movement to escape a predator. Optional activity: Use the Phospholipid and Membrane Transport Kit or Synapse Kit to have students model an action potential.</a:t>
            </a:r>
          </a:p>
          <a:p>
            <a:endParaRPr lang="en-US"/>
          </a:p>
          <a:p>
            <a:r>
              <a:rPr lang="en-US"/>
              <a:t>Encourage students to consider the following question: </a:t>
            </a:r>
            <a:r>
              <a:rPr lang="en-US" i="1"/>
              <a:t>why would a cell need transport proteins?</a:t>
            </a:r>
            <a:r>
              <a:rPr lang="en-US"/>
              <a:t> This may be a time to expand upon the phospholipid bilayer of the cell and explain why they are necessary in living systems.</a:t>
            </a:r>
            <a:endParaRPr lang="en-US">
              <a:cs typeface="Calibri"/>
            </a:endParaRPr>
          </a:p>
          <a:p>
            <a:endParaRPr lang="en-US"/>
          </a:p>
          <a:p>
            <a:r>
              <a:rPr lang="en-US" b="1" i="1"/>
              <a:t>What the student is doing</a:t>
            </a:r>
            <a:r>
              <a:rPr lang="en-US"/>
              <a:t>: Students should model the movement of K+ and Na+ ions in the  Phospholipid and Membrane Transport Kit or Synapse Kit. Resources to do this are available by clicking on the link on the slide. Students DO NOT need all the pieces to model this. </a:t>
            </a:r>
            <a:endParaRPr lang="en-US">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31</a:t>
            </a:fld>
            <a:endParaRPr lang="en-US"/>
          </a:p>
        </p:txBody>
      </p:sp>
    </p:spTree>
    <p:extLst>
      <p:ext uri="{BB962C8B-B14F-4D97-AF65-F5344CB8AC3E}">
        <p14:creationId xmlns:p14="http://schemas.microsoft.com/office/powerpoint/2010/main" val="16505618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What the teacher is doing</a:t>
            </a:r>
            <a:r>
              <a:rPr lang="en-US"/>
              <a:t>: Point out that action potentials are critical in many multicellular organisms. They signal critical functions such as respiration and muscle movement to escape a predator. Optional activity: Use the Phospholipid and Membrane Transport Kit or Synapse Kit to have students model an action potential.</a:t>
            </a:r>
          </a:p>
          <a:p>
            <a:endParaRPr lang="en-US"/>
          </a:p>
          <a:p>
            <a:r>
              <a:rPr lang="en-US"/>
              <a:t>Encourage students to consider the following question: </a:t>
            </a:r>
            <a:r>
              <a:rPr lang="en-US" i="1"/>
              <a:t>why would a cell need transport proteins?</a:t>
            </a:r>
            <a:r>
              <a:rPr lang="en-US"/>
              <a:t> This may be a time to expand upon the phospholipid bilayer of the cell and explain why they are necessary in living systems.</a:t>
            </a:r>
            <a:endParaRPr lang="en-US">
              <a:cs typeface="Calibri"/>
            </a:endParaRPr>
          </a:p>
          <a:p>
            <a:endParaRPr lang="en-US"/>
          </a:p>
          <a:p>
            <a:r>
              <a:rPr lang="en-US" b="1" i="1"/>
              <a:t>What the student is doing</a:t>
            </a:r>
            <a:r>
              <a:rPr lang="en-US"/>
              <a:t>: Students should model the movement of K+ and Na+ ions in the  Phospholipid and Membrane Transport Kit or Synapse Kit. Resources to do this are available by clicking on the link on the slide. Students DO NOT need all the pieces to model this. </a:t>
            </a:r>
            <a:endParaRPr lang="en-US">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33</a:t>
            </a:fld>
            <a:endParaRPr lang="en-US"/>
          </a:p>
        </p:txBody>
      </p:sp>
    </p:spTree>
    <p:extLst>
      <p:ext uri="{BB962C8B-B14F-4D97-AF65-F5344CB8AC3E}">
        <p14:creationId xmlns:p14="http://schemas.microsoft.com/office/powerpoint/2010/main" val="784182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37</a:t>
            </a:fld>
            <a:endParaRPr lang="en-US"/>
          </a:p>
        </p:txBody>
      </p:sp>
    </p:spTree>
    <p:extLst>
      <p:ext uri="{BB962C8B-B14F-4D97-AF65-F5344CB8AC3E}">
        <p14:creationId xmlns:p14="http://schemas.microsoft.com/office/powerpoint/2010/main" val="17237681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38</a:t>
            </a:fld>
            <a:endParaRPr lang="en-US"/>
          </a:p>
        </p:txBody>
      </p:sp>
    </p:spTree>
    <p:extLst>
      <p:ext uri="{BB962C8B-B14F-4D97-AF65-F5344CB8AC3E}">
        <p14:creationId xmlns:p14="http://schemas.microsoft.com/office/powerpoint/2010/main" val="27872890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What the teacher is doing</a:t>
            </a:r>
            <a:r>
              <a:rPr lang="en-US"/>
              <a:t>: Point out that action potentials are critical in many multicellular organisms. They signal critical functions such as respiration and muscle movement to escape a predator. Optional activity: Use the Phospholipid and Membrane Transport Kit or Synapse Kit to have students model an action potential.</a:t>
            </a:r>
          </a:p>
          <a:p>
            <a:endParaRPr lang="en-US"/>
          </a:p>
          <a:p>
            <a:r>
              <a:rPr lang="en-US"/>
              <a:t>Encourage students to consider the following question: </a:t>
            </a:r>
            <a:r>
              <a:rPr lang="en-US" i="1"/>
              <a:t>why would a cell need transport proteins?</a:t>
            </a:r>
            <a:r>
              <a:rPr lang="en-US"/>
              <a:t> This may be a time to expand upon the phospholipid bilayer of the cell and explain why they are necessary in living systems.</a:t>
            </a:r>
            <a:endParaRPr lang="en-US">
              <a:cs typeface="Calibri"/>
            </a:endParaRPr>
          </a:p>
          <a:p>
            <a:endParaRPr lang="en-US"/>
          </a:p>
          <a:p>
            <a:r>
              <a:rPr lang="en-US" b="1" i="1"/>
              <a:t>What the student is doing</a:t>
            </a:r>
            <a:r>
              <a:rPr lang="en-US"/>
              <a:t>: Students should model the movement of K+ and Na+ ions in the  Phospholipid and Membrane Transport Kit or Synapse Kit. Resources to do this are available by clicking on the link on the slide. Students DO NOT need all the pieces to model this. </a:t>
            </a:r>
            <a:endParaRPr lang="en-US">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39</a:t>
            </a:fld>
            <a:endParaRPr lang="en-US"/>
          </a:p>
        </p:txBody>
      </p:sp>
    </p:spTree>
    <p:extLst>
      <p:ext uri="{BB962C8B-B14F-4D97-AF65-F5344CB8AC3E}">
        <p14:creationId xmlns:p14="http://schemas.microsoft.com/office/powerpoint/2010/main" val="276448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a:t>
            </a:fld>
            <a:endParaRPr lang="en-US"/>
          </a:p>
        </p:txBody>
      </p:sp>
    </p:spTree>
    <p:extLst>
      <p:ext uri="{BB962C8B-B14F-4D97-AF65-F5344CB8AC3E}">
        <p14:creationId xmlns:p14="http://schemas.microsoft.com/office/powerpoint/2010/main" val="41849688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p>
          <a:p>
            <a:pPr>
              <a:defRPr/>
            </a:pPr>
            <a:r>
              <a:rPr lang="en-US"/>
              <a:t>You should notice that oxygens are attracted to hydrogens on other water molecules.  This is because of hydrogen bonding which leads to many of the important properties of water and how it interacts with other substances. </a:t>
            </a:r>
            <a:r>
              <a:rPr lang="en-US" b="1"/>
              <a:t> </a:t>
            </a:r>
            <a:endParaRPr lang="en-US" b="1">
              <a:cs typeface="Calibri"/>
            </a:endParaRPr>
          </a:p>
          <a:p>
            <a:endParaRPr lang="en-US"/>
          </a:p>
        </p:txBody>
      </p:sp>
      <p:sp>
        <p:nvSpPr>
          <p:cNvPr id="4" name="Slide Number Placeholder 3"/>
          <p:cNvSpPr>
            <a:spLocks noGrp="1"/>
          </p:cNvSpPr>
          <p:nvPr>
            <p:ph type="sldNum" sz="quarter" idx="5"/>
          </p:nvPr>
        </p:nvSpPr>
        <p:spPr/>
        <p:txBody>
          <a:bodyPr/>
          <a:lstStyle/>
          <a:p>
            <a:fld id="{A41D09FE-F307-4964-9705-B8CB856696E2}" type="slidenum">
              <a:rPr lang="en-US" smtClean="0"/>
              <a:t>4</a:t>
            </a:fld>
            <a:endParaRPr lang="en-US"/>
          </a:p>
        </p:txBody>
      </p:sp>
    </p:spTree>
    <p:extLst>
      <p:ext uri="{BB962C8B-B14F-4D97-AF65-F5344CB8AC3E}">
        <p14:creationId xmlns:p14="http://schemas.microsoft.com/office/powerpoint/2010/main" val="1893939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Now I have them retrieve the grey and white molecule from the cup and interact it with several water molecules.  How it this interact with water?  Talk about the difference between the thought bubble and text on the screen.  [</a:t>
            </a:r>
            <a:r>
              <a:rPr lang="en-US" i="1" dirty="0">
                <a:cs typeface="Calibri"/>
              </a:rPr>
              <a:t>Wait for responses.</a:t>
            </a:r>
            <a:r>
              <a:rPr lang="en-US" dirty="0">
                <a:cs typeface="Calibri"/>
              </a:rPr>
              <a:t>]</a:t>
            </a:r>
          </a:p>
          <a:p>
            <a:endParaRPr lang="en-US" dirty="0">
              <a:cs typeface="Calibri"/>
            </a:endParaRPr>
          </a:p>
          <a:p>
            <a:r>
              <a:rPr lang="en-US" dirty="0">
                <a:cs typeface="Calibri"/>
              </a:rPr>
              <a:t> </a:t>
            </a:r>
            <a:r>
              <a:rPr lang="en-US" b="1" dirty="0">
                <a:cs typeface="Calibri"/>
              </a:rPr>
              <a:t>[Advance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5</a:t>
            </a:fld>
            <a:endParaRPr lang="en-US"/>
          </a:p>
        </p:txBody>
      </p:sp>
    </p:spTree>
    <p:extLst>
      <p:ext uri="{BB962C8B-B14F-4D97-AF65-F5344CB8AC3E}">
        <p14:creationId xmlns:p14="http://schemas.microsoft.com/office/powerpoint/2010/main" val="299816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Ethane is a non-polar molecule because it has an even charge across the entire molecule. Ethane does not form hydrogen bonds. Since water is polar and has an unequal charge across the molecule, it will not interact with ethane.</a:t>
            </a:r>
          </a:p>
          <a:p>
            <a:r>
              <a:rPr lang="en-US" dirty="0"/>
              <a:t>  </a:t>
            </a:r>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6</a:t>
            </a:fld>
            <a:endParaRPr lang="en-US"/>
          </a:p>
        </p:txBody>
      </p:sp>
    </p:spTree>
    <p:extLst>
      <p:ext uri="{BB962C8B-B14F-4D97-AF65-F5344CB8AC3E}">
        <p14:creationId xmlns:p14="http://schemas.microsoft.com/office/powerpoint/2010/main" val="1378565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7</a:t>
            </a:fld>
            <a:endParaRPr lang="en-US"/>
          </a:p>
        </p:txBody>
      </p:sp>
    </p:spTree>
    <p:extLst>
      <p:ext uri="{BB962C8B-B14F-4D97-AF65-F5344CB8AC3E}">
        <p14:creationId xmlns:p14="http://schemas.microsoft.com/office/powerpoint/2010/main" val="2977306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8</a:t>
            </a:fld>
            <a:endParaRPr lang="en-US"/>
          </a:p>
        </p:txBody>
      </p:sp>
    </p:spTree>
    <p:extLst>
      <p:ext uri="{BB962C8B-B14F-4D97-AF65-F5344CB8AC3E}">
        <p14:creationId xmlns:p14="http://schemas.microsoft.com/office/powerpoint/2010/main" val="3062955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five phospholipid models:  phosphatidylcholine, phosphatidylserine, phosphatidylinositol, phosphatidylethanolamine, and sphingomyelin.</a:t>
            </a:r>
          </a:p>
          <a:p>
            <a:r>
              <a:rPr lang="en-US"/>
              <a:t>  </a:t>
            </a:r>
          </a:p>
        </p:txBody>
      </p:sp>
      <p:sp>
        <p:nvSpPr>
          <p:cNvPr id="4" name="Slide Number Placeholder 3"/>
          <p:cNvSpPr>
            <a:spLocks noGrp="1"/>
          </p:cNvSpPr>
          <p:nvPr>
            <p:ph type="sldNum" sz="quarter" idx="5"/>
          </p:nvPr>
        </p:nvSpPr>
        <p:spPr/>
        <p:txBody>
          <a:bodyPr/>
          <a:lstStyle/>
          <a:p>
            <a:fld id="{A41D09FE-F307-4964-9705-B8CB856696E2}" type="slidenum">
              <a:rPr lang="en-US" smtClean="0"/>
              <a:t>9</a:t>
            </a:fld>
            <a:endParaRPr lang="en-US"/>
          </a:p>
        </p:txBody>
      </p:sp>
    </p:spTree>
    <p:extLst>
      <p:ext uri="{BB962C8B-B14F-4D97-AF65-F5344CB8AC3E}">
        <p14:creationId xmlns:p14="http://schemas.microsoft.com/office/powerpoint/2010/main" val="3730577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E9A23-59D2-98E4-BB79-3588C9D097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8E6B4B7-FC87-C750-A193-389A4D8C12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05A93A7-D505-D494-0A39-5BC41930BCDF}"/>
              </a:ext>
            </a:extLst>
          </p:cNvPr>
          <p:cNvSpPr>
            <a:spLocks noGrp="1"/>
          </p:cNvSpPr>
          <p:nvPr>
            <p:ph type="dt" sz="half" idx="10"/>
          </p:nvPr>
        </p:nvSpPr>
        <p:spPr/>
        <p:txBody>
          <a:bodyPr/>
          <a:lstStyle/>
          <a:p>
            <a:fld id="{37E120F7-6CF8-4B5C-B308-F2D2550B2A28}" type="datetimeFigureOut">
              <a:rPr lang="en-US" smtClean="0"/>
              <a:t>11/8/2023</a:t>
            </a:fld>
            <a:endParaRPr lang="en-US"/>
          </a:p>
        </p:txBody>
      </p:sp>
      <p:sp>
        <p:nvSpPr>
          <p:cNvPr id="5" name="Footer Placeholder 4">
            <a:extLst>
              <a:ext uri="{FF2B5EF4-FFF2-40B4-BE49-F238E27FC236}">
                <a16:creationId xmlns:a16="http://schemas.microsoft.com/office/drawing/2014/main" id="{1C1AEC1D-689B-9ACA-F299-6C8400ED8B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700F5E-209D-26D6-F209-2D56A394AB2F}"/>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2101864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6333D-F2D7-6584-F55E-E0D9D0ABE45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579CA11-AFF5-A4A7-FEF2-A0C1059B885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899ABA-412F-2D0C-FDFA-46FD6A4C299A}"/>
              </a:ext>
            </a:extLst>
          </p:cNvPr>
          <p:cNvSpPr>
            <a:spLocks noGrp="1"/>
          </p:cNvSpPr>
          <p:nvPr>
            <p:ph type="dt" sz="half" idx="10"/>
          </p:nvPr>
        </p:nvSpPr>
        <p:spPr/>
        <p:txBody>
          <a:bodyPr/>
          <a:lstStyle/>
          <a:p>
            <a:fld id="{37E120F7-6CF8-4B5C-B308-F2D2550B2A28}" type="datetimeFigureOut">
              <a:rPr lang="en-US" smtClean="0"/>
              <a:t>11/8/2023</a:t>
            </a:fld>
            <a:endParaRPr lang="en-US"/>
          </a:p>
        </p:txBody>
      </p:sp>
      <p:sp>
        <p:nvSpPr>
          <p:cNvPr id="5" name="Footer Placeholder 4">
            <a:extLst>
              <a:ext uri="{FF2B5EF4-FFF2-40B4-BE49-F238E27FC236}">
                <a16:creationId xmlns:a16="http://schemas.microsoft.com/office/drawing/2014/main" id="{D8E2B22A-9868-8551-0897-038FA0DD06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844B7F-4A5C-2A01-E0CA-02941271F644}"/>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2100966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E5160D-4E91-169C-8DEA-BB36C75675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079062D-C1D0-1AAE-1B1E-5C4AAC9F08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F302A3-1062-3133-D6FF-0180695D8F87}"/>
              </a:ext>
            </a:extLst>
          </p:cNvPr>
          <p:cNvSpPr>
            <a:spLocks noGrp="1"/>
          </p:cNvSpPr>
          <p:nvPr>
            <p:ph type="dt" sz="half" idx="10"/>
          </p:nvPr>
        </p:nvSpPr>
        <p:spPr/>
        <p:txBody>
          <a:bodyPr/>
          <a:lstStyle/>
          <a:p>
            <a:fld id="{37E120F7-6CF8-4B5C-B308-F2D2550B2A28}" type="datetimeFigureOut">
              <a:rPr lang="en-US" smtClean="0"/>
              <a:t>11/8/2023</a:t>
            </a:fld>
            <a:endParaRPr lang="en-US"/>
          </a:p>
        </p:txBody>
      </p:sp>
      <p:sp>
        <p:nvSpPr>
          <p:cNvPr id="5" name="Footer Placeholder 4">
            <a:extLst>
              <a:ext uri="{FF2B5EF4-FFF2-40B4-BE49-F238E27FC236}">
                <a16:creationId xmlns:a16="http://schemas.microsoft.com/office/drawing/2014/main" id="{77A7CEA2-2145-01BF-A125-8E2567835A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675AF3-8F94-9531-81C8-E57F5033E45C}"/>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150198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BODY Slide LEFT 1">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407110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BODY Slide TOP 3">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4880030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9074200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BODY Slide RIGHT 1">
    <p:spTree>
      <p:nvGrpSpPr>
        <p:cNvPr id="1" name=""/>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786311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E3E1D-5F36-93DC-4328-16624B9D43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EB78E7-003B-445A-C83A-D5EC8A91FA5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F7B1CE-E3BA-6627-5394-028552CD077D}"/>
              </a:ext>
            </a:extLst>
          </p:cNvPr>
          <p:cNvSpPr>
            <a:spLocks noGrp="1"/>
          </p:cNvSpPr>
          <p:nvPr>
            <p:ph type="dt" sz="half" idx="10"/>
          </p:nvPr>
        </p:nvSpPr>
        <p:spPr/>
        <p:txBody>
          <a:bodyPr/>
          <a:lstStyle/>
          <a:p>
            <a:fld id="{37E120F7-6CF8-4B5C-B308-F2D2550B2A28}" type="datetimeFigureOut">
              <a:rPr lang="en-US" smtClean="0"/>
              <a:t>11/8/2023</a:t>
            </a:fld>
            <a:endParaRPr lang="en-US"/>
          </a:p>
        </p:txBody>
      </p:sp>
      <p:sp>
        <p:nvSpPr>
          <p:cNvPr id="5" name="Footer Placeholder 4">
            <a:extLst>
              <a:ext uri="{FF2B5EF4-FFF2-40B4-BE49-F238E27FC236}">
                <a16:creationId xmlns:a16="http://schemas.microsoft.com/office/drawing/2014/main" id="{67488907-E62C-3B50-B48E-F81B279456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1F827D-EDC2-1A36-5A7C-27804458816A}"/>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785556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65087-BF21-BB0C-346D-EB402AAE11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C93E963-CE3B-FD2F-5922-4E2A732D18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4D2DB3-6F1B-36EF-742E-7764BC1DCE69}"/>
              </a:ext>
            </a:extLst>
          </p:cNvPr>
          <p:cNvSpPr>
            <a:spLocks noGrp="1"/>
          </p:cNvSpPr>
          <p:nvPr>
            <p:ph type="dt" sz="half" idx="10"/>
          </p:nvPr>
        </p:nvSpPr>
        <p:spPr/>
        <p:txBody>
          <a:bodyPr/>
          <a:lstStyle/>
          <a:p>
            <a:fld id="{37E120F7-6CF8-4B5C-B308-F2D2550B2A28}" type="datetimeFigureOut">
              <a:rPr lang="en-US" smtClean="0"/>
              <a:t>11/8/2023</a:t>
            </a:fld>
            <a:endParaRPr lang="en-US"/>
          </a:p>
        </p:txBody>
      </p:sp>
      <p:sp>
        <p:nvSpPr>
          <p:cNvPr id="5" name="Footer Placeholder 4">
            <a:extLst>
              <a:ext uri="{FF2B5EF4-FFF2-40B4-BE49-F238E27FC236}">
                <a16:creationId xmlns:a16="http://schemas.microsoft.com/office/drawing/2014/main" id="{39C7AEFE-9C21-380A-C184-D1EC742BE0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04AD41-49AC-332E-D38E-B07104EA8332}"/>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882364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A4324-66A2-4F9C-40A8-28A0BC9309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9FF7CE-AFC8-10E8-441B-057772A556E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3ED66F3-6488-6BD9-8DED-87E56E2EA6E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4FA837C-9F16-230B-79D5-9D4D05BA22AA}"/>
              </a:ext>
            </a:extLst>
          </p:cNvPr>
          <p:cNvSpPr>
            <a:spLocks noGrp="1"/>
          </p:cNvSpPr>
          <p:nvPr>
            <p:ph type="dt" sz="half" idx="10"/>
          </p:nvPr>
        </p:nvSpPr>
        <p:spPr/>
        <p:txBody>
          <a:bodyPr/>
          <a:lstStyle/>
          <a:p>
            <a:fld id="{37E120F7-6CF8-4B5C-B308-F2D2550B2A28}" type="datetimeFigureOut">
              <a:rPr lang="en-US" smtClean="0"/>
              <a:t>11/8/2023</a:t>
            </a:fld>
            <a:endParaRPr lang="en-US"/>
          </a:p>
        </p:txBody>
      </p:sp>
      <p:sp>
        <p:nvSpPr>
          <p:cNvPr id="6" name="Footer Placeholder 5">
            <a:extLst>
              <a:ext uri="{FF2B5EF4-FFF2-40B4-BE49-F238E27FC236}">
                <a16:creationId xmlns:a16="http://schemas.microsoft.com/office/drawing/2014/main" id="{C34628E0-8243-D326-FA43-E153B79733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2D48DF-8401-1A89-2B12-9ED4AAA9C97C}"/>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2460411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245EC-0D68-C5B5-2471-0C3ED44EE7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90DC7BB-FF6E-9A6B-A155-18761D8666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231303-CCDD-2589-A588-9E2FBEB313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F9A1158-782E-BB00-5D4C-198E941ED1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F2C6F9-32DD-7A4F-ECDC-F34C8053B03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3E3A87C-7271-E7C6-73B9-3E08FCEE97EB}"/>
              </a:ext>
            </a:extLst>
          </p:cNvPr>
          <p:cNvSpPr>
            <a:spLocks noGrp="1"/>
          </p:cNvSpPr>
          <p:nvPr>
            <p:ph type="dt" sz="half" idx="10"/>
          </p:nvPr>
        </p:nvSpPr>
        <p:spPr/>
        <p:txBody>
          <a:bodyPr/>
          <a:lstStyle/>
          <a:p>
            <a:fld id="{37E120F7-6CF8-4B5C-B308-F2D2550B2A28}" type="datetimeFigureOut">
              <a:rPr lang="en-US" smtClean="0"/>
              <a:t>11/8/2023</a:t>
            </a:fld>
            <a:endParaRPr lang="en-US"/>
          </a:p>
        </p:txBody>
      </p:sp>
      <p:sp>
        <p:nvSpPr>
          <p:cNvPr id="8" name="Footer Placeholder 7">
            <a:extLst>
              <a:ext uri="{FF2B5EF4-FFF2-40B4-BE49-F238E27FC236}">
                <a16:creationId xmlns:a16="http://schemas.microsoft.com/office/drawing/2014/main" id="{DD30AB52-AFC4-8A5C-C4C8-702EDBAAFEA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6A6081E-CC8D-0204-5B67-82058F139EA4}"/>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3161123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3E6DB-F332-1167-979B-00DF543600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77E96AD-A061-C2E4-6D7F-61ABC25E78DA}"/>
              </a:ext>
            </a:extLst>
          </p:cNvPr>
          <p:cNvSpPr>
            <a:spLocks noGrp="1"/>
          </p:cNvSpPr>
          <p:nvPr>
            <p:ph type="dt" sz="half" idx="10"/>
          </p:nvPr>
        </p:nvSpPr>
        <p:spPr/>
        <p:txBody>
          <a:bodyPr/>
          <a:lstStyle/>
          <a:p>
            <a:fld id="{37E120F7-6CF8-4B5C-B308-F2D2550B2A28}" type="datetimeFigureOut">
              <a:rPr lang="en-US" smtClean="0"/>
              <a:t>11/8/2023</a:t>
            </a:fld>
            <a:endParaRPr lang="en-US"/>
          </a:p>
        </p:txBody>
      </p:sp>
      <p:sp>
        <p:nvSpPr>
          <p:cNvPr id="4" name="Footer Placeholder 3">
            <a:extLst>
              <a:ext uri="{FF2B5EF4-FFF2-40B4-BE49-F238E27FC236}">
                <a16:creationId xmlns:a16="http://schemas.microsoft.com/office/drawing/2014/main" id="{A9FE3D88-0247-E00E-6D55-3FD862CA86B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41963AE-76D6-EF3C-43AB-1C878825CEC9}"/>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4279275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94C031-58C2-8E22-A4E1-D95035DB7DF3}"/>
              </a:ext>
            </a:extLst>
          </p:cNvPr>
          <p:cNvSpPr>
            <a:spLocks noGrp="1"/>
          </p:cNvSpPr>
          <p:nvPr>
            <p:ph type="dt" sz="half" idx="10"/>
          </p:nvPr>
        </p:nvSpPr>
        <p:spPr/>
        <p:txBody>
          <a:bodyPr/>
          <a:lstStyle/>
          <a:p>
            <a:fld id="{37E120F7-6CF8-4B5C-B308-F2D2550B2A28}" type="datetimeFigureOut">
              <a:rPr lang="en-US" smtClean="0"/>
              <a:t>11/8/2023</a:t>
            </a:fld>
            <a:endParaRPr lang="en-US"/>
          </a:p>
        </p:txBody>
      </p:sp>
      <p:sp>
        <p:nvSpPr>
          <p:cNvPr id="3" name="Footer Placeholder 2">
            <a:extLst>
              <a:ext uri="{FF2B5EF4-FFF2-40B4-BE49-F238E27FC236}">
                <a16:creationId xmlns:a16="http://schemas.microsoft.com/office/drawing/2014/main" id="{21C27DDD-97A8-D2D5-40D1-E4F933B54F1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A7E40A4-04DF-65C6-BC7A-BD802BB12AC6}"/>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373967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97BB8-7038-29FC-3B97-0F135CF4EF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A8714E-B2CF-68DB-0806-3BF89E8B71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291735-3DDA-4AF6-6F85-85DA5D35CF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0BB7FD-E261-3E9C-97C9-981FD3D92265}"/>
              </a:ext>
            </a:extLst>
          </p:cNvPr>
          <p:cNvSpPr>
            <a:spLocks noGrp="1"/>
          </p:cNvSpPr>
          <p:nvPr>
            <p:ph type="dt" sz="half" idx="10"/>
          </p:nvPr>
        </p:nvSpPr>
        <p:spPr/>
        <p:txBody>
          <a:bodyPr/>
          <a:lstStyle/>
          <a:p>
            <a:fld id="{37E120F7-6CF8-4B5C-B308-F2D2550B2A28}" type="datetimeFigureOut">
              <a:rPr lang="en-US" smtClean="0"/>
              <a:t>11/8/2023</a:t>
            </a:fld>
            <a:endParaRPr lang="en-US"/>
          </a:p>
        </p:txBody>
      </p:sp>
      <p:sp>
        <p:nvSpPr>
          <p:cNvPr id="6" name="Footer Placeholder 5">
            <a:extLst>
              <a:ext uri="{FF2B5EF4-FFF2-40B4-BE49-F238E27FC236}">
                <a16:creationId xmlns:a16="http://schemas.microsoft.com/office/drawing/2014/main" id="{CB26B921-67C5-2F01-9B1D-C22E0CD06A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9340E5-B9F0-B8B5-5A2A-D6CA1CF5CA93}"/>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1135231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3D178-8FDF-5AF2-DABC-4EB30E5D49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3884FB-6962-2624-4B13-F4D2F493CA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125ABC-A178-AE5A-58BC-A81264A3DE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408703-DE94-1373-5770-F862D0CFA2D5}"/>
              </a:ext>
            </a:extLst>
          </p:cNvPr>
          <p:cNvSpPr>
            <a:spLocks noGrp="1"/>
          </p:cNvSpPr>
          <p:nvPr>
            <p:ph type="dt" sz="half" idx="10"/>
          </p:nvPr>
        </p:nvSpPr>
        <p:spPr/>
        <p:txBody>
          <a:bodyPr/>
          <a:lstStyle/>
          <a:p>
            <a:fld id="{37E120F7-6CF8-4B5C-B308-F2D2550B2A28}" type="datetimeFigureOut">
              <a:rPr lang="en-US" smtClean="0"/>
              <a:t>11/8/2023</a:t>
            </a:fld>
            <a:endParaRPr lang="en-US"/>
          </a:p>
        </p:txBody>
      </p:sp>
      <p:sp>
        <p:nvSpPr>
          <p:cNvPr id="6" name="Footer Placeholder 5">
            <a:extLst>
              <a:ext uri="{FF2B5EF4-FFF2-40B4-BE49-F238E27FC236}">
                <a16:creationId xmlns:a16="http://schemas.microsoft.com/office/drawing/2014/main" id="{8D93F15F-2A5F-BD55-4478-C2978CE1DC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C22494-01B7-C435-058A-EA06800231EA}"/>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4047498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38EF78-0DF0-AA6B-5677-5FD19FE69D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257FE99-6369-2E20-92EB-3083931907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1AF633-CC08-1FA8-705E-6FFEE1599F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E120F7-6CF8-4B5C-B308-F2D2550B2A28}" type="datetimeFigureOut">
              <a:rPr lang="en-US" smtClean="0"/>
              <a:t>11/8/2023</a:t>
            </a:fld>
            <a:endParaRPr lang="en-US"/>
          </a:p>
        </p:txBody>
      </p:sp>
      <p:sp>
        <p:nvSpPr>
          <p:cNvPr id="5" name="Footer Placeholder 4">
            <a:extLst>
              <a:ext uri="{FF2B5EF4-FFF2-40B4-BE49-F238E27FC236}">
                <a16:creationId xmlns:a16="http://schemas.microsoft.com/office/drawing/2014/main" id="{A1ABDA6A-FC3E-378B-FDDB-EA3C9E001A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AAC90BC-EADE-A724-661A-A703FD0A54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F41B49-2A18-466B-BC15-EAAC2249B61B}" type="slidenum">
              <a:rPr lang="en-US" smtClean="0"/>
              <a:t>‹#›</a:t>
            </a:fld>
            <a:endParaRPr lang="en-US"/>
          </a:p>
        </p:txBody>
      </p:sp>
    </p:spTree>
    <p:extLst>
      <p:ext uri="{BB962C8B-B14F-4D97-AF65-F5344CB8AC3E}">
        <p14:creationId xmlns:p14="http://schemas.microsoft.com/office/powerpoint/2010/main" val="36239987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3" r:id="rId13"/>
    <p:sldLayoutId id="2147483664" r:id="rId14"/>
    <p:sldLayoutId id="214748366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7.jpe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22.jpe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24.jpe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2.xml"/><Relationship Id="rId1" Type="http://schemas.openxmlformats.org/officeDocument/2006/relationships/tags" Target="../tags/tag1.xml"/><Relationship Id="rId6" Type="http://schemas.openxmlformats.org/officeDocument/2006/relationships/image" Target="../media/image36.png"/><Relationship Id="rId5" Type="http://schemas.openxmlformats.org/officeDocument/2006/relationships/hyperlink" Target="https://3dmoleculardesigns.com/wp-content/uploads/2022/09/StudentHandout_PartII_ModelingTheActionPotential_10-31-17.pdf" TargetMode="Externa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image" Target="../media/image36.png"/><Relationship Id="rId5" Type="http://schemas.openxmlformats.org/officeDocument/2006/relationships/hyperlink" Target="https://3dmoleculardesigns.com/wp-content/uploads/2022/09/StudentHandout_PartII_ModelingTheActionPotential_10-31-17.pdf" TargetMode="Externa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2.xml"/><Relationship Id="rId1" Type="http://schemas.openxmlformats.org/officeDocument/2006/relationships/tags" Target="../tags/tag3.xml"/><Relationship Id="rId6" Type="http://schemas.openxmlformats.org/officeDocument/2006/relationships/image" Target="../media/image36.png"/><Relationship Id="rId5" Type="http://schemas.openxmlformats.org/officeDocument/2006/relationships/hyperlink" Target="https://3dmoleculardesigns.com/wp-content/uploads/2022/09/StudentHandout_PartII_ModelingTheActionPotential_10-31-17.pdf" TargetMode="Externa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xml"/><Relationship Id="rId1" Type="http://schemas.openxmlformats.org/officeDocument/2006/relationships/tags" Target="../tags/tag4.xml"/><Relationship Id="rId6" Type="http://schemas.openxmlformats.org/officeDocument/2006/relationships/image" Target="../media/image36.png"/><Relationship Id="rId5" Type="http://schemas.openxmlformats.org/officeDocument/2006/relationships/hyperlink" Target="https://3dmoleculardesigns.com/wp-content/uploads/2022/09/StudentHandout_PartII_ModelingTheActionPotential_10-31-17.pdf" TargetMode="External"/><Relationship Id="rId4" Type="http://schemas.openxmlformats.org/officeDocument/2006/relationships/image" Target="../media/image35.png"/></Relationships>
</file>

<file path=ppt/slides/_rels/slide3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2.xml"/><Relationship Id="rId1" Type="http://schemas.openxmlformats.org/officeDocument/2006/relationships/slideLayout" Target="../slideLayouts/slideLayout13.xml"/><Relationship Id="rId5" Type="http://schemas.openxmlformats.org/officeDocument/2006/relationships/image" Target="../media/image47.jpeg"/><Relationship Id="rId4" Type="http://schemas.openxmlformats.org/officeDocument/2006/relationships/image" Target="../media/image46.jpeg"/></Relationships>
</file>

<file path=ppt/slides/_rels/slide3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image" Target="../media/image50.jpeg"/><Relationship Id="rId4" Type="http://schemas.openxmlformats.org/officeDocument/2006/relationships/image" Target="../media/image49.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2.xml"/><Relationship Id="rId1" Type="http://schemas.openxmlformats.org/officeDocument/2006/relationships/tags" Target="../tags/tag5.xml"/><Relationship Id="rId6" Type="http://schemas.openxmlformats.org/officeDocument/2006/relationships/image" Target="../media/image36.png"/><Relationship Id="rId5" Type="http://schemas.openxmlformats.org/officeDocument/2006/relationships/hyperlink" Target="https://3dmoleculardesigns.com/wp-content/uploads/2022/09/StudentHandout_PartII_ModelingTheActionPotential_10-31-17.pdf" TargetMode="External"/><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1.jpeg"/></Relationships>
</file>

<file path=ppt/slides/_rels/slide40.xml.rels><?xml version="1.0" encoding="UTF-8" standalone="yes"?>
<Relationships xmlns="http://schemas.openxmlformats.org/package/2006/relationships"><Relationship Id="rId3" Type="http://schemas.openxmlformats.org/officeDocument/2006/relationships/image" Target="../media/image52.tmp"/><Relationship Id="rId2" Type="http://schemas.openxmlformats.org/officeDocument/2006/relationships/image" Target="../media/image51.pn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016C7CB-9496-B41F-CD6F-E57B4E16354A}"/>
              </a:ext>
            </a:extLst>
          </p:cNvPr>
          <p:cNvSpPr txBox="1"/>
          <p:nvPr/>
        </p:nvSpPr>
        <p:spPr>
          <a:xfrm>
            <a:off x="6606067" y="4375365"/>
            <a:ext cx="4996543" cy="1868708"/>
          </a:xfrm>
          <a:prstGeom prst="rect">
            <a:avLst/>
          </a:prstGeom>
          <a:noFill/>
        </p:spPr>
        <p:txBody>
          <a:bodyPr wrap="square" lIns="0" tIns="36000" rIns="216000" bIns="36000" rtlCol="0">
            <a:spAutoFit/>
          </a:bodyPr>
          <a:lstStyle/>
          <a:p>
            <a:pPr>
              <a:lnSpc>
                <a:spcPct val="130000"/>
              </a:lnSpc>
              <a:spcBef>
                <a:spcPts val="1000"/>
              </a:spcBef>
            </a:pPr>
            <a:r>
              <a:rPr lang="en-US" b="1" dirty="0"/>
              <a:t>Mark Arnholt</a:t>
            </a:r>
          </a:p>
          <a:p>
            <a:pPr>
              <a:lnSpc>
                <a:spcPct val="130000"/>
              </a:lnSpc>
              <a:spcBef>
                <a:spcPts val="1000"/>
              </a:spcBef>
            </a:pPr>
            <a:r>
              <a:rPr lang="en-US" b="1" dirty="0"/>
              <a:t>Science Educator</a:t>
            </a:r>
          </a:p>
          <a:p>
            <a:pPr>
              <a:lnSpc>
                <a:spcPct val="130000"/>
              </a:lnSpc>
              <a:spcBef>
                <a:spcPts val="1000"/>
              </a:spcBef>
            </a:pPr>
            <a:r>
              <a:rPr lang="en-US" b="1" dirty="0"/>
              <a:t>3D Molecular Designs</a:t>
            </a:r>
          </a:p>
          <a:p>
            <a:pPr>
              <a:lnSpc>
                <a:spcPct val="130000"/>
              </a:lnSpc>
              <a:spcBef>
                <a:spcPts val="1000"/>
              </a:spcBef>
            </a:pPr>
            <a:r>
              <a:rPr lang="en-US" b="1" dirty="0"/>
              <a:t>Milwaukee, WI</a:t>
            </a:r>
          </a:p>
        </p:txBody>
      </p:sp>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1</a:t>
            </a:fld>
            <a:endParaRPr lang="en-US"/>
          </a:p>
        </p:txBody>
      </p:sp>
      <p:sp>
        <p:nvSpPr>
          <p:cNvPr id="7" name="Content Placeholder 3">
            <a:extLst>
              <a:ext uri="{FF2B5EF4-FFF2-40B4-BE49-F238E27FC236}">
                <a16:creationId xmlns:a16="http://schemas.microsoft.com/office/drawing/2014/main" id="{6EC0814B-F710-24ED-7C1E-1A5D4BCE9A5B}"/>
              </a:ext>
            </a:extLst>
          </p:cNvPr>
          <p:cNvSpPr>
            <a:spLocks noGrp="1"/>
          </p:cNvSpPr>
          <p:nvPr>
            <p:ph idx="1"/>
          </p:nvPr>
        </p:nvSpPr>
        <p:spPr>
          <a:xfrm>
            <a:off x="57024" y="2945412"/>
            <a:ext cx="6216775" cy="3536523"/>
          </a:xfrm>
        </p:spPr>
        <p:txBody>
          <a:bodyPr>
            <a:noAutofit/>
          </a:bodyPr>
          <a:lstStyle/>
          <a:p>
            <a:pPr marL="0" indent="0">
              <a:buNone/>
            </a:pPr>
            <a:endParaRPr lang="en-US" sz="4000">
              <a:solidFill>
                <a:schemeClr val="accent6"/>
              </a:solidFill>
              <a:latin typeface="Amasis MT Pro Black" panose="020B0604020202020204" pitchFamily="18" charset="0"/>
            </a:endParaRPr>
          </a:p>
          <a:p>
            <a:pPr marL="0" indent="0">
              <a:buNone/>
            </a:pPr>
            <a:endParaRPr lang="en-US" sz="4000">
              <a:solidFill>
                <a:schemeClr val="accent6"/>
              </a:solidFill>
              <a:latin typeface="Amasis MT Pro Black" panose="020B0604020202020204" pitchFamily="18" charset="0"/>
            </a:endParaRPr>
          </a:p>
          <a:p>
            <a:pPr marL="0" indent="0">
              <a:buNone/>
            </a:pPr>
            <a:r>
              <a:rPr lang="en-US" sz="4000">
                <a:solidFill>
                  <a:schemeClr val="accent6"/>
                </a:solidFill>
                <a:latin typeface="Amasis MT Pro Black" panose="020B0604020202020204" pitchFamily="18" charset="0"/>
              </a:rPr>
              <a:t>Water </a:t>
            </a:r>
            <a:r>
              <a:rPr lang="en-US" sz="4000" err="1">
                <a:solidFill>
                  <a:schemeClr val="accent6"/>
                </a:solidFill>
                <a:latin typeface="Amasis MT Pro Black" panose="020B0604020202020204" pitchFamily="18" charset="0"/>
              </a:rPr>
              <a:t>water</a:t>
            </a:r>
            <a:r>
              <a:rPr lang="en-US" sz="4000">
                <a:solidFill>
                  <a:schemeClr val="accent6"/>
                </a:solidFill>
                <a:latin typeface="Amasis MT Pro Black" panose="020B0604020202020204" pitchFamily="18" charset="0"/>
              </a:rPr>
              <a:t> everywhere… but how’d it get in there?</a:t>
            </a:r>
            <a:endParaRPr lang="en-US" sz="4000"/>
          </a:p>
        </p:txBody>
      </p:sp>
      <p:pic>
        <p:nvPicPr>
          <p:cNvPr id="1028" name="Picture 4">
            <a:extLst>
              <a:ext uri="{FF2B5EF4-FFF2-40B4-BE49-F238E27FC236}">
                <a16:creationId xmlns:a16="http://schemas.microsoft.com/office/drawing/2014/main" id="{7BE52DF0-BE71-1C42-F73E-0AC6B8B458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2129" y="816288"/>
            <a:ext cx="4996543" cy="333269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0D239223-922C-93EE-F47D-7B88006DBC5D}"/>
              </a:ext>
            </a:extLst>
          </p:cNvPr>
          <p:cNvPicPr>
            <a:picLocks noChangeAspect="1"/>
          </p:cNvPicPr>
          <p:nvPr/>
        </p:nvPicPr>
        <p:blipFill>
          <a:blip r:embed="rId4"/>
          <a:stretch>
            <a:fillRect/>
          </a:stretch>
        </p:blipFill>
        <p:spPr>
          <a:xfrm>
            <a:off x="8933013" y="5364151"/>
            <a:ext cx="3001865" cy="1300347"/>
          </a:xfrm>
          <a:prstGeom prst="rect">
            <a:avLst/>
          </a:prstGeom>
        </p:spPr>
      </p:pic>
      <p:pic>
        <p:nvPicPr>
          <p:cNvPr id="4" name="Picture 3">
            <a:extLst>
              <a:ext uri="{FF2B5EF4-FFF2-40B4-BE49-F238E27FC236}">
                <a16:creationId xmlns:a16="http://schemas.microsoft.com/office/drawing/2014/main" id="{A5FEF22D-2831-D6D3-4283-66296B708DF2}"/>
              </a:ext>
            </a:extLst>
          </p:cNvPr>
          <p:cNvPicPr>
            <a:picLocks noChangeAspect="1"/>
          </p:cNvPicPr>
          <p:nvPr/>
        </p:nvPicPr>
        <p:blipFill rotWithShape="1">
          <a:blip r:embed="rId5">
            <a:extLst>
              <a:ext uri="{28A0092B-C50C-407E-A947-70E740481C1C}">
                <a14:useLocalDpi xmlns:a14="http://schemas.microsoft.com/office/drawing/2010/main" val="0"/>
              </a:ext>
            </a:extLst>
          </a:blip>
          <a:srcRect l="1728" t="2019"/>
          <a:stretch/>
        </p:blipFill>
        <p:spPr>
          <a:xfrm>
            <a:off x="897375" y="734990"/>
            <a:ext cx="5198625" cy="3452190"/>
          </a:xfrm>
          <a:prstGeom prst="rect">
            <a:avLst/>
          </a:prstGeom>
        </p:spPr>
      </p:pic>
    </p:spTree>
    <p:extLst>
      <p:ext uri="{BB962C8B-B14F-4D97-AF65-F5344CB8AC3E}">
        <p14:creationId xmlns:p14="http://schemas.microsoft.com/office/powerpoint/2010/main" val="3527956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7AA6F3-F6F9-1209-A082-CFC4F0D2EFEF}"/>
              </a:ext>
            </a:extLst>
          </p:cNvPr>
          <p:cNvSpPr txBox="1"/>
          <p:nvPr/>
        </p:nvSpPr>
        <p:spPr>
          <a:xfrm>
            <a:off x="477520" y="1371600"/>
            <a:ext cx="11338560" cy="584775"/>
          </a:xfrm>
          <a:prstGeom prst="rect">
            <a:avLst/>
          </a:prstGeom>
          <a:noFill/>
        </p:spPr>
        <p:txBody>
          <a:bodyPr wrap="square" rtlCol="0">
            <a:spAutoFit/>
          </a:bodyPr>
          <a:lstStyle/>
          <a:p>
            <a:r>
              <a:rPr lang="en-US" sz="3200" dirty="0"/>
              <a:t>Modeling the Membrane: Phospholipids</a:t>
            </a:r>
          </a:p>
        </p:txBody>
      </p:sp>
      <p:pic>
        <p:nvPicPr>
          <p:cNvPr id="4098" name="Picture 2">
            <a:extLst>
              <a:ext uri="{FF2B5EF4-FFF2-40B4-BE49-F238E27FC236}">
                <a16:creationId xmlns:a16="http://schemas.microsoft.com/office/drawing/2014/main" id="{2B5854A2-FA96-FF04-2648-F06C28F284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520" y="2048193"/>
            <a:ext cx="3429000" cy="444817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41DD0621-CD83-45A2-936E-1F89206E4D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4955" y="2391093"/>
            <a:ext cx="2457450" cy="41052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AC6C684-D74C-D2D4-E017-6F0FBBC5D608}"/>
              </a:ext>
            </a:extLst>
          </p:cNvPr>
          <p:cNvSpPr txBox="1"/>
          <p:nvPr/>
        </p:nvSpPr>
        <p:spPr>
          <a:xfrm>
            <a:off x="6542404" y="2204720"/>
            <a:ext cx="5080635" cy="3693319"/>
          </a:xfrm>
          <a:prstGeom prst="rect">
            <a:avLst/>
          </a:prstGeom>
          <a:noFill/>
        </p:spPr>
        <p:txBody>
          <a:bodyPr wrap="square" rtlCol="0">
            <a:spAutoFit/>
          </a:bodyPr>
          <a:lstStyle/>
          <a:p>
            <a:r>
              <a:rPr lang="en-US" sz="2400" dirty="0"/>
              <a:t>Using multiple models help explain nuance in the phenomena we are typing to explain.</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389324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34D36DA2-B558-B1C5-3995-04EDBF7E50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4040" y="2130889"/>
            <a:ext cx="6248400" cy="34766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7219B57-3A8A-C07D-755D-4D0242E6B796}"/>
              </a:ext>
            </a:extLst>
          </p:cNvPr>
          <p:cNvSpPr txBox="1"/>
          <p:nvPr/>
        </p:nvSpPr>
        <p:spPr>
          <a:xfrm>
            <a:off x="200025" y="1061720"/>
            <a:ext cx="11791950" cy="584775"/>
          </a:xfrm>
          <a:prstGeom prst="rect">
            <a:avLst/>
          </a:prstGeom>
          <a:noFill/>
        </p:spPr>
        <p:txBody>
          <a:bodyPr wrap="square" rtlCol="0">
            <a:spAutoFit/>
          </a:bodyPr>
          <a:lstStyle/>
          <a:p>
            <a:pPr algn="ctr"/>
            <a:r>
              <a:rPr lang="en-US" sz="3200" dirty="0"/>
              <a:t>Constructing A Phospholipid</a:t>
            </a:r>
          </a:p>
        </p:txBody>
      </p:sp>
    </p:spTree>
    <p:extLst>
      <p:ext uri="{BB962C8B-B14F-4D97-AF65-F5344CB8AC3E}">
        <p14:creationId xmlns:p14="http://schemas.microsoft.com/office/powerpoint/2010/main" val="170184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219B57-3A8A-C07D-755D-4D0242E6B796}"/>
              </a:ext>
            </a:extLst>
          </p:cNvPr>
          <p:cNvSpPr txBox="1"/>
          <p:nvPr/>
        </p:nvSpPr>
        <p:spPr>
          <a:xfrm>
            <a:off x="1452880" y="1747520"/>
            <a:ext cx="9499600" cy="584775"/>
          </a:xfrm>
          <a:prstGeom prst="rect">
            <a:avLst/>
          </a:prstGeom>
          <a:noFill/>
        </p:spPr>
        <p:txBody>
          <a:bodyPr wrap="square" rtlCol="0">
            <a:spAutoFit/>
          </a:bodyPr>
          <a:lstStyle/>
          <a:p>
            <a:pPr algn="ctr"/>
            <a:r>
              <a:rPr lang="en-US" sz="3200" dirty="0"/>
              <a:t>Constructing A Phospholipid</a:t>
            </a:r>
          </a:p>
        </p:txBody>
      </p:sp>
      <p:pic>
        <p:nvPicPr>
          <p:cNvPr id="9218" name="Picture 2">
            <a:extLst>
              <a:ext uri="{FF2B5EF4-FFF2-40B4-BE49-F238E27FC236}">
                <a16:creationId xmlns:a16="http://schemas.microsoft.com/office/drawing/2014/main" id="{544BA37F-3A1E-4EC5-7BEB-4B116F82B1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140" y="2556718"/>
            <a:ext cx="3604578" cy="1181259"/>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a:extLst>
              <a:ext uri="{FF2B5EF4-FFF2-40B4-BE49-F238E27FC236}">
                <a16:creationId xmlns:a16="http://schemas.microsoft.com/office/drawing/2014/main" id="{2A995BD0-E6E8-7CFC-ED4B-7B1DEA0326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6355" y="2468563"/>
            <a:ext cx="2152650" cy="3648075"/>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8DB0782A-FB6D-7EF4-7BD4-59663CC1E4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1860" y="2468563"/>
            <a:ext cx="2667000" cy="33813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55DEF74-0777-4056-B2CA-6836FE62DBE6}"/>
              </a:ext>
            </a:extLst>
          </p:cNvPr>
          <p:cNvSpPr txBox="1"/>
          <p:nvPr/>
        </p:nvSpPr>
        <p:spPr>
          <a:xfrm>
            <a:off x="993140" y="4076700"/>
            <a:ext cx="3604578" cy="830997"/>
          </a:xfrm>
          <a:prstGeom prst="rect">
            <a:avLst/>
          </a:prstGeom>
          <a:noFill/>
        </p:spPr>
        <p:txBody>
          <a:bodyPr wrap="square" rtlCol="0">
            <a:spAutoFit/>
          </a:bodyPr>
          <a:lstStyle/>
          <a:p>
            <a:r>
              <a:rPr lang="en-US" sz="2400" dirty="0"/>
              <a:t>Remove a hydrogen from the glycerol backbone</a:t>
            </a:r>
            <a:r>
              <a:rPr lang="en-US" dirty="0"/>
              <a:t>. </a:t>
            </a:r>
          </a:p>
        </p:txBody>
      </p:sp>
      <p:sp>
        <p:nvSpPr>
          <p:cNvPr id="4" name="TextBox 3">
            <a:extLst>
              <a:ext uri="{FF2B5EF4-FFF2-40B4-BE49-F238E27FC236}">
                <a16:creationId xmlns:a16="http://schemas.microsoft.com/office/drawing/2014/main" id="{3B3D153E-4B4B-257E-B5EC-D7755E54DF0A}"/>
              </a:ext>
            </a:extLst>
          </p:cNvPr>
          <p:cNvSpPr txBox="1"/>
          <p:nvPr/>
        </p:nvSpPr>
        <p:spPr>
          <a:xfrm>
            <a:off x="6096000" y="3429000"/>
            <a:ext cx="2289760" cy="1938992"/>
          </a:xfrm>
          <a:prstGeom prst="rect">
            <a:avLst/>
          </a:prstGeom>
          <a:noFill/>
        </p:spPr>
        <p:txBody>
          <a:bodyPr wrap="square" rtlCol="0">
            <a:spAutoFit/>
          </a:bodyPr>
          <a:lstStyle/>
          <a:p>
            <a:r>
              <a:rPr lang="en-US" sz="2400" dirty="0"/>
              <a:t>Remove a hydroxyl </a:t>
            </a:r>
          </a:p>
          <a:p>
            <a:r>
              <a:rPr lang="en-US" sz="2400" dirty="0"/>
              <a:t>From the saturated</a:t>
            </a:r>
          </a:p>
          <a:p>
            <a:r>
              <a:rPr lang="en-US" sz="2400" dirty="0"/>
              <a:t>fatty acid. </a:t>
            </a:r>
          </a:p>
        </p:txBody>
      </p:sp>
      <p:sp>
        <p:nvSpPr>
          <p:cNvPr id="5" name="TextBox 4">
            <a:extLst>
              <a:ext uri="{FF2B5EF4-FFF2-40B4-BE49-F238E27FC236}">
                <a16:creationId xmlns:a16="http://schemas.microsoft.com/office/drawing/2014/main" id="{E914B1F0-CEF2-DBA2-4A85-F931F59667C4}"/>
              </a:ext>
            </a:extLst>
          </p:cNvPr>
          <p:cNvSpPr txBox="1"/>
          <p:nvPr/>
        </p:nvSpPr>
        <p:spPr>
          <a:xfrm>
            <a:off x="10058400" y="3924300"/>
            <a:ext cx="2162515" cy="1938992"/>
          </a:xfrm>
          <a:prstGeom prst="rect">
            <a:avLst/>
          </a:prstGeom>
          <a:noFill/>
        </p:spPr>
        <p:txBody>
          <a:bodyPr wrap="square" rtlCol="0">
            <a:spAutoFit/>
          </a:bodyPr>
          <a:lstStyle/>
          <a:p>
            <a:r>
              <a:rPr lang="en-US" sz="2400" dirty="0"/>
              <a:t>Join the glycerol and </a:t>
            </a:r>
          </a:p>
          <a:p>
            <a:r>
              <a:rPr lang="en-US" sz="2400" dirty="0"/>
              <a:t>saturated fatty acid </a:t>
            </a:r>
          </a:p>
          <a:p>
            <a:r>
              <a:rPr lang="en-US" sz="2400" dirty="0"/>
              <a:t>Together</a:t>
            </a:r>
            <a:r>
              <a:rPr lang="en-US" dirty="0"/>
              <a:t>. </a:t>
            </a:r>
          </a:p>
        </p:txBody>
      </p:sp>
    </p:spTree>
    <p:extLst>
      <p:ext uri="{BB962C8B-B14F-4D97-AF65-F5344CB8AC3E}">
        <p14:creationId xmlns:p14="http://schemas.microsoft.com/office/powerpoint/2010/main" val="4103384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219B57-3A8A-C07D-755D-4D0242E6B796}"/>
              </a:ext>
            </a:extLst>
          </p:cNvPr>
          <p:cNvSpPr txBox="1"/>
          <p:nvPr/>
        </p:nvSpPr>
        <p:spPr>
          <a:xfrm>
            <a:off x="1452880" y="1747520"/>
            <a:ext cx="9499600" cy="584775"/>
          </a:xfrm>
          <a:prstGeom prst="rect">
            <a:avLst/>
          </a:prstGeom>
          <a:noFill/>
        </p:spPr>
        <p:txBody>
          <a:bodyPr wrap="square" rtlCol="0">
            <a:spAutoFit/>
          </a:bodyPr>
          <a:lstStyle/>
          <a:p>
            <a:pPr algn="ctr"/>
            <a:r>
              <a:rPr lang="en-US" sz="3200" dirty="0"/>
              <a:t>Constructing A Phospholipid</a:t>
            </a:r>
          </a:p>
        </p:txBody>
      </p:sp>
      <p:pic>
        <p:nvPicPr>
          <p:cNvPr id="10242" name="Picture 2">
            <a:extLst>
              <a:ext uri="{FF2B5EF4-FFF2-40B4-BE49-F238E27FC236}">
                <a16:creationId xmlns:a16="http://schemas.microsoft.com/office/drawing/2014/main" id="{9D34849F-2010-E228-8FC6-05BF8A7C0E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 y="2453005"/>
            <a:ext cx="3886200" cy="89535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a:extLst>
              <a:ext uri="{FF2B5EF4-FFF2-40B4-BE49-F238E27FC236}">
                <a16:creationId xmlns:a16="http://schemas.microsoft.com/office/drawing/2014/main" id="{6014DFAD-B979-BBE4-1D48-31FB55C869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0580" y="2642553"/>
            <a:ext cx="2667000" cy="3381375"/>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a:extLst>
              <a:ext uri="{FF2B5EF4-FFF2-40B4-BE49-F238E27FC236}">
                <a16:creationId xmlns:a16="http://schemas.microsoft.com/office/drawing/2014/main" id="{55C459E6-E311-70D8-508C-6D2517D5AF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80680" y="2453005"/>
            <a:ext cx="2971800" cy="33909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A828DD2-3560-A4D5-BDE3-D58B95ED04E7}"/>
              </a:ext>
            </a:extLst>
          </p:cNvPr>
          <p:cNvSpPr txBox="1"/>
          <p:nvPr/>
        </p:nvSpPr>
        <p:spPr>
          <a:xfrm>
            <a:off x="819150" y="4171950"/>
            <a:ext cx="3531870" cy="1200329"/>
          </a:xfrm>
          <a:prstGeom prst="rect">
            <a:avLst/>
          </a:prstGeom>
          <a:noFill/>
        </p:spPr>
        <p:txBody>
          <a:bodyPr wrap="square" rtlCol="0">
            <a:spAutoFit/>
          </a:bodyPr>
          <a:lstStyle/>
          <a:p>
            <a:r>
              <a:rPr lang="en-US" sz="2400" dirty="0"/>
              <a:t>Join the hydrogen and the hydroxyl group to make water. </a:t>
            </a:r>
          </a:p>
        </p:txBody>
      </p:sp>
      <p:sp>
        <p:nvSpPr>
          <p:cNvPr id="4" name="TextBox 3">
            <a:extLst>
              <a:ext uri="{FF2B5EF4-FFF2-40B4-BE49-F238E27FC236}">
                <a16:creationId xmlns:a16="http://schemas.microsoft.com/office/drawing/2014/main" id="{0664EB98-8D47-3D3C-1EBE-B599EC0ED907}"/>
              </a:ext>
            </a:extLst>
          </p:cNvPr>
          <p:cNvSpPr txBox="1"/>
          <p:nvPr/>
        </p:nvSpPr>
        <p:spPr>
          <a:xfrm>
            <a:off x="5791200" y="4457700"/>
            <a:ext cx="2102563" cy="1569660"/>
          </a:xfrm>
          <a:prstGeom prst="rect">
            <a:avLst/>
          </a:prstGeom>
          <a:noFill/>
        </p:spPr>
        <p:txBody>
          <a:bodyPr wrap="none" rtlCol="0">
            <a:spAutoFit/>
          </a:bodyPr>
          <a:lstStyle/>
          <a:p>
            <a:r>
              <a:rPr lang="en-US" sz="2400" dirty="0"/>
              <a:t>Remove a </a:t>
            </a:r>
          </a:p>
          <a:p>
            <a:r>
              <a:rPr lang="en-US" sz="2400" dirty="0"/>
              <a:t>hydrogen from </a:t>
            </a:r>
          </a:p>
          <a:p>
            <a:r>
              <a:rPr lang="en-US" sz="2400" dirty="0"/>
              <a:t>the glycerol</a:t>
            </a:r>
          </a:p>
          <a:p>
            <a:r>
              <a:rPr lang="en-US" sz="2400" dirty="0"/>
              <a:t> backbone</a:t>
            </a:r>
          </a:p>
        </p:txBody>
      </p:sp>
      <p:sp>
        <p:nvSpPr>
          <p:cNvPr id="5" name="TextBox 4">
            <a:extLst>
              <a:ext uri="{FF2B5EF4-FFF2-40B4-BE49-F238E27FC236}">
                <a16:creationId xmlns:a16="http://schemas.microsoft.com/office/drawing/2014/main" id="{79CA2636-FBDA-5172-7DD7-2A4E06A086E8}"/>
              </a:ext>
            </a:extLst>
          </p:cNvPr>
          <p:cNvSpPr txBox="1"/>
          <p:nvPr/>
        </p:nvSpPr>
        <p:spPr>
          <a:xfrm>
            <a:off x="8773598" y="5314951"/>
            <a:ext cx="3418402" cy="1477328"/>
          </a:xfrm>
          <a:prstGeom prst="rect">
            <a:avLst/>
          </a:prstGeom>
          <a:noFill/>
        </p:spPr>
        <p:txBody>
          <a:bodyPr wrap="square" rtlCol="0">
            <a:spAutoFit/>
          </a:bodyPr>
          <a:lstStyle/>
          <a:p>
            <a:r>
              <a:rPr lang="en-US" sz="2400" dirty="0"/>
              <a:t>Attach the unsaturated</a:t>
            </a:r>
          </a:p>
          <a:p>
            <a:r>
              <a:rPr lang="en-US" sz="2400" dirty="0"/>
              <a:t> fatty acid  to the glycerol </a:t>
            </a:r>
          </a:p>
          <a:p>
            <a:r>
              <a:rPr lang="en-US" sz="2400" dirty="0"/>
              <a:t>backbone</a:t>
            </a:r>
          </a:p>
          <a:p>
            <a:endParaRPr lang="en-US" dirty="0"/>
          </a:p>
        </p:txBody>
      </p:sp>
    </p:spTree>
    <p:extLst>
      <p:ext uri="{BB962C8B-B14F-4D97-AF65-F5344CB8AC3E}">
        <p14:creationId xmlns:p14="http://schemas.microsoft.com/office/powerpoint/2010/main" val="13592372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219B57-3A8A-C07D-755D-4D0242E6B796}"/>
              </a:ext>
            </a:extLst>
          </p:cNvPr>
          <p:cNvSpPr txBox="1"/>
          <p:nvPr/>
        </p:nvSpPr>
        <p:spPr>
          <a:xfrm>
            <a:off x="1452880" y="1747520"/>
            <a:ext cx="9499600" cy="584775"/>
          </a:xfrm>
          <a:prstGeom prst="rect">
            <a:avLst/>
          </a:prstGeom>
          <a:noFill/>
        </p:spPr>
        <p:txBody>
          <a:bodyPr wrap="square" rtlCol="0">
            <a:spAutoFit/>
          </a:bodyPr>
          <a:lstStyle/>
          <a:p>
            <a:pPr algn="ctr"/>
            <a:r>
              <a:rPr lang="en-US" sz="3200" dirty="0"/>
              <a:t>Constructing A Phospholipid</a:t>
            </a:r>
          </a:p>
        </p:txBody>
      </p:sp>
      <p:pic>
        <p:nvPicPr>
          <p:cNvPr id="11266" name="Picture 2">
            <a:extLst>
              <a:ext uri="{FF2B5EF4-FFF2-40B4-BE49-F238E27FC236}">
                <a16:creationId xmlns:a16="http://schemas.microsoft.com/office/drawing/2014/main" id="{89C01E2B-6543-30BF-8D92-3893FA6207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0783" y="2332295"/>
            <a:ext cx="7839075" cy="3810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FB995E7-27E5-D9C0-F252-9FAAE28386F3}"/>
              </a:ext>
            </a:extLst>
          </p:cNvPr>
          <p:cNvSpPr txBox="1"/>
          <p:nvPr/>
        </p:nvSpPr>
        <p:spPr>
          <a:xfrm>
            <a:off x="361951" y="2722425"/>
            <a:ext cx="3143250" cy="3046988"/>
          </a:xfrm>
          <a:prstGeom prst="rect">
            <a:avLst/>
          </a:prstGeom>
          <a:noFill/>
        </p:spPr>
        <p:txBody>
          <a:bodyPr wrap="square" rtlCol="0">
            <a:spAutoFit/>
          </a:bodyPr>
          <a:lstStyle/>
          <a:p>
            <a:r>
              <a:rPr lang="en-US" sz="2400" dirty="0"/>
              <a:t>Remove a hydrogen from the glycerol backbone and attach</a:t>
            </a:r>
          </a:p>
          <a:p>
            <a:r>
              <a:rPr lang="en-US" sz="2400" dirty="0"/>
              <a:t>the phosphate head. </a:t>
            </a:r>
          </a:p>
          <a:p>
            <a:endParaRPr lang="en-US" sz="2400" dirty="0"/>
          </a:p>
          <a:p>
            <a:r>
              <a:rPr lang="en-US" sz="2400" dirty="0"/>
              <a:t>Join the hydrogen with a hydroxyl group to make water</a:t>
            </a:r>
            <a:r>
              <a:rPr lang="en-US" dirty="0"/>
              <a:t>.</a:t>
            </a:r>
          </a:p>
        </p:txBody>
      </p:sp>
    </p:spTree>
    <p:extLst>
      <p:ext uri="{BB962C8B-B14F-4D97-AF65-F5344CB8AC3E}">
        <p14:creationId xmlns:p14="http://schemas.microsoft.com/office/powerpoint/2010/main" val="3974622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219B57-3A8A-C07D-755D-4D0242E6B796}"/>
              </a:ext>
            </a:extLst>
          </p:cNvPr>
          <p:cNvSpPr txBox="1"/>
          <p:nvPr/>
        </p:nvSpPr>
        <p:spPr>
          <a:xfrm>
            <a:off x="1428750" y="1747520"/>
            <a:ext cx="10525124" cy="584775"/>
          </a:xfrm>
          <a:prstGeom prst="rect">
            <a:avLst/>
          </a:prstGeom>
          <a:noFill/>
        </p:spPr>
        <p:txBody>
          <a:bodyPr wrap="square" rtlCol="0">
            <a:spAutoFit/>
          </a:bodyPr>
          <a:lstStyle/>
          <a:p>
            <a:r>
              <a:rPr lang="en-US" sz="3200" dirty="0"/>
              <a:t>Constructing A Phospholipid</a:t>
            </a:r>
          </a:p>
        </p:txBody>
      </p:sp>
      <p:pic>
        <p:nvPicPr>
          <p:cNvPr id="12290" name="Picture 2">
            <a:extLst>
              <a:ext uri="{FF2B5EF4-FFF2-40B4-BE49-F238E27FC236}">
                <a16:creationId xmlns:a16="http://schemas.microsoft.com/office/drawing/2014/main" id="{6BF0897B-5992-60BD-FEA3-8BC56D9CDD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3325" y="1430020"/>
            <a:ext cx="4400550" cy="4953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69773F1-9836-CD05-4A07-D596E53FA1DF}"/>
              </a:ext>
            </a:extLst>
          </p:cNvPr>
          <p:cNvSpPr txBox="1"/>
          <p:nvPr/>
        </p:nvSpPr>
        <p:spPr>
          <a:xfrm>
            <a:off x="685800" y="2838450"/>
            <a:ext cx="5504071" cy="1569660"/>
          </a:xfrm>
          <a:prstGeom prst="rect">
            <a:avLst/>
          </a:prstGeom>
          <a:noFill/>
        </p:spPr>
        <p:txBody>
          <a:bodyPr wrap="none" rtlCol="0">
            <a:spAutoFit/>
          </a:bodyPr>
          <a:lstStyle/>
          <a:p>
            <a:r>
              <a:rPr lang="en-US" sz="2400" dirty="0"/>
              <a:t>How are the models different?</a:t>
            </a:r>
          </a:p>
          <a:p>
            <a:endParaRPr lang="en-US" sz="2400" dirty="0"/>
          </a:p>
          <a:p>
            <a:r>
              <a:rPr lang="en-US" sz="2400" dirty="0"/>
              <a:t>Why is it important to use multiple models</a:t>
            </a:r>
          </a:p>
          <a:p>
            <a:r>
              <a:rPr lang="en-US" sz="2400" dirty="0"/>
              <a:t>to represent the same structure?</a:t>
            </a:r>
          </a:p>
        </p:txBody>
      </p:sp>
    </p:spTree>
    <p:extLst>
      <p:ext uri="{BB962C8B-B14F-4D97-AF65-F5344CB8AC3E}">
        <p14:creationId xmlns:p14="http://schemas.microsoft.com/office/powerpoint/2010/main" val="24013031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3DF4567-0274-4FD8-0AB4-C855BCF3B0CB}"/>
              </a:ext>
            </a:extLst>
          </p:cNvPr>
          <p:cNvSpPr txBox="1"/>
          <p:nvPr/>
        </p:nvSpPr>
        <p:spPr>
          <a:xfrm>
            <a:off x="647702" y="1268492"/>
            <a:ext cx="5734048" cy="646331"/>
          </a:xfrm>
          <a:prstGeom prst="rect">
            <a:avLst/>
          </a:prstGeom>
          <a:noFill/>
        </p:spPr>
        <p:txBody>
          <a:bodyPr wrap="square" rtlCol="0">
            <a:spAutoFit/>
          </a:bodyPr>
          <a:lstStyle/>
          <a:p>
            <a:pPr algn="ctr"/>
            <a:r>
              <a:rPr lang="en-US" sz="3600" b="1" dirty="0"/>
              <a:t>Building a Cell Membrane</a:t>
            </a:r>
          </a:p>
        </p:txBody>
      </p:sp>
      <p:pic>
        <p:nvPicPr>
          <p:cNvPr id="3" name="Picture 2">
            <a:extLst>
              <a:ext uri="{FF2B5EF4-FFF2-40B4-BE49-F238E27FC236}">
                <a16:creationId xmlns:a16="http://schemas.microsoft.com/office/drawing/2014/main" id="{E8D89FB7-016B-AD9B-1A62-3D9ABC1D807F}"/>
              </a:ext>
            </a:extLst>
          </p:cNvPr>
          <p:cNvPicPr>
            <a:picLocks noChangeAspect="1"/>
          </p:cNvPicPr>
          <p:nvPr/>
        </p:nvPicPr>
        <p:blipFill>
          <a:blip r:embed="rId3"/>
          <a:stretch>
            <a:fillRect/>
          </a:stretch>
        </p:blipFill>
        <p:spPr>
          <a:xfrm>
            <a:off x="7742498" y="2280910"/>
            <a:ext cx="3231831" cy="4114800"/>
          </a:xfrm>
          <a:prstGeom prst="rect">
            <a:avLst/>
          </a:prstGeom>
        </p:spPr>
      </p:pic>
      <p:sp>
        <p:nvSpPr>
          <p:cNvPr id="4" name="TextBox 3">
            <a:extLst>
              <a:ext uri="{FF2B5EF4-FFF2-40B4-BE49-F238E27FC236}">
                <a16:creationId xmlns:a16="http://schemas.microsoft.com/office/drawing/2014/main" id="{A429F836-1D99-B7D4-FBF1-D29D441D7502}"/>
              </a:ext>
            </a:extLst>
          </p:cNvPr>
          <p:cNvSpPr txBox="1"/>
          <p:nvPr/>
        </p:nvSpPr>
        <p:spPr>
          <a:xfrm>
            <a:off x="533401" y="2542520"/>
            <a:ext cx="5962650" cy="3046988"/>
          </a:xfrm>
          <a:prstGeom prst="rect">
            <a:avLst/>
          </a:prstGeom>
          <a:noFill/>
        </p:spPr>
        <p:txBody>
          <a:bodyPr wrap="square" rtlCol="0">
            <a:spAutoFit/>
          </a:bodyPr>
          <a:lstStyle/>
          <a:p>
            <a:r>
              <a:rPr lang="en-US" sz="2400" dirty="0"/>
              <a:t>How would ten phospholipids arrange to form a film on water? </a:t>
            </a:r>
          </a:p>
          <a:p>
            <a:endParaRPr lang="en-US" sz="2400" dirty="0"/>
          </a:p>
          <a:p>
            <a:r>
              <a:rPr lang="en-US" sz="2400" dirty="0"/>
              <a:t>How would ten phospholipids arrange to be submerged in  a beaker of water?</a:t>
            </a:r>
          </a:p>
          <a:p>
            <a:endParaRPr lang="en-US" sz="2400" dirty="0"/>
          </a:p>
          <a:p>
            <a:r>
              <a:rPr lang="en-US" sz="2400" dirty="0"/>
              <a:t>How would phospholipids be arranged to be both submerged and contain water.</a:t>
            </a:r>
          </a:p>
        </p:txBody>
      </p:sp>
    </p:spTree>
    <p:extLst>
      <p:ext uri="{BB962C8B-B14F-4D97-AF65-F5344CB8AC3E}">
        <p14:creationId xmlns:p14="http://schemas.microsoft.com/office/powerpoint/2010/main" val="3712652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1F98A-5DC8-4EA3-47AA-751C6AD8A8E7}"/>
              </a:ext>
            </a:extLst>
          </p:cNvPr>
          <p:cNvSpPr>
            <a:spLocks noGrp="1"/>
          </p:cNvSpPr>
          <p:nvPr>
            <p:ph type="title"/>
          </p:nvPr>
        </p:nvSpPr>
        <p:spPr/>
        <p:txBody>
          <a:bodyPr/>
          <a:lstStyle/>
          <a:p>
            <a:r>
              <a:rPr lang="en-US"/>
              <a:t>The Cell Membrane</a:t>
            </a:r>
          </a:p>
        </p:txBody>
      </p:sp>
      <p:pic>
        <p:nvPicPr>
          <p:cNvPr id="2052" name="Picture 4" descr="Westfield High School : September 2015">
            <a:extLst>
              <a:ext uri="{FF2B5EF4-FFF2-40B4-BE49-F238E27FC236}">
                <a16:creationId xmlns:a16="http://schemas.microsoft.com/office/drawing/2014/main" id="{FE962FED-FF59-42A9-E9CD-CD309BCE0A6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42299" y="2153265"/>
            <a:ext cx="5888453" cy="4011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2947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9ACAB-6351-5ECE-6535-1FB83AE668C3}"/>
              </a:ext>
            </a:extLst>
          </p:cNvPr>
          <p:cNvSpPr>
            <a:spLocks noGrp="1"/>
          </p:cNvSpPr>
          <p:nvPr>
            <p:ph type="title"/>
          </p:nvPr>
        </p:nvSpPr>
        <p:spPr/>
        <p:txBody>
          <a:bodyPr>
            <a:noAutofit/>
          </a:bodyPr>
          <a:lstStyle/>
          <a:p>
            <a:r>
              <a:rPr lang="en-US" sz="2800" dirty="0"/>
              <a:t>… and then we have our class do a cellular model wet lab</a:t>
            </a:r>
          </a:p>
        </p:txBody>
      </p:sp>
      <p:pic>
        <p:nvPicPr>
          <p:cNvPr id="1026" name="Picture 2" descr="Image result for eggsperiment">
            <a:extLst>
              <a:ext uri="{FF2B5EF4-FFF2-40B4-BE49-F238E27FC236}">
                <a16:creationId xmlns:a16="http://schemas.microsoft.com/office/drawing/2014/main" id="{2580E0CB-EC5B-31AF-5E66-550262C3237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6479" y="1822273"/>
            <a:ext cx="5847943" cy="43749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dialysis tubing lab">
            <a:extLst>
              <a:ext uri="{FF2B5EF4-FFF2-40B4-BE49-F238E27FC236}">
                <a16:creationId xmlns:a16="http://schemas.microsoft.com/office/drawing/2014/main" id="{C0E434DA-2F2C-4C17-8BF5-F8FD4A2928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7519" y="2169622"/>
            <a:ext cx="5418002" cy="3312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891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9ACAB-6351-5ECE-6535-1FB83AE668C3}"/>
              </a:ext>
            </a:extLst>
          </p:cNvPr>
          <p:cNvSpPr>
            <a:spLocks noGrp="1"/>
          </p:cNvSpPr>
          <p:nvPr>
            <p:ph type="title"/>
          </p:nvPr>
        </p:nvSpPr>
        <p:spPr/>
        <p:txBody>
          <a:bodyPr>
            <a:noAutofit/>
          </a:bodyPr>
          <a:lstStyle/>
          <a:p>
            <a:r>
              <a:rPr lang="en-US" sz="2800" dirty="0"/>
              <a:t>Hold on a second</a:t>
            </a:r>
          </a:p>
        </p:txBody>
      </p:sp>
      <p:pic>
        <p:nvPicPr>
          <p:cNvPr id="4" name="Picture 2" descr="Image result for confusion">
            <a:extLst>
              <a:ext uri="{FF2B5EF4-FFF2-40B4-BE49-F238E27FC236}">
                <a16:creationId xmlns:a16="http://schemas.microsoft.com/office/drawing/2014/main" id="{0AF05F61-C82C-B702-4DEA-4DAF9D376B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1739" y="1502876"/>
            <a:ext cx="7202068" cy="4955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3606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A806B5-CC0B-A76F-2CC6-D73030088CDC}"/>
              </a:ext>
            </a:extLst>
          </p:cNvPr>
          <p:cNvPicPr>
            <a:picLocks noChangeAspect="1"/>
          </p:cNvPicPr>
          <p:nvPr/>
        </p:nvPicPr>
        <p:blipFill rotWithShape="1">
          <a:blip r:embed="rId3">
            <a:extLst>
              <a:ext uri="{28A0092B-C50C-407E-A947-70E740481C1C}">
                <a14:useLocalDpi xmlns:a14="http://schemas.microsoft.com/office/drawing/2010/main" val="0"/>
              </a:ext>
            </a:extLst>
          </a:blip>
          <a:srcRect l="-29884" t="-29884"/>
          <a:stretch/>
        </p:blipFill>
        <p:spPr>
          <a:xfrm>
            <a:off x="4069257" y="438150"/>
            <a:ext cx="7779843" cy="5181600"/>
          </a:xfrm>
          <a:prstGeom prst="rect">
            <a:avLst/>
          </a:prstGeom>
        </p:spPr>
      </p:pic>
      <p:sp>
        <p:nvSpPr>
          <p:cNvPr id="4" name="TextBox 3">
            <a:extLst>
              <a:ext uri="{FF2B5EF4-FFF2-40B4-BE49-F238E27FC236}">
                <a16:creationId xmlns:a16="http://schemas.microsoft.com/office/drawing/2014/main" id="{EAFCC973-3E9B-A9EF-B5BB-08C85745E4AF}"/>
              </a:ext>
            </a:extLst>
          </p:cNvPr>
          <p:cNvSpPr txBox="1"/>
          <p:nvPr/>
        </p:nvSpPr>
        <p:spPr>
          <a:xfrm>
            <a:off x="863600" y="1097280"/>
            <a:ext cx="5422900" cy="4431983"/>
          </a:xfrm>
          <a:prstGeom prst="rect">
            <a:avLst/>
          </a:prstGeom>
          <a:noFill/>
        </p:spPr>
        <p:txBody>
          <a:bodyPr wrap="square" rtlCol="0">
            <a:spAutoFit/>
          </a:bodyPr>
          <a:lstStyle/>
          <a:p>
            <a:pPr marL="285750" indent="-285750">
              <a:buFont typeface="Arial" panose="020B0604020202020204" pitchFamily="34" charset="0"/>
              <a:buChar char="•"/>
            </a:pPr>
            <a:r>
              <a:rPr lang="en-US" sz="2400" dirty="0"/>
              <a:t>Find a physical representation of water.</a:t>
            </a:r>
          </a:p>
          <a:p>
            <a:pPr marL="342900" indent="-342900">
              <a:buAutoNum type="arabicPeriod"/>
            </a:pPr>
            <a:endParaRPr lang="en-US" sz="2400" dirty="0"/>
          </a:p>
          <a:p>
            <a:pPr marL="285750" indent="-285750">
              <a:buFont typeface="Arial" panose="020B0604020202020204" pitchFamily="34" charset="0"/>
              <a:buChar char="•"/>
            </a:pPr>
            <a:r>
              <a:rPr lang="en-US" sz="2400" dirty="0"/>
              <a:t>How do you know which model represents a water molecule? </a:t>
            </a:r>
          </a:p>
          <a:p>
            <a:pPr marL="342900" indent="-342900">
              <a:buAutoNum type="arabicPeriod"/>
            </a:pPr>
            <a:endParaRPr lang="en-US" sz="2400" dirty="0"/>
          </a:p>
          <a:p>
            <a:pPr marL="285750" indent="-285750">
              <a:buFont typeface="Arial" panose="020B0604020202020204" pitchFamily="34" charset="0"/>
              <a:buChar char="•"/>
            </a:pPr>
            <a:r>
              <a:rPr lang="en-US" sz="2400" dirty="0"/>
              <a:t>What color represents the oxygen?</a:t>
            </a:r>
          </a:p>
          <a:p>
            <a:pPr marL="342900" indent="-342900">
              <a:buAutoNum type="arabicPeriod"/>
            </a:pPr>
            <a:endParaRPr lang="en-US" sz="2400" dirty="0"/>
          </a:p>
          <a:p>
            <a:pPr marL="285750" indent="-285750">
              <a:buFont typeface="Arial" panose="020B0604020202020204" pitchFamily="34" charset="0"/>
              <a:buChar char="•"/>
            </a:pPr>
            <a:r>
              <a:rPr lang="en-US" sz="2400" dirty="0"/>
              <a:t>Which atoms interact with each other?</a:t>
            </a:r>
          </a:p>
          <a:p>
            <a:pPr marL="342900" indent="-342900">
              <a:buAutoNum type="arabicPeriod"/>
            </a:pPr>
            <a:endParaRPr lang="en-US" sz="2400" dirty="0"/>
          </a:p>
          <a:p>
            <a:pPr marL="285750" indent="-285750">
              <a:buFont typeface="Arial" panose="020B0604020202020204" pitchFamily="34" charset="0"/>
              <a:buChar char="•"/>
            </a:pPr>
            <a:r>
              <a:rPr lang="en-US" sz="2400" dirty="0"/>
              <a:t>Why do water molecules stick to each other?</a:t>
            </a:r>
          </a:p>
          <a:p>
            <a:pPr marL="342900" indent="-342900">
              <a:buAutoNum type="arabicPeriod"/>
            </a:pPr>
            <a:endParaRPr lang="en-US" dirty="0"/>
          </a:p>
        </p:txBody>
      </p:sp>
    </p:spTree>
    <p:extLst>
      <p:ext uri="{BB962C8B-B14F-4D97-AF65-F5344CB8AC3E}">
        <p14:creationId xmlns:p14="http://schemas.microsoft.com/office/powerpoint/2010/main" val="2690053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63C51-E9E3-2820-2B47-91784022E3EB}"/>
              </a:ext>
            </a:extLst>
          </p:cNvPr>
          <p:cNvSpPr>
            <a:spLocks noGrp="1"/>
          </p:cNvSpPr>
          <p:nvPr>
            <p:ph type="title"/>
          </p:nvPr>
        </p:nvSpPr>
        <p:spPr/>
        <p:txBody>
          <a:bodyPr/>
          <a:lstStyle/>
          <a:p>
            <a:r>
              <a:rPr lang="en-US"/>
              <a:t>The problem…</a:t>
            </a:r>
          </a:p>
        </p:txBody>
      </p:sp>
      <p:pic>
        <p:nvPicPr>
          <p:cNvPr id="1026" name="Picture 2" descr="Cell Transport - BIOLOGY">
            <a:extLst>
              <a:ext uri="{FF2B5EF4-FFF2-40B4-BE49-F238E27FC236}">
                <a16:creationId xmlns:a16="http://schemas.microsoft.com/office/drawing/2014/main" id="{1C450DAD-21A7-52A0-E659-BF7472D42AD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46554" y="1736065"/>
            <a:ext cx="6930212" cy="4682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863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There’s a lot going on here, so let’s simplify it!</a:t>
            </a:r>
          </a:p>
        </p:txBody>
      </p:sp>
      <p:pic>
        <p:nvPicPr>
          <p:cNvPr id="4098" name="Picture 2">
            <a:extLst>
              <a:ext uri="{FF2B5EF4-FFF2-40B4-BE49-F238E27FC236}">
                <a16:creationId xmlns:a16="http://schemas.microsoft.com/office/drawing/2014/main" id="{818BAAA6-1A7B-5C33-75DF-AFCE45C2B19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37273" y="1724407"/>
            <a:ext cx="7364811" cy="4912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27501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Let’s focus on water first – Add the following</a:t>
            </a:r>
          </a:p>
        </p:txBody>
      </p:sp>
      <p:pic>
        <p:nvPicPr>
          <p:cNvPr id="5" name="Content Placeholder 4" descr="A grey plastic strip with white and red dots&#10;&#10;Description automatically generated with medium confidence">
            <a:extLst>
              <a:ext uri="{FF2B5EF4-FFF2-40B4-BE49-F238E27FC236}">
                <a16:creationId xmlns:a16="http://schemas.microsoft.com/office/drawing/2014/main" id="{3EC5F787-C6C4-41F4-87B4-78EE2F5B5BC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47043" y="2084298"/>
            <a:ext cx="4651375" cy="3488531"/>
          </a:xfrm>
        </p:spPr>
      </p:pic>
      <p:sp>
        <p:nvSpPr>
          <p:cNvPr id="6" name="Arrow: Right 5">
            <a:extLst>
              <a:ext uri="{FF2B5EF4-FFF2-40B4-BE49-F238E27FC236}">
                <a16:creationId xmlns:a16="http://schemas.microsoft.com/office/drawing/2014/main" id="{DDA9DC3B-7B6F-6A8F-B2C1-856B8D682CB6}"/>
              </a:ext>
            </a:extLst>
          </p:cNvPr>
          <p:cNvSpPr/>
          <p:nvPr/>
        </p:nvSpPr>
        <p:spPr>
          <a:xfrm rot="10800000">
            <a:off x="3752116" y="1773978"/>
            <a:ext cx="1624989" cy="264405"/>
          </a:xfrm>
          <a:prstGeom prst="rightArrow">
            <a:avLst/>
          </a:prstGeom>
          <a:solidFill>
            <a:schemeClr val="accent2"/>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9EB2F2D8-7808-3261-212F-DEFD48C5C710}"/>
              </a:ext>
            </a:extLst>
          </p:cNvPr>
          <p:cNvSpPr/>
          <p:nvPr/>
        </p:nvSpPr>
        <p:spPr>
          <a:xfrm rot="10800000">
            <a:off x="3752117" y="5219949"/>
            <a:ext cx="1624989" cy="264405"/>
          </a:xfrm>
          <a:prstGeom prst="rightArrow">
            <a:avLst/>
          </a:prstGeom>
          <a:solidFill>
            <a:schemeClr val="accent2"/>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0076546-41C3-386D-74D8-733CBA30D24A}"/>
              </a:ext>
            </a:extLst>
          </p:cNvPr>
          <p:cNvSpPr txBox="1"/>
          <p:nvPr/>
        </p:nvSpPr>
        <p:spPr>
          <a:xfrm>
            <a:off x="5390877" y="1709719"/>
            <a:ext cx="4913523" cy="3785652"/>
          </a:xfrm>
          <a:prstGeom prst="rect">
            <a:avLst/>
          </a:prstGeom>
          <a:noFill/>
        </p:spPr>
        <p:txBody>
          <a:bodyPr wrap="square" rtlCol="0">
            <a:spAutoFit/>
          </a:bodyPr>
          <a:lstStyle/>
          <a:p>
            <a:r>
              <a:rPr lang="en-US" sz="2000"/>
              <a:t>Extracellular – Outside of the cell</a:t>
            </a:r>
          </a:p>
          <a:p>
            <a:endParaRPr lang="en-US" sz="2000"/>
          </a:p>
          <a:p>
            <a:endParaRPr lang="en-US" sz="2000"/>
          </a:p>
          <a:p>
            <a:r>
              <a:rPr lang="en-US" sz="2000"/>
              <a:t>12 water molecules</a:t>
            </a:r>
          </a:p>
          <a:p>
            <a:endParaRPr lang="en-US" sz="2000"/>
          </a:p>
          <a:p>
            <a:endParaRPr lang="en-US" sz="2000"/>
          </a:p>
          <a:p>
            <a:endParaRPr lang="en-US" sz="2000"/>
          </a:p>
          <a:p>
            <a:r>
              <a:rPr lang="en-US" sz="2000"/>
              <a:t>Aquaporin and cell membrane</a:t>
            </a:r>
          </a:p>
          <a:p>
            <a:endParaRPr lang="en-US" sz="2000"/>
          </a:p>
          <a:p>
            <a:r>
              <a:rPr lang="en-US" sz="2000"/>
              <a:t>6 water molecules</a:t>
            </a:r>
          </a:p>
          <a:p>
            <a:endParaRPr lang="en-US" sz="2000"/>
          </a:p>
          <a:p>
            <a:r>
              <a:rPr lang="en-US" sz="2000"/>
              <a:t>Intracellular – Inside of the cell</a:t>
            </a:r>
          </a:p>
        </p:txBody>
      </p:sp>
      <p:sp>
        <p:nvSpPr>
          <p:cNvPr id="9" name="Arrow: Right 8">
            <a:extLst>
              <a:ext uri="{FF2B5EF4-FFF2-40B4-BE49-F238E27FC236}">
                <a16:creationId xmlns:a16="http://schemas.microsoft.com/office/drawing/2014/main" id="{E3C50D8F-CAAE-ED68-E5B8-FCB5A6367142}"/>
              </a:ext>
            </a:extLst>
          </p:cNvPr>
          <p:cNvSpPr/>
          <p:nvPr/>
        </p:nvSpPr>
        <p:spPr>
          <a:xfrm rot="10800000">
            <a:off x="3765888" y="2691674"/>
            <a:ext cx="1624989" cy="264405"/>
          </a:xfrm>
          <a:prstGeom prst="rightArrow">
            <a:avLst/>
          </a:prstGeom>
          <a:solidFill>
            <a:schemeClr val="accent2"/>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11DDACF6-36E5-1CFB-7518-1CBB6BAE2209}"/>
              </a:ext>
            </a:extLst>
          </p:cNvPr>
          <p:cNvSpPr/>
          <p:nvPr/>
        </p:nvSpPr>
        <p:spPr>
          <a:xfrm rot="10800000">
            <a:off x="3752117" y="3913365"/>
            <a:ext cx="1624989" cy="264405"/>
          </a:xfrm>
          <a:prstGeom prst="rightArrow">
            <a:avLst/>
          </a:prstGeom>
          <a:solidFill>
            <a:schemeClr val="accent2"/>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200182D3-6F8D-1F51-A15C-D597ED866ED4}"/>
              </a:ext>
            </a:extLst>
          </p:cNvPr>
          <p:cNvSpPr/>
          <p:nvPr/>
        </p:nvSpPr>
        <p:spPr>
          <a:xfrm rot="10800000">
            <a:off x="3765888" y="4601057"/>
            <a:ext cx="1624989" cy="264405"/>
          </a:xfrm>
          <a:prstGeom prst="rightArrow">
            <a:avLst/>
          </a:prstGeom>
          <a:solidFill>
            <a:schemeClr val="accent2"/>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3773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With an aquaporin in place…</a:t>
            </a:r>
          </a:p>
        </p:txBody>
      </p:sp>
      <p:pic>
        <p:nvPicPr>
          <p:cNvPr id="5" name="Content Placeholder 4" descr="A grey plastic strip with white and red dots&#10;&#10;Description automatically generated with medium confidence">
            <a:extLst>
              <a:ext uri="{FF2B5EF4-FFF2-40B4-BE49-F238E27FC236}">
                <a16:creationId xmlns:a16="http://schemas.microsoft.com/office/drawing/2014/main" id="{3EC5F787-C6C4-41F4-87B4-78EE2F5B5BC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5400000">
            <a:off x="-47043" y="2084298"/>
            <a:ext cx="4651375" cy="3488531"/>
          </a:xfrm>
        </p:spPr>
      </p:pic>
      <p:sp>
        <p:nvSpPr>
          <p:cNvPr id="3" name="TextBox 2">
            <a:extLst>
              <a:ext uri="{FF2B5EF4-FFF2-40B4-BE49-F238E27FC236}">
                <a16:creationId xmlns:a16="http://schemas.microsoft.com/office/drawing/2014/main" id="{32DF12DD-16DE-0316-BF57-5AE2C7B8C7A1}"/>
              </a:ext>
            </a:extLst>
          </p:cNvPr>
          <p:cNvSpPr txBox="1"/>
          <p:nvPr/>
        </p:nvSpPr>
        <p:spPr>
          <a:xfrm>
            <a:off x="4616067" y="1729648"/>
            <a:ext cx="6246564" cy="3539430"/>
          </a:xfrm>
          <a:prstGeom prst="rect">
            <a:avLst/>
          </a:prstGeom>
          <a:noFill/>
        </p:spPr>
        <p:txBody>
          <a:bodyPr wrap="square" rtlCol="0">
            <a:spAutoFit/>
          </a:bodyPr>
          <a:lstStyle/>
          <a:p>
            <a:r>
              <a:rPr lang="en-US" sz="3200"/>
              <a:t>Based on what you know about water potential and osmosis, in which direction would the water molecules move? </a:t>
            </a:r>
          </a:p>
          <a:p>
            <a:endParaRPr lang="en-US" sz="3200"/>
          </a:p>
          <a:p>
            <a:r>
              <a:rPr lang="en-US" sz="3200"/>
              <a:t>How many water molecules should you move?</a:t>
            </a:r>
          </a:p>
        </p:txBody>
      </p:sp>
    </p:spTree>
    <p:extLst>
      <p:ext uri="{BB962C8B-B14F-4D97-AF65-F5344CB8AC3E}">
        <p14:creationId xmlns:p14="http://schemas.microsoft.com/office/powerpoint/2010/main" val="2852865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normAutofit fontScale="90000"/>
          </a:bodyPr>
          <a:lstStyle/>
          <a:p>
            <a:pPr algn="ctr"/>
            <a:r>
              <a:rPr lang="en-US"/>
              <a:t>Move 3 water molecules across to reach equilibrium</a:t>
            </a:r>
          </a:p>
        </p:txBody>
      </p:sp>
      <p:pic>
        <p:nvPicPr>
          <p:cNvPr id="13" name="Content Placeholder 12" descr="A yellow and white plastic strip with white and red dots&#10;&#10;Description automatically generated with medium confidence">
            <a:extLst>
              <a:ext uri="{FF2B5EF4-FFF2-40B4-BE49-F238E27FC236}">
                <a16:creationId xmlns:a16="http://schemas.microsoft.com/office/drawing/2014/main" id="{774AD762-E6CF-1D86-A23F-AC412808C6DD}"/>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1306" t="287" r="24837" b="-1197"/>
          <a:stretch/>
        </p:blipFill>
        <p:spPr>
          <a:xfrm rot="5400000">
            <a:off x="2962503" y="1019167"/>
            <a:ext cx="5224062" cy="6191481"/>
          </a:xfrm>
        </p:spPr>
      </p:pic>
      <p:sp>
        <p:nvSpPr>
          <p:cNvPr id="14" name="Arrow: Down 13">
            <a:extLst>
              <a:ext uri="{FF2B5EF4-FFF2-40B4-BE49-F238E27FC236}">
                <a16:creationId xmlns:a16="http://schemas.microsoft.com/office/drawing/2014/main" id="{93CFCB08-A326-2A33-7555-6BAB1D3BE51A}"/>
              </a:ext>
            </a:extLst>
          </p:cNvPr>
          <p:cNvSpPr/>
          <p:nvPr/>
        </p:nvSpPr>
        <p:spPr>
          <a:xfrm>
            <a:off x="5277078" y="4545942"/>
            <a:ext cx="396608" cy="944696"/>
          </a:xfrm>
          <a:prstGeom prst="down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Down 14">
            <a:extLst>
              <a:ext uri="{FF2B5EF4-FFF2-40B4-BE49-F238E27FC236}">
                <a16:creationId xmlns:a16="http://schemas.microsoft.com/office/drawing/2014/main" id="{3385A462-7686-05A8-C637-625DE9979C24}"/>
              </a:ext>
            </a:extLst>
          </p:cNvPr>
          <p:cNvSpPr/>
          <p:nvPr/>
        </p:nvSpPr>
        <p:spPr>
          <a:xfrm>
            <a:off x="5277078" y="2484304"/>
            <a:ext cx="396608" cy="944696"/>
          </a:xfrm>
          <a:prstGeom prst="down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65837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9B40E24-B708-A82B-42E8-D295C0FB83B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71525" y="731527"/>
            <a:ext cx="10547504" cy="5932971"/>
          </a:xfrm>
          <a:prstGeom prst="rect">
            <a:avLst/>
          </a:prstGeom>
        </p:spPr>
      </p:pic>
      <p:sp>
        <p:nvSpPr>
          <p:cNvPr id="3" name="Slide Number Placeholder 2">
            <a:extLst>
              <a:ext uri="{FF2B5EF4-FFF2-40B4-BE49-F238E27FC236}">
                <a16:creationId xmlns:a16="http://schemas.microsoft.com/office/drawing/2014/main" id="{0083AD9C-5794-78C0-51FA-ACF9562E9B27}"/>
              </a:ext>
            </a:extLst>
          </p:cNvPr>
          <p:cNvSpPr>
            <a:spLocks noGrp="1"/>
          </p:cNvSpPr>
          <p:nvPr>
            <p:ph type="sldNum" sz="quarter" idx="12"/>
          </p:nvPr>
        </p:nvSpPr>
        <p:spPr/>
        <p:txBody>
          <a:bodyPr/>
          <a:lstStyle/>
          <a:p>
            <a:fld id="{195F50F5-0325-4E13-93B8-A048A96B03AB}" type="slidenum">
              <a:rPr lang="en-US" smtClean="0"/>
              <a:pPr/>
              <a:t>25</a:t>
            </a:fld>
            <a:endParaRPr lang="en-US"/>
          </a:p>
        </p:txBody>
      </p:sp>
      <p:sp>
        <p:nvSpPr>
          <p:cNvPr id="2" name="TextBox 1">
            <a:extLst>
              <a:ext uri="{FF2B5EF4-FFF2-40B4-BE49-F238E27FC236}">
                <a16:creationId xmlns:a16="http://schemas.microsoft.com/office/drawing/2014/main" id="{BF41B301-CD9E-EE64-8452-8A7FE4BE6D9C}"/>
              </a:ext>
            </a:extLst>
          </p:cNvPr>
          <p:cNvSpPr txBox="1"/>
          <p:nvPr/>
        </p:nvSpPr>
        <p:spPr>
          <a:xfrm>
            <a:off x="9964088" y="5941807"/>
            <a:ext cx="1857375" cy="369332"/>
          </a:xfrm>
          <a:prstGeom prst="rect">
            <a:avLst/>
          </a:prstGeom>
          <a:noFill/>
        </p:spPr>
        <p:txBody>
          <a:bodyPr wrap="square" rtlCol="0">
            <a:spAutoFit/>
          </a:bodyPr>
          <a:lstStyle/>
          <a:p>
            <a:r>
              <a:rPr lang="en-US">
                <a:hlinkClick r:id="rId5"/>
              </a:rPr>
              <a:t>Link</a:t>
            </a:r>
            <a:endParaRPr lang="en-US"/>
          </a:p>
        </p:txBody>
      </p:sp>
      <p:pic>
        <p:nvPicPr>
          <p:cNvPr id="5" name="Picture 4" descr="A picture containing text, diagram, plot, line">
            <a:extLst>
              <a:ext uri="{FF2B5EF4-FFF2-40B4-BE49-F238E27FC236}">
                <a16:creationId xmlns:a16="http://schemas.microsoft.com/office/drawing/2014/main" id="{C77C4B2C-BB71-0873-88F3-1185739364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9577" y="2187319"/>
            <a:ext cx="3692845" cy="2814340"/>
          </a:xfrm>
          <a:prstGeom prst="rect">
            <a:avLst/>
          </a:prstGeom>
        </p:spPr>
      </p:pic>
      <p:sp>
        <p:nvSpPr>
          <p:cNvPr id="4" name="TextBox 3">
            <a:extLst>
              <a:ext uri="{FF2B5EF4-FFF2-40B4-BE49-F238E27FC236}">
                <a16:creationId xmlns:a16="http://schemas.microsoft.com/office/drawing/2014/main" id="{E1E10D44-19A4-D3B1-D7E5-A07A9B3F1176}"/>
              </a:ext>
            </a:extLst>
          </p:cNvPr>
          <p:cNvSpPr txBox="1"/>
          <p:nvPr/>
        </p:nvSpPr>
        <p:spPr>
          <a:xfrm>
            <a:off x="771525" y="170537"/>
            <a:ext cx="7546554" cy="707886"/>
          </a:xfrm>
          <a:prstGeom prst="rect">
            <a:avLst/>
          </a:prstGeom>
          <a:noFill/>
        </p:spPr>
        <p:txBody>
          <a:bodyPr wrap="square" rtlCol="0">
            <a:spAutoFit/>
          </a:bodyPr>
          <a:lstStyle/>
          <a:p>
            <a:r>
              <a:rPr lang="en-US" sz="4000"/>
              <a:t>Life is complicated…</a:t>
            </a:r>
          </a:p>
        </p:txBody>
      </p:sp>
    </p:spTree>
    <p:custDataLst>
      <p:tags r:id="rId1"/>
    </p:custDataLst>
    <p:extLst>
      <p:ext uri="{BB962C8B-B14F-4D97-AF65-F5344CB8AC3E}">
        <p14:creationId xmlns:p14="http://schemas.microsoft.com/office/powerpoint/2010/main" val="31377774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Let’s model an action potential</a:t>
            </a:r>
          </a:p>
        </p:txBody>
      </p:sp>
      <p:pic>
        <p:nvPicPr>
          <p:cNvPr id="9" name="Content Placeholder 8" descr="A group of colorful objects&#10;&#10;Description automatically generated with medium confidence">
            <a:extLst>
              <a:ext uri="{FF2B5EF4-FFF2-40B4-BE49-F238E27FC236}">
                <a16:creationId xmlns:a16="http://schemas.microsoft.com/office/drawing/2014/main" id="{386CD2DE-DEF9-66BA-5E23-FBCC28BD7DE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45496" y="1502876"/>
            <a:ext cx="6973925" cy="5230443"/>
          </a:xfrm>
        </p:spPr>
      </p:pic>
    </p:spTree>
    <p:extLst>
      <p:ext uri="{BB962C8B-B14F-4D97-AF65-F5344CB8AC3E}">
        <p14:creationId xmlns:p14="http://schemas.microsoft.com/office/powerpoint/2010/main" val="37246317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8" descr="A group of colorful objects&#10;&#10;Description automatically generated with medium confidence">
            <a:extLst>
              <a:ext uri="{FF2B5EF4-FFF2-40B4-BE49-F238E27FC236}">
                <a16:creationId xmlns:a16="http://schemas.microsoft.com/office/drawing/2014/main" id="{B836F640-D32E-C955-C96D-113F85C6D45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0502" y="1457688"/>
            <a:ext cx="6201833" cy="4651375"/>
          </a:xfrm>
        </p:spPr>
      </p:pic>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Let’s identify everything</a:t>
            </a:r>
          </a:p>
        </p:txBody>
      </p:sp>
      <p:sp>
        <p:nvSpPr>
          <p:cNvPr id="6" name="Flowchart: Connector 5">
            <a:extLst>
              <a:ext uri="{FF2B5EF4-FFF2-40B4-BE49-F238E27FC236}">
                <a16:creationId xmlns:a16="http://schemas.microsoft.com/office/drawing/2014/main" id="{A65151BA-2791-E665-BCE3-534665641EE4}"/>
              </a:ext>
            </a:extLst>
          </p:cNvPr>
          <p:cNvSpPr/>
          <p:nvPr/>
        </p:nvSpPr>
        <p:spPr>
          <a:xfrm>
            <a:off x="7469436" y="1927952"/>
            <a:ext cx="341523" cy="341523"/>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3A90330-D81A-7DB9-C3EA-7B7D87AC6773}"/>
              </a:ext>
            </a:extLst>
          </p:cNvPr>
          <p:cNvSpPr/>
          <p:nvPr/>
        </p:nvSpPr>
        <p:spPr>
          <a:xfrm>
            <a:off x="7469436" y="2566930"/>
            <a:ext cx="341523" cy="341523"/>
          </a:xfrm>
          <a:prstGeom prst="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CED02D2E-A0AA-1891-04A4-BC125EA2EFA4}"/>
              </a:ext>
            </a:extLst>
          </p:cNvPr>
          <p:cNvSpPr/>
          <p:nvPr/>
        </p:nvSpPr>
        <p:spPr>
          <a:xfrm rot="10800000">
            <a:off x="6210562" y="3556153"/>
            <a:ext cx="1674957" cy="227223"/>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7C3CC9F9-06F2-5BDE-FE77-3EFEEA3B1AC1}"/>
              </a:ext>
            </a:extLst>
          </p:cNvPr>
          <p:cNvSpPr/>
          <p:nvPr/>
        </p:nvSpPr>
        <p:spPr>
          <a:xfrm rot="11650307">
            <a:off x="2400571" y="4374678"/>
            <a:ext cx="5574189" cy="26845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924009D4-7BB5-38C1-450F-D7893E24C393}"/>
              </a:ext>
            </a:extLst>
          </p:cNvPr>
          <p:cNvSpPr/>
          <p:nvPr/>
        </p:nvSpPr>
        <p:spPr>
          <a:xfrm rot="11414314">
            <a:off x="4165633" y="4046427"/>
            <a:ext cx="3762239" cy="27997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7B7F497-BBEB-59B1-1F70-28CCD7261CBB}"/>
              </a:ext>
            </a:extLst>
          </p:cNvPr>
          <p:cNvSpPr txBox="1"/>
          <p:nvPr/>
        </p:nvSpPr>
        <p:spPr>
          <a:xfrm>
            <a:off x="7960080" y="1939188"/>
            <a:ext cx="3752095" cy="3477875"/>
          </a:xfrm>
          <a:prstGeom prst="rect">
            <a:avLst/>
          </a:prstGeom>
          <a:noFill/>
        </p:spPr>
        <p:txBody>
          <a:bodyPr wrap="square" rtlCol="0">
            <a:spAutoFit/>
          </a:bodyPr>
          <a:lstStyle/>
          <a:p>
            <a:r>
              <a:rPr lang="en-US" sz="2000"/>
              <a:t>Na+ (x 12)</a:t>
            </a:r>
          </a:p>
          <a:p>
            <a:endParaRPr lang="en-US" sz="2000"/>
          </a:p>
          <a:p>
            <a:r>
              <a:rPr lang="en-US" sz="2000"/>
              <a:t>K+ (x 12)</a:t>
            </a:r>
          </a:p>
          <a:p>
            <a:endParaRPr lang="en-US" sz="2000"/>
          </a:p>
          <a:p>
            <a:endParaRPr lang="en-US" sz="2000"/>
          </a:p>
          <a:p>
            <a:r>
              <a:rPr lang="en-US" sz="2000"/>
              <a:t>Na+ / K+ Channel</a:t>
            </a:r>
          </a:p>
          <a:p>
            <a:endParaRPr lang="en-US" sz="2000"/>
          </a:p>
          <a:p>
            <a:endParaRPr lang="en-US" sz="2000"/>
          </a:p>
          <a:p>
            <a:r>
              <a:rPr lang="en-US" sz="2000"/>
              <a:t>Gated Na+ channel (Simulated)</a:t>
            </a:r>
          </a:p>
          <a:p>
            <a:endParaRPr lang="en-US" sz="2000"/>
          </a:p>
          <a:p>
            <a:r>
              <a:rPr lang="en-US" sz="2000"/>
              <a:t>Gated K+ Channel</a:t>
            </a:r>
          </a:p>
        </p:txBody>
      </p:sp>
    </p:spTree>
    <p:extLst>
      <p:ext uri="{BB962C8B-B14F-4D97-AF65-F5344CB8AC3E}">
        <p14:creationId xmlns:p14="http://schemas.microsoft.com/office/powerpoint/2010/main" val="40542297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What do you notice?</a:t>
            </a:r>
          </a:p>
        </p:txBody>
      </p:sp>
      <p:pic>
        <p:nvPicPr>
          <p:cNvPr id="9" name="Content Placeholder 8" descr="A group of colorful objects&#10;&#10;Description automatically generated with medium confidence">
            <a:extLst>
              <a:ext uri="{FF2B5EF4-FFF2-40B4-BE49-F238E27FC236}">
                <a16:creationId xmlns:a16="http://schemas.microsoft.com/office/drawing/2014/main" id="{386CD2DE-DEF9-66BA-5E23-FBCC28BD7DE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30128" y="1502876"/>
            <a:ext cx="6973925" cy="5230443"/>
          </a:xfrm>
        </p:spPr>
      </p:pic>
    </p:spTree>
    <p:extLst>
      <p:ext uri="{BB962C8B-B14F-4D97-AF65-F5344CB8AC3E}">
        <p14:creationId xmlns:p14="http://schemas.microsoft.com/office/powerpoint/2010/main" val="29085056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9B40E24-B708-A82B-42E8-D295C0FB83B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71525" y="731527"/>
            <a:ext cx="10547504" cy="5932971"/>
          </a:xfrm>
          <a:prstGeom prst="rect">
            <a:avLst/>
          </a:prstGeom>
        </p:spPr>
      </p:pic>
      <p:sp>
        <p:nvSpPr>
          <p:cNvPr id="3" name="Slide Number Placeholder 2">
            <a:extLst>
              <a:ext uri="{FF2B5EF4-FFF2-40B4-BE49-F238E27FC236}">
                <a16:creationId xmlns:a16="http://schemas.microsoft.com/office/drawing/2014/main" id="{0083AD9C-5794-78C0-51FA-ACF9562E9B27}"/>
              </a:ext>
            </a:extLst>
          </p:cNvPr>
          <p:cNvSpPr>
            <a:spLocks noGrp="1"/>
          </p:cNvSpPr>
          <p:nvPr>
            <p:ph type="sldNum" sz="quarter" idx="12"/>
          </p:nvPr>
        </p:nvSpPr>
        <p:spPr/>
        <p:txBody>
          <a:bodyPr/>
          <a:lstStyle/>
          <a:p>
            <a:fld id="{195F50F5-0325-4E13-93B8-A048A96B03AB}" type="slidenum">
              <a:rPr lang="en-US" smtClean="0"/>
              <a:pPr/>
              <a:t>29</a:t>
            </a:fld>
            <a:endParaRPr lang="en-US"/>
          </a:p>
        </p:txBody>
      </p:sp>
      <p:sp>
        <p:nvSpPr>
          <p:cNvPr id="2" name="TextBox 1">
            <a:extLst>
              <a:ext uri="{FF2B5EF4-FFF2-40B4-BE49-F238E27FC236}">
                <a16:creationId xmlns:a16="http://schemas.microsoft.com/office/drawing/2014/main" id="{BF41B301-CD9E-EE64-8452-8A7FE4BE6D9C}"/>
              </a:ext>
            </a:extLst>
          </p:cNvPr>
          <p:cNvSpPr txBox="1"/>
          <p:nvPr/>
        </p:nvSpPr>
        <p:spPr>
          <a:xfrm>
            <a:off x="9964088" y="5941807"/>
            <a:ext cx="1857375" cy="369332"/>
          </a:xfrm>
          <a:prstGeom prst="rect">
            <a:avLst/>
          </a:prstGeom>
          <a:noFill/>
        </p:spPr>
        <p:txBody>
          <a:bodyPr wrap="square" rtlCol="0">
            <a:spAutoFit/>
          </a:bodyPr>
          <a:lstStyle/>
          <a:p>
            <a:r>
              <a:rPr lang="en-US">
                <a:hlinkClick r:id="rId5"/>
              </a:rPr>
              <a:t>Link</a:t>
            </a:r>
            <a:endParaRPr lang="en-US"/>
          </a:p>
        </p:txBody>
      </p:sp>
      <p:pic>
        <p:nvPicPr>
          <p:cNvPr id="5" name="Picture 4" descr="A picture containing text, diagram, plot, line">
            <a:extLst>
              <a:ext uri="{FF2B5EF4-FFF2-40B4-BE49-F238E27FC236}">
                <a16:creationId xmlns:a16="http://schemas.microsoft.com/office/drawing/2014/main" id="{C77C4B2C-BB71-0873-88F3-1185739364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9577" y="2187319"/>
            <a:ext cx="3692845" cy="2814340"/>
          </a:xfrm>
          <a:prstGeom prst="rect">
            <a:avLst/>
          </a:prstGeom>
        </p:spPr>
      </p:pic>
      <p:sp>
        <p:nvSpPr>
          <p:cNvPr id="4" name="TextBox 3">
            <a:extLst>
              <a:ext uri="{FF2B5EF4-FFF2-40B4-BE49-F238E27FC236}">
                <a16:creationId xmlns:a16="http://schemas.microsoft.com/office/drawing/2014/main" id="{E1E10D44-19A4-D3B1-D7E5-A07A9B3F1176}"/>
              </a:ext>
            </a:extLst>
          </p:cNvPr>
          <p:cNvSpPr txBox="1"/>
          <p:nvPr/>
        </p:nvSpPr>
        <p:spPr>
          <a:xfrm>
            <a:off x="771525" y="170537"/>
            <a:ext cx="7546554" cy="707886"/>
          </a:xfrm>
          <a:prstGeom prst="rect">
            <a:avLst/>
          </a:prstGeom>
          <a:noFill/>
        </p:spPr>
        <p:txBody>
          <a:bodyPr wrap="square" rtlCol="0">
            <a:spAutoFit/>
          </a:bodyPr>
          <a:lstStyle/>
          <a:p>
            <a:r>
              <a:rPr lang="en-US" sz="4000"/>
              <a:t>Life is complicated…</a:t>
            </a:r>
          </a:p>
        </p:txBody>
      </p:sp>
    </p:spTree>
    <p:custDataLst>
      <p:tags r:id="rId1"/>
    </p:custDataLst>
    <p:extLst>
      <p:ext uri="{BB962C8B-B14F-4D97-AF65-F5344CB8AC3E}">
        <p14:creationId xmlns:p14="http://schemas.microsoft.com/office/powerpoint/2010/main" val="1926643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AFCC973-3E9B-A9EF-B5BB-08C85745E4AF}"/>
              </a:ext>
            </a:extLst>
          </p:cNvPr>
          <p:cNvSpPr txBox="1"/>
          <p:nvPr/>
        </p:nvSpPr>
        <p:spPr>
          <a:xfrm>
            <a:off x="286438" y="1009230"/>
            <a:ext cx="11732963" cy="738664"/>
          </a:xfrm>
          <a:prstGeom prst="rect">
            <a:avLst/>
          </a:prstGeom>
          <a:noFill/>
        </p:spPr>
        <p:txBody>
          <a:bodyPr wrap="square" rtlCol="0">
            <a:spAutoFit/>
          </a:bodyPr>
          <a:lstStyle/>
          <a:p>
            <a:pPr algn="ctr"/>
            <a:r>
              <a:rPr lang="en-US" sz="2400" dirty="0"/>
              <a:t>Water exhibits POLAR COVALENT bonds</a:t>
            </a:r>
          </a:p>
          <a:p>
            <a:pPr marL="342900" indent="-342900">
              <a:buAutoNum type="arabicPeriod"/>
            </a:pPr>
            <a:endParaRPr lang="en-US" dirty="0"/>
          </a:p>
        </p:txBody>
      </p:sp>
      <p:pic>
        <p:nvPicPr>
          <p:cNvPr id="2050" name="Picture 2" descr="Image result for polar covalent bonds">
            <a:extLst>
              <a:ext uri="{FF2B5EF4-FFF2-40B4-BE49-F238E27FC236}">
                <a16:creationId xmlns:a16="http://schemas.microsoft.com/office/drawing/2014/main" id="{B3E6A7CE-54CF-0336-7769-0380D99C87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4417" y="1747894"/>
            <a:ext cx="4553983" cy="398977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polar covalent bonds">
            <a:extLst>
              <a:ext uri="{FF2B5EF4-FFF2-40B4-BE49-F238E27FC236}">
                <a16:creationId xmlns:a16="http://schemas.microsoft.com/office/drawing/2014/main" id="{705877B7-325A-25CB-5201-EE5AE7500D3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4909" b="15681"/>
          <a:stretch/>
        </p:blipFill>
        <p:spPr bwMode="auto">
          <a:xfrm>
            <a:off x="1079366" y="1935182"/>
            <a:ext cx="4553983" cy="3571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2506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Sodium (Na+ ) first…</a:t>
            </a:r>
          </a:p>
        </p:txBody>
      </p:sp>
      <p:pic>
        <p:nvPicPr>
          <p:cNvPr id="6" name="Content Placeholder 5" descr="A yellow and blue toy&#10;&#10;Description automatically generated">
            <a:extLst>
              <a:ext uri="{FF2B5EF4-FFF2-40B4-BE49-F238E27FC236}">
                <a16:creationId xmlns:a16="http://schemas.microsoft.com/office/drawing/2014/main" id="{AC5BDFDB-E20A-CD73-636A-3475872F4C9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905" y="1684734"/>
            <a:ext cx="5619952" cy="4214964"/>
          </a:xfrm>
        </p:spPr>
      </p:pic>
      <p:pic>
        <p:nvPicPr>
          <p:cNvPr id="8" name="Picture 7" descr="A close up of a toy&#10;&#10;Description automatically generated">
            <a:extLst>
              <a:ext uri="{FF2B5EF4-FFF2-40B4-BE49-F238E27FC236}">
                <a16:creationId xmlns:a16="http://schemas.microsoft.com/office/drawing/2014/main" id="{24632140-E5F9-C7BF-1A86-F5723EC0C5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4284" y="1684734"/>
            <a:ext cx="5619952" cy="4214964"/>
          </a:xfrm>
          <a:prstGeom prst="rect">
            <a:avLst/>
          </a:prstGeom>
        </p:spPr>
      </p:pic>
      <p:sp>
        <p:nvSpPr>
          <p:cNvPr id="10" name="Arrow: Down 9">
            <a:extLst>
              <a:ext uri="{FF2B5EF4-FFF2-40B4-BE49-F238E27FC236}">
                <a16:creationId xmlns:a16="http://schemas.microsoft.com/office/drawing/2014/main" id="{8FE679C8-2C3E-7266-7CC3-B7F052AD1389}"/>
              </a:ext>
            </a:extLst>
          </p:cNvPr>
          <p:cNvSpPr/>
          <p:nvPr/>
        </p:nvSpPr>
        <p:spPr>
          <a:xfrm>
            <a:off x="2321859" y="4267200"/>
            <a:ext cx="277906" cy="537882"/>
          </a:xfrm>
          <a:prstGeom prst="down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18217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9B40E24-B708-A82B-42E8-D295C0FB83B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71525" y="731527"/>
            <a:ext cx="10547504" cy="5932971"/>
          </a:xfrm>
          <a:prstGeom prst="rect">
            <a:avLst/>
          </a:prstGeom>
        </p:spPr>
      </p:pic>
      <p:sp>
        <p:nvSpPr>
          <p:cNvPr id="3" name="Slide Number Placeholder 2">
            <a:extLst>
              <a:ext uri="{FF2B5EF4-FFF2-40B4-BE49-F238E27FC236}">
                <a16:creationId xmlns:a16="http://schemas.microsoft.com/office/drawing/2014/main" id="{0083AD9C-5794-78C0-51FA-ACF9562E9B27}"/>
              </a:ext>
            </a:extLst>
          </p:cNvPr>
          <p:cNvSpPr>
            <a:spLocks noGrp="1"/>
          </p:cNvSpPr>
          <p:nvPr>
            <p:ph type="sldNum" sz="quarter" idx="12"/>
          </p:nvPr>
        </p:nvSpPr>
        <p:spPr/>
        <p:txBody>
          <a:bodyPr/>
          <a:lstStyle/>
          <a:p>
            <a:fld id="{195F50F5-0325-4E13-93B8-A048A96B03AB}" type="slidenum">
              <a:rPr lang="en-US" smtClean="0"/>
              <a:pPr/>
              <a:t>31</a:t>
            </a:fld>
            <a:endParaRPr lang="en-US"/>
          </a:p>
        </p:txBody>
      </p:sp>
      <p:sp>
        <p:nvSpPr>
          <p:cNvPr id="2" name="TextBox 1">
            <a:extLst>
              <a:ext uri="{FF2B5EF4-FFF2-40B4-BE49-F238E27FC236}">
                <a16:creationId xmlns:a16="http://schemas.microsoft.com/office/drawing/2014/main" id="{BF41B301-CD9E-EE64-8452-8A7FE4BE6D9C}"/>
              </a:ext>
            </a:extLst>
          </p:cNvPr>
          <p:cNvSpPr txBox="1"/>
          <p:nvPr/>
        </p:nvSpPr>
        <p:spPr>
          <a:xfrm>
            <a:off x="9964088" y="5941807"/>
            <a:ext cx="1857375" cy="369332"/>
          </a:xfrm>
          <a:prstGeom prst="rect">
            <a:avLst/>
          </a:prstGeom>
          <a:noFill/>
        </p:spPr>
        <p:txBody>
          <a:bodyPr wrap="square" rtlCol="0">
            <a:spAutoFit/>
          </a:bodyPr>
          <a:lstStyle/>
          <a:p>
            <a:r>
              <a:rPr lang="en-US">
                <a:hlinkClick r:id="rId5"/>
              </a:rPr>
              <a:t>Link</a:t>
            </a:r>
            <a:endParaRPr lang="en-US"/>
          </a:p>
        </p:txBody>
      </p:sp>
      <p:pic>
        <p:nvPicPr>
          <p:cNvPr id="5" name="Picture 4" descr="A picture containing text, diagram, plot, line">
            <a:extLst>
              <a:ext uri="{FF2B5EF4-FFF2-40B4-BE49-F238E27FC236}">
                <a16:creationId xmlns:a16="http://schemas.microsoft.com/office/drawing/2014/main" id="{C77C4B2C-BB71-0873-88F3-1185739364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9577" y="2187319"/>
            <a:ext cx="3692845" cy="2814340"/>
          </a:xfrm>
          <a:prstGeom prst="rect">
            <a:avLst/>
          </a:prstGeom>
        </p:spPr>
      </p:pic>
      <p:sp>
        <p:nvSpPr>
          <p:cNvPr id="4" name="TextBox 3">
            <a:extLst>
              <a:ext uri="{FF2B5EF4-FFF2-40B4-BE49-F238E27FC236}">
                <a16:creationId xmlns:a16="http://schemas.microsoft.com/office/drawing/2014/main" id="{E1E10D44-19A4-D3B1-D7E5-A07A9B3F1176}"/>
              </a:ext>
            </a:extLst>
          </p:cNvPr>
          <p:cNvSpPr txBox="1"/>
          <p:nvPr/>
        </p:nvSpPr>
        <p:spPr>
          <a:xfrm>
            <a:off x="771525" y="170537"/>
            <a:ext cx="7546554" cy="1323439"/>
          </a:xfrm>
          <a:prstGeom prst="rect">
            <a:avLst/>
          </a:prstGeom>
          <a:noFill/>
        </p:spPr>
        <p:txBody>
          <a:bodyPr wrap="square" rtlCol="0">
            <a:spAutoFit/>
          </a:bodyPr>
          <a:lstStyle/>
          <a:p>
            <a:r>
              <a:rPr lang="en-US" sz="4000" dirty="0"/>
              <a:t>What happens to the membrane potential?</a:t>
            </a:r>
          </a:p>
        </p:txBody>
      </p:sp>
    </p:spTree>
    <p:custDataLst>
      <p:tags r:id="rId1"/>
    </p:custDataLst>
    <p:extLst>
      <p:ext uri="{BB962C8B-B14F-4D97-AF65-F5344CB8AC3E}">
        <p14:creationId xmlns:p14="http://schemas.microsoft.com/office/powerpoint/2010/main" val="14211583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normAutofit fontScale="90000"/>
          </a:bodyPr>
          <a:lstStyle/>
          <a:p>
            <a:pPr algn="ctr"/>
            <a:r>
              <a:rPr lang="en-US"/>
              <a:t>What happened to the charge inside the membrane?</a:t>
            </a:r>
          </a:p>
        </p:txBody>
      </p:sp>
      <p:pic>
        <p:nvPicPr>
          <p:cNvPr id="6" name="Content Placeholder 5" descr="A group of colorful pieces of plastic&#10;&#10;Description automatically generated with medium confidence">
            <a:extLst>
              <a:ext uri="{FF2B5EF4-FFF2-40B4-BE49-F238E27FC236}">
                <a16:creationId xmlns:a16="http://schemas.microsoft.com/office/drawing/2014/main" id="{7BB9222D-70DF-AFA8-DBB9-54FB8520956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3309" y="1502876"/>
            <a:ext cx="4651375" cy="3488531"/>
          </a:xfrm>
        </p:spPr>
      </p:pic>
      <p:pic>
        <p:nvPicPr>
          <p:cNvPr id="8" name="Picture 7" descr="A yellow and blue plastic strip with a grey and purple plastic object&#10;&#10;Description automatically generated with medium confidence">
            <a:extLst>
              <a:ext uri="{FF2B5EF4-FFF2-40B4-BE49-F238E27FC236}">
                <a16:creationId xmlns:a16="http://schemas.microsoft.com/office/drawing/2014/main" id="{D4CFA7AF-4FEA-AC5D-29B8-FDF24F77CF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079716"/>
            <a:ext cx="5093309" cy="3819982"/>
          </a:xfrm>
          <a:prstGeom prst="rect">
            <a:avLst/>
          </a:prstGeom>
        </p:spPr>
      </p:pic>
      <p:sp>
        <p:nvSpPr>
          <p:cNvPr id="10" name="Star: 5 Points 9">
            <a:extLst>
              <a:ext uri="{FF2B5EF4-FFF2-40B4-BE49-F238E27FC236}">
                <a16:creationId xmlns:a16="http://schemas.microsoft.com/office/drawing/2014/main" id="{B89B724D-22FC-F2EC-6351-7DF189B7C716}"/>
              </a:ext>
            </a:extLst>
          </p:cNvPr>
          <p:cNvSpPr/>
          <p:nvPr/>
        </p:nvSpPr>
        <p:spPr>
          <a:xfrm>
            <a:off x="7083846" y="3455333"/>
            <a:ext cx="308473" cy="330507"/>
          </a:xfrm>
          <a:prstGeom prst="star5">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8B8C7752-E0F0-1C72-22D9-8B8AF54191AC}"/>
              </a:ext>
            </a:extLst>
          </p:cNvPr>
          <p:cNvSpPr/>
          <p:nvPr/>
        </p:nvSpPr>
        <p:spPr>
          <a:xfrm>
            <a:off x="10001480" y="3989707"/>
            <a:ext cx="308473" cy="330507"/>
          </a:xfrm>
          <a:prstGeom prst="star5">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56643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9B40E24-B708-A82B-42E8-D295C0FB83B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71525" y="731527"/>
            <a:ext cx="10547504" cy="5932971"/>
          </a:xfrm>
          <a:prstGeom prst="rect">
            <a:avLst/>
          </a:prstGeom>
        </p:spPr>
      </p:pic>
      <p:sp>
        <p:nvSpPr>
          <p:cNvPr id="3" name="Slide Number Placeholder 2">
            <a:extLst>
              <a:ext uri="{FF2B5EF4-FFF2-40B4-BE49-F238E27FC236}">
                <a16:creationId xmlns:a16="http://schemas.microsoft.com/office/drawing/2014/main" id="{0083AD9C-5794-78C0-51FA-ACF9562E9B27}"/>
              </a:ext>
            </a:extLst>
          </p:cNvPr>
          <p:cNvSpPr>
            <a:spLocks noGrp="1"/>
          </p:cNvSpPr>
          <p:nvPr>
            <p:ph type="sldNum" sz="quarter" idx="12"/>
          </p:nvPr>
        </p:nvSpPr>
        <p:spPr/>
        <p:txBody>
          <a:bodyPr/>
          <a:lstStyle/>
          <a:p>
            <a:fld id="{195F50F5-0325-4E13-93B8-A048A96B03AB}" type="slidenum">
              <a:rPr lang="en-US" smtClean="0"/>
              <a:pPr/>
              <a:t>33</a:t>
            </a:fld>
            <a:endParaRPr lang="en-US"/>
          </a:p>
        </p:txBody>
      </p:sp>
      <p:sp>
        <p:nvSpPr>
          <p:cNvPr id="2" name="TextBox 1">
            <a:extLst>
              <a:ext uri="{FF2B5EF4-FFF2-40B4-BE49-F238E27FC236}">
                <a16:creationId xmlns:a16="http://schemas.microsoft.com/office/drawing/2014/main" id="{BF41B301-CD9E-EE64-8452-8A7FE4BE6D9C}"/>
              </a:ext>
            </a:extLst>
          </p:cNvPr>
          <p:cNvSpPr txBox="1"/>
          <p:nvPr/>
        </p:nvSpPr>
        <p:spPr>
          <a:xfrm>
            <a:off x="9964088" y="5941807"/>
            <a:ext cx="1857375" cy="369332"/>
          </a:xfrm>
          <a:prstGeom prst="rect">
            <a:avLst/>
          </a:prstGeom>
          <a:noFill/>
        </p:spPr>
        <p:txBody>
          <a:bodyPr wrap="square" rtlCol="0">
            <a:spAutoFit/>
          </a:bodyPr>
          <a:lstStyle/>
          <a:p>
            <a:r>
              <a:rPr lang="en-US">
                <a:hlinkClick r:id="rId5"/>
              </a:rPr>
              <a:t>Link</a:t>
            </a:r>
            <a:endParaRPr lang="en-US"/>
          </a:p>
        </p:txBody>
      </p:sp>
      <p:pic>
        <p:nvPicPr>
          <p:cNvPr id="5" name="Picture 4" descr="A picture containing text, diagram, plot, line">
            <a:extLst>
              <a:ext uri="{FF2B5EF4-FFF2-40B4-BE49-F238E27FC236}">
                <a16:creationId xmlns:a16="http://schemas.microsoft.com/office/drawing/2014/main" id="{C77C4B2C-BB71-0873-88F3-1185739364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9577" y="2187319"/>
            <a:ext cx="3692845" cy="2814340"/>
          </a:xfrm>
          <a:prstGeom prst="rect">
            <a:avLst/>
          </a:prstGeom>
        </p:spPr>
      </p:pic>
      <p:sp>
        <p:nvSpPr>
          <p:cNvPr id="4" name="TextBox 3">
            <a:extLst>
              <a:ext uri="{FF2B5EF4-FFF2-40B4-BE49-F238E27FC236}">
                <a16:creationId xmlns:a16="http://schemas.microsoft.com/office/drawing/2014/main" id="{E1E10D44-19A4-D3B1-D7E5-A07A9B3F1176}"/>
              </a:ext>
            </a:extLst>
          </p:cNvPr>
          <p:cNvSpPr txBox="1"/>
          <p:nvPr/>
        </p:nvSpPr>
        <p:spPr>
          <a:xfrm>
            <a:off x="771525" y="170537"/>
            <a:ext cx="7546554" cy="707886"/>
          </a:xfrm>
          <a:prstGeom prst="rect">
            <a:avLst/>
          </a:prstGeom>
          <a:noFill/>
        </p:spPr>
        <p:txBody>
          <a:bodyPr wrap="square" rtlCol="0">
            <a:spAutoFit/>
          </a:bodyPr>
          <a:lstStyle/>
          <a:p>
            <a:r>
              <a:rPr lang="en-US" sz="4000"/>
              <a:t>Life is complicated…</a:t>
            </a:r>
          </a:p>
        </p:txBody>
      </p:sp>
    </p:spTree>
    <p:custDataLst>
      <p:tags r:id="rId1"/>
    </p:custDataLst>
    <p:extLst>
      <p:ext uri="{BB962C8B-B14F-4D97-AF65-F5344CB8AC3E}">
        <p14:creationId xmlns:p14="http://schemas.microsoft.com/office/powerpoint/2010/main" val="39486140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Potassium (K+) moves next</a:t>
            </a:r>
          </a:p>
        </p:txBody>
      </p:sp>
      <p:pic>
        <p:nvPicPr>
          <p:cNvPr id="6" name="Content Placeholder 5" descr="A yellow and purple plastic chain with blue and purple pieces&#10;&#10;Description automatically generated with medium confidence">
            <a:extLst>
              <a:ext uri="{FF2B5EF4-FFF2-40B4-BE49-F238E27FC236}">
                <a16:creationId xmlns:a16="http://schemas.microsoft.com/office/drawing/2014/main" id="{DC3B3A74-7A2E-9231-2C64-D46F8FA3C23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4375" y="1579994"/>
            <a:ext cx="4679185" cy="3509388"/>
          </a:xfrm>
        </p:spPr>
      </p:pic>
      <p:pic>
        <p:nvPicPr>
          <p:cNvPr id="8" name="Picture 7" descr="A group of colorful objects&#10;&#10;Description automatically generated with medium confidence">
            <a:extLst>
              <a:ext uri="{FF2B5EF4-FFF2-40B4-BE49-F238E27FC236}">
                <a16:creationId xmlns:a16="http://schemas.microsoft.com/office/drawing/2014/main" id="{2FBC5813-5B5D-2EDD-C42F-0BEECBC63A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6002" y="2223507"/>
            <a:ext cx="4901588" cy="3676191"/>
          </a:xfrm>
          <a:prstGeom prst="rect">
            <a:avLst/>
          </a:prstGeom>
        </p:spPr>
      </p:pic>
      <p:sp>
        <p:nvSpPr>
          <p:cNvPr id="12" name="Arrow: Up 11">
            <a:extLst>
              <a:ext uri="{FF2B5EF4-FFF2-40B4-BE49-F238E27FC236}">
                <a16:creationId xmlns:a16="http://schemas.microsoft.com/office/drawing/2014/main" id="{746999D7-86F4-9C02-82AD-3E4DE267E725}"/>
              </a:ext>
            </a:extLst>
          </p:cNvPr>
          <p:cNvSpPr/>
          <p:nvPr/>
        </p:nvSpPr>
        <p:spPr>
          <a:xfrm>
            <a:off x="3585883" y="2142565"/>
            <a:ext cx="466165" cy="519953"/>
          </a:xfrm>
          <a:prstGeom prst="up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44410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Each channel is “tuned”</a:t>
            </a:r>
          </a:p>
        </p:txBody>
      </p:sp>
      <p:pic>
        <p:nvPicPr>
          <p:cNvPr id="11" name="Picture 10" descr="A close up of a toy&#10;&#10;Description automatically generated with medium confidence">
            <a:extLst>
              <a:ext uri="{FF2B5EF4-FFF2-40B4-BE49-F238E27FC236}">
                <a16:creationId xmlns:a16="http://schemas.microsoft.com/office/drawing/2014/main" id="{5B6270B1-3ADE-51F8-312A-C1E7AFF01F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7002" y="1502876"/>
            <a:ext cx="6858000" cy="5143500"/>
          </a:xfrm>
          <a:prstGeom prst="rect">
            <a:avLst/>
          </a:prstGeom>
        </p:spPr>
      </p:pic>
    </p:spTree>
    <p:extLst>
      <p:ext uri="{BB962C8B-B14F-4D97-AF65-F5344CB8AC3E}">
        <p14:creationId xmlns:p14="http://schemas.microsoft.com/office/powerpoint/2010/main" val="21610149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a:xfrm>
            <a:off x="494377" y="2575068"/>
            <a:ext cx="11203246" cy="544574"/>
          </a:xfrm>
        </p:spPr>
        <p:txBody>
          <a:bodyPr>
            <a:noAutofit/>
          </a:bodyPr>
          <a:lstStyle/>
          <a:p>
            <a:pPr algn="ctr"/>
            <a:r>
              <a:rPr lang="en-US" sz="3600" dirty="0"/>
              <a:t>What type of cellular transport have we been investigating?</a:t>
            </a:r>
            <a:br>
              <a:rPr lang="en-US" sz="3600" dirty="0"/>
            </a:br>
            <a:br>
              <a:rPr lang="en-US" sz="3600" dirty="0"/>
            </a:br>
            <a:r>
              <a:rPr lang="en-US" sz="3600" dirty="0"/>
              <a:t>Where could you use this in your class?</a:t>
            </a:r>
          </a:p>
        </p:txBody>
      </p:sp>
    </p:spTree>
    <p:extLst>
      <p:ext uri="{BB962C8B-B14F-4D97-AF65-F5344CB8AC3E}">
        <p14:creationId xmlns:p14="http://schemas.microsoft.com/office/powerpoint/2010/main" val="39852314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6F669D-FB17-BABA-2209-976AC9C86950}"/>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sp>
        <p:nvSpPr>
          <p:cNvPr id="5" name="TextBox 4">
            <a:extLst>
              <a:ext uri="{FF2B5EF4-FFF2-40B4-BE49-F238E27FC236}">
                <a16:creationId xmlns:a16="http://schemas.microsoft.com/office/drawing/2014/main" id="{0C0B36CB-27A2-1FBB-A878-C7C0B4B438A5}"/>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grpSp>
        <p:nvGrpSpPr>
          <p:cNvPr id="2" name="Group 1">
            <a:extLst>
              <a:ext uri="{FF2B5EF4-FFF2-40B4-BE49-F238E27FC236}">
                <a16:creationId xmlns:a16="http://schemas.microsoft.com/office/drawing/2014/main" id="{1AD497C2-778F-690B-CFB0-041972914F5E}"/>
              </a:ext>
            </a:extLst>
          </p:cNvPr>
          <p:cNvGrpSpPr>
            <a:grpSpLocks noChangeAspect="1"/>
          </p:cNvGrpSpPr>
          <p:nvPr/>
        </p:nvGrpSpPr>
        <p:grpSpPr>
          <a:xfrm rot="16200000">
            <a:off x="645822" y="2040762"/>
            <a:ext cx="3523063" cy="3671706"/>
            <a:chOff x="37553" y="2089278"/>
            <a:chExt cx="2891973" cy="3013991"/>
          </a:xfrm>
          <a:solidFill>
            <a:schemeClr val="bg1"/>
          </a:solidFill>
        </p:grpSpPr>
        <p:pic>
          <p:nvPicPr>
            <p:cNvPr id="4" name="Picture 3">
              <a:extLst>
                <a:ext uri="{FF2B5EF4-FFF2-40B4-BE49-F238E27FC236}">
                  <a16:creationId xmlns:a16="http://schemas.microsoft.com/office/drawing/2014/main" id="{400E93AB-7C2A-E142-AF71-4CE4859230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338" r="9664" b="18584"/>
            <a:stretch/>
          </p:blipFill>
          <p:spPr>
            <a:xfrm>
              <a:off x="37553" y="2115677"/>
              <a:ext cx="2875331" cy="2761761"/>
            </a:xfrm>
            <a:prstGeom prst="rect">
              <a:avLst/>
            </a:prstGeom>
            <a:grpFill/>
          </p:spPr>
        </p:pic>
        <p:sp>
          <p:nvSpPr>
            <p:cNvPr id="6" name="TextBox 5">
              <a:extLst>
                <a:ext uri="{FF2B5EF4-FFF2-40B4-BE49-F238E27FC236}">
                  <a16:creationId xmlns:a16="http://schemas.microsoft.com/office/drawing/2014/main" id="{D35505A9-008B-2880-9A04-DA46D531E351}"/>
                </a:ext>
              </a:extLst>
            </p:cNvPr>
            <p:cNvSpPr txBox="1"/>
            <p:nvPr/>
          </p:nvSpPr>
          <p:spPr>
            <a:xfrm rot="5400000">
              <a:off x="1283576" y="3457320"/>
              <a:ext cx="3013991" cy="277908"/>
            </a:xfrm>
            <a:prstGeom prst="rect">
              <a:avLst/>
            </a:prstGeom>
            <a:grpFill/>
          </p:spPr>
          <p:txBody>
            <a:bodyPr wrap="square" rtlCol="0">
              <a:spAutoFit/>
            </a:bodyPr>
            <a:lstStyle/>
            <a:p>
              <a:r>
                <a:rPr lang="en-US" sz="1600"/>
                <a:t>1. Sodium binds on the intracellular side. </a:t>
              </a:r>
            </a:p>
          </p:txBody>
        </p:sp>
      </p:grpSp>
      <p:grpSp>
        <p:nvGrpSpPr>
          <p:cNvPr id="7" name="Group 6">
            <a:extLst>
              <a:ext uri="{FF2B5EF4-FFF2-40B4-BE49-F238E27FC236}">
                <a16:creationId xmlns:a16="http://schemas.microsoft.com/office/drawing/2014/main" id="{0C213747-E273-F22D-510F-D17390C31DE3}"/>
              </a:ext>
            </a:extLst>
          </p:cNvPr>
          <p:cNvGrpSpPr/>
          <p:nvPr/>
        </p:nvGrpSpPr>
        <p:grpSpPr>
          <a:xfrm rot="16200000">
            <a:off x="4297376" y="2185263"/>
            <a:ext cx="3583467" cy="3473141"/>
            <a:chOff x="2814820" y="2035312"/>
            <a:chExt cx="3583467" cy="3473141"/>
          </a:xfrm>
        </p:grpSpPr>
        <p:pic>
          <p:nvPicPr>
            <p:cNvPr id="8" name="Picture 7">
              <a:extLst>
                <a:ext uri="{FF2B5EF4-FFF2-40B4-BE49-F238E27FC236}">
                  <a16:creationId xmlns:a16="http://schemas.microsoft.com/office/drawing/2014/main" id="{FECBA5A3-4ABE-494B-9B8B-BA2DF1DBAA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063" t="5684" r="4041" b="12531"/>
            <a:stretch/>
          </p:blipFill>
          <p:spPr>
            <a:xfrm>
              <a:off x="2814820" y="2232503"/>
              <a:ext cx="3473141" cy="3078760"/>
            </a:xfrm>
            <a:prstGeom prst="rect">
              <a:avLst/>
            </a:prstGeom>
          </p:spPr>
        </p:pic>
        <p:sp>
          <p:nvSpPr>
            <p:cNvPr id="9" name="TextBox 8">
              <a:extLst>
                <a:ext uri="{FF2B5EF4-FFF2-40B4-BE49-F238E27FC236}">
                  <a16:creationId xmlns:a16="http://schemas.microsoft.com/office/drawing/2014/main" id="{04D4127B-1E1E-C86B-C31D-EFAB2A4F04A3}"/>
                </a:ext>
              </a:extLst>
            </p:cNvPr>
            <p:cNvSpPr txBox="1"/>
            <p:nvPr/>
          </p:nvSpPr>
          <p:spPr>
            <a:xfrm rot="5400000">
              <a:off x="4492439" y="3602606"/>
              <a:ext cx="3473141" cy="338554"/>
            </a:xfrm>
            <a:prstGeom prst="rect">
              <a:avLst/>
            </a:prstGeom>
            <a:solidFill>
              <a:schemeClr val="bg1"/>
            </a:solidFill>
          </p:spPr>
          <p:txBody>
            <a:bodyPr wrap="square" rtlCol="0">
              <a:spAutoFit/>
            </a:bodyPr>
            <a:lstStyle/>
            <a:p>
              <a:r>
                <a:rPr lang="en-US" sz="1600"/>
                <a:t>2. The pump is phosphorylated by ATP.</a:t>
              </a:r>
            </a:p>
          </p:txBody>
        </p:sp>
      </p:grpSp>
      <p:grpSp>
        <p:nvGrpSpPr>
          <p:cNvPr id="10" name="Group 9">
            <a:extLst>
              <a:ext uri="{FF2B5EF4-FFF2-40B4-BE49-F238E27FC236}">
                <a16:creationId xmlns:a16="http://schemas.microsoft.com/office/drawing/2014/main" id="{BE661137-F58F-12A0-4CCA-87ACDC5A02D4}"/>
              </a:ext>
            </a:extLst>
          </p:cNvPr>
          <p:cNvGrpSpPr>
            <a:grpSpLocks noChangeAspect="1"/>
          </p:cNvGrpSpPr>
          <p:nvPr/>
        </p:nvGrpSpPr>
        <p:grpSpPr>
          <a:xfrm rot="16200000">
            <a:off x="8152324" y="2154003"/>
            <a:ext cx="3392314" cy="3314471"/>
            <a:chOff x="6862885" y="2053244"/>
            <a:chExt cx="2984828" cy="2916337"/>
          </a:xfrm>
          <a:solidFill>
            <a:schemeClr val="bg1"/>
          </a:solidFill>
        </p:grpSpPr>
        <p:pic>
          <p:nvPicPr>
            <p:cNvPr id="11" name="Picture 10">
              <a:extLst>
                <a:ext uri="{FF2B5EF4-FFF2-40B4-BE49-F238E27FC236}">
                  <a16:creationId xmlns:a16="http://schemas.microsoft.com/office/drawing/2014/main" id="{F2EC0475-CD6B-4EAC-F774-3E71D99120A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946" t="12637" r="10061" b="13077"/>
            <a:stretch/>
          </p:blipFill>
          <p:spPr>
            <a:xfrm>
              <a:off x="6862885" y="2164344"/>
              <a:ext cx="2916336" cy="2694140"/>
            </a:xfrm>
            <a:prstGeom prst="rect">
              <a:avLst/>
            </a:prstGeom>
            <a:grpFill/>
          </p:spPr>
        </p:pic>
        <p:sp>
          <p:nvSpPr>
            <p:cNvPr id="12" name="TextBox 11">
              <a:extLst>
                <a:ext uri="{FF2B5EF4-FFF2-40B4-BE49-F238E27FC236}">
                  <a16:creationId xmlns:a16="http://schemas.microsoft.com/office/drawing/2014/main" id="{D2CA225E-1143-7028-D110-C1DC867E001E}"/>
                </a:ext>
              </a:extLst>
            </p:cNvPr>
            <p:cNvSpPr txBox="1"/>
            <p:nvPr/>
          </p:nvSpPr>
          <p:spPr>
            <a:xfrm rot="5400000">
              <a:off x="8132278" y="3254147"/>
              <a:ext cx="2916337" cy="514532"/>
            </a:xfrm>
            <a:prstGeom prst="rect">
              <a:avLst/>
            </a:prstGeom>
            <a:grpFill/>
          </p:spPr>
          <p:txBody>
            <a:bodyPr wrap="square" rtlCol="0">
              <a:spAutoFit/>
            </a:bodyPr>
            <a:lstStyle/>
            <a:p>
              <a:r>
                <a:rPr lang="en-US" sz="1600"/>
                <a:t>3. The pump shape changes, exposing the sodium to the extracellular space. </a:t>
              </a:r>
            </a:p>
          </p:txBody>
        </p:sp>
      </p:grpSp>
      <p:sp>
        <p:nvSpPr>
          <p:cNvPr id="13" name="TextBox 12">
            <a:extLst>
              <a:ext uri="{FF2B5EF4-FFF2-40B4-BE49-F238E27FC236}">
                <a16:creationId xmlns:a16="http://schemas.microsoft.com/office/drawing/2014/main" id="{F5E51947-B424-D2B5-C4DD-3A1901DBE2A4}"/>
              </a:ext>
            </a:extLst>
          </p:cNvPr>
          <p:cNvSpPr txBox="1"/>
          <p:nvPr/>
        </p:nvSpPr>
        <p:spPr>
          <a:xfrm>
            <a:off x="571500" y="1133475"/>
            <a:ext cx="7620000" cy="584775"/>
          </a:xfrm>
          <a:prstGeom prst="rect">
            <a:avLst/>
          </a:prstGeom>
          <a:noFill/>
        </p:spPr>
        <p:txBody>
          <a:bodyPr wrap="square" rtlCol="0">
            <a:spAutoFit/>
          </a:bodyPr>
          <a:lstStyle/>
          <a:p>
            <a:r>
              <a:rPr lang="en-US" sz="3200"/>
              <a:t>How do we get back to a resting potential?</a:t>
            </a:r>
          </a:p>
        </p:txBody>
      </p:sp>
    </p:spTree>
    <p:extLst>
      <p:ext uri="{BB962C8B-B14F-4D97-AF65-F5344CB8AC3E}">
        <p14:creationId xmlns:p14="http://schemas.microsoft.com/office/powerpoint/2010/main" val="144001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6F669D-FB17-BABA-2209-976AC9C86950}"/>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sp>
        <p:nvSpPr>
          <p:cNvPr id="5" name="TextBox 4">
            <a:extLst>
              <a:ext uri="{FF2B5EF4-FFF2-40B4-BE49-F238E27FC236}">
                <a16:creationId xmlns:a16="http://schemas.microsoft.com/office/drawing/2014/main" id="{0C0B36CB-27A2-1FBB-A878-C7C0B4B438A5}"/>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grpSp>
        <p:nvGrpSpPr>
          <p:cNvPr id="2" name="Group 1">
            <a:extLst>
              <a:ext uri="{FF2B5EF4-FFF2-40B4-BE49-F238E27FC236}">
                <a16:creationId xmlns:a16="http://schemas.microsoft.com/office/drawing/2014/main" id="{CA1CB40B-A1A0-7C01-8B5C-2B5C45165CAE}"/>
              </a:ext>
            </a:extLst>
          </p:cNvPr>
          <p:cNvGrpSpPr>
            <a:grpSpLocks noChangeAspect="1"/>
          </p:cNvGrpSpPr>
          <p:nvPr/>
        </p:nvGrpSpPr>
        <p:grpSpPr>
          <a:xfrm rot="16200000">
            <a:off x="653392" y="2242472"/>
            <a:ext cx="3458017" cy="3056435"/>
            <a:chOff x="1545211" y="4191373"/>
            <a:chExt cx="3268860" cy="2889245"/>
          </a:xfrm>
          <a:solidFill>
            <a:schemeClr val="bg1"/>
          </a:solidFill>
        </p:grpSpPr>
        <p:pic>
          <p:nvPicPr>
            <p:cNvPr id="4" name="Picture 3">
              <a:extLst>
                <a:ext uri="{FF2B5EF4-FFF2-40B4-BE49-F238E27FC236}">
                  <a16:creationId xmlns:a16="http://schemas.microsoft.com/office/drawing/2014/main" id="{551D1371-D41C-0E5C-0F67-1154A314FB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142" t="15692" r="13673" b="9055"/>
            <a:stretch/>
          </p:blipFill>
          <p:spPr>
            <a:xfrm>
              <a:off x="1545211" y="4191373"/>
              <a:ext cx="2845023" cy="2889245"/>
            </a:xfrm>
            <a:prstGeom prst="rect">
              <a:avLst/>
            </a:prstGeom>
            <a:grpFill/>
          </p:spPr>
        </p:pic>
        <p:sp>
          <p:nvSpPr>
            <p:cNvPr id="6" name="TextBox 5">
              <a:extLst>
                <a:ext uri="{FF2B5EF4-FFF2-40B4-BE49-F238E27FC236}">
                  <a16:creationId xmlns:a16="http://schemas.microsoft.com/office/drawing/2014/main" id="{83FE119D-EF4F-9FAC-EF0C-DAE2AF710ED9}"/>
                </a:ext>
              </a:extLst>
            </p:cNvPr>
            <p:cNvSpPr txBox="1"/>
            <p:nvPr/>
          </p:nvSpPr>
          <p:spPr>
            <a:xfrm rot="5400000">
              <a:off x="3130673" y="5332956"/>
              <a:ext cx="2814010" cy="552787"/>
            </a:xfrm>
            <a:prstGeom prst="rect">
              <a:avLst/>
            </a:prstGeom>
            <a:grpFill/>
          </p:spPr>
          <p:txBody>
            <a:bodyPr wrap="square" rtlCol="0">
              <a:spAutoFit/>
            </a:bodyPr>
            <a:lstStyle/>
            <a:p>
              <a:r>
                <a:rPr lang="en-US" sz="1600"/>
                <a:t>4. Binding affinity changes to release Na+ and take in K+. </a:t>
              </a:r>
            </a:p>
          </p:txBody>
        </p:sp>
      </p:grpSp>
      <p:grpSp>
        <p:nvGrpSpPr>
          <p:cNvPr id="7" name="Group 6">
            <a:extLst>
              <a:ext uri="{FF2B5EF4-FFF2-40B4-BE49-F238E27FC236}">
                <a16:creationId xmlns:a16="http://schemas.microsoft.com/office/drawing/2014/main" id="{F54D7D93-23F8-3296-4D21-DB3DC39BB3A4}"/>
              </a:ext>
            </a:extLst>
          </p:cNvPr>
          <p:cNvGrpSpPr/>
          <p:nvPr/>
        </p:nvGrpSpPr>
        <p:grpSpPr>
          <a:xfrm rot="16200000">
            <a:off x="3967604" y="2085749"/>
            <a:ext cx="3812714" cy="3648963"/>
            <a:chOff x="6043982" y="3879852"/>
            <a:chExt cx="3812714" cy="3648963"/>
          </a:xfrm>
        </p:grpSpPr>
        <p:pic>
          <p:nvPicPr>
            <p:cNvPr id="8" name="Picture 7">
              <a:extLst>
                <a:ext uri="{FF2B5EF4-FFF2-40B4-BE49-F238E27FC236}">
                  <a16:creationId xmlns:a16="http://schemas.microsoft.com/office/drawing/2014/main" id="{469D423B-EF15-D1E4-1744-597CC423A8F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049" t="11720" r="8018" b="7833"/>
            <a:stretch/>
          </p:blipFill>
          <p:spPr>
            <a:xfrm>
              <a:off x="6043982" y="4154679"/>
              <a:ext cx="3643436" cy="3374136"/>
            </a:xfrm>
            <a:prstGeom prst="rect">
              <a:avLst/>
            </a:prstGeom>
          </p:spPr>
        </p:pic>
        <p:sp>
          <p:nvSpPr>
            <p:cNvPr id="9" name="TextBox 8">
              <a:extLst>
                <a:ext uri="{FF2B5EF4-FFF2-40B4-BE49-F238E27FC236}">
                  <a16:creationId xmlns:a16="http://schemas.microsoft.com/office/drawing/2014/main" id="{12F8495E-747A-9BE8-801E-69D779E42A0C}"/>
                </a:ext>
              </a:extLst>
            </p:cNvPr>
            <p:cNvSpPr txBox="1"/>
            <p:nvPr/>
          </p:nvSpPr>
          <p:spPr>
            <a:xfrm rot="5400000">
              <a:off x="8287571" y="5110423"/>
              <a:ext cx="2799696" cy="338554"/>
            </a:xfrm>
            <a:prstGeom prst="rect">
              <a:avLst/>
            </a:prstGeom>
            <a:noFill/>
          </p:spPr>
          <p:txBody>
            <a:bodyPr wrap="square" rtlCol="0">
              <a:spAutoFit/>
            </a:bodyPr>
            <a:lstStyle/>
            <a:p>
              <a:r>
                <a:rPr lang="en-US" sz="1600"/>
                <a:t>5. Phosphate detaches. </a:t>
              </a:r>
            </a:p>
          </p:txBody>
        </p:sp>
      </p:grpSp>
      <p:grpSp>
        <p:nvGrpSpPr>
          <p:cNvPr id="10" name="Group 9">
            <a:extLst>
              <a:ext uri="{FF2B5EF4-FFF2-40B4-BE49-F238E27FC236}">
                <a16:creationId xmlns:a16="http://schemas.microsoft.com/office/drawing/2014/main" id="{F7702181-CFB6-5348-385B-3365F50040CB}"/>
              </a:ext>
            </a:extLst>
          </p:cNvPr>
          <p:cNvGrpSpPr/>
          <p:nvPr/>
        </p:nvGrpSpPr>
        <p:grpSpPr>
          <a:xfrm rot="16200000">
            <a:off x="7486364" y="1903080"/>
            <a:ext cx="4122743" cy="4109096"/>
            <a:chOff x="8507312" y="3334422"/>
            <a:chExt cx="4122743" cy="4339020"/>
          </a:xfrm>
        </p:grpSpPr>
        <p:pic>
          <p:nvPicPr>
            <p:cNvPr id="11" name="Picture 10">
              <a:extLst>
                <a:ext uri="{FF2B5EF4-FFF2-40B4-BE49-F238E27FC236}">
                  <a16:creationId xmlns:a16="http://schemas.microsoft.com/office/drawing/2014/main" id="{5D5A824D-062D-7C5C-F729-7CF32A0F7BD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267" t="11470" r="3821" b="10974"/>
            <a:stretch/>
          </p:blipFill>
          <p:spPr>
            <a:xfrm>
              <a:off x="8507312" y="4063864"/>
              <a:ext cx="4109096" cy="3374136"/>
            </a:xfrm>
            <a:prstGeom prst="rect">
              <a:avLst/>
            </a:prstGeom>
          </p:spPr>
        </p:pic>
        <p:sp>
          <p:nvSpPr>
            <p:cNvPr id="12" name="TextBox 11">
              <a:extLst>
                <a:ext uri="{FF2B5EF4-FFF2-40B4-BE49-F238E27FC236}">
                  <a16:creationId xmlns:a16="http://schemas.microsoft.com/office/drawing/2014/main" id="{8A082C84-6997-2D8D-D45B-691CE7EE8AE3}"/>
                </a:ext>
              </a:extLst>
            </p:cNvPr>
            <p:cNvSpPr txBox="1"/>
            <p:nvPr/>
          </p:nvSpPr>
          <p:spPr>
            <a:xfrm rot="5400000">
              <a:off x="10183651" y="5227038"/>
              <a:ext cx="4339020" cy="553788"/>
            </a:xfrm>
            <a:prstGeom prst="rect">
              <a:avLst/>
            </a:prstGeom>
            <a:solidFill>
              <a:schemeClr val="bg1"/>
            </a:solidFill>
          </p:spPr>
          <p:txBody>
            <a:bodyPr wrap="square" rtlCol="0">
              <a:spAutoFit/>
            </a:bodyPr>
            <a:lstStyle/>
            <a:p>
              <a:r>
                <a:rPr lang="en-US" sz="1600"/>
                <a:t>6. Original shape is restored, releasing K+ into the cell. </a:t>
              </a:r>
            </a:p>
          </p:txBody>
        </p:sp>
      </p:grpSp>
    </p:spTree>
    <p:extLst>
      <p:ext uri="{BB962C8B-B14F-4D97-AF65-F5344CB8AC3E}">
        <p14:creationId xmlns:p14="http://schemas.microsoft.com/office/powerpoint/2010/main" val="367888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9B40E24-B708-A82B-42E8-D295C0FB83B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71525" y="731527"/>
            <a:ext cx="10547504" cy="5932971"/>
          </a:xfrm>
          <a:prstGeom prst="rect">
            <a:avLst/>
          </a:prstGeom>
        </p:spPr>
      </p:pic>
      <p:sp>
        <p:nvSpPr>
          <p:cNvPr id="3" name="Slide Number Placeholder 2">
            <a:extLst>
              <a:ext uri="{FF2B5EF4-FFF2-40B4-BE49-F238E27FC236}">
                <a16:creationId xmlns:a16="http://schemas.microsoft.com/office/drawing/2014/main" id="{0083AD9C-5794-78C0-51FA-ACF9562E9B27}"/>
              </a:ext>
            </a:extLst>
          </p:cNvPr>
          <p:cNvSpPr>
            <a:spLocks noGrp="1"/>
          </p:cNvSpPr>
          <p:nvPr>
            <p:ph type="sldNum" sz="quarter" idx="12"/>
          </p:nvPr>
        </p:nvSpPr>
        <p:spPr/>
        <p:txBody>
          <a:bodyPr/>
          <a:lstStyle/>
          <a:p>
            <a:fld id="{195F50F5-0325-4E13-93B8-A048A96B03AB}" type="slidenum">
              <a:rPr lang="en-US" smtClean="0"/>
              <a:pPr/>
              <a:t>39</a:t>
            </a:fld>
            <a:endParaRPr lang="en-US"/>
          </a:p>
        </p:txBody>
      </p:sp>
      <p:sp>
        <p:nvSpPr>
          <p:cNvPr id="2" name="TextBox 1">
            <a:extLst>
              <a:ext uri="{FF2B5EF4-FFF2-40B4-BE49-F238E27FC236}">
                <a16:creationId xmlns:a16="http://schemas.microsoft.com/office/drawing/2014/main" id="{BF41B301-CD9E-EE64-8452-8A7FE4BE6D9C}"/>
              </a:ext>
            </a:extLst>
          </p:cNvPr>
          <p:cNvSpPr txBox="1"/>
          <p:nvPr/>
        </p:nvSpPr>
        <p:spPr>
          <a:xfrm>
            <a:off x="9964088" y="5941807"/>
            <a:ext cx="1857375" cy="369332"/>
          </a:xfrm>
          <a:prstGeom prst="rect">
            <a:avLst/>
          </a:prstGeom>
          <a:noFill/>
        </p:spPr>
        <p:txBody>
          <a:bodyPr wrap="square" rtlCol="0">
            <a:spAutoFit/>
          </a:bodyPr>
          <a:lstStyle/>
          <a:p>
            <a:r>
              <a:rPr lang="en-US">
                <a:hlinkClick r:id="rId5"/>
              </a:rPr>
              <a:t>Link</a:t>
            </a:r>
            <a:endParaRPr lang="en-US"/>
          </a:p>
        </p:txBody>
      </p:sp>
      <p:pic>
        <p:nvPicPr>
          <p:cNvPr id="5" name="Picture 4" descr="A picture containing text, diagram, plot, line">
            <a:extLst>
              <a:ext uri="{FF2B5EF4-FFF2-40B4-BE49-F238E27FC236}">
                <a16:creationId xmlns:a16="http://schemas.microsoft.com/office/drawing/2014/main" id="{C77C4B2C-BB71-0873-88F3-1185739364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9577" y="2187319"/>
            <a:ext cx="3692845" cy="2814340"/>
          </a:xfrm>
          <a:prstGeom prst="rect">
            <a:avLst/>
          </a:prstGeom>
        </p:spPr>
      </p:pic>
      <p:sp>
        <p:nvSpPr>
          <p:cNvPr id="4" name="TextBox 3">
            <a:extLst>
              <a:ext uri="{FF2B5EF4-FFF2-40B4-BE49-F238E27FC236}">
                <a16:creationId xmlns:a16="http://schemas.microsoft.com/office/drawing/2014/main" id="{E1E10D44-19A4-D3B1-D7E5-A07A9B3F1176}"/>
              </a:ext>
            </a:extLst>
          </p:cNvPr>
          <p:cNvSpPr txBox="1"/>
          <p:nvPr/>
        </p:nvSpPr>
        <p:spPr>
          <a:xfrm>
            <a:off x="771525" y="170537"/>
            <a:ext cx="7546554" cy="707886"/>
          </a:xfrm>
          <a:prstGeom prst="rect">
            <a:avLst/>
          </a:prstGeom>
          <a:noFill/>
        </p:spPr>
        <p:txBody>
          <a:bodyPr wrap="square" rtlCol="0">
            <a:spAutoFit/>
          </a:bodyPr>
          <a:lstStyle/>
          <a:p>
            <a:r>
              <a:rPr lang="en-US" sz="4000"/>
              <a:t>Life is complicated…</a:t>
            </a:r>
          </a:p>
        </p:txBody>
      </p:sp>
    </p:spTree>
    <p:custDataLst>
      <p:tags r:id="rId1"/>
    </p:custDataLst>
    <p:extLst>
      <p:ext uri="{BB962C8B-B14F-4D97-AF65-F5344CB8AC3E}">
        <p14:creationId xmlns:p14="http://schemas.microsoft.com/office/powerpoint/2010/main" val="4057925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Image result for hydrogen bonding between water molecules">
            <a:extLst>
              <a:ext uri="{FF2B5EF4-FFF2-40B4-BE49-F238E27FC236}">
                <a16:creationId xmlns:a16="http://schemas.microsoft.com/office/drawing/2014/main" id="{B4F542D7-DCB9-0994-B973-923A6D99A66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618" t="13481" r="22567" b="17430"/>
          <a:stretch/>
        </p:blipFill>
        <p:spPr bwMode="auto">
          <a:xfrm>
            <a:off x="91272" y="1330960"/>
            <a:ext cx="5464529" cy="50783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icture containing indoor, decorated&#10;&#10;Description automatically generated">
            <a:extLst>
              <a:ext uri="{FF2B5EF4-FFF2-40B4-BE49-F238E27FC236}">
                <a16:creationId xmlns:a16="http://schemas.microsoft.com/office/drawing/2014/main" id="{F700DC6C-65FA-FA56-7447-BEB88DBB07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5801" y="1513841"/>
            <a:ext cx="6369589" cy="4777192"/>
          </a:xfrm>
          <a:prstGeom prst="rect">
            <a:avLst/>
          </a:prstGeom>
        </p:spPr>
      </p:pic>
    </p:spTree>
    <p:extLst>
      <p:ext uri="{BB962C8B-B14F-4D97-AF65-F5344CB8AC3E}">
        <p14:creationId xmlns:p14="http://schemas.microsoft.com/office/powerpoint/2010/main" val="21035676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a computer&#10;&#10;Description automatically generated">
            <a:extLst>
              <a:ext uri="{FF2B5EF4-FFF2-40B4-BE49-F238E27FC236}">
                <a16:creationId xmlns:a16="http://schemas.microsoft.com/office/drawing/2014/main" id="{F723CD0E-A757-0AC1-B184-B1E5C1B445B6}"/>
              </a:ext>
            </a:extLst>
          </p:cNvPr>
          <p:cNvPicPr>
            <a:picLocks noChangeAspect="1"/>
          </p:cNvPicPr>
          <p:nvPr/>
        </p:nvPicPr>
        <p:blipFill rotWithShape="1">
          <a:blip r:embed="rId2">
            <a:extLst>
              <a:ext uri="{28A0092B-C50C-407E-A947-70E740481C1C}">
                <a14:useLocalDpi xmlns:a14="http://schemas.microsoft.com/office/drawing/2010/main" val="0"/>
              </a:ext>
            </a:extLst>
          </a:blip>
          <a:srcRect l="46193" t="2989" r="1647" b="5353"/>
          <a:stretch/>
        </p:blipFill>
        <p:spPr>
          <a:xfrm>
            <a:off x="166254" y="775877"/>
            <a:ext cx="6359237" cy="4024745"/>
          </a:xfrm>
          <a:prstGeom prst="rect">
            <a:avLst/>
          </a:prstGeom>
        </p:spPr>
      </p:pic>
      <p:sp>
        <p:nvSpPr>
          <p:cNvPr id="2" name="Title 1">
            <a:extLst>
              <a:ext uri="{FF2B5EF4-FFF2-40B4-BE49-F238E27FC236}">
                <a16:creationId xmlns:a16="http://schemas.microsoft.com/office/drawing/2014/main" id="{B74E9230-38DE-C192-B4EE-3DA25BF318D9}"/>
              </a:ext>
            </a:extLst>
          </p:cNvPr>
          <p:cNvSpPr>
            <a:spLocks noGrp="1"/>
          </p:cNvSpPr>
          <p:nvPr>
            <p:ph type="title"/>
          </p:nvPr>
        </p:nvSpPr>
        <p:spPr/>
        <p:txBody>
          <a:bodyPr/>
          <a:lstStyle/>
          <a:p>
            <a:r>
              <a:rPr lang="en-US" dirty="0"/>
              <a:t>Lending Library</a:t>
            </a:r>
          </a:p>
        </p:txBody>
      </p:sp>
      <p:sp>
        <p:nvSpPr>
          <p:cNvPr id="3" name="Slide Number Placeholder 2">
            <a:extLst>
              <a:ext uri="{FF2B5EF4-FFF2-40B4-BE49-F238E27FC236}">
                <a16:creationId xmlns:a16="http://schemas.microsoft.com/office/drawing/2014/main" id="{912309C0-1590-218B-028A-379F8CFE7D12}"/>
              </a:ext>
            </a:extLst>
          </p:cNvPr>
          <p:cNvSpPr>
            <a:spLocks noGrp="1"/>
          </p:cNvSpPr>
          <p:nvPr>
            <p:ph type="sldNum" sz="quarter" idx="12"/>
          </p:nvPr>
        </p:nvSpPr>
        <p:spPr/>
        <p:txBody>
          <a:bodyPr/>
          <a:lstStyle/>
          <a:p>
            <a:fld id="{195F50F5-0325-4E13-93B8-A048A96B03AB}" type="slidenum">
              <a:rPr lang="en-US" smtClean="0"/>
              <a:pPr/>
              <a:t>40</a:t>
            </a:fld>
            <a:endParaRPr lang="en-US"/>
          </a:p>
        </p:txBody>
      </p:sp>
      <p:sp>
        <p:nvSpPr>
          <p:cNvPr id="7" name="Arrow: Down 6">
            <a:extLst>
              <a:ext uri="{FF2B5EF4-FFF2-40B4-BE49-F238E27FC236}">
                <a16:creationId xmlns:a16="http://schemas.microsoft.com/office/drawing/2014/main" id="{D9282D73-C0B0-CB85-61DD-F2016875D9DE}"/>
              </a:ext>
            </a:extLst>
          </p:cNvPr>
          <p:cNvSpPr/>
          <p:nvPr/>
        </p:nvSpPr>
        <p:spPr>
          <a:xfrm>
            <a:off x="3439390" y="1701986"/>
            <a:ext cx="200891" cy="422563"/>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screenshot of a computer&#10;&#10;Description automatically generated">
            <a:extLst>
              <a:ext uri="{FF2B5EF4-FFF2-40B4-BE49-F238E27FC236}">
                <a16:creationId xmlns:a16="http://schemas.microsoft.com/office/drawing/2014/main" id="{A31C65AD-D4BC-523B-12EB-80C60363C47F}"/>
              </a:ext>
            </a:extLst>
          </p:cNvPr>
          <p:cNvPicPr>
            <a:picLocks noChangeAspect="1"/>
          </p:cNvPicPr>
          <p:nvPr/>
        </p:nvPicPr>
        <p:blipFill rotWithShape="1">
          <a:blip r:embed="rId3">
            <a:extLst>
              <a:ext uri="{28A0092B-C50C-407E-A947-70E740481C1C}">
                <a14:useLocalDpi xmlns:a14="http://schemas.microsoft.com/office/drawing/2010/main" val="0"/>
              </a:ext>
            </a:extLst>
          </a:blip>
          <a:srcRect l="715" t="4748" r="3931" b="2821"/>
          <a:stretch/>
        </p:blipFill>
        <p:spPr>
          <a:xfrm>
            <a:off x="5028002" y="2715953"/>
            <a:ext cx="6390742" cy="4024745"/>
          </a:xfrm>
          <a:prstGeom prst="rect">
            <a:avLst/>
          </a:prstGeom>
        </p:spPr>
      </p:pic>
      <p:sp>
        <p:nvSpPr>
          <p:cNvPr id="11" name="Oval 10">
            <a:extLst>
              <a:ext uri="{FF2B5EF4-FFF2-40B4-BE49-F238E27FC236}">
                <a16:creationId xmlns:a16="http://schemas.microsoft.com/office/drawing/2014/main" id="{5606C0FA-21AF-A0D2-412D-040205460C60}"/>
              </a:ext>
            </a:extLst>
          </p:cNvPr>
          <p:cNvSpPr/>
          <p:nvPr/>
        </p:nvSpPr>
        <p:spPr>
          <a:xfrm>
            <a:off x="5548745" y="4876800"/>
            <a:ext cx="1052946" cy="519545"/>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Down 11">
            <a:extLst>
              <a:ext uri="{FF2B5EF4-FFF2-40B4-BE49-F238E27FC236}">
                <a16:creationId xmlns:a16="http://schemas.microsoft.com/office/drawing/2014/main" id="{1804D3B3-6378-8F40-7A15-C5B7FF6416B2}"/>
              </a:ext>
            </a:extLst>
          </p:cNvPr>
          <p:cNvSpPr/>
          <p:nvPr/>
        </p:nvSpPr>
        <p:spPr>
          <a:xfrm>
            <a:off x="5995554" y="4305762"/>
            <a:ext cx="200891" cy="422563"/>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A3BF450C-C4BF-4329-28F8-8D5C466A9A0E}"/>
              </a:ext>
            </a:extLst>
          </p:cNvPr>
          <p:cNvSpPr/>
          <p:nvPr/>
        </p:nvSpPr>
        <p:spPr>
          <a:xfrm>
            <a:off x="3041072" y="2185554"/>
            <a:ext cx="997528" cy="461126"/>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73295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52FB-4C72-911B-8357-B042D01BA441}"/>
              </a:ext>
            </a:extLst>
          </p:cNvPr>
          <p:cNvSpPr>
            <a:spLocks noGrp="1"/>
          </p:cNvSpPr>
          <p:nvPr>
            <p:ph type="title"/>
          </p:nvPr>
        </p:nvSpPr>
        <p:spPr/>
        <p:txBody>
          <a:bodyPr>
            <a:normAutofit fontScale="90000"/>
          </a:bodyPr>
          <a:lstStyle/>
          <a:p>
            <a:r>
              <a:rPr lang="en-US" dirty="0"/>
              <a:t>Scan this QR code and fill out our survey!</a:t>
            </a:r>
          </a:p>
        </p:txBody>
      </p:sp>
      <p:sp>
        <p:nvSpPr>
          <p:cNvPr id="3" name="Slide Number Placeholder 2">
            <a:extLst>
              <a:ext uri="{FF2B5EF4-FFF2-40B4-BE49-F238E27FC236}">
                <a16:creationId xmlns:a16="http://schemas.microsoft.com/office/drawing/2014/main" id="{A81EAF33-92FD-EDB8-C2F8-936725ACDE0F}"/>
              </a:ext>
            </a:extLst>
          </p:cNvPr>
          <p:cNvSpPr>
            <a:spLocks noGrp="1"/>
          </p:cNvSpPr>
          <p:nvPr>
            <p:ph type="sldNum" sz="quarter" idx="12"/>
          </p:nvPr>
        </p:nvSpPr>
        <p:spPr/>
        <p:txBody>
          <a:bodyPr/>
          <a:lstStyle/>
          <a:p>
            <a:fld id="{195F50F5-0325-4E13-93B8-A048A96B03AB}" type="slidenum">
              <a:rPr lang="en-US" smtClean="0"/>
              <a:pPr/>
              <a:t>41</a:t>
            </a:fld>
            <a:endParaRPr lang="en-US"/>
          </a:p>
        </p:txBody>
      </p:sp>
      <p:sp>
        <p:nvSpPr>
          <p:cNvPr id="5" name="TextBox 4">
            <a:extLst>
              <a:ext uri="{FF2B5EF4-FFF2-40B4-BE49-F238E27FC236}">
                <a16:creationId xmlns:a16="http://schemas.microsoft.com/office/drawing/2014/main" id="{77984C88-1C79-B4DE-394E-70FEAA598A30}"/>
              </a:ext>
            </a:extLst>
          </p:cNvPr>
          <p:cNvSpPr txBox="1"/>
          <p:nvPr/>
        </p:nvSpPr>
        <p:spPr>
          <a:xfrm>
            <a:off x="6416634" y="1010945"/>
            <a:ext cx="3775364" cy="923330"/>
          </a:xfrm>
          <a:prstGeom prst="rect">
            <a:avLst/>
          </a:prstGeom>
          <a:noFill/>
        </p:spPr>
        <p:txBody>
          <a:bodyPr wrap="square" rtlCol="0">
            <a:spAutoFit/>
          </a:bodyPr>
          <a:lstStyle/>
          <a:p>
            <a:r>
              <a:rPr lang="en-US" dirty="0"/>
              <a:t>Show me your DNA molecule image and I’ll give you a model with AR enhancement as a thank-you gift!</a:t>
            </a:r>
            <a:endParaRPr lang="en-US" sz="2800" dirty="0"/>
          </a:p>
        </p:txBody>
      </p:sp>
      <p:pic>
        <p:nvPicPr>
          <p:cNvPr id="1026" name="Picture 2">
            <a:extLst>
              <a:ext uri="{FF2B5EF4-FFF2-40B4-BE49-F238E27FC236}">
                <a16:creationId xmlns:a16="http://schemas.microsoft.com/office/drawing/2014/main" id="{53812BD8-5AE6-2BFD-D4F6-8EAF820B99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429502"/>
            <a:ext cx="5159828" cy="386987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1CDC83D4-74B6-65D2-9B51-CDF313BF7E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062" y="1175606"/>
            <a:ext cx="5324475" cy="5210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38152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52FB-4C72-911B-8357-B042D01BA441}"/>
              </a:ext>
            </a:extLst>
          </p:cNvPr>
          <p:cNvSpPr>
            <a:spLocks noGrp="1"/>
          </p:cNvSpPr>
          <p:nvPr>
            <p:ph type="title"/>
          </p:nvPr>
        </p:nvSpPr>
        <p:spPr/>
        <p:txBody>
          <a:bodyPr>
            <a:normAutofit/>
          </a:bodyPr>
          <a:lstStyle/>
          <a:p>
            <a:r>
              <a:rPr lang="en-US" dirty="0"/>
              <a:t>TEKS</a:t>
            </a:r>
          </a:p>
        </p:txBody>
      </p:sp>
      <p:sp>
        <p:nvSpPr>
          <p:cNvPr id="3" name="Slide Number Placeholder 2">
            <a:extLst>
              <a:ext uri="{FF2B5EF4-FFF2-40B4-BE49-F238E27FC236}">
                <a16:creationId xmlns:a16="http://schemas.microsoft.com/office/drawing/2014/main" id="{A81EAF33-92FD-EDB8-C2F8-936725ACDE0F}"/>
              </a:ext>
            </a:extLst>
          </p:cNvPr>
          <p:cNvSpPr>
            <a:spLocks noGrp="1"/>
          </p:cNvSpPr>
          <p:nvPr>
            <p:ph type="sldNum" sz="quarter" idx="12"/>
          </p:nvPr>
        </p:nvSpPr>
        <p:spPr/>
        <p:txBody>
          <a:bodyPr/>
          <a:lstStyle/>
          <a:p>
            <a:fld id="{195F50F5-0325-4E13-93B8-A048A96B03AB}" type="slidenum">
              <a:rPr lang="en-US" smtClean="0"/>
              <a:pPr/>
              <a:t>42</a:t>
            </a:fld>
            <a:endParaRPr lang="en-US"/>
          </a:p>
        </p:txBody>
      </p:sp>
      <p:sp>
        <p:nvSpPr>
          <p:cNvPr id="5" name="TextBox 4">
            <a:extLst>
              <a:ext uri="{FF2B5EF4-FFF2-40B4-BE49-F238E27FC236}">
                <a16:creationId xmlns:a16="http://schemas.microsoft.com/office/drawing/2014/main" id="{54F0A5EF-23D8-14FB-9A49-8FCACBB73B71}"/>
              </a:ext>
            </a:extLst>
          </p:cNvPr>
          <p:cNvSpPr txBox="1"/>
          <p:nvPr/>
        </p:nvSpPr>
        <p:spPr>
          <a:xfrm>
            <a:off x="273597" y="1428319"/>
            <a:ext cx="10008922" cy="4247317"/>
          </a:xfrm>
          <a:prstGeom prst="rect">
            <a:avLst/>
          </a:prstGeom>
          <a:noFill/>
        </p:spPr>
        <p:txBody>
          <a:bodyPr wrap="square" rtlCol="0">
            <a:spAutoFit/>
          </a:bodyPr>
          <a:lstStyle/>
          <a:p>
            <a:pPr algn="l">
              <a:buFont typeface="Arial" panose="020B0604020202020204" pitchFamily="34" charset="0"/>
              <a:buChar char="•"/>
            </a:pPr>
            <a:r>
              <a:rPr lang="en-US" sz="2800" b="1" i="0" dirty="0">
                <a:effectLst/>
                <a:latin typeface="Söhne"/>
              </a:rPr>
              <a:t>Biology (9-12)</a:t>
            </a:r>
            <a:r>
              <a:rPr lang="en-US" sz="2800" b="0" i="0" dirty="0">
                <a:solidFill>
                  <a:srgbClr val="374151"/>
                </a:solidFill>
                <a:effectLst/>
                <a:latin typeface="Söhne"/>
              </a:rPr>
              <a:t>:</a:t>
            </a:r>
          </a:p>
          <a:p>
            <a:pPr algn="l">
              <a:buFont typeface="Arial" panose="020B0604020202020204" pitchFamily="34" charset="0"/>
              <a:buChar char="•"/>
            </a:pPr>
            <a:endParaRPr lang="en-US" sz="2800" dirty="0">
              <a:solidFill>
                <a:srgbClr val="374151"/>
              </a:solidFill>
              <a:latin typeface="Söhne"/>
            </a:endParaRPr>
          </a:p>
          <a:p>
            <a:pPr algn="l"/>
            <a:r>
              <a:rPr lang="en-US" sz="2800" b="1" i="0" dirty="0">
                <a:solidFill>
                  <a:srgbClr val="374151"/>
                </a:solidFill>
                <a:effectLst/>
                <a:latin typeface="Söhne"/>
              </a:rPr>
              <a:t>Biology (9-12)</a:t>
            </a:r>
            <a:r>
              <a:rPr lang="en-US" sz="2800" b="0" i="0" dirty="0">
                <a:solidFill>
                  <a:srgbClr val="374151"/>
                </a:solidFill>
                <a:effectLst/>
                <a:latin typeface="Söhne"/>
              </a:rPr>
              <a:t>:</a:t>
            </a:r>
          </a:p>
          <a:p>
            <a:pPr algn="l"/>
            <a:r>
              <a:rPr lang="en-US" sz="2800" b="1" i="0" dirty="0">
                <a:solidFill>
                  <a:srgbClr val="374151"/>
                </a:solidFill>
                <a:effectLst/>
                <a:latin typeface="Söhne"/>
              </a:rPr>
              <a:t>(4) Science concepts. The student knows the structures and functions of biomolecules. The student is expected to:</a:t>
            </a:r>
            <a:endParaRPr lang="en-US" sz="2800" b="0" i="0" dirty="0">
              <a:solidFill>
                <a:srgbClr val="374151"/>
              </a:solidFill>
              <a:effectLst/>
              <a:latin typeface="Söhne"/>
            </a:endParaRPr>
          </a:p>
          <a:p>
            <a:pPr algn="l">
              <a:buFont typeface="Arial" panose="020B0604020202020204" pitchFamily="34" charset="0"/>
              <a:buChar char="•"/>
            </a:pPr>
            <a:r>
              <a:rPr lang="en-US" sz="2800" b="1" i="0" dirty="0">
                <a:solidFill>
                  <a:srgbClr val="374151"/>
                </a:solidFill>
                <a:effectLst/>
                <a:latin typeface="Söhne"/>
              </a:rPr>
              <a:t>(B) explain the role of water in the function of biomolecules.</a:t>
            </a:r>
            <a:endParaRPr lang="en-US" sz="2800" b="0" i="0" dirty="0">
              <a:solidFill>
                <a:srgbClr val="374151"/>
              </a:solidFill>
              <a:effectLst/>
              <a:latin typeface="Söhne"/>
            </a:endParaRPr>
          </a:p>
          <a:p>
            <a:pPr algn="l">
              <a:buFont typeface="Arial" panose="020B0604020202020204" pitchFamily="34" charset="0"/>
              <a:buChar char="•"/>
            </a:pPr>
            <a:r>
              <a:rPr lang="en-US" sz="2800" b="1" i="0" dirty="0">
                <a:solidFill>
                  <a:srgbClr val="374151"/>
                </a:solidFill>
                <a:effectLst/>
                <a:latin typeface="Söhne"/>
              </a:rPr>
              <a:t>(C) compare the structures and functions of different types of biomolecules, including carbohydrates, lipids, proteins, and nucleic acids.</a:t>
            </a:r>
            <a:endParaRPr lang="en-US" sz="2800" b="0" i="0" dirty="0">
              <a:solidFill>
                <a:srgbClr val="374151"/>
              </a:solidFill>
              <a:effectLst/>
              <a:latin typeface="Söhne"/>
            </a:endParaRPr>
          </a:p>
          <a:p>
            <a:endParaRPr lang="en-US" dirty="0"/>
          </a:p>
        </p:txBody>
      </p:sp>
    </p:spTree>
    <p:extLst>
      <p:ext uri="{BB962C8B-B14F-4D97-AF65-F5344CB8AC3E}">
        <p14:creationId xmlns:p14="http://schemas.microsoft.com/office/powerpoint/2010/main" val="42165913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3772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0EF4BA5-F4DC-7F58-BE99-C26C1E2050E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8731" y="1183646"/>
            <a:ext cx="5658185" cy="4860037"/>
          </a:xfrm>
          <a:prstGeom prst="rect">
            <a:avLst/>
          </a:prstGeom>
        </p:spPr>
      </p:pic>
      <p:sp>
        <p:nvSpPr>
          <p:cNvPr id="5" name="TextBox 4">
            <a:extLst>
              <a:ext uri="{FF2B5EF4-FFF2-40B4-BE49-F238E27FC236}">
                <a16:creationId xmlns:a16="http://schemas.microsoft.com/office/drawing/2014/main" id="{C1780059-CAF7-B16F-1E37-15B662733AF3}"/>
              </a:ext>
            </a:extLst>
          </p:cNvPr>
          <p:cNvSpPr txBox="1"/>
          <p:nvPr/>
        </p:nvSpPr>
        <p:spPr>
          <a:xfrm>
            <a:off x="3048000" y="3244333"/>
            <a:ext cx="6963508" cy="369332"/>
          </a:xfrm>
          <a:prstGeom prst="rect">
            <a:avLst/>
          </a:prstGeom>
          <a:noFill/>
        </p:spPr>
        <p:txBody>
          <a:bodyPr wrap="square">
            <a:spAutoFit/>
          </a:bodyPr>
          <a:lstStyle/>
          <a:p>
            <a:r>
              <a:rPr lang="en-US" b="0" i="0" dirty="0">
                <a:solidFill>
                  <a:srgbClr val="000000"/>
                </a:solidFill>
                <a:effectLst/>
                <a:latin typeface="Times New Roman" panose="02020603050405020304" pitchFamily="18" charset="0"/>
              </a:rPr>
              <a:t> </a:t>
            </a:r>
            <a:endParaRPr lang="en-US" dirty="0"/>
          </a:p>
        </p:txBody>
      </p:sp>
      <p:sp>
        <p:nvSpPr>
          <p:cNvPr id="9" name="Thought Bubble: Cloud 8">
            <a:extLst>
              <a:ext uri="{FF2B5EF4-FFF2-40B4-BE49-F238E27FC236}">
                <a16:creationId xmlns:a16="http://schemas.microsoft.com/office/drawing/2014/main" id="{BEA9E97C-407F-B63A-F40D-3FFCECB06925}"/>
              </a:ext>
            </a:extLst>
          </p:cNvPr>
          <p:cNvSpPr/>
          <p:nvPr/>
        </p:nvSpPr>
        <p:spPr>
          <a:xfrm>
            <a:off x="6365631" y="2008543"/>
            <a:ext cx="4771292" cy="3210244"/>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What patterns do you see? </a:t>
            </a:r>
          </a:p>
          <a:p>
            <a:pPr algn="ctr"/>
            <a:endParaRPr lang="en-US" dirty="0">
              <a:solidFill>
                <a:schemeClr val="tx1"/>
              </a:solidFill>
            </a:endParaRPr>
          </a:p>
          <a:p>
            <a:pPr algn="ctr"/>
            <a:r>
              <a:rPr lang="en-US" dirty="0">
                <a:solidFill>
                  <a:schemeClr val="tx1"/>
                </a:solidFill>
              </a:rPr>
              <a:t>What questions do you have?</a:t>
            </a:r>
          </a:p>
        </p:txBody>
      </p:sp>
    </p:spTree>
    <p:extLst>
      <p:ext uri="{BB962C8B-B14F-4D97-AF65-F5344CB8AC3E}">
        <p14:creationId xmlns:p14="http://schemas.microsoft.com/office/powerpoint/2010/main" val="3185385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B152D2-CF94-0A66-54BD-4C3517FB0FA6}"/>
              </a:ext>
            </a:extLst>
          </p:cNvPr>
          <p:cNvSpPr txBox="1"/>
          <p:nvPr/>
        </p:nvSpPr>
        <p:spPr>
          <a:xfrm>
            <a:off x="5962650" y="1771650"/>
            <a:ext cx="5853914" cy="861774"/>
          </a:xfrm>
          <a:prstGeom prst="rect">
            <a:avLst/>
          </a:prstGeom>
          <a:noFill/>
        </p:spPr>
        <p:txBody>
          <a:bodyPr wrap="square" rtlCol="0">
            <a:spAutoFit/>
          </a:bodyPr>
          <a:lstStyle/>
          <a:p>
            <a:pPr algn="ctr"/>
            <a:r>
              <a:rPr lang="en-US" sz="3200" dirty="0"/>
              <a:t>A closer look at solubility </a:t>
            </a:r>
          </a:p>
          <a:p>
            <a:pPr algn="ctr"/>
            <a:endParaRPr lang="en-US" dirty="0"/>
          </a:p>
        </p:txBody>
      </p:sp>
      <p:pic>
        <p:nvPicPr>
          <p:cNvPr id="5" name="Picture 4">
            <a:extLst>
              <a:ext uri="{FF2B5EF4-FFF2-40B4-BE49-F238E27FC236}">
                <a16:creationId xmlns:a16="http://schemas.microsoft.com/office/drawing/2014/main" id="{72322033-5282-28E7-00D5-703B88B15C90}"/>
              </a:ext>
            </a:extLst>
          </p:cNvPr>
          <p:cNvPicPr>
            <a:picLocks noChangeAspect="1"/>
          </p:cNvPicPr>
          <p:nvPr/>
        </p:nvPicPr>
        <p:blipFill rotWithShape="1">
          <a:blip r:embed="rId3">
            <a:extLst>
              <a:ext uri="{28A0092B-C50C-407E-A947-70E740481C1C}">
                <a14:useLocalDpi xmlns:a14="http://schemas.microsoft.com/office/drawing/2010/main" val="0"/>
              </a:ext>
            </a:extLst>
          </a:blip>
          <a:srcRect l="23175" t="23276" r="22169" b="24795"/>
          <a:stretch/>
        </p:blipFill>
        <p:spPr>
          <a:xfrm>
            <a:off x="7724564" y="2633424"/>
            <a:ext cx="2650067" cy="3564016"/>
          </a:xfrm>
          <a:prstGeom prst="rect">
            <a:avLst/>
          </a:prstGeom>
        </p:spPr>
      </p:pic>
      <p:sp>
        <p:nvSpPr>
          <p:cNvPr id="6" name="TextBox 5">
            <a:extLst>
              <a:ext uri="{FF2B5EF4-FFF2-40B4-BE49-F238E27FC236}">
                <a16:creationId xmlns:a16="http://schemas.microsoft.com/office/drawing/2014/main" id="{EA2EA535-28F2-D545-4108-BDB243CA325C}"/>
              </a:ext>
            </a:extLst>
          </p:cNvPr>
          <p:cNvSpPr txBox="1"/>
          <p:nvPr/>
        </p:nvSpPr>
        <p:spPr>
          <a:xfrm>
            <a:off x="894080" y="924560"/>
            <a:ext cx="5068570" cy="4585871"/>
          </a:xfrm>
          <a:prstGeom prst="rect">
            <a:avLst/>
          </a:prstGeom>
          <a:noFill/>
        </p:spPr>
        <p:txBody>
          <a:bodyPr wrap="square" rtlCol="0">
            <a:spAutoFit/>
          </a:bodyPr>
          <a:lstStyle/>
          <a:p>
            <a:r>
              <a:rPr lang="en-US" sz="3200" dirty="0"/>
              <a:t>How does this molecule interact with water molecules ?</a:t>
            </a:r>
          </a:p>
          <a:p>
            <a:endParaRPr lang="en-US" sz="3200" dirty="0"/>
          </a:p>
          <a:p>
            <a:r>
              <a:rPr lang="en-US" sz="3200" dirty="0"/>
              <a:t>What patterns do you see?</a:t>
            </a:r>
          </a:p>
          <a:p>
            <a:endParaRPr lang="en-US" sz="3200" dirty="0"/>
          </a:p>
          <a:p>
            <a:endParaRPr lang="en-US" sz="3200" dirty="0"/>
          </a:p>
          <a:p>
            <a:r>
              <a:rPr lang="en-US" sz="3200" dirty="0"/>
              <a:t>What questions do you have? </a:t>
            </a:r>
          </a:p>
          <a:p>
            <a:endParaRPr lang="en-US" dirty="0"/>
          </a:p>
          <a:p>
            <a:endParaRPr lang="en-US" dirty="0"/>
          </a:p>
        </p:txBody>
      </p:sp>
    </p:spTree>
    <p:extLst>
      <p:ext uri="{BB962C8B-B14F-4D97-AF65-F5344CB8AC3E}">
        <p14:creationId xmlns:p14="http://schemas.microsoft.com/office/powerpoint/2010/main" val="2354661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B152D2-CF94-0A66-54BD-4C3517FB0FA6}"/>
              </a:ext>
            </a:extLst>
          </p:cNvPr>
          <p:cNvSpPr txBox="1"/>
          <p:nvPr/>
        </p:nvSpPr>
        <p:spPr>
          <a:xfrm>
            <a:off x="5994400" y="744336"/>
            <a:ext cx="5822164" cy="861774"/>
          </a:xfrm>
          <a:prstGeom prst="rect">
            <a:avLst/>
          </a:prstGeom>
          <a:noFill/>
        </p:spPr>
        <p:txBody>
          <a:bodyPr wrap="square" rtlCol="0">
            <a:spAutoFit/>
          </a:bodyPr>
          <a:lstStyle/>
          <a:p>
            <a:pPr algn="ctr"/>
            <a:r>
              <a:rPr lang="en-US" sz="3200" dirty="0"/>
              <a:t>A closer look at solubility </a:t>
            </a:r>
          </a:p>
          <a:p>
            <a:endParaRPr lang="en-US" dirty="0"/>
          </a:p>
        </p:txBody>
      </p:sp>
      <p:sp>
        <p:nvSpPr>
          <p:cNvPr id="6" name="TextBox 5">
            <a:extLst>
              <a:ext uri="{FF2B5EF4-FFF2-40B4-BE49-F238E27FC236}">
                <a16:creationId xmlns:a16="http://schemas.microsoft.com/office/drawing/2014/main" id="{EA2EA535-28F2-D545-4108-BDB243CA325C}"/>
              </a:ext>
            </a:extLst>
          </p:cNvPr>
          <p:cNvSpPr txBox="1"/>
          <p:nvPr/>
        </p:nvSpPr>
        <p:spPr>
          <a:xfrm>
            <a:off x="497840" y="744336"/>
            <a:ext cx="5598160" cy="2123658"/>
          </a:xfrm>
          <a:prstGeom prst="rect">
            <a:avLst/>
          </a:prstGeom>
          <a:noFill/>
        </p:spPr>
        <p:txBody>
          <a:bodyPr wrap="square" rtlCol="0">
            <a:spAutoFit/>
          </a:bodyPr>
          <a:lstStyle/>
          <a:p>
            <a:pPr algn="ctr"/>
            <a:r>
              <a:rPr lang="en-US" sz="3200" dirty="0"/>
              <a:t>Molecular Manipulation</a:t>
            </a:r>
          </a:p>
          <a:p>
            <a:endParaRPr lang="en-US" sz="3200" dirty="0"/>
          </a:p>
          <a:p>
            <a:endParaRPr lang="en-US" sz="3200" dirty="0"/>
          </a:p>
          <a:p>
            <a:endParaRPr lang="en-US" dirty="0"/>
          </a:p>
          <a:p>
            <a:endParaRPr lang="en-US" dirty="0"/>
          </a:p>
        </p:txBody>
      </p:sp>
      <p:sp>
        <p:nvSpPr>
          <p:cNvPr id="2" name="Arrow: Down 1">
            <a:extLst>
              <a:ext uri="{FF2B5EF4-FFF2-40B4-BE49-F238E27FC236}">
                <a16:creationId xmlns:a16="http://schemas.microsoft.com/office/drawing/2014/main" id="{054F127E-8C9C-9ACD-F861-B8CCB4D413BC}"/>
              </a:ext>
            </a:extLst>
          </p:cNvPr>
          <p:cNvSpPr/>
          <p:nvPr/>
        </p:nvSpPr>
        <p:spPr>
          <a:xfrm>
            <a:off x="2839720" y="2358608"/>
            <a:ext cx="914400" cy="1446414"/>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6E59EF7-2869-9E1F-FF20-462A73AF87D0}"/>
              </a:ext>
            </a:extLst>
          </p:cNvPr>
          <p:cNvPicPr>
            <a:picLocks noChangeAspect="1"/>
          </p:cNvPicPr>
          <p:nvPr/>
        </p:nvPicPr>
        <p:blipFill rotWithShape="1">
          <a:blip r:embed="rId3">
            <a:extLst>
              <a:ext uri="{28A0092B-C50C-407E-A947-70E740481C1C}">
                <a14:useLocalDpi xmlns:a14="http://schemas.microsoft.com/office/drawing/2010/main" val="0"/>
              </a:ext>
            </a:extLst>
          </a:blip>
          <a:srcRect l="16697" t="9532" r="23059" b="14542"/>
          <a:stretch/>
        </p:blipFill>
        <p:spPr>
          <a:xfrm>
            <a:off x="7277100" y="2223432"/>
            <a:ext cx="2226993" cy="3969862"/>
          </a:xfrm>
          <a:prstGeom prst="rect">
            <a:avLst/>
          </a:prstGeom>
        </p:spPr>
      </p:pic>
      <p:sp>
        <p:nvSpPr>
          <p:cNvPr id="8" name="TextBox 7">
            <a:extLst>
              <a:ext uri="{FF2B5EF4-FFF2-40B4-BE49-F238E27FC236}">
                <a16:creationId xmlns:a16="http://schemas.microsoft.com/office/drawing/2014/main" id="{BFD6DCF6-E89C-3759-784E-CC1E3F1B520A}"/>
              </a:ext>
            </a:extLst>
          </p:cNvPr>
          <p:cNvSpPr txBox="1"/>
          <p:nvPr/>
        </p:nvSpPr>
        <p:spPr>
          <a:xfrm>
            <a:off x="80010" y="1606110"/>
            <a:ext cx="6275070" cy="584775"/>
          </a:xfrm>
          <a:prstGeom prst="rect">
            <a:avLst/>
          </a:prstGeom>
          <a:noFill/>
        </p:spPr>
        <p:txBody>
          <a:bodyPr wrap="square" rtlCol="0">
            <a:spAutoFit/>
          </a:bodyPr>
          <a:lstStyle/>
          <a:p>
            <a:pPr algn="ctr"/>
            <a:r>
              <a:rPr lang="en-US" sz="3200" dirty="0"/>
              <a:t>Remove a hydrogen </a:t>
            </a:r>
          </a:p>
        </p:txBody>
      </p:sp>
      <p:sp>
        <p:nvSpPr>
          <p:cNvPr id="9" name="TextBox 8">
            <a:extLst>
              <a:ext uri="{FF2B5EF4-FFF2-40B4-BE49-F238E27FC236}">
                <a16:creationId xmlns:a16="http://schemas.microsoft.com/office/drawing/2014/main" id="{0F125C17-B527-4CB1-6C11-9872A5D5ED7E}"/>
              </a:ext>
            </a:extLst>
          </p:cNvPr>
          <p:cNvSpPr txBox="1"/>
          <p:nvPr/>
        </p:nvSpPr>
        <p:spPr>
          <a:xfrm>
            <a:off x="252730" y="4208363"/>
            <a:ext cx="6102350" cy="584775"/>
          </a:xfrm>
          <a:prstGeom prst="rect">
            <a:avLst/>
          </a:prstGeom>
          <a:noFill/>
        </p:spPr>
        <p:txBody>
          <a:bodyPr wrap="square" rtlCol="0">
            <a:spAutoFit/>
          </a:bodyPr>
          <a:lstStyle/>
          <a:p>
            <a:pPr algn="ctr"/>
            <a:r>
              <a:rPr lang="en-US" sz="3200" dirty="0"/>
              <a:t>Add a hydroxide </a:t>
            </a:r>
          </a:p>
        </p:txBody>
      </p:sp>
    </p:spTree>
    <p:extLst>
      <p:ext uri="{BB962C8B-B14F-4D97-AF65-F5344CB8AC3E}">
        <p14:creationId xmlns:p14="http://schemas.microsoft.com/office/powerpoint/2010/main" val="2971055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B152D2-CF94-0A66-54BD-4C3517FB0FA6}"/>
              </a:ext>
            </a:extLst>
          </p:cNvPr>
          <p:cNvSpPr txBox="1"/>
          <p:nvPr/>
        </p:nvSpPr>
        <p:spPr>
          <a:xfrm>
            <a:off x="5909310" y="863600"/>
            <a:ext cx="5692140" cy="861774"/>
          </a:xfrm>
          <a:prstGeom prst="rect">
            <a:avLst/>
          </a:prstGeom>
          <a:noFill/>
        </p:spPr>
        <p:txBody>
          <a:bodyPr wrap="square" rtlCol="0">
            <a:spAutoFit/>
          </a:bodyPr>
          <a:lstStyle/>
          <a:p>
            <a:pPr algn="ctr"/>
            <a:r>
              <a:rPr lang="en-US" sz="3200" dirty="0"/>
              <a:t>A closer look at solubility </a:t>
            </a:r>
          </a:p>
          <a:p>
            <a:endParaRPr lang="en-US" dirty="0"/>
          </a:p>
        </p:txBody>
      </p:sp>
      <p:sp>
        <p:nvSpPr>
          <p:cNvPr id="6" name="TextBox 5">
            <a:extLst>
              <a:ext uri="{FF2B5EF4-FFF2-40B4-BE49-F238E27FC236}">
                <a16:creationId xmlns:a16="http://schemas.microsoft.com/office/drawing/2014/main" id="{EA2EA535-28F2-D545-4108-BDB243CA325C}"/>
              </a:ext>
            </a:extLst>
          </p:cNvPr>
          <p:cNvSpPr txBox="1"/>
          <p:nvPr/>
        </p:nvSpPr>
        <p:spPr>
          <a:xfrm>
            <a:off x="1219200" y="863600"/>
            <a:ext cx="4876800" cy="5078313"/>
          </a:xfrm>
          <a:prstGeom prst="rect">
            <a:avLst/>
          </a:prstGeom>
          <a:noFill/>
        </p:spPr>
        <p:txBody>
          <a:bodyPr wrap="square" rtlCol="0">
            <a:spAutoFit/>
          </a:bodyPr>
          <a:lstStyle/>
          <a:p>
            <a:r>
              <a:rPr lang="en-US" sz="3200" dirty="0"/>
              <a:t>How does this molecule interact with water molecules ?</a:t>
            </a:r>
          </a:p>
          <a:p>
            <a:endParaRPr lang="en-US" sz="3200" dirty="0"/>
          </a:p>
          <a:p>
            <a:r>
              <a:rPr lang="en-US" sz="3200" dirty="0"/>
              <a:t>What patterns do you see?</a:t>
            </a:r>
          </a:p>
          <a:p>
            <a:endParaRPr lang="en-US" sz="3200" dirty="0"/>
          </a:p>
          <a:p>
            <a:endParaRPr lang="en-US" sz="3200" dirty="0"/>
          </a:p>
          <a:p>
            <a:r>
              <a:rPr lang="en-US" sz="3200" dirty="0"/>
              <a:t>What questions do you have? </a:t>
            </a:r>
          </a:p>
          <a:p>
            <a:endParaRPr lang="en-US" dirty="0"/>
          </a:p>
          <a:p>
            <a:endParaRPr lang="en-US" dirty="0"/>
          </a:p>
        </p:txBody>
      </p:sp>
      <p:pic>
        <p:nvPicPr>
          <p:cNvPr id="2" name="Picture 1">
            <a:extLst>
              <a:ext uri="{FF2B5EF4-FFF2-40B4-BE49-F238E27FC236}">
                <a16:creationId xmlns:a16="http://schemas.microsoft.com/office/drawing/2014/main" id="{64B5194C-3295-337F-AE87-D64FCE908673}"/>
              </a:ext>
            </a:extLst>
          </p:cNvPr>
          <p:cNvPicPr>
            <a:picLocks noChangeAspect="1"/>
          </p:cNvPicPr>
          <p:nvPr/>
        </p:nvPicPr>
        <p:blipFill rotWithShape="1">
          <a:blip r:embed="rId3">
            <a:extLst>
              <a:ext uri="{28A0092B-C50C-407E-A947-70E740481C1C}">
                <a14:useLocalDpi xmlns:a14="http://schemas.microsoft.com/office/drawing/2010/main" val="0"/>
              </a:ext>
            </a:extLst>
          </a:blip>
          <a:srcRect l="20315" t="7531" r="19267" b="8888"/>
          <a:stretch/>
        </p:blipFill>
        <p:spPr>
          <a:xfrm>
            <a:off x="7770919" y="2096057"/>
            <a:ext cx="2336649" cy="4572000"/>
          </a:xfrm>
          <a:prstGeom prst="rect">
            <a:avLst/>
          </a:prstGeom>
        </p:spPr>
      </p:pic>
    </p:spTree>
    <p:extLst>
      <p:ext uri="{BB962C8B-B14F-4D97-AF65-F5344CB8AC3E}">
        <p14:creationId xmlns:p14="http://schemas.microsoft.com/office/powerpoint/2010/main" val="1753493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hospholipid Modeling Set">
            <a:extLst>
              <a:ext uri="{FF2B5EF4-FFF2-40B4-BE49-F238E27FC236}">
                <a16:creationId xmlns:a16="http://schemas.microsoft.com/office/drawing/2014/main" id="{C5A42610-D581-B98C-1BAA-53A6AE78FB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9801" y="1655810"/>
            <a:ext cx="7054009" cy="470502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73A46D9-CD4A-1DFC-6D5A-0D0CBF01D673}"/>
              </a:ext>
            </a:extLst>
          </p:cNvPr>
          <p:cNvSpPr txBox="1"/>
          <p:nvPr/>
        </p:nvSpPr>
        <p:spPr>
          <a:xfrm>
            <a:off x="558190" y="2710150"/>
            <a:ext cx="8042313" cy="1077218"/>
          </a:xfrm>
          <a:prstGeom prst="rect">
            <a:avLst/>
          </a:prstGeom>
          <a:noFill/>
        </p:spPr>
        <p:txBody>
          <a:bodyPr wrap="square" rtlCol="0">
            <a:spAutoFit/>
          </a:bodyPr>
          <a:lstStyle/>
          <a:p>
            <a:r>
              <a:rPr lang="en-US" sz="3200"/>
              <a:t>What about a phospholipid? </a:t>
            </a:r>
          </a:p>
          <a:p>
            <a:r>
              <a:rPr lang="en-US" sz="3200"/>
              <a:t>What do you notice?</a:t>
            </a:r>
          </a:p>
        </p:txBody>
      </p:sp>
    </p:spTree>
    <p:extLst>
      <p:ext uri="{BB962C8B-B14F-4D97-AF65-F5344CB8AC3E}">
        <p14:creationId xmlns:p14="http://schemas.microsoft.com/office/powerpoint/2010/main" val="18081273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7E364B7-1C66-4C21-A57D-95A881FF6C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061CE4F-BC0F-4FCE-826F-781240DCF6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5722</TotalTime>
  <Words>1896</Words>
  <Application>Microsoft Office PowerPoint</Application>
  <PresentationFormat>Widescreen</PresentationFormat>
  <Paragraphs>239</Paragraphs>
  <Slides>43</Slides>
  <Notes>24</Notes>
  <HiddenSlides>1</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Cell Membrane</vt:lpstr>
      <vt:lpstr>… and then we have our class do a cellular model wet lab</vt:lpstr>
      <vt:lpstr>Hold on a second</vt:lpstr>
      <vt:lpstr>The problem…</vt:lpstr>
      <vt:lpstr>There’s a lot going on here, so let’s simplify it!</vt:lpstr>
      <vt:lpstr>Let’s focus on water first – Add the following</vt:lpstr>
      <vt:lpstr>With an aquaporin in place…</vt:lpstr>
      <vt:lpstr>Move 3 water molecules across to reach equilibrium</vt:lpstr>
      <vt:lpstr>PowerPoint Presentation</vt:lpstr>
      <vt:lpstr>Let’s model an action potential</vt:lpstr>
      <vt:lpstr>Let’s identify everything</vt:lpstr>
      <vt:lpstr>What do you notice?</vt:lpstr>
      <vt:lpstr>PowerPoint Presentation</vt:lpstr>
      <vt:lpstr>Sodium (Na+ ) first…</vt:lpstr>
      <vt:lpstr>PowerPoint Presentation</vt:lpstr>
      <vt:lpstr>What happened to the charge inside the membrane?</vt:lpstr>
      <vt:lpstr>PowerPoint Presentation</vt:lpstr>
      <vt:lpstr>Potassium (K+) moves next</vt:lpstr>
      <vt:lpstr>Each channel is “tuned”</vt:lpstr>
      <vt:lpstr>What type of cellular transport have we been investigating?  Where could you use this in your class?</vt:lpstr>
      <vt:lpstr>PowerPoint Presentation</vt:lpstr>
      <vt:lpstr>PowerPoint Presentation</vt:lpstr>
      <vt:lpstr>PowerPoint Presentation</vt:lpstr>
      <vt:lpstr>Lending Library</vt:lpstr>
      <vt:lpstr>Scan this QR code and fill out our survey!</vt:lpstr>
      <vt:lpstr>TEKS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Arnholt</dc:creator>
  <cp:lastModifiedBy>Mark Arnholt</cp:lastModifiedBy>
  <cp:revision>3</cp:revision>
  <dcterms:created xsi:type="dcterms:W3CDTF">2023-05-16T18:40:28Z</dcterms:created>
  <dcterms:modified xsi:type="dcterms:W3CDTF">2023-11-08T22:15:25Z</dcterms:modified>
</cp:coreProperties>
</file>