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175_7E053804.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51"/>
  </p:notesMasterIdLst>
  <p:sldIdLst>
    <p:sldId id="418" r:id="rId4"/>
    <p:sldId id="261" r:id="rId5"/>
    <p:sldId id="264" r:id="rId6"/>
    <p:sldId id="344" r:id="rId7"/>
    <p:sldId id="265" r:id="rId8"/>
    <p:sldId id="420" r:id="rId9"/>
    <p:sldId id="419" r:id="rId10"/>
    <p:sldId id="391" r:id="rId11"/>
    <p:sldId id="421" r:id="rId12"/>
    <p:sldId id="432" r:id="rId13"/>
    <p:sldId id="436" r:id="rId14"/>
    <p:sldId id="435" r:id="rId15"/>
    <p:sldId id="372" r:id="rId16"/>
    <p:sldId id="440" r:id="rId17"/>
    <p:sldId id="433" r:id="rId18"/>
    <p:sldId id="441" r:id="rId19"/>
    <p:sldId id="442" r:id="rId20"/>
    <p:sldId id="444" r:id="rId21"/>
    <p:sldId id="445" r:id="rId22"/>
    <p:sldId id="443" r:id="rId23"/>
    <p:sldId id="446" r:id="rId24"/>
    <p:sldId id="413" r:id="rId25"/>
    <p:sldId id="401" r:id="rId26"/>
    <p:sldId id="423" r:id="rId27"/>
    <p:sldId id="437" r:id="rId28"/>
    <p:sldId id="438" r:id="rId29"/>
    <p:sldId id="447" r:id="rId30"/>
    <p:sldId id="450" r:id="rId31"/>
    <p:sldId id="448" r:id="rId32"/>
    <p:sldId id="425" r:id="rId33"/>
    <p:sldId id="426" r:id="rId34"/>
    <p:sldId id="427" r:id="rId35"/>
    <p:sldId id="428" r:id="rId36"/>
    <p:sldId id="424" r:id="rId37"/>
    <p:sldId id="375" r:id="rId38"/>
    <p:sldId id="382" r:id="rId39"/>
    <p:sldId id="383" r:id="rId40"/>
    <p:sldId id="279" r:id="rId41"/>
    <p:sldId id="374" r:id="rId42"/>
    <p:sldId id="286" r:id="rId43"/>
    <p:sldId id="373" r:id="rId44"/>
    <p:sldId id="429" r:id="rId45"/>
    <p:sldId id="439" r:id="rId46"/>
    <p:sldId id="430" r:id="rId47"/>
    <p:sldId id="327" r:id="rId48"/>
    <p:sldId id="451" r:id="rId49"/>
    <p:sldId id="268"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DFC38-6880-4735-4258-1E57024FD2C6}" name="Mark Arnholt" initials="MA" userId="S::mark.arnholt@3dmoleculardesigns.com::b7de0cc5-3486-4cd8-905c-b5e2c5e5ddca" providerId="AD"/>
  <p188:author id="{5DF8136E-96EE-49B3-05B1-CA45B916F0FC}" name="Mark Arnholt" initials="MA" userId="S::Mark.Arnholt@3dmoleculardesigns.com::b7de0cc5-3486-4cd8-905c-b5e2c5e5ddca"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D22351-0997-4722-DED4-C6A6293169BE}" v="2" dt="2023-09-12T18:57:27.201"/>
    <p1510:client id="{A0A3619D-27CD-45FA-8884-7A8516824A06}" v="301" dt="2023-09-12T19:10:57.2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microsoft.com/office/2015/10/relationships/revisionInfo" Target="revisionInfo.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microsoft.com/office/2018/10/relationships/authors" Target="author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s>
</file>

<file path=ppt/comments/modernComment_175_7E053804.xml><?xml version="1.0" encoding="utf-8"?>
<p188:cmLst xmlns:a="http://schemas.openxmlformats.org/drawingml/2006/main" xmlns:r="http://schemas.openxmlformats.org/officeDocument/2006/relationships" xmlns:p188="http://schemas.microsoft.com/office/powerpoint/2018/8/main">
  <p188:cm id="{E03C1605-FF9F-420A-9999-712CE4980EF2}" authorId="{30EDFC38-6880-4735-4258-1E57024FD2C6}" status="resolved" created="2023-04-17T19:55:28.406">
    <pc:sldMkLst xmlns:pc="http://schemas.microsoft.com/office/powerpoint/2013/main/command">
      <pc:docMk/>
      <pc:sldMk cId="2114271236" sldId="373"/>
    </pc:sldMkLst>
    <p188:txBody>
      <a:bodyPr/>
      <a:lstStyle/>
      <a:p>
        <a:r>
          <a:rPr lang="en-US"/>
          <a:t>Dipole?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61FE2A-92E2-4C40-92BF-3E5A0E2CC0D7}" type="datetimeFigureOut">
              <a:rPr lang="en-US" smtClean="0"/>
              <a:t>10/10/2023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2CD401-5062-4A93-B5A1-AB257B106D74}" type="slidenum">
              <a:rPr lang="en-US" smtClean="0"/>
              <a:t>‹#›</a:t>
            </a:fld>
            <a:endParaRPr lang="en-US"/>
          </a:p>
        </p:txBody>
      </p:sp>
    </p:spTree>
    <p:extLst>
      <p:ext uri="{BB962C8B-B14F-4D97-AF65-F5344CB8AC3E}">
        <p14:creationId xmlns:p14="http://schemas.microsoft.com/office/powerpoint/2010/main" val="59714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this presentation, we will use the Water Kit, Phospholipids </a:t>
            </a:r>
            <a:r>
              <a:rPr lang="en-US" err="1"/>
              <a:t>Molymod</a:t>
            </a:r>
            <a:r>
              <a:rPr lang="en-US"/>
              <a:t> Models, the Phospholipids and Membrane Kit, and several 3D printed models (aquaporin, potassium voltage-gated channel, and sodium voltage-gated channel). </a:t>
            </a:r>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3740077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78418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22</a:t>
            </a:fld>
            <a:endParaRPr lang="en-US"/>
          </a:p>
        </p:txBody>
      </p:sp>
    </p:spTree>
    <p:extLst>
      <p:ext uri="{BB962C8B-B14F-4D97-AF65-F5344CB8AC3E}">
        <p14:creationId xmlns:p14="http://schemas.microsoft.com/office/powerpoint/2010/main" val="1723768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23</a:t>
            </a:fld>
            <a:endParaRPr lang="en-US"/>
          </a:p>
        </p:txBody>
      </p:sp>
    </p:spTree>
    <p:extLst>
      <p:ext uri="{BB962C8B-B14F-4D97-AF65-F5344CB8AC3E}">
        <p14:creationId xmlns:p14="http://schemas.microsoft.com/office/powerpoint/2010/main" val="2787289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2CD401-5062-4A93-B5A1-AB257B106D74}" type="slidenum">
              <a:rPr lang="en-US" smtClean="0"/>
              <a:t>28</a:t>
            </a:fld>
            <a:endParaRPr lang="en-US"/>
          </a:p>
        </p:txBody>
      </p:sp>
    </p:spTree>
    <p:extLst>
      <p:ext uri="{BB962C8B-B14F-4D97-AF65-F5344CB8AC3E}">
        <p14:creationId xmlns:p14="http://schemas.microsoft.com/office/powerpoint/2010/main" val="2886000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2CD401-5062-4A93-B5A1-AB257B106D74}" type="slidenum">
              <a:rPr lang="en-US" smtClean="0"/>
              <a:t>31</a:t>
            </a:fld>
            <a:endParaRPr lang="en-US"/>
          </a:p>
        </p:txBody>
      </p:sp>
    </p:spTree>
    <p:extLst>
      <p:ext uri="{BB962C8B-B14F-4D97-AF65-F5344CB8AC3E}">
        <p14:creationId xmlns:p14="http://schemas.microsoft.com/office/powerpoint/2010/main" val="1996220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2CD401-5062-4A93-B5A1-AB257B106D74}" type="slidenum">
              <a:rPr lang="en-US" smtClean="0"/>
              <a:t>33</a:t>
            </a:fld>
            <a:endParaRPr lang="en-US"/>
          </a:p>
        </p:txBody>
      </p:sp>
    </p:spTree>
    <p:extLst>
      <p:ext uri="{BB962C8B-B14F-4D97-AF65-F5344CB8AC3E}">
        <p14:creationId xmlns:p14="http://schemas.microsoft.com/office/powerpoint/2010/main" val="42869368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cs typeface="Calibri"/>
              </a:rPr>
              <a:t>What is  the teacher doing:  </a:t>
            </a:r>
            <a:r>
              <a:rPr lang="en-US">
                <a:cs typeface="Calibri"/>
              </a:rPr>
              <a:t>Point out the quaternary structure of this </a:t>
            </a:r>
            <a:r>
              <a:rPr lang="en-US" err="1">
                <a:cs typeface="Calibri"/>
              </a:rPr>
              <a:t>homotetramer</a:t>
            </a:r>
            <a:r>
              <a:rPr lang="en-US">
                <a:cs typeface="Calibri"/>
              </a:rPr>
              <a:t>.  This is a four chain protein that interact with signature sequence which is TTVGYG. </a:t>
            </a:r>
          </a:p>
          <a:p>
            <a:endParaRPr lang="en-US">
              <a:cs typeface="Calibri"/>
            </a:endParaRPr>
          </a:p>
          <a:p>
            <a:r>
              <a:rPr lang="en-US" b="1" i="1">
                <a:cs typeface="Calibri"/>
              </a:rPr>
              <a:t>What is the student doing</a:t>
            </a:r>
            <a:r>
              <a:rPr lang="en-US">
                <a:cs typeface="Calibri"/>
              </a:rPr>
              <a:t>: Students should manipulate the mighty model while their teacher points out the specific structures on the mighty model.  Students should realize that these chains are identical.   </a:t>
            </a:r>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1101124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Show students that this model is “truncated.” The voltage sensing domains have been removed for clarity. Voltage sensing domains detect changes in the potential across the membrane and open and close the channel accordingly. </a:t>
            </a:r>
          </a:p>
          <a:p>
            <a:endParaRPr lang="en-US"/>
          </a:p>
          <a:p>
            <a:r>
              <a:rPr lang="en-US" i="1"/>
              <a:t>Note: this is not the same potassium channel because the crystallographer did not build the voltage sensing domains</a:t>
            </a:r>
            <a:r>
              <a:rPr lang="en-US"/>
              <a:t>.</a:t>
            </a:r>
            <a:endParaRPr lang="en-US">
              <a:cs typeface="Calibri"/>
            </a:endParaRPr>
          </a:p>
          <a:p>
            <a:endParaRPr lang="en-US"/>
          </a:p>
          <a:p>
            <a:r>
              <a:rPr lang="en-US" b="1" i="1"/>
              <a:t>What is the student doing</a:t>
            </a:r>
            <a:r>
              <a:rPr lang="en-US"/>
              <a:t>: Students should speculate where the pore is on this gated channel.  They should appreciate the complexity of life and compare the simplicity of the physical model to the actual biological assembly.</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4160770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i="1" u="sng"/>
              <a:t>GOING DEEPER?</a:t>
            </a:r>
          </a:p>
          <a:p>
            <a:endParaRPr lang="en-US" b="1" i="1"/>
          </a:p>
          <a:p>
            <a:r>
              <a:rPr lang="en-US" b="1" i="1"/>
              <a:t>What the teacher is doing</a:t>
            </a:r>
            <a:r>
              <a:rPr lang="en-US"/>
              <a:t>: Show students that this model is “truncated.” The voltage sensing domains have been removed for clarity. Voltage sensing domains detect changes in the potential across the membrane and open and close the channel accordingly. </a:t>
            </a:r>
          </a:p>
          <a:p>
            <a:endParaRPr lang="en-US"/>
          </a:p>
          <a:p>
            <a:r>
              <a:rPr lang="en-US" i="1"/>
              <a:t>Note: this is not the same potassium channel because the crystallographer did not build the voltage sensing domains</a:t>
            </a:r>
            <a:r>
              <a:rPr lang="en-US"/>
              <a:t>. – </a:t>
            </a:r>
            <a:r>
              <a:rPr lang="en-US" i="1"/>
              <a:t>The Voltage sensing domains are highlighted in Firebrick Red, and ARG plays an important role in the regulation of the VSD and activating the channel.</a:t>
            </a:r>
            <a:endParaRPr lang="en-US" i="1">
              <a:cs typeface="Calibri"/>
            </a:endParaRPr>
          </a:p>
          <a:p>
            <a:endParaRPr lang="en-US"/>
          </a:p>
          <a:p>
            <a:r>
              <a:rPr lang="en-US" b="1" i="1"/>
              <a:t>What is the student doing</a:t>
            </a:r>
            <a:r>
              <a:rPr lang="en-US"/>
              <a:t>: Students should speculate where the pore is on this gated channel.  They should appreciate the complexity of life and compare the simplicity of the physical model to the actual biological assembly.</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35191068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Explain that potassium channels move K+ ions across the phospholipid bilayer of the cell membrane. </a:t>
            </a:r>
          </a:p>
          <a:p>
            <a:endParaRPr lang="en-US"/>
          </a:p>
          <a:p>
            <a:r>
              <a:rPr lang="en-US" b="1" i="1"/>
              <a:t>What the student is doing</a:t>
            </a:r>
            <a:r>
              <a:rPr lang="en-US"/>
              <a:t>: Students should notice the helices of this protein that span the membrane. The signature sequence TTVGYG facilitates the movement of K+ ions through the channel and produces the selectivity filter. This sequence is </a:t>
            </a:r>
            <a:r>
              <a:rPr lang="en-US" b="1" u="sng"/>
              <a:t>highly conserved </a:t>
            </a:r>
            <a:r>
              <a:rPr lang="en-US"/>
              <a:t>across prokaryotic and eukaryotic organisms.</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1365542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a:t>
            </a:fld>
            <a:endParaRPr lang="en-US"/>
          </a:p>
        </p:txBody>
      </p:sp>
    </p:spTree>
    <p:extLst>
      <p:ext uri="{BB962C8B-B14F-4D97-AF65-F5344CB8AC3E}">
        <p14:creationId xmlns:p14="http://schemas.microsoft.com/office/powerpoint/2010/main" val="41849688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 </a:t>
            </a:r>
            <a:r>
              <a:rPr lang="en-US"/>
              <a:t>Explain the structure</a:t>
            </a:r>
            <a:r>
              <a:rPr lang="en-US" b="0" i="0"/>
              <a:t> and function of K+ channel </a:t>
            </a:r>
            <a:r>
              <a:rPr lang="en-US"/>
              <a:t>specifically that the </a:t>
            </a:r>
            <a:r>
              <a:rPr lang="en-US" b="0" i="0"/>
              <a:t>carbonyl oxygens in the backbone line the pore.</a:t>
            </a:r>
            <a:r>
              <a:rPr lang="en-US"/>
              <a:t> </a:t>
            </a:r>
          </a:p>
          <a:p>
            <a:endParaRPr lang="en-US"/>
          </a:p>
          <a:p>
            <a:r>
              <a:rPr lang="en-US" b="1" i="1"/>
              <a:t>What the student is doing</a:t>
            </a:r>
            <a:r>
              <a:rPr lang="en-US"/>
              <a:t>: Students should draw and take notes of the structure – function of the channel.</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25220637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Show students how the polarity of carbonyl groups interacts with the K+ ion. The hydrated K+ ion has water removed and the size of the pore is what prevents other cations from moving through this channel. </a:t>
            </a:r>
          </a:p>
          <a:p>
            <a:endParaRPr lang="en-US"/>
          </a:p>
          <a:p>
            <a:r>
              <a:rPr lang="en-US" b="1" i="1"/>
              <a:t>What the student is doing</a:t>
            </a:r>
            <a:r>
              <a:rPr lang="en-US"/>
              <a:t>: Students should draw and take notes of the structure – function of the channel.</a:t>
            </a:r>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1220661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Show students how the polarity of carbonyl groups interacts with the K+ ion and moves it up through the pore. Upon exit, it is immediately rehydrated by water molecules outside of the cell. </a:t>
            </a:r>
          </a:p>
          <a:p>
            <a:endParaRPr lang="en-US"/>
          </a:p>
          <a:p>
            <a:r>
              <a:rPr lang="en-US" b="1" i="1"/>
              <a:t>What the student is doing</a:t>
            </a:r>
            <a:r>
              <a:rPr lang="en-US"/>
              <a:t>: Students should draw and take notes of the structure – function of the channel.</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929423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a:p>
            <a:pPr>
              <a:defRPr/>
            </a:pPr>
            <a:r>
              <a:rPr lang="en-US"/>
              <a:t>You should notice that oxygens are attracted to hydrogens on other water molecules.  This is because of hydrogen bonding which leads to many of the important properties of water and how it interacts with other substances. </a:t>
            </a:r>
            <a:r>
              <a:rPr lang="en-US" b="1"/>
              <a:t> </a:t>
            </a:r>
            <a:endParaRPr lang="en-US" b="1">
              <a:cs typeface="Calibri"/>
            </a:endParaRPr>
          </a:p>
          <a:p>
            <a:endParaRPr lang="en-US"/>
          </a:p>
        </p:txBody>
      </p:sp>
      <p:sp>
        <p:nvSpPr>
          <p:cNvPr id="4" name="Slide Number Placeholder 3"/>
          <p:cNvSpPr>
            <a:spLocks noGrp="1"/>
          </p:cNvSpPr>
          <p:nvPr>
            <p:ph type="sldNum" sz="quarter" idx="5"/>
          </p:nvPr>
        </p:nvSpPr>
        <p:spPr/>
        <p:txBody>
          <a:bodyPr/>
          <a:lstStyle/>
          <a:p>
            <a:fld id="{A41D09FE-F307-4964-9705-B8CB856696E2}" type="slidenum">
              <a:rPr lang="en-US" smtClean="0"/>
              <a:t>3</a:t>
            </a:fld>
            <a:endParaRPr lang="en-US"/>
          </a:p>
        </p:txBody>
      </p:sp>
    </p:spTree>
    <p:extLst>
      <p:ext uri="{BB962C8B-B14F-4D97-AF65-F5344CB8AC3E}">
        <p14:creationId xmlns:p14="http://schemas.microsoft.com/office/powerpoint/2010/main" val="1893939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How would this interact with water? </a:t>
            </a:r>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299816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five phospholipid models:  phosphatidylcholine, phosphatidylserine, phosphatidylinositol, phosphatidylethanolamine, and sphingomyelin.</a:t>
            </a:r>
          </a:p>
          <a:p>
            <a:r>
              <a:rPr lang="en-US"/>
              <a:t>  </a:t>
            </a:r>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3730577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8</a:t>
            </a:fld>
            <a:endParaRPr lang="en-US"/>
          </a:p>
        </p:txBody>
      </p:sp>
    </p:spTree>
    <p:extLst>
      <p:ext uri="{BB962C8B-B14F-4D97-AF65-F5344CB8AC3E}">
        <p14:creationId xmlns:p14="http://schemas.microsoft.com/office/powerpoint/2010/main" val="3336434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18 water molecules total in this image… equilibrium would be reached on both sides of the membrane if you move 3 from the extracellular side to the intracellular side.</a:t>
            </a:r>
          </a:p>
        </p:txBody>
      </p:sp>
      <p:sp>
        <p:nvSpPr>
          <p:cNvPr id="4" name="Slide Number Placeholder 3"/>
          <p:cNvSpPr>
            <a:spLocks noGrp="1"/>
          </p:cNvSpPr>
          <p:nvPr>
            <p:ph type="sldNum" sz="quarter" idx="5"/>
          </p:nvPr>
        </p:nvSpPr>
        <p:spPr/>
        <p:txBody>
          <a:bodyPr/>
          <a:lstStyle/>
          <a:p>
            <a:fld id="{5F2CD401-5062-4A93-B5A1-AB257B106D74}" type="slidenum">
              <a:rPr lang="en-US" smtClean="0"/>
              <a:t>11</a:t>
            </a:fld>
            <a:endParaRPr lang="en-US"/>
          </a:p>
        </p:txBody>
      </p:sp>
    </p:spTree>
    <p:extLst>
      <p:ext uri="{BB962C8B-B14F-4D97-AF65-F5344CB8AC3E}">
        <p14:creationId xmlns:p14="http://schemas.microsoft.com/office/powerpoint/2010/main" val="3175565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4214660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 Our “Gated Sodium Channel” is a repurposed GLUT channel for this activity. </a:t>
            </a:r>
          </a:p>
          <a:p>
            <a:r>
              <a:rPr lang="en-US"/>
              <a:t>*The synapse kit includes Gated K+, leak K+, and gated Na+ channels.</a:t>
            </a:r>
          </a:p>
        </p:txBody>
      </p:sp>
      <p:sp>
        <p:nvSpPr>
          <p:cNvPr id="4" name="Slide Number Placeholder 3"/>
          <p:cNvSpPr>
            <a:spLocks noGrp="1"/>
          </p:cNvSpPr>
          <p:nvPr>
            <p:ph type="sldNum" sz="quarter" idx="5"/>
          </p:nvPr>
        </p:nvSpPr>
        <p:spPr/>
        <p:txBody>
          <a:bodyPr/>
          <a:lstStyle/>
          <a:p>
            <a:fld id="{5F2CD401-5062-4A93-B5A1-AB257B106D74}" type="slidenum">
              <a:rPr lang="en-US" smtClean="0"/>
              <a:t>15</a:t>
            </a:fld>
            <a:endParaRPr lang="en-US"/>
          </a:p>
        </p:txBody>
      </p:sp>
    </p:spTree>
    <p:extLst>
      <p:ext uri="{BB962C8B-B14F-4D97-AF65-F5344CB8AC3E}">
        <p14:creationId xmlns:p14="http://schemas.microsoft.com/office/powerpoint/2010/main" val="3386237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E9A23-59D2-98E4-BB79-3588C9D097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E6B4B7-FC87-C750-A193-389A4D8C12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5A93A7-D505-D494-0A39-5BC41930BCDF}"/>
              </a:ext>
            </a:extLst>
          </p:cNvPr>
          <p:cNvSpPr>
            <a:spLocks noGrp="1"/>
          </p:cNvSpPr>
          <p:nvPr>
            <p:ph type="dt" sz="half" idx="10"/>
          </p:nvPr>
        </p:nvSpPr>
        <p:spPr/>
        <p:txBody>
          <a:bodyPr/>
          <a:lstStyle/>
          <a:p>
            <a:fld id="{37E120F7-6CF8-4B5C-B308-F2D2550B2A28}" type="datetimeFigureOut">
              <a:rPr lang="en-US" smtClean="0"/>
              <a:t>10/10/2023</a:t>
            </a:fld>
            <a:endParaRPr lang="en-US"/>
          </a:p>
        </p:txBody>
      </p:sp>
      <p:sp>
        <p:nvSpPr>
          <p:cNvPr id="5" name="Footer Placeholder 4">
            <a:extLst>
              <a:ext uri="{FF2B5EF4-FFF2-40B4-BE49-F238E27FC236}">
                <a16:creationId xmlns:a16="http://schemas.microsoft.com/office/drawing/2014/main" id="{1C1AEC1D-689B-9ACA-F299-6C8400ED8B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700F5E-209D-26D6-F209-2D56A394AB2F}"/>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2101864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333D-F2D7-6584-F55E-E0D9D0ABE4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79CA11-AFF5-A4A7-FEF2-A0C1059B88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899ABA-412F-2D0C-FDFA-46FD6A4C299A}"/>
              </a:ext>
            </a:extLst>
          </p:cNvPr>
          <p:cNvSpPr>
            <a:spLocks noGrp="1"/>
          </p:cNvSpPr>
          <p:nvPr>
            <p:ph type="dt" sz="half" idx="10"/>
          </p:nvPr>
        </p:nvSpPr>
        <p:spPr/>
        <p:txBody>
          <a:bodyPr/>
          <a:lstStyle/>
          <a:p>
            <a:fld id="{37E120F7-6CF8-4B5C-B308-F2D2550B2A28}" type="datetimeFigureOut">
              <a:rPr lang="en-US" smtClean="0"/>
              <a:t>10/10/2023</a:t>
            </a:fld>
            <a:endParaRPr lang="en-US"/>
          </a:p>
        </p:txBody>
      </p:sp>
      <p:sp>
        <p:nvSpPr>
          <p:cNvPr id="5" name="Footer Placeholder 4">
            <a:extLst>
              <a:ext uri="{FF2B5EF4-FFF2-40B4-BE49-F238E27FC236}">
                <a16:creationId xmlns:a16="http://schemas.microsoft.com/office/drawing/2014/main" id="{D8E2B22A-9868-8551-0897-038FA0DD0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44B7F-4A5C-2A01-E0CA-02941271F644}"/>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2100966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E5160D-4E91-169C-8DEA-BB36C75675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79062D-C1D0-1AAE-1B1E-5C4AAC9F08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F302A3-1062-3133-D6FF-0180695D8F87}"/>
              </a:ext>
            </a:extLst>
          </p:cNvPr>
          <p:cNvSpPr>
            <a:spLocks noGrp="1"/>
          </p:cNvSpPr>
          <p:nvPr>
            <p:ph type="dt" sz="half" idx="10"/>
          </p:nvPr>
        </p:nvSpPr>
        <p:spPr/>
        <p:txBody>
          <a:bodyPr/>
          <a:lstStyle/>
          <a:p>
            <a:fld id="{37E120F7-6CF8-4B5C-B308-F2D2550B2A28}" type="datetimeFigureOut">
              <a:rPr lang="en-US" smtClean="0"/>
              <a:t>10/10/2023</a:t>
            </a:fld>
            <a:endParaRPr lang="en-US"/>
          </a:p>
        </p:txBody>
      </p:sp>
      <p:sp>
        <p:nvSpPr>
          <p:cNvPr id="5" name="Footer Placeholder 4">
            <a:extLst>
              <a:ext uri="{FF2B5EF4-FFF2-40B4-BE49-F238E27FC236}">
                <a16:creationId xmlns:a16="http://schemas.microsoft.com/office/drawing/2014/main" id="{77A7CEA2-2145-01BF-A125-8E2567835A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675AF3-8F94-9531-81C8-E57F5033E45C}"/>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150198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70077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5855066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407110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488003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907420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786311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E3E1D-5F36-93DC-4328-16624B9D43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EB78E7-003B-445A-C83A-D5EC8A91FA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F7B1CE-E3BA-6627-5394-028552CD077D}"/>
              </a:ext>
            </a:extLst>
          </p:cNvPr>
          <p:cNvSpPr>
            <a:spLocks noGrp="1"/>
          </p:cNvSpPr>
          <p:nvPr>
            <p:ph type="dt" sz="half" idx="10"/>
          </p:nvPr>
        </p:nvSpPr>
        <p:spPr/>
        <p:txBody>
          <a:bodyPr/>
          <a:lstStyle/>
          <a:p>
            <a:fld id="{37E120F7-6CF8-4B5C-B308-F2D2550B2A28}" type="datetimeFigureOut">
              <a:rPr lang="en-US" smtClean="0"/>
              <a:t>10/10/2023</a:t>
            </a:fld>
            <a:endParaRPr lang="en-US"/>
          </a:p>
        </p:txBody>
      </p:sp>
      <p:sp>
        <p:nvSpPr>
          <p:cNvPr id="5" name="Footer Placeholder 4">
            <a:extLst>
              <a:ext uri="{FF2B5EF4-FFF2-40B4-BE49-F238E27FC236}">
                <a16:creationId xmlns:a16="http://schemas.microsoft.com/office/drawing/2014/main" id="{67488907-E62C-3B50-B48E-F81B279456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1F827D-EDC2-1A36-5A7C-27804458816A}"/>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785556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65087-BF21-BB0C-346D-EB402AAE11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93E963-CE3B-FD2F-5922-4E2A732D18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D2DB3-6F1B-36EF-742E-7764BC1DCE69}"/>
              </a:ext>
            </a:extLst>
          </p:cNvPr>
          <p:cNvSpPr>
            <a:spLocks noGrp="1"/>
          </p:cNvSpPr>
          <p:nvPr>
            <p:ph type="dt" sz="half" idx="10"/>
          </p:nvPr>
        </p:nvSpPr>
        <p:spPr/>
        <p:txBody>
          <a:bodyPr/>
          <a:lstStyle/>
          <a:p>
            <a:fld id="{37E120F7-6CF8-4B5C-B308-F2D2550B2A28}" type="datetimeFigureOut">
              <a:rPr lang="en-US" smtClean="0"/>
              <a:t>10/10/2023</a:t>
            </a:fld>
            <a:endParaRPr lang="en-US"/>
          </a:p>
        </p:txBody>
      </p:sp>
      <p:sp>
        <p:nvSpPr>
          <p:cNvPr id="5" name="Footer Placeholder 4">
            <a:extLst>
              <a:ext uri="{FF2B5EF4-FFF2-40B4-BE49-F238E27FC236}">
                <a16:creationId xmlns:a16="http://schemas.microsoft.com/office/drawing/2014/main" id="{39C7AEFE-9C21-380A-C184-D1EC742BE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04AD41-49AC-332E-D38E-B07104EA8332}"/>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882364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A4324-66A2-4F9C-40A8-28A0BC9309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9FF7CE-AFC8-10E8-441B-057772A556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ED66F3-6488-6BD9-8DED-87E56E2EA6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4FA837C-9F16-230B-79D5-9D4D05BA22AA}"/>
              </a:ext>
            </a:extLst>
          </p:cNvPr>
          <p:cNvSpPr>
            <a:spLocks noGrp="1"/>
          </p:cNvSpPr>
          <p:nvPr>
            <p:ph type="dt" sz="half" idx="10"/>
          </p:nvPr>
        </p:nvSpPr>
        <p:spPr/>
        <p:txBody>
          <a:bodyPr/>
          <a:lstStyle/>
          <a:p>
            <a:fld id="{37E120F7-6CF8-4B5C-B308-F2D2550B2A28}" type="datetimeFigureOut">
              <a:rPr lang="en-US" smtClean="0"/>
              <a:t>10/10/2023</a:t>
            </a:fld>
            <a:endParaRPr lang="en-US"/>
          </a:p>
        </p:txBody>
      </p:sp>
      <p:sp>
        <p:nvSpPr>
          <p:cNvPr id="6" name="Footer Placeholder 5">
            <a:extLst>
              <a:ext uri="{FF2B5EF4-FFF2-40B4-BE49-F238E27FC236}">
                <a16:creationId xmlns:a16="http://schemas.microsoft.com/office/drawing/2014/main" id="{C34628E0-8243-D326-FA43-E153B79733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2D48DF-8401-1A89-2B12-9ED4AAA9C97C}"/>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2460411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245EC-0D68-C5B5-2471-0C3ED44EE7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0DC7BB-FF6E-9A6B-A155-18761D8666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231303-CCDD-2589-A588-9E2FBEB313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9A1158-782E-BB00-5D4C-198E941ED1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F2C6F9-32DD-7A4F-ECDC-F34C8053B0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E3A87C-7271-E7C6-73B9-3E08FCEE97EB}"/>
              </a:ext>
            </a:extLst>
          </p:cNvPr>
          <p:cNvSpPr>
            <a:spLocks noGrp="1"/>
          </p:cNvSpPr>
          <p:nvPr>
            <p:ph type="dt" sz="half" idx="10"/>
          </p:nvPr>
        </p:nvSpPr>
        <p:spPr/>
        <p:txBody>
          <a:bodyPr/>
          <a:lstStyle/>
          <a:p>
            <a:fld id="{37E120F7-6CF8-4B5C-B308-F2D2550B2A28}" type="datetimeFigureOut">
              <a:rPr lang="en-US" smtClean="0"/>
              <a:t>10/10/2023</a:t>
            </a:fld>
            <a:endParaRPr lang="en-US"/>
          </a:p>
        </p:txBody>
      </p:sp>
      <p:sp>
        <p:nvSpPr>
          <p:cNvPr id="8" name="Footer Placeholder 7">
            <a:extLst>
              <a:ext uri="{FF2B5EF4-FFF2-40B4-BE49-F238E27FC236}">
                <a16:creationId xmlns:a16="http://schemas.microsoft.com/office/drawing/2014/main" id="{DD30AB52-AFC4-8A5C-C4C8-702EDBAAFE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A6081E-CC8D-0204-5B67-82058F139EA4}"/>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3161123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3E6DB-F332-1167-979B-00DF543600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7E96AD-A061-C2E4-6D7F-61ABC25E78DA}"/>
              </a:ext>
            </a:extLst>
          </p:cNvPr>
          <p:cNvSpPr>
            <a:spLocks noGrp="1"/>
          </p:cNvSpPr>
          <p:nvPr>
            <p:ph type="dt" sz="half" idx="10"/>
          </p:nvPr>
        </p:nvSpPr>
        <p:spPr/>
        <p:txBody>
          <a:bodyPr/>
          <a:lstStyle/>
          <a:p>
            <a:fld id="{37E120F7-6CF8-4B5C-B308-F2D2550B2A28}" type="datetimeFigureOut">
              <a:rPr lang="en-US" smtClean="0"/>
              <a:t>10/10/2023</a:t>
            </a:fld>
            <a:endParaRPr lang="en-US"/>
          </a:p>
        </p:txBody>
      </p:sp>
      <p:sp>
        <p:nvSpPr>
          <p:cNvPr id="4" name="Footer Placeholder 3">
            <a:extLst>
              <a:ext uri="{FF2B5EF4-FFF2-40B4-BE49-F238E27FC236}">
                <a16:creationId xmlns:a16="http://schemas.microsoft.com/office/drawing/2014/main" id="{A9FE3D88-0247-E00E-6D55-3FD862CA86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1963AE-76D6-EF3C-43AB-1C878825CEC9}"/>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4279275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94C031-58C2-8E22-A4E1-D95035DB7DF3}"/>
              </a:ext>
            </a:extLst>
          </p:cNvPr>
          <p:cNvSpPr>
            <a:spLocks noGrp="1"/>
          </p:cNvSpPr>
          <p:nvPr>
            <p:ph type="dt" sz="half" idx="10"/>
          </p:nvPr>
        </p:nvSpPr>
        <p:spPr/>
        <p:txBody>
          <a:bodyPr/>
          <a:lstStyle/>
          <a:p>
            <a:fld id="{37E120F7-6CF8-4B5C-B308-F2D2550B2A28}" type="datetimeFigureOut">
              <a:rPr lang="en-US" smtClean="0"/>
              <a:t>10/10/2023</a:t>
            </a:fld>
            <a:endParaRPr lang="en-US"/>
          </a:p>
        </p:txBody>
      </p:sp>
      <p:sp>
        <p:nvSpPr>
          <p:cNvPr id="3" name="Footer Placeholder 2">
            <a:extLst>
              <a:ext uri="{FF2B5EF4-FFF2-40B4-BE49-F238E27FC236}">
                <a16:creationId xmlns:a16="http://schemas.microsoft.com/office/drawing/2014/main" id="{21C27DDD-97A8-D2D5-40D1-E4F933B54F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7E40A4-04DF-65C6-BC7A-BD802BB12AC6}"/>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373967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97BB8-7038-29FC-3B97-0F135CF4EF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A8714E-B2CF-68DB-0806-3BF89E8B71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291735-3DDA-4AF6-6F85-85DA5D35CF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0BB7FD-E261-3E9C-97C9-981FD3D92265}"/>
              </a:ext>
            </a:extLst>
          </p:cNvPr>
          <p:cNvSpPr>
            <a:spLocks noGrp="1"/>
          </p:cNvSpPr>
          <p:nvPr>
            <p:ph type="dt" sz="half" idx="10"/>
          </p:nvPr>
        </p:nvSpPr>
        <p:spPr/>
        <p:txBody>
          <a:bodyPr/>
          <a:lstStyle/>
          <a:p>
            <a:fld id="{37E120F7-6CF8-4B5C-B308-F2D2550B2A28}" type="datetimeFigureOut">
              <a:rPr lang="en-US" smtClean="0"/>
              <a:t>10/10/2023</a:t>
            </a:fld>
            <a:endParaRPr lang="en-US"/>
          </a:p>
        </p:txBody>
      </p:sp>
      <p:sp>
        <p:nvSpPr>
          <p:cNvPr id="6" name="Footer Placeholder 5">
            <a:extLst>
              <a:ext uri="{FF2B5EF4-FFF2-40B4-BE49-F238E27FC236}">
                <a16:creationId xmlns:a16="http://schemas.microsoft.com/office/drawing/2014/main" id="{CB26B921-67C5-2F01-9B1D-C22E0CD06A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9340E5-B9F0-B8B5-5A2A-D6CA1CF5CA93}"/>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1135231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3D178-8FDF-5AF2-DABC-4EB30E5D4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3884FB-6962-2624-4B13-F4D2F493CA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125ABC-A178-AE5A-58BC-A81264A3DE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408703-DE94-1373-5770-F862D0CFA2D5}"/>
              </a:ext>
            </a:extLst>
          </p:cNvPr>
          <p:cNvSpPr>
            <a:spLocks noGrp="1"/>
          </p:cNvSpPr>
          <p:nvPr>
            <p:ph type="dt" sz="half" idx="10"/>
          </p:nvPr>
        </p:nvSpPr>
        <p:spPr/>
        <p:txBody>
          <a:bodyPr/>
          <a:lstStyle/>
          <a:p>
            <a:fld id="{37E120F7-6CF8-4B5C-B308-F2D2550B2A28}" type="datetimeFigureOut">
              <a:rPr lang="en-US" smtClean="0"/>
              <a:t>10/10/2023</a:t>
            </a:fld>
            <a:endParaRPr lang="en-US"/>
          </a:p>
        </p:txBody>
      </p:sp>
      <p:sp>
        <p:nvSpPr>
          <p:cNvPr id="6" name="Footer Placeholder 5">
            <a:extLst>
              <a:ext uri="{FF2B5EF4-FFF2-40B4-BE49-F238E27FC236}">
                <a16:creationId xmlns:a16="http://schemas.microsoft.com/office/drawing/2014/main" id="{8D93F15F-2A5F-BD55-4478-C2978CE1DC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C22494-01B7-C435-058A-EA06800231EA}"/>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4047498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38EF78-0DF0-AA6B-5677-5FD19FE69D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57FE99-6369-2E20-92EB-3083931907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AF633-CC08-1FA8-705E-6FFEE1599F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E120F7-6CF8-4B5C-B308-F2D2550B2A28}" type="datetimeFigureOut">
              <a:rPr lang="en-US" smtClean="0"/>
              <a:t>10/10/2023</a:t>
            </a:fld>
            <a:endParaRPr lang="en-US"/>
          </a:p>
        </p:txBody>
      </p:sp>
      <p:sp>
        <p:nvSpPr>
          <p:cNvPr id="5" name="Footer Placeholder 4">
            <a:extLst>
              <a:ext uri="{FF2B5EF4-FFF2-40B4-BE49-F238E27FC236}">
                <a16:creationId xmlns:a16="http://schemas.microsoft.com/office/drawing/2014/main" id="{A1ABDA6A-FC3E-378B-FDDB-EA3C9E001A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AC90BC-EADE-A724-661A-A703FD0A54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F41B49-2A18-466B-BC15-EAAC2249B61B}" type="slidenum">
              <a:rPr lang="en-US" smtClean="0"/>
              <a:t>‹#›</a:t>
            </a:fld>
            <a:endParaRPr lang="en-US"/>
          </a:p>
        </p:txBody>
      </p:sp>
    </p:spTree>
    <p:extLst>
      <p:ext uri="{BB962C8B-B14F-4D97-AF65-F5344CB8AC3E}">
        <p14:creationId xmlns:p14="http://schemas.microsoft.com/office/powerpoint/2010/main" val="3623998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1.xml"/><Relationship Id="rId6" Type="http://schemas.openxmlformats.org/officeDocument/2006/relationships/image" Target="../media/image26.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2.xml"/><Relationship Id="rId6" Type="http://schemas.openxmlformats.org/officeDocument/2006/relationships/image" Target="../media/image26.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37.jpe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40.jpe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ags" Target="../tags/tag3.xml"/><Relationship Id="rId4" Type="http://schemas.openxmlformats.org/officeDocument/2006/relationships/image" Target="../media/image50.jpeg"/></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52.jpeg"/></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54.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ags" Target="../tags/tag4.xm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8.jpeg"/></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3" Type="http://schemas.microsoft.com/office/2018/10/relationships/comments" Target="../comments/modernComment_175_7E053804.xml"/><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58.png"/><Relationship Id="rId4" Type="http://schemas.openxmlformats.org/officeDocument/2006/relationships/image" Target="../media/image57.jpeg"/></Relationships>
</file>

<file path=ppt/slides/_rels/slide4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bit.ly/3YFppC3" TargetMode="Externa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016C7CB-9496-B41F-CD6F-E57B4E16354A}"/>
              </a:ext>
            </a:extLst>
          </p:cNvPr>
          <p:cNvSpPr txBox="1"/>
          <p:nvPr/>
        </p:nvSpPr>
        <p:spPr>
          <a:xfrm>
            <a:off x="6606067" y="4375365"/>
            <a:ext cx="4996543" cy="2357046"/>
          </a:xfrm>
          <a:prstGeom prst="rect">
            <a:avLst/>
          </a:prstGeom>
          <a:noFill/>
        </p:spPr>
        <p:txBody>
          <a:bodyPr wrap="square" lIns="0" tIns="36000" rIns="216000" bIns="36000" rtlCol="0">
            <a:spAutoFit/>
          </a:bodyPr>
          <a:lstStyle/>
          <a:p>
            <a:pPr>
              <a:lnSpc>
                <a:spcPct val="130000"/>
              </a:lnSpc>
              <a:spcBef>
                <a:spcPts val="1000"/>
              </a:spcBef>
            </a:pPr>
            <a:r>
              <a:rPr lang="en-US" b="1"/>
              <a:t>Mark Arnholt</a:t>
            </a:r>
          </a:p>
          <a:p>
            <a:pPr>
              <a:lnSpc>
                <a:spcPct val="130000"/>
              </a:lnSpc>
              <a:spcBef>
                <a:spcPts val="1000"/>
              </a:spcBef>
            </a:pPr>
            <a:r>
              <a:rPr lang="en-US" b="1"/>
              <a:t>Science Educator</a:t>
            </a:r>
          </a:p>
          <a:p>
            <a:pPr>
              <a:lnSpc>
                <a:spcPct val="130000"/>
              </a:lnSpc>
              <a:spcBef>
                <a:spcPts val="1000"/>
              </a:spcBef>
            </a:pPr>
            <a:r>
              <a:rPr lang="en-US" b="1"/>
              <a:t>SMART Team Coordinator</a:t>
            </a:r>
          </a:p>
          <a:p>
            <a:pPr>
              <a:lnSpc>
                <a:spcPct val="130000"/>
              </a:lnSpc>
              <a:spcBef>
                <a:spcPts val="1000"/>
              </a:spcBef>
            </a:pPr>
            <a:r>
              <a:rPr lang="en-US" b="1"/>
              <a:t>3D Molecular Designs</a:t>
            </a:r>
          </a:p>
          <a:p>
            <a:pPr>
              <a:lnSpc>
                <a:spcPct val="130000"/>
              </a:lnSpc>
              <a:spcBef>
                <a:spcPts val="1000"/>
              </a:spcBef>
            </a:pPr>
            <a:r>
              <a:rPr lang="en-US" b="1"/>
              <a:t>Milwaukee, WI</a:t>
            </a:r>
          </a:p>
        </p:txBody>
      </p:sp>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1</a:t>
            </a:fld>
            <a:endParaRPr lang="en-US"/>
          </a:p>
        </p:txBody>
      </p:sp>
      <p:sp>
        <p:nvSpPr>
          <p:cNvPr id="7" name="Content Placeholder 3">
            <a:extLst>
              <a:ext uri="{FF2B5EF4-FFF2-40B4-BE49-F238E27FC236}">
                <a16:creationId xmlns:a16="http://schemas.microsoft.com/office/drawing/2014/main" id="{6EC0814B-F710-24ED-7C1E-1A5D4BCE9A5B}"/>
              </a:ext>
            </a:extLst>
          </p:cNvPr>
          <p:cNvSpPr>
            <a:spLocks noGrp="1"/>
          </p:cNvSpPr>
          <p:nvPr>
            <p:ph idx="1"/>
          </p:nvPr>
        </p:nvSpPr>
        <p:spPr>
          <a:xfrm>
            <a:off x="57024" y="2945412"/>
            <a:ext cx="6216775" cy="3536523"/>
          </a:xfrm>
        </p:spPr>
        <p:txBody>
          <a:bodyPr>
            <a:noAutofit/>
          </a:bodyPr>
          <a:lstStyle/>
          <a:p>
            <a:pPr marL="0" indent="0">
              <a:buNone/>
            </a:pPr>
            <a:endParaRPr lang="en-US" sz="4000">
              <a:solidFill>
                <a:schemeClr val="accent6"/>
              </a:solidFill>
              <a:latin typeface="Amasis MT Pro Black" panose="020B0604020202020204" pitchFamily="18" charset="0"/>
            </a:endParaRPr>
          </a:p>
          <a:p>
            <a:pPr marL="0" indent="0">
              <a:buNone/>
            </a:pPr>
            <a:endParaRPr lang="en-US" sz="4000">
              <a:solidFill>
                <a:schemeClr val="accent6"/>
              </a:solidFill>
              <a:latin typeface="Amasis MT Pro Black" panose="020B0604020202020204" pitchFamily="18" charset="0"/>
            </a:endParaRPr>
          </a:p>
          <a:p>
            <a:pPr marL="0" indent="0">
              <a:buNone/>
            </a:pPr>
            <a:r>
              <a:rPr lang="en-US" sz="4000">
                <a:solidFill>
                  <a:schemeClr val="accent6"/>
                </a:solidFill>
                <a:latin typeface="Amasis MT Pro Black" panose="020B0604020202020204" pitchFamily="18" charset="0"/>
              </a:rPr>
              <a:t>Water </a:t>
            </a:r>
            <a:r>
              <a:rPr lang="en-US" sz="4000" err="1">
                <a:solidFill>
                  <a:schemeClr val="accent6"/>
                </a:solidFill>
                <a:latin typeface="Amasis MT Pro Black" panose="020B0604020202020204" pitchFamily="18" charset="0"/>
              </a:rPr>
              <a:t>water</a:t>
            </a:r>
            <a:r>
              <a:rPr lang="en-US" sz="4000">
                <a:solidFill>
                  <a:schemeClr val="accent6"/>
                </a:solidFill>
                <a:latin typeface="Amasis MT Pro Black" panose="020B0604020202020204" pitchFamily="18" charset="0"/>
              </a:rPr>
              <a:t> everywhere… but how’d it get in there?</a:t>
            </a:r>
            <a:endParaRPr lang="en-US" sz="4000"/>
          </a:p>
        </p:txBody>
      </p:sp>
      <p:pic>
        <p:nvPicPr>
          <p:cNvPr id="8" name="Picture 7" descr="A picture containing LEGO&#10;&#10;Description automatically generated">
            <a:extLst>
              <a:ext uri="{FF2B5EF4-FFF2-40B4-BE49-F238E27FC236}">
                <a16:creationId xmlns:a16="http://schemas.microsoft.com/office/drawing/2014/main" id="{644BFBF0-66EA-8366-E872-9B4B180E7D19}"/>
              </a:ext>
            </a:extLst>
          </p:cNvPr>
          <p:cNvPicPr>
            <a:picLocks noChangeAspect="1"/>
          </p:cNvPicPr>
          <p:nvPr/>
        </p:nvPicPr>
        <p:blipFill rotWithShape="1">
          <a:blip r:embed="rId3">
            <a:extLst>
              <a:ext uri="{28A0092B-C50C-407E-A947-70E740481C1C}">
                <a14:useLocalDpi xmlns:a14="http://schemas.microsoft.com/office/drawing/2010/main" val="0"/>
              </a:ext>
            </a:extLst>
          </a:blip>
          <a:srcRect l="9802" t="5720" r="6611" b="4688"/>
          <a:stretch/>
        </p:blipFill>
        <p:spPr>
          <a:xfrm>
            <a:off x="328959" y="1012171"/>
            <a:ext cx="2477851" cy="3320016"/>
          </a:xfrm>
          <a:prstGeom prst="rect">
            <a:avLst/>
          </a:prstGeom>
        </p:spPr>
      </p:pic>
      <p:pic>
        <p:nvPicPr>
          <p:cNvPr id="10" name="Picture 9" descr="A picture containing toy, LEGO">
            <a:extLst>
              <a:ext uri="{FF2B5EF4-FFF2-40B4-BE49-F238E27FC236}">
                <a16:creationId xmlns:a16="http://schemas.microsoft.com/office/drawing/2014/main" id="{5418A229-49F9-AD40-2FDB-CC8ACFEFE2A9}"/>
              </a:ext>
            </a:extLst>
          </p:cNvPr>
          <p:cNvPicPr>
            <a:picLocks noChangeAspect="1"/>
          </p:cNvPicPr>
          <p:nvPr/>
        </p:nvPicPr>
        <p:blipFill rotWithShape="1">
          <a:blip r:embed="rId4">
            <a:extLst>
              <a:ext uri="{28A0092B-C50C-407E-A947-70E740481C1C}">
                <a14:useLocalDpi xmlns:a14="http://schemas.microsoft.com/office/drawing/2010/main" val="0"/>
              </a:ext>
            </a:extLst>
          </a:blip>
          <a:srcRect l="19559" t="19239" r="11979" b="8958"/>
          <a:stretch/>
        </p:blipFill>
        <p:spPr>
          <a:xfrm>
            <a:off x="2991281" y="1012171"/>
            <a:ext cx="2121408" cy="3337424"/>
          </a:xfrm>
          <a:prstGeom prst="rect">
            <a:avLst/>
          </a:prstGeom>
        </p:spPr>
      </p:pic>
      <p:pic>
        <p:nvPicPr>
          <p:cNvPr id="1026" name="Picture 2">
            <a:extLst>
              <a:ext uri="{FF2B5EF4-FFF2-40B4-BE49-F238E27FC236}">
                <a16:creationId xmlns:a16="http://schemas.microsoft.com/office/drawing/2014/main" id="{6CD36F4C-1BF3-AC1A-1963-D7250E7090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7160" y="1012171"/>
            <a:ext cx="2371660" cy="33200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BE52DF0-BE71-1C42-F73E-0AC6B8B458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3116" y="1389202"/>
            <a:ext cx="4303975" cy="28707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erson holding up a model of dna&#10;&#10;Description automatically generated">
            <a:extLst>
              <a:ext uri="{FF2B5EF4-FFF2-40B4-BE49-F238E27FC236}">
                <a16:creationId xmlns:a16="http://schemas.microsoft.com/office/drawing/2014/main" id="{63C06AD4-A632-5CC7-47C1-DC9542E8D3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30089" y="4375365"/>
            <a:ext cx="2223052" cy="2223052"/>
          </a:xfrm>
          <a:prstGeom prst="rect">
            <a:avLst/>
          </a:prstGeom>
        </p:spPr>
      </p:pic>
      <p:pic>
        <p:nvPicPr>
          <p:cNvPr id="12" name="Picture 4">
            <a:extLst>
              <a:ext uri="{FF2B5EF4-FFF2-40B4-BE49-F238E27FC236}">
                <a16:creationId xmlns:a16="http://schemas.microsoft.com/office/drawing/2014/main" id="{E0516149-56B5-CD31-5B45-48342E9199C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9581" y="689523"/>
            <a:ext cx="1251806" cy="112036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picture containing LEGO&#10;&#10;Description automatically generated">
            <a:extLst>
              <a:ext uri="{FF2B5EF4-FFF2-40B4-BE49-F238E27FC236}">
                <a16:creationId xmlns:a16="http://schemas.microsoft.com/office/drawing/2014/main" id="{7B2BE450-A2D6-3F70-E26B-66BDF926DCDE}"/>
              </a:ext>
            </a:extLst>
          </p:cNvPr>
          <p:cNvPicPr>
            <a:picLocks noChangeAspect="1"/>
          </p:cNvPicPr>
          <p:nvPr/>
        </p:nvPicPr>
        <p:blipFill rotWithShape="1">
          <a:blip r:embed="rId3">
            <a:extLst>
              <a:ext uri="{28A0092B-C50C-407E-A947-70E740481C1C}">
                <a14:useLocalDpi xmlns:a14="http://schemas.microsoft.com/office/drawing/2010/main" val="0"/>
              </a:ext>
            </a:extLst>
          </a:blip>
          <a:srcRect l="9802" t="5720" r="6611" b="4688"/>
          <a:stretch/>
        </p:blipFill>
        <p:spPr>
          <a:xfrm>
            <a:off x="328959" y="1055349"/>
            <a:ext cx="2477851" cy="3320016"/>
          </a:xfrm>
          <a:prstGeom prst="rect">
            <a:avLst/>
          </a:prstGeom>
        </p:spPr>
      </p:pic>
      <p:pic>
        <p:nvPicPr>
          <p:cNvPr id="14" name="Picture 13" descr="A picture containing toy, LEGO">
            <a:extLst>
              <a:ext uri="{FF2B5EF4-FFF2-40B4-BE49-F238E27FC236}">
                <a16:creationId xmlns:a16="http://schemas.microsoft.com/office/drawing/2014/main" id="{E90CF8C9-A81F-7197-8C24-C38F7F5AF765}"/>
              </a:ext>
            </a:extLst>
          </p:cNvPr>
          <p:cNvPicPr>
            <a:picLocks noChangeAspect="1"/>
          </p:cNvPicPr>
          <p:nvPr/>
        </p:nvPicPr>
        <p:blipFill rotWithShape="1">
          <a:blip r:embed="rId4">
            <a:extLst>
              <a:ext uri="{28A0092B-C50C-407E-A947-70E740481C1C}">
                <a14:useLocalDpi xmlns:a14="http://schemas.microsoft.com/office/drawing/2010/main" val="0"/>
              </a:ext>
            </a:extLst>
          </a:blip>
          <a:srcRect l="19559" t="19239" r="11979" b="8958"/>
          <a:stretch/>
        </p:blipFill>
        <p:spPr>
          <a:xfrm>
            <a:off x="2991281" y="1055349"/>
            <a:ext cx="2121408" cy="3337424"/>
          </a:xfrm>
          <a:prstGeom prst="rect">
            <a:avLst/>
          </a:prstGeom>
        </p:spPr>
      </p:pic>
      <p:pic>
        <p:nvPicPr>
          <p:cNvPr id="15" name="Picture 2">
            <a:extLst>
              <a:ext uri="{FF2B5EF4-FFF2-40B4-BE49-F238E27FC236}">
                <a16:creationId xmlns:a16="http://schemas.microsoft.com/office/drawing/2014/main" id="{DD7D2EF5-17C1-D070-CC91-71CD8E40AF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7160" y="1055349"/>
            <a:ext cx="2371660" cy="3320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956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Let’s focus on water first – Add the following</a:t>
            </a:r>
          </a:p>
        </p:txBody>
      </p:sp>
      <p:pic>
        <p:nvPicPr>
          <p:cNvPr id="5" name="Content Placeholder 4" descr="A grey plastic strip with white and red dots&#10;&#10;Description automatically generated with medium confidence">
            <a:extLst>
              <a:ext uri="{FF2B5EF4-FFF2-40B4-BE49-F238E27FC236}">
                <a16:creationId xmlns:a16="http://schemas.microsoft.com/office/drawing/2014/main" id="{3EC5F787-C6C4-41F4-87B4-78EE2F5B5B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47043" y="2084298"/>
            <a:ext cx="4651375" cy="3488531"/>
          </a:xfrm>
        </p:spPr>
      </p:pic>
      <p:sp>
        <p:nvSpPr>
          <p:cNvPr id="6" name="Arrow: Right 5">
            <a:extLst>
              <a:ext uri="{FF2B5EF4-FFF2-40B4-BE49-F238E27FC236}">
                <a16:creationId xmlns:a16="http://schemas.microsoft.com/office/drawing/2014/main" id="{DDA9DC3B-7B6F-6A8F-B2C1-856B8D682CB6}"/>
              </a:ext>
            </a:extLst>
          </p:cNvPr>
          <p:cNvSpPr/>
          <p:nvPr/>
        </p:nvSpPr>
        <p:spPr>
          <a:xfrm rot="10800000">
            <a:off x="3752116" y="1773978"/>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9EB2F2D8-7808-3261-212F-DEFD48C5C710}"/>
              </a:ext>
            </a:extLst>
          </p:cNvPr>
          <p:cNvSpPr/>
          <p:nvPr/>
        </p:nvSpPr>
        <p:spPr>
          <a:xfrm rot="10800000">
            <a:off x="3752117" y="5219949"/>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0076546-41C3-386D-74D8-733CBA30D24A}"/>
              </a:ext>
            </a:extLst>
          </p:cNvPr>
          <p:cNvSpPr txBox="1"/>
          <p:nvPr/>
        </p:nvSpPr>
        <p:spPr>
          <a:xfrm>
            <a:off x="5390877" y="1709719"/>
            <a:ext cx="4913523" cy="3785652"/>
          </a:xfrm>
          <a:prstGeom prst="rect">
            <a:avLst/>
          </a:prstGeom>
          <a:noFill/>
        </p:spPr>
        <p:txBody>
          <a:bodyPr wrap="square" rtlCol="0">
            <a:spAutoFit/>
          </a:bodyPr>
          <a:lstStyle/>
          <a:p>
            <a:r>
              <a:rPr lang="en-US" sz="2000"/>
              <a:t>Extracellular – Outside of the cell</a:t>
            </a:r>
          </a:p>
          <a:p>
            <a:endParaRPr lang="en-US" sz="2000"/>
          </a:p>
          <a:p>
            <a:endParaRPr lang="en-US" sz="2000"/>
          </a:p>
          <a:p>
            <a:r>
              <a:rPr lang="en-US" sz="2000"/>
              <a:t>12 water molecules</a:t>
            </a:r>
          </a:p>
          <a:p>
            <a:endParaRPr lang="en-US" sz="2000"/>
          </a:p>
          <a:p>
            <a:endParaRPr lang="en-US" sz="2000"/>
          </a:p>
          <a:p>
            <a:endParaRPr lang="en-US" sz="2000"/>
          </a:p>
          <a:p>
            <a:r>
              <a:rPr lang="en-US" sz="2000"/>
              <a:t>Aquaporin and cell membrane</a:t>
            </a:r>
          </a:p>
          <a:p>
            <a:endParaRPr lang="en-US" sz="2000"/>
          </a:p>
          <a:p>
            <a:r>
              <a:rPr lang="en-US" sz="2000"/>
              <a:t>6 water molecules</a:t>
            </a:r>
          </a:p>
          <a:p>
            <a:endParaRPr lang="en-US" sz="2000"/>
          </a:p>
          <a:p>
            <a:r>
              <a:rPr lang="en-US" sz="2000"/>
              <a:t>Intracellular – Inside of the cell</a:t>
            </a:r>
          </a:p>
        </p:txBody>
      </p:sp>
      <p:sp>
        <p:nvSpPr>
          <p:cNvPr id="9" name="Arrow: Right 8">
            <a:extLst>
              <a:ext uri="{FF2B5EF4-FFF2-40B4-BE49-F238E27FC236}">
                <a16:creationId xmlns:a16="http://schemas.microsoft.com/office/drawing/2014/main" id="{E3C50D8F-CAAE-ED68-E5B8-FCB5A6367142}"/>
              </a:ext>
            </a:extLst>
          </p:cNvPr>
          <p:cNvSpPr/>
          <p:nvPr/>
        </p:nvSpPr>
        <p:spPr>
          <a:xfrm rot="10800000">
            <a:off x="3765888" y="2691674"/>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11DDACF6-36E5-1CFB-7518-1CBB6BAE2209}"/>
              </a:ext>
            </a:extLst>
          </p:cNvPr>
          <p:cNvSpPr/>
          <p:nvPr/>
        </p:nvSpPr>
        <p:spPr>
          <a:xfrm rot="10800000">
            <a:off x="3752117" y="3913365"/>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200182D3-6F8D-1F51-A15C-D597ED866ED4}"/>
              </a:ext>
            </a:extLst>
          </p:cNvPr>
          <p:cNvSpPr/>
          <p:nvPr/>
        </p:nvSpPr>
        <p:spPr>
          <a:xfrm rot="10800000">
            <a:off x="3765888" y="4601057"/>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3773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With an aquaporin in place…</a:t>
            </a:r>
          </a:p>
        </p:txBody>
      </p:sp>
      <p:pic>
        <p:nvPicPr>
          <p:cNvPr id="5" name="Content Placeholder 4" descr="A grey plastic strip with white and red dots&#10;&#10;Description automatically generated with medium confidence">
            <a:extLst>
              <a:ext uri="{FF2B5EF4-FFF2-40B4-BE49-F238E27FC236}">
                <a16:creationId xmlns:a16="http://schemas.microsoft.com/office/drawing/2014/main" id="{3EC5F787-C6C4-41F4-87B4-78EE2F5B5BC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47043" y="2084298"/>
            <a:ext cx="4651375" cy="3488531"/>
          </a:xfrm>
        </p:spPr>
      </p:pic>
      <p:sp>
        <p:nvSpPr>
          <p:cNvPr id="3" name="TextBox 2">
            <a:extLst>
              <a:ext uri="{FF2B5EF4-FFF2-40B4-BE49-F238E27FC236}">
                <a16:creationId xmlns:a16="http://schemas.microsoft.com/office/drawing/2014/main" id="{32DF12DD-16DE-0316-BF57-5AE2C7B8C7A1}"/>
              </a:ext>
            </a:extLst>
          </p:cNvPr>
          <p:cNvSpPr txBox="1"/>
          <p:nvPr/>
        </p:nvSpPr>
        <p:spPr>
          <a:xfrm>
            <a:off x="4616067" y="1729648"/>
            <a:ext cx="6246564" cy="3539430"/>
          </a:xfrm>
          <a:prstGeom prst="rect">
            <a:avLst/>
          </a:prstGeom>
          <a:noFill/>
        </p:spPr>
        <p:txBody>
          <a:bodyPr wrap="square" rtlCol="0">
            <a:spAutoFit/>
          </a:bodyPr>
          <a:lstStyle/>
          <a:p>
            <a:r>
              <a:rPr lang="en-US" sz="3200"/>
              <a:t>Based on what you know about water potential and osmosis, in which direction would the water molecules move? </a:t>
            </a:r>
          </a:p>
          <a:p>
            <a:endParaRPr lang="en-US" sz="3200"/>
          </a:p>
          <a:p>
            <a:r>
              <a:rPr lang="en-US" sz="3200"/>
              <a:t>How many water molecules should you move?</a:t>
            </a:r>
          </a:p>
        </p:txBody>
      </p:sp>
    </p:spTree>
    <p:extLst>
      <p:ext uri="{BB962C8B-B14F-4D97-AF65-F5344CB8AC3E}">
        <p14:creationId xmlns:p14="http://schemas.microsoft.com/office/powerpoint/2010/main" val="2852865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normAutofit fontScale="90000"/>
          </a:bodyPr>
          <a:lstStyle/>
          <a:p>
            <a:pPr algn="ctr"/>
            <a:r>
              <a:rPr lang="en-US"/>
              <a:t>Move 3 water molecules across to reach equilibrium</a:t>
            </a:r>
          </a:p>
        </p:txBody>
      </p:sp>
      <p:pic>
        <p:nvPicPr>
          <p:cNvPr id="13" name="Content Placeholder 12" descr="A yellow and white plastic strip with white and red dots&#10;&#10;Description automatically generated with medium confidence">
            <a:extLst>
              <a:ext uri="{FF2B5EF4-FFF2-40B4-BE49-F238E27FC236}">
                <a16:creationId xmlns:a16="http://schemas.microsoft.com/office/drawing/2014/main" id="{774AD762-E6CF-1D86-A23F-AC412808C6D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306" t="287" r="24837" b="-1197"/>
          <a:stretch/>
        </p:blipFill>
        <p:spPr>
          <a:xfrm rot="5400000">
            <a:off x="2962503" y="1019167"/>
            <a:ext cx="5224062" cy="6191481"/>
          </a:xfrm>
        </p:spPr>
      </p:pic>
      <p:sp>
        <p:nvSpPr>
          <p:cNvPr id="14" name="Arrow: Down 13">
            <a:extLst>
              <a:ext uri="{FF2B5EF4-FFF2-40B4-BE49-F238E27FC236}">
                <a16:creationId xmlns:a16="http://schemas.microsoft.com/office/drawing/2014/main" id="{93CFCB08-A326-2A33-7555-6BAB1D3BE51A}"/>
              </a:ext>
            </a:extLst>
          </p:cNvPr>
          <p:cNvSpPr/>
          <p:nvPr/>
        </p:nvSpPr>
        <p:spPr>
          <a:xfrm>
            <a:off x="5277078" y="4545942"/>
            <a:ext cx="396608" cy="944696"/>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3385A462-7686-05A8-C637-625DE9979C24}"/>
              </a:ext>
            </a:extLst>
          </p:cNvPr>
          <p:cNvSpPr/>
          <p:nvPr/>
        </p:nvSpPr>
        <p:spPr>
          <a:xfrm>
            <a:off x="5277078" y="2484304"/>
            <a:ext cx="396608" cy="944696"/>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6583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
        <p:nvSpPr>
          <p:cNvPr id="4" name="TextBox 3">
            <a:extLst>
              <a:ext uri="{FF2B5EF4-FFF2-40B4-BE49-F238E27FC236}">
                <a16:creationId xmlns:a16="http://schemas.microsoft.com/office/drawing/2014/main" id="{E1E10D44-19A4-D3B1-D7E5-A07A9B3F1176}"/>
              </a:ext>
            </a:extLst>
          </p:cNvPr>
          <p:cNvSpPr txBox="1"/>
          <p:nvPr/>
        </p:nvSpPr>
        <p:spPr>
          <a:xfrm>
            <a:off x="771525" y="170537"/>
            <a:ext cx="7546554" cy="707886"/>
          </a:xfrm>
          <a:prstGeom prst="rect">
            <a:avLst/>
          </a:prstGeom>
          <a:noFill/>
        </p:spPr>
        <p:txBody>
          <a:bodyPr wrap="square" rtlCol="0">
            <a:spAutoFit/>
          </a:bodyPr>
          <a:lstStyle/>
          <a:p>
            <a:r>
              <a:rPr lang="en-US" sz="4000"/>
              <a:t>Life is complicated…</a:t>
            </a:r>
          </a:p>
        </p:txBody>
      </p:sp>
    </p:spTree>
    <p:custDataLst>
      <p:tags r:id="rId1"/>
    </p:custDataLst>
    <p:extLst>
      <p:ext uri="{BB962C8B-B14F-4D97-AF65-F5344CB8AC3E}">
        <p14:creationId xmlns:p14="http://schemas.microsoft.com/office/powerpoint/2010/main" val="3137777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Let’s model an action potential</a:t>
            </a:r>
          </a:p>
        </p:txBody>
      </p:sp>
      <p:pic>
        <p:nvPicPr>
          <p:cNvPr id="9" name="Content Placeholder 8" descr="A group of colorful objects&#10;&#10;Description automatically generated with medium confidence">
            <a:extLst>
              <a:ext uri="{FF2B5EF4-FFF2-40B4-BE49-F238E27FC236}">
                <a16:creationId xmlns:a16="http://schemas.microsoft.com/office/drawing/2014/main" id="{386CD2DE-DEF9-66BA-5E23-FBCC28BD7D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45496" y="1502876"/>
            <a:ext cx="6973925" cy="5230443"/>
          </a:xfrm>
        </p:spPr>
      </p:pic>
    </p:spTree>
    <p:extLst>
      <p:ext uri="{BB962C8B-B14F-4D97-AF65-F5344CB8AC3E}">
        <p14:creationId xmlns:p14="http://schemas.microsoft.com/office/powerpoint/2010/main" val="3724631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8" descr="A group of colorful objects&#10;&#10;Description automatically generated with medium confidence">
            <a:extLst>
              <a:ext uri="{FF2B5EF4-FFF2-40B4-BE49-F238E27FC236}">
                <a16:creationId xmlns:a16="http://schemas.microsoft.com/office/drawing/2014/main" id="{B836F640-D32E-C955-C96D-113F85C6D45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0502" y="1457688"/>
            <a:ext cx="6201833" cy="4651375"/>
          </a:xfrm>
        </p:spPr>
      </p:pic>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Let’s identify everything</a:t>
            </a:r>
          </a:p>
        </p:txBody>
      </p:sp>
      <p:sp>
        <p:nvSpPr>
          <p:cNvPr id="6" name="Flowchart: Connector 5">
            <a:extLst>
              <a:ext uri="{FF2B5EF4-FFF2-40B4-BE49-F238E27FC236}">
                <a16:creationId xmlns:a16="http://schemas.microsoft.com/office/drawing/2014/main" id="{A65151BA-2791-E665-BCE3-534665641EE4}"/>
              </a:ext>
            </a:extLst>
          </p:cNvPr>
          <p:cNvSpPr/>
          <p:nvPr/>
        </p:nvSpPr>
        <p:spPr>
          <a:xfrm>
            <a:off x="7469436" y="1927952"/>
            <a:ext cx="341523" cy="341523"/>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3A90330-D81A-7DB9-C3EA-7B7D87AC6773}"/>
              </a:ext>
            </a:extLst>
          </p:cNvPr>
          <p:cNvSpPr/>
          <p:nvPr/>
        </p:nvSpPr>
        <p:spPr>
          <a:xfrm>
            <a:off x="7469436" y="2566930"/>
            <a:ext cx="341523" cy="341523"/>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CED02D2E-A0AA-1891-04A4-BC125EA2EFA4}"/>
              </a:ext>
            </a:extLst>
          </p:cNvPr>
          <p:cNvSpPr/>
          <p:nvPr/>
        </p:nvSpPr>
        <p:spPr>
          <a:xfrm rot="10800000">
            <a:off x="6210562" y="3556153"/>
            <a:ext cx="1674957" cy="227223"/>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7C3CC9F9-06F2-5BDE-FE77-3EFEEA3B1AC1}"/>
              </a:ext>
            </a:extLst>
          </p:cNvPr>
          <p:cNvSpPr/>
          <p:nvPr/>
        </p:nvSpPr>
        <p:spPr>
          <a:xfrm rot="11650307">
            <a:off x="2400571" y="4374678"/>
            <a:ext cx="5574189" cy="26845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924009D4-7BB5-38C1-450F-D7893E24C393}"/>
              </a:ext>
            </a:extLst>
          </p:cNvPr>
          <p:cNvSpPr/>
          <p:nvPr/>
        </p:nvSpPr>
        <p:spPr>
          <a:xfrm rot="11414314">
            <a:off x="4165633" y="4046427"/>
            <a:ext cx="3762239" cy="27997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7B7F497-BBEB-59B1-1F70-28CCD7261CBB}"/>
              </a:ext>
            </a:extLst>
          </p:cNvPr>
          <p:cNvSpPr txBox="1"/>
          <p:nvPr/>
        </p:nvSpPr>
        <p:spPr>
          <a:xfrm>
            <a:off x="7960080" y="1939188"/>
            <a:ext cx="3752095" cy="3477875"/>
          </a:xfrm>
          <a:prstGeom prst="rect">
            <a:avLst/>
          </a:prstGeom>
          <a:noFill/>
        </p:spPr>
        <p:txBody>
          <a:bodyPr wrap="square" rtlCol="0">
            <a:spAutoFit/>
          </a:bodyPr>
          <a:lstStyle/>
          <a:p>
            <a:r>
              <a:rPr lang="en-US" sz="2000"/>
              <a:t>Na+ (x 12)</a:t>
            </a:r>
          </a:p>
          <a:p>
            <a:endParaRPr lang="en-US" sz="2000"/>
          </a:p>
          <a:p>
            <a:r>
              <a:rPr lang="en-US" sz="2000"/>
              <a:t>K+ (x 12)</a:t>
            </a:r>
          </a:p>
          <a:p>
            <a:endParaRPr lang="en-US" sz="2000"/>
          </a:p>
          <a:p>
            <a:endParaRPr lang="en-US" sz="2000"/>
          </a:p>
          <a:p>
            <a:r>
              <a:rPr lang="en-US" sz="2000"/>
              <a:t>Na+ / K+ Channel</a:t>
            </a:r>
          </a:p>
          <a:p>
            <a:endParaRPr lang="en-US" sz="2000"/>
          </a:p>
          <a:p>
            <a:endParaRPr lang="en-US" sz="2000"/>
          </a:p>
          <a:p>
            <a:r>
              <a:rPr lang="en-US" sz="2000"/>
              <a:t>Gated Na+ channel (Simulated)</a:t>
            </a:r>
          </a:p>
          <a:p>
            <a:endParaRPr lang="en-US" sz="2000"/>
          </a:p>
          <a:p>
            <a:r>
              <a:rPr lang="en-US" sz="2000"/>
              <a:t>Gated K+ Channel</a:t>
            </a:r>
          </a:p>
        </p:txBody>
      </p:sp>
    </p:spTree>
    <p:extLst>
      <p:ext uri="{BB962C8B-B14F-4D97-AF65-F5344CB8AC3E}">
        <p14:creationId xmlns:p14="http://schemas.microsoft.com/office/powerpoint/2010/main" val="4054229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What do you notice?</a:t>
            </a:r>
          </a:p>
        </p:txBody>
      </p:sp>
      <p:pic>
        <p:nvPicPr>
          <p:cNvPr id="9" name="Content Placeholder 8" descr="A group of colorful objects&#10;&#10;Description automatically generated with medium confidence">
            <a:extLst>
              <a:ext uri="{FF2B5EF4-FFF2-40B4-BE49-F238E27FC236}">
                <a16:creationId xmlns:a16="http://schemas.microsoft.com/office/drawing/2014/main" id="{386CD2DE-DEF9-66BA-5E23-FBCC28BD7D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0128" y="1502876"/>
            <a:ext cx="6973925" cy="5230443"/>
          </a:xfrm>
        </p:spPr>
      </p:pic>
    </p:spTree>
    <p:extLst>
      <p:ext uri="{BB962C8B-B14F-4D97-AF65-F5344CB8AC3E}">
        <p14:creationId xmlns:p14="http://schemas.microsoft.com/office/powerpoint/2010/main" val="2908505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Sodium (Na+ ) first…</a:t>
            </a:r>
          </a:p>
        </p:txBody>
      </p:sp>
      <p:pic>
        <p:nvPicPr>
          <p:cNvPr id="6" name="Content Placeholder 5" descr="A yellow and blue toy&#10;&#10;Description automatically generated">
            <a:extLst>
              <a:ext uri="{FF2B5EF4-FFF2-40B4-BE49-F238E27FC236}">
                <a16:creationId xmlns:a16="http://schemas.microsoft.com/office/drawing/2014/main" id="{AC5BDFDB-E20A-CD73-636A-3475872F4C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5" y="1684734"/>
            <a:ext cx="5619952" cy="4214964"/>
          </a:xfrm>
        </p:spPr>
      </p:pic>
      <p:pic>
        <p:nvPicPr>
          <p:cNvPr id="8" name="Picture 7" descr="A close up of a toy&#10;&#10;Description automatically generated">
            <a:extLst>
              <a:ext uri="{FF2B5EF4-FFF2-40B4-BE49-F238E27FC236}">
                <a16:creationId xmlns:a16="http://schemas.microsoft.com/office/drawing/2014/main" id="{24632140-E5F9-C7BF-1A86-F5723EC0C5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4284" y="1684734"/>
            <a:ext cx="5619952" cy="4214964"/>
          </a:xfrm>
          <a:prstGeom prst="rect">
            <a:avLst/>
          </a:prstGeom>
        </p:spPr>
      </p:pic>
      <p:sp>
        <p:nvSpPr>
          <p:cNvPr id="10" name="Arrow: Down 9">
            <a:extLst>
              <a:ext uri="{FF2B5EF4-FFF2-40B4-BE49-F238E27FC236}">
                <a16:creationId xmlns:a16="http://schemas.microsoft.com/office/drawing/2014/main" id="{8FE679C8-2C3E-7266-7CC3-B7F052AD1389}"/>
              </a:ext>
            </a:extLst>
          </p:cNvPr>
          <p:cNvSpPr/>
          <p:nvPr/>
        </p:nvSpPr>
        <p:spPr>
          <a:xfrm>
            <a:off x="2321859" y="4267200"/>
            <a:ext cx="277906" cy="537882"/>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1821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normAutofit fontScale="90000"/>
          </a:bodyPr>
          <a:lstStyle/>
          <a:p>
            <a:pPr algn="ctr"/>
            <a:r>
              <a:rPr lang="en-US"/>
              <a:t>What happened to the charge inside the membrane?</a:t>
            </a:r>
          </a:p>
        </p:txBody>
      </p:sp>
      <p:pic>
        <p:nvPicPr>
          <p:cNvPr id="6" name="Content Placeholder 5" descr="A group of colorful pieces of plastic&#10;&#10;Description automatically generated with medium confidence">
            <a:extLst>
              <a:ext uri="{FF2B5EF4-FFF2-40B4-BE49-F238E27FC236}">
                <a16:creationId xmlns:a16="http://schemas.microsoft.com/office/drawing/2014/main" id="{7BB9222D-70DF-AFA8-DBB9-54FB852095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309" y="1502876"/>
            <a:ext cx="4651375" cy="3488531"/>
          </a:xfrm>
        </p:spPr>
      </p:pic>
      <p:pic>
        <p:nvPicPr>
          <p:cNvPr id="8" name="Picture 7" descr="A yellow and blue plastic strip with a grey and purple plastic object&#10;&#10;Description automatically generated with medium confidence">
            <a:extLst>
              <a:ext uri="{FF2B5EF4-FFF2-40B4-BE49-F238E27FC236}">
                <a16:creationId xmlns:a16="http://schemas.microsoft.com/office/drawing/2014/main" id="{D4CFA7AF-4FEA-AC5D-29B8-FDF24F77C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079716"/>
            <a:ext cx="5093309" cy="3819982"/>
          </a:xfrm>
          <a:prstGeom prst="rect">
            <a:avLst/>
          </a:prstGeom>
        </p:spPr>
      </p:pic>
      <p:sp>
        <p:nvSpPr>
          <p:cNvPr id="10" name="Star: 5 Points 9">
            <a:extLst>
              <a:ext uri="{FF2B5EF4-FFF2-40B4-BE49-F238E27FC236}">
                <a16:creationId xmlns:a16="http://schemas.microsoft.com/office/drawing/2014/main" id="{B89B724D-22FC-F2EC-6351-7DF189B7C716}"/>
              </a:ext>
            </a:extLst>
          </p:cNvPr>
          <p:cNvSpPr/>
          <p:nvPr/>
        </p:nvSpPr>
        <p:spPr>
          <a:xfrm>
            <a:off x="7083846" y="3455333"/>
            <a:ext cx="308473" cy="330507"/>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8B8C7752-E0F0-1C72-22D9-8B8AF54191AC}"/>
              </a:ext>
            </a:extLst>
          </p:cNvPr>
          <p:cNvSpPr/>
          <p:nvPr/>
        </p:nvSpPr>
        <p:spPr>
          <a:xfrm>
            <a:off x="10001480" y="3989707"/>
            <a:ext cx="308473" cy="330507"/>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5664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19</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
        <p:nvSpPr>
          <p:cNvPr id="4" name="TextBox 3">
            <a:extLst>
              <a:ext uri="{FF2B5EF4-FFF2-40B4-BE49-F238E27FC236}">
                <a16:creationId xmlns:a16="http://schemas.microsoft.com/office/drawing/2014/main" id="{E1E10D44-19A4-D3B1-D7E5-A07A9B3F1176}"/>
              </a:ext>
            </a:extLst>
          </p:cNvPr>
          <p:cNvSpPr txBox="1"/>
          <p:nvPr/>
        </p:nvSpPr>
        <p:spPr>
          <a:xfrm>
            <a:off x="771525" y="170537"/>
            <a:ext cx="7546554" cy="707886"/>
          </a:xfrm>
          <a:prstGeom prst="rect">
            <a:avLst/>
          </a:prstGeom>
          <a:noFill/>
        </p:spPr>
        <p:txBody>
          <a:bodyPr wrap="square" rtlCol="0">
            <a:spAutoFit/>
          </a:bodyPr>
          <a:lstStyle/>
          <a:p>
            <a:r>
              <a:rPr lang="en-US" sz="4000"/>
              <a:t>Life is complicated…</a:t>
            </a:r>
          </a:p>
        </p:txBody>
      </p:sp>
    </p:spTree>
    <p:custDataLst>
      <p:tags r:id="rId1"/>
    </p:custDataLst>
    <p:extLst>
      <p:ext uri="{BB962C8B-B14F-4D97-AF65-F5344CB8AC3E}">
        <p14:creationId xmlns:p14="http://schemas.microsoft.com/office/powerpoint/2010/main" val="3948614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AFCC973-3E9B-A9EF-B5BB-08C85745E4AF}"/>
              </a:ext>
            </a:extLst>
          </p:cNvPr>
          <p:cNvSpPr txBox="1"/>
          <p:nvPr/>
        </p:nvSpPr>
        <p:spPr>
          <a:xfrm>
            <a:off x="286438" y="1009230"/>
            <a:ext cx="11732963" cy="738664"/>
          </a:xfrm>
          <a:prstGeom prst="rect">
            <a:avLst/>
          </a:prstGeom>
          <a:noFill/>
        </p:spPr>
        <p:txBody>
          <a:bodyPr wrap="square" rtlCol="0">
            <a:spAutoFit/>
          </a:bodyPr>
          <a:lstStyle/>
          <a:p>
            <a:pPr algn="ctr"/>
            <a:r>
              <a:rPr lang="en-US" sz="2400"/>
              <a:t>Water exhibits POLAR COVALENT bonds</a:t>
            </a:r>
          </a:p>
          <a:p>
            <a:pPr marL="342900" indent="-342900">
              <a:buAutoNum type="arabicPeriod"/>
            </a:pPr>
            <a:endParaRPr lang="en-US"/>
          </a:p>
        </p:txBody>
      </p:sp>
      <p:pic>
        <p:nvPicPr>
          <p:cNvPr id="2050" name="Picture 2" descr="Image result for polar covalent bonds">
            <a:extLst>
              <a:ext uri="{FF2B5EF4-FFF2-40B4-BE49-F238E27FC236}">
                <a16:creationId xmlns:a16="http://schemas.microsoft.com/office/drawing/2014/main" id="{B3E6A7CE-54CF-0336-7769-0380D99C87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417" y="1747894"/>
            <a:ext cx="4553983" cy="398977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polar covalent bonds">
            <a:extLst>
              <a:ext uri="{FF2B5EF4-FFF2-40B4-BE49-F238E27FC236}">
                <a16:creationId xmlns:a16="http://schemas.microsoft.com/office/drawing/2014/main" id="{705877B7-325A-25CB-5201-EE5AE7500D3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4909" b="15681"/>
          <a:stretch/>
        </p:blipFill>
        <p:spPr bwMode="auto">
          <a:xfrm>
            <a:off x="1079366" y="1935182"/>
            <a:ext cx="4553983" cy="3571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2506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Potassium (K+) moves next</a:t>
            </a:r>
          </a:p>
        </p:txBody>
      </p:sp>
      <p:pic>
        <p:nvPicPr>
          <p:cNvPr id="6" name="Content Placeholder 5" descr="A yellow and purple plastic chain with blue and purple pieces&#10;&#10;Description automatically generated with medium confidence">
            <a:extLst>
              <a:ext uri="{FF2B5EF4-FFF2-40B4-BE49-F238E27FC236}">
                <a16:creationId xmlns:a16="http://schemas.microsoft.com/office/drawing/2014/main" id="{DC3B3A74-7A2E-9231-2C64-D46F8FA3C2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4375" y="1579994"/>
            <a:ext cx="4679185" cy="3509388"/>
          </a:xfrm>
        </p:spPr>
      </p:pic>
      <p:pic>
        <p:nvPicPr>
          <p:cNvPr id="8" name="Picture 7" descr="A group of colorful objects&#10;&#10;Description automatically generated with medium confidence">
            <a:extLst>
              <a:ext uri="{FF2B5EF4-FFF2-40B4-BE49-F238E27FC236}">
                <a16:creationId xmlns:a16="http://schemas.microsoft.com/office/drawing/2014/main" id="{2FBC5813-5B5D-2EDD-C42F-0BEECBC63A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6002" y="2223507"/>
            <a:ext cx="4901588" cy="3676191"/>
          </a:xfrm>
          <a:prstGeom prst="rect">
            <a:avLst/>
          </a:prstGeom>
        </p:spPr>
      </p:pic>
      <p:sp>
        <p:nvSpPr>
          <p:cNvPr id="12" name="Arrow: Up 11">
            <a:extLst>
              <a:ext uri="{FF2B5EF4-FFF2-40B4-BE49-F238E27FC236}">
                <a16:creationId xmlns:a16="http://schemas.microsoft.com/office/drawing/2014/main" id="{746999D7-86F4-9C02-82AD-3E4DE267E725}"/>
              </a:ext>
            </a:extLst>
          </p:cNvPr>
          <p:cNvSpPr/>
          <p:nvPr/>
        </p:nvSpPr>
        <p:spPr>
          <a:xfrm>
            <a:off x="3585883" y="2142565"/>
            <a:ext cx="466165" cy="519953"/>
          </a:xfrm>
          <a:prstGeom prst="up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4441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Each channel is “tuned”</a:t>
            </a:r>
          </a:p>
        </p:txBody>
      </p:sp>
      <p:pic>
        <p:nvPicPr>
          <p:cNvPr id="11" name="Picture 10" descr="A close up of a toy&#10;&#10;Description automatically generated with medium confidence">
            <a:extLst>
              <a:ext uri="{FF2B5EF4-FFF2-40B4-BE49-F238E27FC236}">
                <a16:creationId xmlns:a16="http://schemas.microsoft.com/office/drawing/2014/main" id="{5B6270B1-3ADE-51F8-312A-C1E7AFF01F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7002" y="1502876"/>
            <a:ext cx="6858000" cy="5143500"/>
          </a:xfrm>
          <a:prstGeom prst="rect">
            <a:avLst/>
          </a:prstGeom>
        </p:spPr>
      </p:pic>
    </p:spTree>
    <p:extLst>
      <p:ext uri="{BB962C8B-B14F-4D97-AF65-F5344CB8AC3E}">
        <p14:creationId xmlns:p14="http://schemas.microsoft.com/office/powerpoint/2010/main" val="2161014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1AD497C2-778F-690B-CFB0-041972914F5E}"/>
              </a:ext>
            </a:extLst>
          </p:cNvPr>
          <p:cNvGrpSpPr>
            <a:grpSpLocks noChangeAspect="1"/>
          </p:cNvGrpSpPr>
          <p:nvPr/>
        </p:nvGrpSpPr>
        <p:grpSpPr>
          <a:xfrm rot="16200000">
            <a:off x="645822" y="2040762"/>
            <a:ext cx="3523063" cy="3671706"/>
            <a:chOff x="37553" y="2089278"/>
            <a:chExt cx="2891973" cy="3013991"/>
          </a:xfrm>
          <a:solidFill>
            <a:schemeClr val="bg1"/>
          </a:solidFill>
        </p:grpSpPr>
        <p:pic>
          <p:nvPicPr>
            <p:cNvPr id="4" name="Picture 3">
              <a:extLst>
                <a:ext uri="{FF2B5EF4-FFF2-40B4-BE49-F238E27FC236}">
                  <a16:creationId xmlns:a16="http://schemas.microsoft.com/office/drawing/2014/main" id="{400E93AB-7C2A-E142-AF71-4CE4859230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38" r="9664" b="18584"/>
            <a:stretch/>
          </p:blipFill>
          <p:spPr>
            <a:xfrm>
              <a:off x="37553" y="2115677"/>
              <a:ext cx="2875331" cy="2761761"/>
            </a:xfrm>
            <a:prstGeom prst="rect">
              <a:avLst/>
            </a:prstGeom>
            <a:grpFill/>
          </p:spPr>
        </p:pic>
        <p:sp>
          <p:nvSpPr>
            <p:cNvPr id="6" name="TextBox 5">
              <a:extLst>
                <a:ext uri="{FF2B5EF4-FFF2-40B4-BE49-F238E27FC236}">
                  <a16:creationId xmlns:a16="http://schemas.microsoft.com/office/drawing/2014/main" id="{D35505A9-008B-2880-9A04-DA46D531E351}"/>
                </a:ext>
              </a:extLst>
            </p:cNvPr>
            <p:cNvSpPr txBox="1"/>
            <p:nvPr/>
          </p:nvSpPr>
          <p:spPr>
            <a:xfrm rot="5400000">
              <a:off x="1283576" y="3457320"/>
              <a:ext cx="3013991" cy="277908"/>
            </a:xfrm>
            <a:prstGeom prst="rect">
              <a:avLst/>
            </a:prstGeom>
            <a:grpFill/>
          </p:spPr>
          <p:txBody>
            <a:bodyPr wrap="square" rtlCol="0">
              <a:spAutoFit/>
            </a:bodyPr>
            <a:lstStyle/>
            <a:p>
              <a:r>
                <a:rPr lang="en-US" sz="1600"/>
                <a:t>1. Sodium binds on the intracellular side. </a:t>
              </a:r>
            </a:p>
          </p:txBody>
        </p:sp>
      </p:grpSp>
      <p:grpSp>
        <p:nvGrpSpPr>
          <p:cNvPr id="7" name="Group 6">
            <a:extLst>
              <a:ext uri="{FF2B5EF4-FFF2-40B4-BE49-F238E27FC236}">
                <a16:creationId xmlns:a16="http://schemas.microsoft.com/office/drawing/2014/main" id="{0C213747-E273-F22D-510F-D17390C31DE3}"/>
              </a:ext>
            </a:extLst>
          </p:cNvPr>
          <p:cNvGrpSpPr/>
          <p:nvPr/>
        </p:nvGrpSpPr>
        <p:grpSpPr>
          <a:xfrm rot="16200000">
            <a:off x="4297376" y="2185263"/>
            <a:ext cx="3583467" cy="3473141"/>
            <a:chOff x="2814820" y="2035312"/>
            <a:chExt cx="3583467" cy="3473141"/>
          </a:xfrm>
        </p:grpSpPr>
        <p:pic>
          <p:nvPicPr>
            <p:cNvPr id="8" name="Picture 7">
              <a:extLst>
                <a:ext uri="{FF2B5EF4-FFF2-40B4-BE49-F238E27FC236}">
                  <a16:creationId xmlns:a16="http://schemas.microsoft.com/office/drawing/2014/main" id="{FECBA5A3-4ABE-494B-9B8B-BA2DF1DBAA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63" t="5684" r="4041" b="12531"/>
            <a:stretch/>
          </p:blipFill>
          <p:spPr>
            <a:xfrm>
              <a:off x="2814820" y="2232503"/>
              <a:ext cx="3473141" cy="3078760"/>
            </a:xfrm>
            <a:prstGeom prst="rect">
              <a:avLst/>
            </a:prstGeom>
          </p:spPr>
        </p:pic>
        <p:sp>
          <p:nvSpPr>
            <p:cNvPr id="9" name="TextBox 8">
              <a:extLst>
                <a:ext uri="{FF2B5EF4-FFF2-40B4-BE49-F238E27FC236}">
                  <a16:creationId xmlns:a16="http://schemas.microsoft.com/office/drawing/2014/main" id="{04D4127B-1E1E-C86B-C31D-EFAB2A4F04A3}"/>
                </a:ext>
              </a:extLst>
            </p:cNvPr>
            <p:cNvSpPr txBox="1"/>
            <p:nvPr/>
          </p:nvSpPr>
          <p:spPr>
            <a:xfrm rot="5400000">
              <a:off x="4492439" y="3602606"/>
              <a:ext cx="3473141" cy="338554"/>
            </a:xfrm>
            <a:prstGeom prst="rect">
              <a:avLst/>
            </a:prstGeom>
            <a:solidFill>
              <a:schemeClr val="bg1"/>
            </a:solidFill>
          </p:spPr>
          <p:txBody>
            <a:bodyPr wrap="square" rtlCol="0">
              <a:spAutoFit/>
            </a:bodyPr>
            <a:lstStyle/>
            <a:p>
              <a:r>
                <a:rPr lang="en-US" sz="1600"/>
                <a:t>2. The pump is phosphorylated by ATP.</a:t>
              </a:r>
            </a:p>
          </p:txBody>
        </p:sp>
      </p:grpSp>
      <p:grpSp>
        <p:nvGrpSpPr>
          <p:cNvPr id="10" name="Group 9">
            <a:extLst>
              <a:ext uri="{FF2B5EF4-FFF2-40B4-BE49-F238E27FC236}">
                <a16:creationId xmlns:a16="http://schemas.microsoft.com/office/drawing/2014/main" id="{BE661137-F58F-12A0-4CCA-87ACDC5A02D4}"/>
              </a:ext>
            </a:extLst>
          </p:cNvPr>
          <p:cNvGrpSpPr>
            <a:grpSpLocks noChangeAspect="1"/>
          </p:cNvGrpSpPr>
          <p:nvPr/>
        </p:nvGrpSpPr>
        <p:grpSpPr>
          <a:xfrm rot="16200000">
            <a:off x="8152324" y="2154003"/>
            <a:ext cx="3392314" cy="3314471"/>
            <a:chOff x="6862885" y="2053244"/>
            <a:chExt cx="2984828" cy="2916337"/>
          </a:xfrm>
          <a:solidFill>
            <a:schemeClr val="bg1"/>
          </a:solidFill>
        </p:grpSpPr>
        <p:pic>
          <p:nvPicPr>
            <p:cNvPr id="11" name="Picture 10">
              <a:extLst>
                <a:ext uri="{FF2B5EF4-FFF2-40B4-BE49-F238E27FC236}">
                  <a16:creationId xmlns:a16="http://schemas.microsoft.com/office/drawing/2014/main" id="{F2EC0475-CD6B-4EAC-F774-3E71D99120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946" t="12637" r="10061" b="13077"/>
            <a:stretch/>
          </p:blipFill>
          <p:spPr>
            <a:xfrm>
              <a:off x="6862885" y="2164344"/>
              <a:ext cx="2916336" cy="2694140"/>
            </a:xfrm>
            <a:prstGeom prst="rect">
              <a:avLst/>
            </a:prstGeom>
            <a:grpFill/>
          </p:spPr>
        </p:pic>
        <p:sp>
          <p:nvSpPr>
            <p:cNvPr id="12" name="TextBox 11">
              <a:extLst>
                <a:ext uri="{FF2B5EF4-FFF2-40B4-BE49-F238E27FC236}">
                  <a16:creationId xmlns:a16="http://schemas.microsoft.com/office/drawing/2014/main" id="{D2CA225E-1143-7028-D110-C1DC867E001E}"/>
                </a:ext>
              </a:extLst>
            </p:cNvPr>
            <p:cNvSpPr txBox="1"/>
            <p:nvPr/>
          </p:nvSpPr>
          <p:spPr>
            <a:xfrm rot="5400000">
              <a:off x="8132278" y="3254147"/>
              <a:ext cx="2916337" cy="514532"/>
            </a:xfrm>
            <a:prstGeom prst="rect">
              <a:avLst/>
            </a:prstGeom>
            <a:grpFill/>
          </p:spPr>
          <p:txBody>
            <a:bodyPr wrap="square" rtlCol="0">
              <a:spAutoFit/>
            </a:bodyPr>
            <a:lstStyle/>
            <a:p>
              <a:r>
                <a:rPr lang="en-US" sz="1600"/>
                <a:t>3. The pump shape changes, exposing the sodium to the extracellular space. </a:t>
              </a:r>
            </a:p>
          </p:txBody>
        </p:sp>
      </p:grpSp>
      <p:sp>
        <p:nvSpPr>
          <p:cNvPr id="13" name="TextBox 12">
            <a:extLst>
              <a:ext uri="{FF2B5EF4-FFF2-40B4-BE49-F238E27FC236}">
                <a16:creationId xmlns:a16="http://schemas.microsoft.com/office/drawing/2014/main" id="{F5E51947-B424-D2B5-C4DD-3A1901DBE2A4}"/>
              </a:ext>
            </a:extLst>
          </p:cNvPr>
          <p:cNvSpPr txBox="1"/>
          <p:nvPr/>
        </p:nvSpPr>
        <p:spPr>
          <a:xfrm>
            <a:off x="571500" y="1133475"/>
            <a:ext cx="7620000" cy="584775"/>
          </a:xfrm>
          <a:prstGeom prst="rect">
            <a:avLst/>
          </a:prstGeom>
          <a:noFill/>
        </p:spPr>
        <p:txBody>
          <a:bodyPr wrap="square" rtlCol="0">
            <a:spAutoFit/>
          </a:bodyPr>
          <a:lstStyle/>
          <a:p>
            <a:r>
              <a:rPr lang="en-US" sz="3200"/>
              <a:t>How do we get back to a resting potential?</a:t>
            </a:r>
          </a:p>
        </p:txBody>
      </p:sp>
    </p:spTree>
    <p:extLst>
      <p:ext uri="{BB962C8B-B14F-4D97-AF65-F5344CB8AC3E}">
        <p14:creationId xmlns:p14="http://schemas.microsoft.com/office/powerpoint/2010/main" val="14400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CA1CB40B-A1A0-7C01-8B5C-2B5C45165CAE}"/>
              </a:ext>
            </a:extLst>
          </p:cNvPr>
          <p:cNvGrpSpPr>
            <a:grpSpLocks noChangeAspect="1"/>
          </p:cNvGrpSpPr>
          <p:nvPr/>
        </p:nvGrpSpPr>
        <p:grpSpPr>
          <a:xfrm rot="16200000">
            <a:off x="653392" y="2242472"/>
            <a:ext cx="3458017" cy="3056435"/>
            <a:chOff x="1545211" y="4191373"/>
            <a:chExt cx="3268860" cy="2889245"/>
          </a:xfrm>
          <a:solidFill>
            <a:schemeClr val="bg1"/>
          </a:solidFill>
        </p:grpSpPr>
        <p:pic>
          <p:nvPicPr>
            <p:cNvPr id="4" name="Picture 3">
              <a:extLst>
                <a:ext uri="{FF2B5EF4-FFF2-40B4-BE49-F238E27FC236}">
                  <a16:creationId xmlns:a16="http://schemas.microsoft.com/office/drawing/2014/main" id="{551D1371-D41C-0E5C-0F67-1154A314FB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42" t="15692" r="13673" b="9055"/>
            <a:stretch/>
          </p:blipFill>
          <p:spPr>
            <a:xfrm>
              <a:off x="1545211" y="4191373"/>
              <a:ext cx="2845023" cy="2889245"/>
            </a:xfrm>
            <a:prstGeom prst="rect">
              <a:avLst/>
            </a:prstGeom>
            <a:grpFill/>
          </p:spPr>
        </p:pic>
        <p:sp>
          <p:nvSpPr>
            <p:cNvPr id="6" name="TextBox 5">
              <a:extLst>
                <a:ext uri="{FF2B5EF4-FFF2-40B4-BE49-F238E27FC236}">
                  <a16:creationId xmlns:a16="http://schemas.microsoft.com/office/drawing/2014/main" id="{83FE119D-EF4F-9FAC-EF0C-DAE2AF710ED9}"/>
                </a:ext>
              </a:extLst>
            </p:cNvPr>
            <p:cNvSpPr txBox="1"/>
            <p:nvPr/>
          </p:nvSpPr>
          <p:spPr>
            <a:xfrm rot="5400000">
              <a:off x="3130673" y="5332956"/>
              <a:ext cx="2814010" cy="552787"/>
            </a:xfrm>
            <a:prstGeom prst="rect">
              <a:avLst/>
            </a:prstGeom>
            <a:grpFill/>
          </p:spPr>
          <p:txBody>
            <a:bodyPr wrap="square" rtlCol="0">
              <a:spAutoFit/>
            </a:bodyPr>
            <a:lstStyle/>
            <a:p>
              <a:r>
                <a:rPr lang="en-US" sz="1600"/>
                <a:t>4. Binding affinity changes to release Na+ and take in K+. </a:t>
              </a:r>
            </a:p>
          </p:txBody>
        </p:sp>
      </p:grpSp>
      <p:grpSp>
        <p:nvGrpSpPr>
          <p:cNvPr id="7" name="Group 6">
            <a:extLst>
              <a:ext uri="{FF2B5EF4-FFF2-40B4-BE49-F238E27FC236}">
                <a16:creationId xmlns:a16="http://schemas.microsoft.com/office/drawing/2014/main" id="{F54D7D93-23F8-3296-4D21-DB3DC39BB3A4}"/>
              </a:ext>
            </a:extLst>
          </p:cNvPr>
          <p:cNvGrpSpPr/>
          <p:nvPr/>
        </p:nvGrpSpPr>
        <p:grpSpPr>
          <a:xfrm rot="16200000">
            <a:off x="3967604" y="2085749"/>
            <a:ext cx="3812714" cy="3648963"/>
            <a:chOff x="6043982" y="3879852"/>
            <a:chExt cx="3812714" cy="3648963"/>
          </a:xfrm>
        </p:grpSpPr>
        <p:pic>
          <p:nvPicPr>
            <p:cNvPr id="8" name="Picture 7">
              <a:extLst>
                <a:ext uri="{FF2B5EF4-FFF2-40B4-BE49-F238E27FC236}">
                  <a16:creationId xmlns:a16="http://schemas.microsoft.com/office/drawing/2014/main" id="{469D423B-EF15-D1E4-1744-597CC423A8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49" t="11720" r="8018" b="7833"/>
            <a:stretch/>
          </p:blipFill>
          <p:spPr>
            <a:xfrm>
              <a:off x="6043982" y="4154679"/>
              <a:ext cx="3643436" cy="3374136"/>
            </a:xfrm>
            <a:prstGeom prst="rect">
              <a:avLst/>
            </a:prstGeom>
          </p:spPr>
        </p:pic>
        <p:sp>
          <p:nvSpPr>
            <p:cNvPr id="9" name="TextBox 8">
              <a:extLst>
                <a:ext uri="{FF2B5EF4-FFF2-40B4-BE49-F238E27FC236}">
                  <a16:creationId xmlns:a16="http://schemas.microsoft.com/office/drawing/2014/main" id="{12F8495E-747A-9BE8-801E-69D779E42A0C}"/>
                </a:ext>
              </a:extLst>
            </p:cNvPr>
            <p:cNvSpPr txBox="1"/>
            <p:nvPr/>
          </p:nvSpPr>
          <p:spPr>
            <a:xfrm rot="5400000">
              <a:off x="8287571" y="5110423"/>
              <a:ext cx="2799696" cy="338554"/>
            </a:xfrm>
            <a:prstGeom prst="rect">
              <a:avLst/>
            </a:prstGeom>
            <a:noFill/>
          </p:spPr>
          <p:txBody>
            <a:bodyPr wrap="square" rtlCol="0">
              <a:spAutoFit/>
            </a:bodyPr>
            <a:lstStyle/>
            <a:p>
              <a:r>
                <a:rPr lang="en-US" sz="1600"/>
                <a:t>5. Phosphate detaches. </a:t>
              </a:r>
            </a:p>
          </p:txBody>
        </p:sp>
      </p:grpSp>
      <p:grpSp>
        <p:nvGrpSpPr>
          <p:cNvPr id="10" name="Group 9">
            <a:extLst>
              <a:ext uri="{FF2B5EF4-FFF2-40B4-BE49-F238E27FC236}">
                <a16:creationId xmlns:a16="http://schemas.microsoft.com/office/drawing/2014/main" id="{F7702181-CFB6-5348-385B-3365F50040CB}"/>
              </a:ext>
            </a:extLst>
          </p:cNvPr>
          <p:cNvGrpSpPr/>
          <p:nvPr/>
        </p:nvGrpSpPr>
        <p:grpSpPr>
          <a:xfrm rot="16200000">
            <a:off x="7486364" y="1903080"/>
            <a:ext cx="4122743" cy="4109096"/>
            <a:chOff x="8507312" y="3334422"/>
            <a:chExt cx="4122743" cy="4339020"/>
          </a:xfrm>
        </p:grpSpPr>
        <p:pic>
          <p:nvPicPr>
            <p:cNvPr id="11" name="Picture 10">
              <a:extLst>
                <a:ext uri="{FF2B5EF4-FFF2-40B4-BE49-F238E27FC236}">
                  <a16:creationId xmlns:a16="http://schemas.microsoft.com/office/drawing/2014/main" id="{5D5A824D-062D-7C5C-F729-7CF32A0F7B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67" t="11470" r="3821" b="10974"/>
            <a:stretch/>
          </p:blipFill>
          <p:spPr>
            <a:xfrm>
              <a:off x="8507312" y="4063864"/>
              <a:ext cx="4109096" cy="3374136"/>
            </a:xfrm>
            <a:prstGeom prst="rect">
              <a:avLst/>
            </a:prstGeom>
          </p:spPr>
        </p:pic>
        <p:sp>
          <p:nvSpPr>
            <p:cNvPr id="12" name="TextBox 11">
              <a:extLst>
                <a:ext uri="{FF2B5EF4-FFF2-40B4-BE49-F238E27FC236}">
                  <a16:creationId xmlns:a16="http://schemas.microsoft.com/office/drawing/2014/main" id="{8A082C84-6997-2D8D-D45B-691CE7EE8AE3}"/>
                </a:ext>
              </a:extLst>
            </p:cNvPr>
            <p:cNvSpPr txBox="1"/>
            <p:nvPr/>
          </p:nvSpPr>
          <p:spPr>
            <a:xfrm rot="5400000">
              <a:off x="10183651" y="5227038"/>
              <a:ext cx="4339020" cy="553788"/>
            </a:xfrm>
            <a:prstGeom prst="rect">
              <a:avLst/>
            </a:prstGeom>
            <a:solidFill>
              <a:schemeClr val="bg1"/>
            </a:solidFill>
          </p:spPr>
          <p:txBody>
            <a:bodyPr wrap="square" rtlCol="0">
              <a:spAutoFit/>
            </a:bodyPr>
            <a:lstStyle/>
            <a:p>
              <a:r>
                <a:rPr lang="en-US" sz="1600"/>
                <a:t>6. Original shape is restored, releasing K+ into the cell. </a:t>
              </a:r>
            </a:p>
          </p:txBody>
        </p:sp>
      </p:grpSp>
    </p:spTree>
    <p:extLst>
      <p:ext uri="{BB962C8B-B14F-4D97-AF65-F5344CB8AC3E}">
        <p14:creationId xmlns:p14="http://schemas.microsoft.com/office/powerpoint/2010/main" val="36788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2EB49-EE6E-E5D2-E55C-F3A2C606CF97}"/>
              </a:ext>
            </a:extLst>
          </p:cNvPr>
          <p:cNvSpPr>
            <a:spLocks noGrp="1"/>
          </p:cNvSpPr>
          <p:nvPr>
            <p:ph type="title"/>
          </p:nvPr>
        </p:nvSpPr>
        <p:spPr/>
        <p:txBody>
          <a:bodyPr>
            <a:normAutofit fontScale="90000"/>
          </a:bodyPr>
          <a:lstStyle/>
          <a:p>
            <a:r>
              <a:rPr lang="en-US"/>
              <a:t>How does a channel “know” which ion to transport?</a:t>
            </a:r>
          </a:p>
        </p:txBody>
      </p:sp>
      <p:sp>
        <p:nvSpPr>
          <p:cNvPr id="3" name="Content Placeholder 2">
            <a:extLst>
              <a:ext uri="{FF2B5EF4-FFF2-40B4-BE49-F238E27FC236}">
                <a16:creationId xmlns:a16="http://schemas.microsoft.com/office/drawing/2014/main" id="{ECF66690-8935-7158-362D-0A1BC9309C45}"/>
              </a:ext>
            </a:extLst>
          </p:cNvPr>
          <p:cNvSpPr>
            <a:spLocks noGrp="1"/>
          </p:cNvSpPr>
          <p:nvPr>
            <p:ph idx="1"/>
          </p:nvPr>
        </p:nvSpPr>
        <p:spPr>
          <a:xfrm>
            <a:off x="384208" y="2206625"/>
            <a:ext cx="11203245" cy="4651375"/>
          </a:xfrm>
        </p:spPr>
        <p:txBody>
          <a:bodyPr/>
          <a:lstStyle/>
          <a:p>
            <a:r>
              <a:rPr lang="en-US"/>
              <a:t>They don’t…</a:t>
            </a:r>
          </a:p>
          <a:p>
            <a:endParaRPr lang="en-US"/>
          </a:p>
          <a:p>
            <a:r>
              <a:rPr lang="en-US"/>
              <a:t>They follow the                                                           basic rules                                                                     of chemistry!</a:t>
            </a:r>
          </a:p>
        </p:txBody>
      </p:sp>
      <p:pic>
        <p:nvPicPr>
          <p:cNvPr id="6" name="Picture 5" descr="A picture containing LEGO&#10;&#10;Description automatically generated">
            <a:extLst>
              <a:ext uri="{FF2B5EF4-FFF2-40B4-BE49-F238E27FC236}">
                <a16:creationId xmlns:a16="http://schemas.microsoft.com/office/drawing/2014/main" id="{F45FABDE-56DC-E45B-118B-CA7BEDD5F8EF}"/>
              </a:ext>
            </a:extLst>
          </p:cNvPr>
          <p:cNvPicPr>
            <a:picLocks noChangeAspect="1"/>
          </p:cNvPicPr>
          <p:nvPr/>
        </p:nvPicPr>
        <p:blipFill rotWithShape="1">
          <a:blip r:embed="rId2">
            <a:extLst>
              <a:ext uri="{28A0092B-C50C-407E-A947-70E740481C1C}">
                <a14:useLocalDpi xmlns:a14="http://schemas.microsoft.com/office/drawing/2010/main" val="0"/>
              </a:ext>
            </a:extLst>
          </a:blip>
          <a:srcRect l="9802" t="5720" r="6611" b="4688"/>
          <a:stretch/>
        </p:blipFill>
        <p:spPr>
          <a:xfrm>
            <a:off x="3771841" y="1872867"/>
            <a:ext cx="2714603" cy="3637235"/>
          </a:xfrm>
          <a:prstGeom prst="rect">
            <a:avLst/>
          </a:prstGeom>
        </p:spPr>
      </p:pic>
      <p:pic>
        <p:nvPicPr>
          <p:cNvPr id="7" name="Picture 6" descr="A picture containing toy, LEGO">
            <a:extLst>
              <a:ext uri="{FF2B5EF4-FFF2-40B4-BE49-F238E27FC236}">
                <a16:creationId xmlns:a16="http://schemas.microsoft.com/office/drawing/2014/main" id="{327C7693-029F-B1C5-D4A1-5394A4D6615F}"/>
              </a:ext>
            </a:extLst>
          </p:cNvPr>
          <p:cNvPicPr>
            <a:picLocks noChangeAspect="1"/>
          </p:cNvPicPr>
          <p:nvPr/>
        </p:nvPicPr>
        <p:blipFill rotWithShape="1">
          <a:blip r:embed="rId3">
            <a:extLst>
              <a:ext uri="{28A0092B-C50C-407E-A947-70E740481C1C}">
                <a14:useLocalDpi xmlns:a14="http://schemas.microsoft.com/office/drawing/2010/main" val="0"/>
              </a:ext>
            </a:extLst>
          </a:blip>
          <a:srcRect l="19559" t="19239" r="11979" b="8958"/>
          <a:stretch/>
        </p:blipFill>
        <p:spPr>
          <a:xfrm>
            <a:off x="6468220" y="1871204"/>
            <a:ext cx="2324103" cy="3656306"/>
          </a:xfrm>
          <a:prstGeom prst="rect">
            <a:avLst/>
          </a:prstGeom>
        </p:spPr>
      </p:pic>
      <p:pic>
        <p:nvPicPr>
          <p:cNvPr id="8" name="Picture 2">
            <a:extLst>
              <a:ext uri="{FF2B5EF4-FFF2-40B4-BE49-F238E27FC236}">
                <a16:creationId xmlns:a16="http://schemas.microsoft.com/office/drawing/2014/main" id="{59FD6338-8ADA-0EBD-6549-1D8FA2A7AD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0188" y="1872867"/>
            <a:ext cx="2598266" cy="3637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92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2EB49-EE6E-E5D2-E55C-F3A2C606CF97}"/>
              </a:ext>
            </a:extLst>
          </p:cNvPr>
          <p:cNvSpPr>
            <a:spLocks noGrp="1"/>
          </p:cNvSpPr>
          <p:nvPr>
            <p:ph type="title"/>
          </p:nvPr>
        </p:nvSpPr>
        <p:spPr/>
        <p:txBody>
          <a:bodyPr>
            <a:normAutofit/>
          </a:bodyPr>
          <a:lstStyle/>
          <a:p>
            <a:r>
              <a:rPr lang="en-US"/>
              <a:t>How does Aquaporin move water?</a:t>
            </a:r>
          </a:p>
        </p:txBody>
      </p:sp>
      <p:sp>
        <p:nvSpPr>
          <p:cNvPr id="3" name="Content Placeholder 2">
            <a:extLst>
              <a:ext uri="{FF2B5EF4-FFF2-40B4-BE49-F238E27FC236}">
                <a16:creationId xmlns:a16="http://schemas.microsoft.com/office/drawing/2014/main" id="{ECF66690-8935-7158-362D-0A1BC9309C45}"/>
              </a:ext>
            </a:extLst>
          </p:cNvPr>
          <p:cNvSpPr>
            <a:spLocks noGrp="1"/>
          </p:cNvSpPr>
          <p:nvPr>
            <p:ph idx="1"/>
          </p:nvPr>
        </p:nvSpPr>
        <p:spPr>
          <a:xfrm>
            <a:off x="384208" y="3737969"/>
            <a:ext cx="11203245" cy="4651375"/>
          </a:xfrm>
        </p:spPr>
        <p:txBody>
          <a:bodyPr/>
          <a:lstStyle/>
          <a:p>
            <a:r>
              <a:rPr lang="en-US"/>
              <a:t>… and only water?</a:t>
            </a:r>
          </a:p>
        </p:txBody>
      </p:sp>
      <p:pic>
        <p:nvPicPr>
          <p:cNvPr id="8" name="Picture 2">
            <a:extLst>
              <a:ext uri="{FF2B5EF4-FFF2-40B4-BE49-F238E27FC236}">
                <a16:creationId xmlns:a16="http://schemas.microsoft.com/office/drawing/2014/main" id="{59FD6338-8ADA-0EBD-6549-1D8FA2A7AD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245" t="3119" r="19545" b="5513"/>
          <a:stretch/>
        </p:blipFill>
        <p:spPr bwMode="auto">
          <a:xfrm>
            <a:off x="8052618" y="692831"/>
            <a:ext cx="2782530" cy="6010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00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A963BB-382C-83D4-8A8B-C49FA2AA7BFD}"/>
              </a:ext>
            </a:extLst>
          </p:cNvPr>
          <p:cNvSpPr>
            <a:spLocks noGrp="1"/>
          </p:cNvSpPr>
          <p:nvPr>
            <p:ph type="title"/>
          </p:nvPr>
        </p:nvSpPr>
        <p:spPr/>
        <p:txBody>
          <a:bodyPr/>
          <a:lstStyle/>
          <a:p>
            <a:r>
              <a:rPr lang="en-US"/>
              <a:t>A closer look at water movement</a:t>
            </a:r>
          </a:p>
        </p:txBody>
      </p:sp>
      <p:sp>
        <p:nvSpPr>
          <p:cNvPr id="10" name="Subtitle 2">
            <a:extLst>
              <a:ext uri="{FF2B5EF4-FFF2-40B4-BE49-F238E27FC236}">
                <a16:creationId xmlns:a16="http://schemas.microsoft.com/office/drawing/2014/main" id="{0E5BA215-EB49-2819-F638-303BB76BE6A2}"/>
              </a:ext>
            </a:extLst>
          </p:cNvPr>
          <p:cNvSpPr txBox="1">
            <a:spLocks/>
          </p:cNvSpPr>
          <p:nvPr/>
        </p:nvSpPr>
        <p:spPr>
          <a:xfrm>
            <a:off x="5746248" y="2210901"/>
            <a:ext cx="5560057" cy="6424304"/>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a:cs typeface="Calibri"/>
              </a:rPr>
              <a:t>Separate the two portions of the aquaporin monomer. </a:t>
            </a:r>
            <a:endParaRPr lang="en-US" sz="1800"/>
          </a:p>
          <a:p>
            <a:r>
              <a:rPr lang="en-US" sz="1800">
                <a:cs typeface="Calibri"/>
              </a:rPr>
              <a:t>Remove the chain of water molecules.</a:t>
            </a:r>
          </a:p>
          <a:p>
            <a:r>
              <a:rPr lang="en-US" sz="1800">
                <a:cs typeface="Calibri"/>
              </a:rPr>
              <a:t>  </a:t>
            </a:r>
          </a:p>
          <a:p>
            <a:r>
              <a:rPr lang="en-US" sz="1800">
                <a:cs typeface="Myanmar Text"/>
              </a:rPr>
              <a:t> </a:t>
            </a:r>
          </a:p>
          <a:p>
            <a:endParaRPr lang="en-US" sz="1800">
              <a:solidFill>
                <a:srgbClr val="000000"/>
              </a:solidFill>
              <a:cs typeface="Myanmar Text"/>
            </a:endParaRPr>
          </a:p>
          <a:p>
            <a:pPr marL="0" indent="0" algn="ctr">
              <a:lnSpc>
                <a:spcPct val="100000"/>
              </a:lnSpc>
              <a:buNone/>
            </a:pPr>
            <a:r>
              <a:rPr lang="en-US" sz="1800" b="1" i="1">
                <a:solidFill>
                  <a:srgbClr val="1CA64A"/>
                </a:solidFill>
                <a:cs typeface="Myanmar Text" panose="020B0502040204020203" pitchFamily="34" charset="0"/>
              </a:rPr>
              <a:t>What do you notice about the ability of water to enter the channel?</a:t>
            </a:r>
          </a:p>
        </p:txBody>
      </p:sp>
      <p:pic>
        <p:nvPicPr>
          <p:cNvPr id="5122" name="Picture 2" descr="A pair of hands holding blue and red objects&#10;&#10;Description automatically generated">
            <a:extLst>
              <a:ext uri="{FF2B5EF4-FFF2-40B4-BE49-F238E27FC236}">
                <a16:creationId xmlns:a16="http://schemas.microsoft.com/office/drawing/2014/main" id="{AED1DA3C-A1C3-4C4B-5882-C5C59ECE70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694" y="1531186"/>
            <a:ext cx="3629155" cy="5129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1559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A963BB-382C-83D4-8A8B-C49FA2AA7BFD}"/>
              </a:ext>
            </a:extLst>
          </p:cNvPr>
          <p:cNvSpPr>
            <a:spLocks noGrp="1"/>
          </p:cNvSpPr>
          <p:nvPr>
            <p:ph type="title"/>
          </p:nvPr>
        </p:nvSpPr>
        <p:spPr/>
        <p:txBody>
          <a:bodyPr/>
          <a:lstStyle/>
          <a:p>
            <a:r>
              <a:rPr lang="en-US"/>
              <a:t>A closer look at water movement</a:t>
            </a:r>
          </a:p>
        </p:txBody>
      </p:sp>
      <p:pic>
        <p:nvPicPr>
          <p:cNvPr id="5122" name="Picture 2" descr="A pair of hands holding blue and red objects&#10;&#10;Description automatically generated">
            <a:extLst>
              <a:ext uri="{FF2B5EF4-FFF2-40B4-BE49-F238E27FC236}">
                <a16:creationId xmlns:a16="http://schemas.microsoft.com/office/drawing/2014/main" id="{AED1DA3C-A1C3-4C4B-5882-C5C59ECE70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695" y="1504259"/>
            <a:ext cx="3648205" cy="5156700"/>
          </a:xfrm>
          <a:prstGeom prst="rect">
            <a:avLst/>
          </a:prstGeom>
          <a:noFill/>
          <a:extLst>
            <a:ext uri="{909E8E84-426E-40DD-AFC4-6F175D3DCCD1}">
              <a14:hiddenFill xmlns:a14="http://schemas.microsoft.com/office/drawing/2010/main">
                <a:solidFill>
                  <a:srgbClr val="FFFFFF"/>
                </a:solidFill>
              </a14:hiddenFill>
            </a:ext>
          </a:extLst>
        </p:spPr>
      </p:pic>
      <p:sp>
        <p:nvSpPr>
          <p:cNvPr id="2" name="Subtitle 2">
            <a:extLst>
              <a:ext uri="{FF2B5EF4-FFF2-40B4-BE49-F238E27FC236}">
                <a16:creationId xmlns:a16="http://schemas.microsoft.com/office/drawing/2014/main" id="{9AC097CE-D5A3-F27B-8503-33517AA8D0F3}"/>
              </a:ext>
            </a:extLst>
          </p:cNvPr>
          <p:cNvSpPr txBox="1">
            <a:spLocks/>
          </p:cNvSpPr>
          <p:nvPr/>
        </p:nvSpPr>
        <p:spPr>
          <a:xfrm>
            <a:off x="5315239" y="1940873"/>
            <a:ext cx="4895273" cy="6424304"/>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a:cs typeface="Myanmar Text"/>
              </a:rPr>
              <a:t>Locate the two </a:t>
            </a:r>
            <a:r>
              <a:rPr lang="en-US" sz="1800" b="1" i="1">
                <a:solidFill>
                  <a:srgbClr val="6D2C79"/>
                </a:solidFill>
                <a:cs typeface="Myanmar Text"/>
              </a:rPr>
              <a:t>asparagine</a:t>
            </a:r>
            <a:r>
              <a:rPr lang="en-US" sz="1800">
                <a:cs typeface="Myanmar Text"/>
              </a:rPr>
              <a:t> side chains (N78 and N194) inside the channel </a:t>
            </a:r>
            <a:endParaRPr lang="en-US" sz="1800">
              <a:cs typeface="Calibri" panose="020F0502020204030204"/>
            </a:endParaRPr>
          </a:p>
          <a:p>
            <a:r>
              <a:rPr lang="en-US" sz="1800">
                <a:ea typeface="+mn-lt"/>
                <a:cs typeface="+mn-lt"/>
              </a:rPr>
              <a:t>Water molecules  can move either way through the channel depending on concentration.</a:t>
            </a:r>
            <a:endParaRPr lang="en-US" sz="1800">
              <a:cs typeface="Calibri"/>
            </a:endParaRPr>
          </a:p>
          <a:p>
            <a:pPr marL="0" indent="0">
              <a:buNone/>
            </a:pPr>
            <a:endParaRPr lang="en-US" sz="1800">
              <a:cs typeface="Calibri"/>
            </a:endParaRPr>
          </a:p>
          <a:p>
            <a:r>
              <a:rPr lang="en-US" sz="1800">
                <a:cs typeface="Myanmar Text"/>
              </a:rPr>
              <a:t>Notice the orientation of the oxygen atom and hydrogen atoms in reference to the inside and outside of the cell.  </a:t>
            </a:r>
          </a:p>
          <a:p>
            <a:endParaRPr lang="en-US" sz="1800">
              <a:solidFill>
                <a:srgbClr val="000000"/>
              </a:solidFill>
              <a:cs typeface="Myanmar Text"/>
            </a:endParaRPr>
          </a:p>
          <a:p>
            <a:r>
              <a:rPr lang="en-US" sz="1800">
                <a:solidFill>
                  <a:srgbClr val="000000"/>
                </a:solidFill>
                <a:cs typeface="Myanmar Text"/>
              </a:rPr>
              <a:t>Speculate why there is a change in orientation. </a:t>
            </a:r>
          </a:p>
          <a:p>
            <a:endParaRPr lang="en-US" sz="1800">
              <a:solidFill>
                <a:srgbClr val="000000"/>
              </a:solidFill>
              <a:cs typeface="Myanmar Text"/>
            </a:endParaRPr>
          </a:p>
          <a:p>
            <a:pPr marL="0" indent="0" algn="ctr">
              <a:lnSpc>
                <a:spcPct val="100000"/>
              </a:lnSpc>
              <a:buNone/>
            </a:pPr>
            <a:r>
              <a:rPr lang="en-US" sz="1800" b="1" i="1">
                <a:solidFill>
                  <a:srgbClr val="1CA64A"/>
                </a:solidFill>
                <a:cs typeface="Myanmar Text" panose="020B0502040204020203" pitchFamily="34" charset="0"/>
              </a:rPr>
              <a:t>How could you model this?</a:t>
            </a:r>
          </a:p>
        </p:txBody>
      </p:sp>
    </p:spTree>
    <p:extLst>
      <p:ext uri="{BB962C8B-B14F-4D97-AF65-F5344CB8AC3E}">
        <p14:creationId xmlns:p14="http://schemas.microsoft.com/office/powerpoint/2010/main" val="1834992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F3827-B8D1-D5B9-4958-C837C540C5FB}"/>
              </a:ext>
            </a:extLst>
          </p:cNvPr>
          <p:cNvSpPr>
            <a:spLocks noGrp="1"/>
          </p:cNvSpPr>
          <p:nvPr>
            <p:ph type="title"/>
          </p:nvPr>
        </p:nvSpPr>
        <p:spPr>
          <a:xfrm>
            <a:off x="5868557" y="1138036"/>
            <a:ext cx="5444382" cy="1402470"/>
          </a:xfrm>
        </p:spPr>
        <p:txBody>
          <a:bodyPr vert="horz" lIns="91440" tIns="45720" rIns="91440" bIns="45720" rtlCol="0" anchor="t">
            <a:normAutofit/>
          </a:bodyPr>
          <a:lstStyle/>
          <a:p>
            <a:r>
              <a:rPr lang="en-US">
                <a:latin typeface="+mj-lt"/>
              </a:rPr>
              <a:t>Use the QR code to see it in action-</a:t>
            </a:r>
          </a:p>
        </p:txBody>
      </p:sp>
      <p:cxnSp>
        <p:nvCxnSpPr>
          <p:cNvPr id="3088" name="Straight Connector 308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1828CC9-0421-3228-C2C9-0CA23CE7F296}"/>
              </a:ext>
            </a:extLst>
          </p:cNvPr>
          <p:cNvSpPr txBox="1"/>
          <p:nvPr/>
        </p:nvSpPr>
        <p:spPr>
          <a:xfrm>
            <a:off x="5868557" y="2551176"/>
            <a:ext cx="5444382" cy="3591207"/>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Note the direction of movement.</a:t>
            </a:r>
          </a:p>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r>
              <a:rPr lang="en-US" sz="2000"/>
              <a:t>What happens when you add the inhibitor? (Hg)</a:t>
            </a:r>
          </a:p>
        </p:txBody>
      </p:sp>
      <p:pic>
        <p:nvPicPr>
          <p:cNvPr id="6" name="Picture 5" descr="A blue and white model of a molecule&#10;&#10;Description automatically generated">
            <a:extLst>
              <a:ext uri="{FF2B5EF4-FFF2-40B4-BE49-F238E27FC236}">
                <a16:creationId xmlns:a16="http://schemas.microsoft.com/office/drawing/2014/main" id="{E1ED9B19-9AE0-1A8F-50D0-3B18C872635E}"/>
              </a:ext>
            </a:extLst>
          </p:cNvPr>
          <p:cNvPicPr>
            <a:picLocks noChangeAspect="1"/>
          </p:cNvPicPr>
          <p:nvPr/>
        </p:nvPicPr>
        <p:blipFill rotWithShape="1">
          <a:blip r:embed="rId3">
            <a:extLst>
              <a:ext uri="{28A0092B-C50C-407E-A947-70E740481C1C}">
                <a14:useLocalDpi xmlns:a14="http://schemas.microsoft.com/office/drawing/2010/main" val="0"/>
              </a:ext>
            </a:extLst>
          </a:blip>
          <a:srcRect l="-1" t="5664" r="-3843" b="14691"/>
          <a:stretch/>
        </p:blipFill>
        <p:spPr>
          <a:xfrm>
            <a:off x="0" y="0"/>
            <a:ext cx="4148488" cy="6883922"/>
          </a:xfrm>
          <a:prstGeom prst="rect">
            <a:avLst/>
          </a:prstGeom>
        </p:spPr>
      </p:pic>
    </p:spTree>
    <p:extLst>
      <p:ext uri="{BB962C8B-B14F-4D97-AF65-F5344CB8AC3E}">
        <p14:creationId xmlns:p14="http://schemas.microsoft.com/office/powerpoint/2010/main" val="1153767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2EB49-EE6E-E5D2-E55C-F3A2C606CF97}"/>
              </a:ext>
            </a:extLst>
          </p:cNvPr>
          <p:cNvSpPr>
            <a:spLocks noGrp="1"/>
          </p:cNvSpPr>
          <p:nvPr>
            <p:ph type="title"/>
          </p:nvPr>
        </p:nvSpPr>
        <p:spPr>
          <a:xfrm>
            <a:off x="762001" y="1141711"/>
            <a:ext cx="3234466" cy="3474364"/>
          </a:xfrm>
        </p:spPr>
        <p:txBody>
          <a:bodyPr vert="horz" lIns="91440" tIns="45720" rIns="91440" bIns="45720" rtlCol="0" anchor="t">
            <a:normAutofit/>
          </a:bodyPr>
          <a:lstStyle/>
          <a:p>
            <a:r>
              <a:rPr lang="en-US" sz="3600">
                <a:latin typeface="+mj-lt"/>
              </a:rPr>
              <a:t>Let’s look at the Sodium (Na+) Channel </a:t>
            </a:r>
          </a:p>
        </p:txBody>
      </p:sp>
      <p:cxnSp>
        <p:nvCxnSpPr>
          <p:cNvPr id="11" name="Straight Connector 10">
            <a:extLst>
              <a:ext uri="{FF2B5EF4-FFF2-40B4-BE49-F238E27FC236}">
                <a16:creationId xmlns:a16="http://schemas.microsoft.com/office/drawing/2014/main" id="{33193FD5-6A49-7562-EA76-F15D42E158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Content Placeholder 5" descr="A picture containing LEGO&#10;&#10;Description automatically generated">
            <a:extLst>
              <a:ext uri="{FF2B5EF4-FFF2-40B4-BE49-F238E27FC236}">
                <a16:creationId xmlns:a16="http://schemas.microsoft.com/office/drawing/2014/main" id="{385EE0D4-49C4-9C82-4DFE-656A3601EC3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235" t="7763" r="4022" b="10323"/>
          <a:stretch/>
        </p:blipFill>
        <p:spPr>
          <a:xfrm>
            <a:off x="5633884" y="701778"/>
            <a:ext cx="4871295" cy="5885834"/>
          </a:xfrm>
          <a:prstGeom prst="rect">
            <a:avLst/>
          </a:prstGeom>
        </p:spPr>
      </p:pic>
    </p:spTree>
    <p:extLst>
      <p:ext uri="{BB962C8B-B14F-4D97-AF65-F5344CB8AC3E}">
        <p14:creationId xmlns:p14="http://schemas.microsoft.com/office/powerpoint/2010/main" val="2738150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Image result for hydrogen bonding between water molecules">
            <a:extLst>
              <a:ext uri="{FF2B5EF4-FFF2-40B4-BE49-F238E27FC236}">
                <a16:creationId xmlns:a16="http://schemas.microsoft.com/office/drawing/2014/main" id="{B4F542D7-DCB9-0994-B973-923A6D99A6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618" t="13481" r="22567" b="17430"/>
          <a:stretch/>
        </p:blipFill>
        <p:spPr bwMode="auto">
          <a:xfrm>
            <a:off x="91272" y="1330960"/>
            <a:ext cx="5464529" cy="50783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indoor, decorated&#10;&#10;Description automatically generated">
            <a:extLst>
              <a:ext uri="{FF2B5EF4-FFF2-40B4-BE49-F238E27FC236}">
                <a16:creationId xmlns:a16="http://schemas.microsoft.com/office/drawing/2014/main" id="{F700DC6C-65FA-FA56-7447-BEB88DBB07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5801" y="1513841"/>
            <a:ext cx="6369589" cy="4777192"/>
          </a:xfrm>
          <a:prstGeom prst="rect">
            <a:avLst/>
          </a:prstGeom>
        </p:spPr>
      </p:pic>
    </p:spTree>
    <p:extLst>
      <p:ext uri="{BB962C8B-B14F-4D97-AF65-F5344CB8AC3E}">
        <p14:creationId xmlns:p14="http://schemas.microsoft.com/office/powerpoint/2010/main" val="21035676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20959-0CFA-8B7D-F9DF-B65E5BC945A5}"/>
              </a:ext>
            </a:extLst>
          </p:cNvPr>
          <p:cNvSpPr>
            <a:spLocks noGrp="1"/>
          </p:cNvSpPr>
          <p:nvPr>
            <p:ph type="title"/>
          </p:nvPr>
        </p:nvSpPr>
        <p:spPr/>
        <p:txBody>
          <a:bodyPr>
            <a:normAutofit fontScale="90000"/>
          </a:bodyPr>
          <a:lstStyle/>
          <a:p>
            <a:r>
              <a:rPr lang="en-US"/>
              <a:t>These are Voltage-Gated Na+ Channels - monomers</a:t>
            </a:r>
          </a:p>
        </p:txBody>
      </p:sp>
      <p:pic>
        <p:nvPicPr>
          <p:cNvPr id="4" name="Content Placeholder 5">
            <a:extLst>
              <a:ext uri="{FF2B5EF4-FFF2-40B4-BE49-F238E27FC236}">
                <a16:creationId xmlns:a16="http://schemas.microsoft.com/office/drawing/2014/main" id="{3FDE63BE-9710-9103-A58A-680ED781E800}"/>
              </a:ext>
            </a:extLst>
          </p:cNvPr>
          <p:cNvPicPr>
            <a:picLocks noChangeAspect="1"/>
          </p:cNvPicPr>
          <p:nvPr/>
        </p:nvPicPr>
        <p:blipFill rotWithShape="1">
          <a:blip r:embed="rId2">
            <a:extLst>
              <a:ext uri="{28A0092B-C50C-407E-A947-70E740481C1C}">
                <a14:useLocalDpi xmlns:a14="http://schemas.microsoft.com/office/drawing/2010/main" val="0"/>
              </a:ext>
            </a:extLst>
          </a:blip>
          <a:srcRect l="29661" t="10473" r="29555" b="7390"/>
          <a:stretch/>
        </p:blipFill>
        <p:spPr>
          <a:xfrm>
            <a:off x="635165" y="1446404"/>
            <a:ext cx="4836054" cy="5171765"/>
          </a:xfrm>
          <a:prstGeom prst="rect">
            <a:avLst/>
          </a:prstGeom>
        </p:spPr>
      </p:pic>
      <p:pic>
        <p:nvPicPr>
          <p:cNvPr id="5" name="Picture 4" descr="A picture containing outdoor object&#10;&#10;Description automatically generated">
            <a:extLst>
              <a:ext uri="{FF2B5EF4-FFF2-40B4-BE49-F238E27FC236}">
                <a16:creationId xmlns:a16="http://schemas.microsoft.com/office/drawing/2014/main" id="{9457797F-FF52-B3F0-3C83-B2FA6078BF74}"/>
              </a:ext>
            </a:extLst>
          </p:cNvPr>
          <p:cNvPicPr>
            <a:picLocks noChangeAspect="1"/>
          </p:cNvPicPr>
          <p:nvPr/>
        </p:nvPicPr>
        <p:blipFill rotWithShape="1">
          <a:blip r:embed="rId3">
            <a:extLst>
              <a:ext uri="{28A0092B-C50C-407E-A947-70E740481C1C}">
                <a14:useLocalDpi xmlns:a14="http://schemas.microsoft.com/office/drawing/2010/main" val="0"/>
              </a:ext>
            </a:extLst>
          </a:blip>
          <a:srcRect l="28391" t="12777" r="32416" b="10695"/>
          <a:stretch/>
        </p:blipFill>
        <p:spPr>
          <a:xfrm>
            <a:off x="6275567" y="1617705"/>
            <a:ext cx="4657710" cy="4829161"/>
          </a:xfrm>
          <a:prstGeom prst="rect">
            <a:avLst/>
          </a:prstGeom>
        </p:spPr>
      </p:pic>
    </p:spTree>
    <p:extLst>
      <p:ext uri="{BB962C8B-B14F-4D97-AF65-F5344CB8AC3E}">
        <p14:creationId xmlns:p14="http://schemas.microsoft.com/office/powerpoint/2010/main" val="2014998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4077E-C3BD-1DA6-1A54-A24DDB178C98}"/>
              </a:ext>
            </a:extLst>
          </p:cNvPr>
          <p:cNvSpPr>
            <a:spLocks noGrp="1"/>
          </p:cNvSpPr>
          <p:nvPr>
            <p:ph type="title"/>
          </p:nvPr>
        </p:nvSpPr>
        <p:spPr/>
        <p:txBody>
          <a:bodyPr/>
          <a:lstStyle/>
          <a:p>
            <a:r>
              <a:rPr lang="en-US"/>
              <a:t>Here it is in a membrane</a:t>
            </a:r>
          </a:p>
        </p:txBody>
      </p:sp>
      <p:pic>
        <p:nvPicPr>
          <p:cNvPr id="4" name="Picture 3" descr="A picture containing vector graphics&#10;&#10;Description automatically generated">
            <a:extLst>
              <a:ext uri="{FF2B5EF4-FFF2-40B4-BE49-F238E27FC236}">
                <a16:creationId xmlns:a16="http://schemas.microsoft.com/office/drawing/2014/main" id="{42908A6B-306B-7A1B-DF02-93CC00222C52}"/>
              </a:ext>
            </a:extLst>
          </p:cNvPr>
          <p:cNvPicPr>
            <a:picLocks noChangeAspect="1"/>
          </p:cNvPicPr>
          <p:nvPr/>
        </p:nvPicPr>
        <p:blipFill rotWithShape="1">
          <a:blip r:embed="rId3">
            <a:extLst>
              <a:ext uri="{28A0092B-C50C-407E-A947-70E740481C1C}">
                <a14:useLocalDpi xmlns:a14="http://schemas.microsoft.com/office/drawing/2010/main" val="0"/>
              </a:ext>
            </a:extLst>
          </a:blip>
          <a:srcRect l="19418" t="6907" r="26832"/>
          <a:stretch/>
        </p:blipFill>
        <p:spPr>
          <a:xfrm>
            <a:off x="512596" y="1529989"/>
            <a:ext cx="6223697" cy="5328011"/>
          </a:xfrm>
          <a:prstGeom prst="rect">
            <a:avLst/>
          </a:prstGeom>
        </p:spPr>
      </p:pic>
      <p:sp>
        <p:nvSpPr>
          <p:cNvPr id="5" name="Footer Placeholder 1">
            <a:extLst>
              <a:ext uri="{FF2B5EF4-FFF2-40B4-BE49-F238E27FC236}">
                <a16:creationId xmlns:a16="http://schemas.microsoft.com/office/drawing/2014/main" id="{9D2A62E4-24B2-A82F-42CE-9B04D7512A0F}"/>
              </a:ext>
            </a:extLst>
          </p:cNvPr>
          <p:cNvSpPr txBox="1">
            <a:spLocks/>
          </p:cNvSpPr>
          <p:nvPr/>
        </p:nvSpPr>
        <p:spPr>
          <a:xfrm>
            <a:off x="4495800" y="6195041"/>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2023 3D Molecular Designs. All Rights Reserved. </a:t>
            </a:r>
          </a:p>
        </p:txBody>
      </p:sp>
      <p:sp>
        <p:nvSpPr>
          <p:cNvPr id="6" name="Slide Number Placeholder 2">
            <a:extLst>
              <a:ext uri="{FF2B5EF4-FFF2-40B4-BE49-F238E27FC236}">
                <a16:creationId xmlns:a16="http://schemas.microsoft.com/office/drawing/2014/main" id="{AC836CCA-C9C9-CE68-FE7A-3FE940A77B2A}"/>
              </a:ext>
            </a:extLst>
          </p:cNvPr>
          <p:cNvSpPr>
            <a:spLocks noGrp="1"/>
          </p:cNvSpPr>
          <p:nvPr>
            <p:ph type="sldNum" sz="quarter" idx="12"/>
          </p:nvPr>
        </p:nvSpPr>
        <p:spPr>
          <a:xfrm>
            <a:off x="8610600" y="6356350"/>
            <a:ext cx="2743200" cy="365125"/>
          </a:xfrm>
        </p:spPr>
        <p:txBody>
          <a:bodyPr/>
          <a:lstStyle/>
          <a:p>
            <a:fld id="{612391E0-A521-46DB-9F80-8F59B96C1CAA}" type="slidenum">
              <a:rPr lang="en-US" smtClean="0"/>
              <a:t>31</a:t>
            </a:fld>
            <a:endParaRPr lang="en-US"/>
          </a:p>
        </p:txBody>
      </p:sp>
      <p:sp>
        <p:nvSpPr>
          <p:cNvPr id="7" name="Arrow: Down 6">
            <a:extLst>
              <a:ext uri="{FF2B5EF4-FFF2-40B4-BE49-F238E27FC236}">
                <a16:creationId xmlns:a16="http://schemas.microsoft.com/office/drawing/2014/main" id="{94408DD5-8C61-D438-069C-64A2DD829944}"/>
              </a:ext>
            </a:extLst>
          </p:cNvPr>
          <p:cNvSpPr/>
          <p:nvPr/>
        </p:nvSpPr>
        <p:spPr>
          <a:xfrm rot="4053167">
            <a:off x="6569881" y="2986810"/>
            <a:ext cx="132176" cy="2445232"/>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400">
              <a:ln w="0"/>
              <a:solidFill>
                <a:schemeClr val="tx1"/>
              </a:solidFill>
              <a:effectLst>
                <a:outerShdw blurRad="38100" dist="19050" dir="2700000" algn="tl" rotWithShape="0">
                  <a:schemeClr val="dk1">
                    <a:alpha val="40000"/>
                  </a:schemeClr>
                </a:outerShdw>
              </a:effectLst>
            </a:endParaRPr>
          </a:p>
        </p:txBody>
      </p:sp>
      <p:sp>
        <p:nvSpPr>
          <p:cNvPr id="8" name="TextBox 7">
            <a:extLst>
              <a:ext uri="{FF2B5EF4-FFF2-40B4-BE49-F238E27FC236}">
                <a16:creationId xmlns:a16="http://schemas.microsoft.com/office/drawing/2014/main" id="{15EFF74D-FB68-8446-5384-281BB461CF85}"/>
              </a:ext>
            </a:extLst>
          </p:cNvPr>
          <p:cNvSpPr txBox="1"/>
          <p:nvPr/>
        </p:nvSpPr>
        <p:spPr>
          <a:xfrm>
            <a:off x="7790329" y="2251082"/>
            <a:ext cx="3766664" cy="2800767"/>
          </a:xfrm>
          <a:prstGeom prst="rect">
            <a:avLst/>
          </a:prstGeom>
          <a:noFill/>
        </p:spPr>
        <p:txBody>
          <a:bodyPr wrap="square" rtlCol="0">
            <a:spAutoFit/>
          </a:bodyPr>
          <a:lstStyle/>
          <a:p>
            <a:r>
              <a:rPr lang="en-US" sz="2000">
                <a:latin typeface="Myriad Pro" panose="020B0703030403020204" pitchFamily="34" charset="0"/>
                <a:cs typeface="Myanmar Text" panose="020B0502040204020203" pitchFamily="34" charset="0"/>
              </a:rPr>
              <a:t>Outside of the cell</a:t>
            </a:r>
          </a:p>
          <a:p>
            <a:endParaRPr lang="en-US" sz="2000">
              <a:latin typeface="Myriad Pro" panose="020B0703030403020204" pitchFamily="34" charset="0"/>
              <a:cs typeface="Myanmar Text" panose="020B0502040204020203" pitchFamily="34" charset="0"/>
            </a:endParaRPr>
          </a:p>
          <a:p>
            <a:r>
              <a:rPr lang="en-US" sz="2000">
                <a:latin typeface="Myriad Pro" panose="020B0703030403020204" pitchFamily="34" charset="0"/>
                <a:cs typeface="Myanmar Text" panose="020B0502040204020203" pitchFamily="34" charset="0"/>
              </a:rPr>
              <a:t>Na+ ion</a:t>
            </a:r>
          </a:p>
          <a:p>
            <a:endParaRPr lang="en-US" sz="2000">
              <a:latin typeface="Myriad Pro" panose="020B0703030403020204" pitchFamily="34" charset="0"/>
              <a:cs typeface="Myanmar Text" panose="020B0502040204020203" pitchFamily="34" charset="0"/>
            </a:endParaRPr>
          </a:p>
          <a:p>
            <a:r>
              <a:rPr lang="en-US" sz="2000">
                <a:latin typeface="Myriad Pro" panose="020B0703030403020204" pitchFamily="34" charset="0"/>
                <a:cs typeface="Myanmar Text" panose="020B0502040204020203" pitchFamily="34" charset="0"/>
              </a:rPr>
              <a:t>Voltage sensing domains</a:t>
            </a:r>
          </a:p>
          <a:p>
            <a:endParaRPr lang="en-US" sz="2000">
              <a:latin typeface="Myriad Pro" panose="020B0703030403020204" pitchFamily="34" charset="0"/>
              <a:cs typeface="Myanmar Text" panose="020B0502040204020203" pitchFamily="34" charset="0"/>
            </a:endParaRPr>
          </a:p>
          <a:p>
            <a:r>
              <a:rPr lang="en-US" sz="2000">
                <a:latin typeface="Myriad Pro" panose="020B0703030403020204" pitchFamily="34" charset="0"/>
                <a:cs typeface="Myanmar Text" panose="020B0502040204020203" pitchFamily="34" charset="0"/>
              </a:rPr>
              <a:t>Inside of the cell</a:t>
            </a:r>
          </a:p>
          <a:p>
            <a:endParaRPr lang="en-US"/>
          </a:p>
          <a:p>
            <a:endParaRPr lang="en-US"/>
          </a:p>
        </p:txBody>
      </p:sp>
      <p:sp>
        <p:nvSpPr>
          <p:cNvPr id="9" name="Arrow: Down 8">
            <a:extLst>
              <a:ext uri="{FF2B5EF4-FFF2-40B4-BE49-F238E27FC236}">
                <a16:creationId xmlns:a16="http://schemas.microsoft.com/office/drawing/2014/main" id="{5E3CF527-1223-6C81-8966-A4DD463767D6}"/>
              </a:ext>
            </a:extLst>
          </p:cNvPr>
          <p:cNvSpPr/>
          <p:nvPr/>
        </p:nvSpPr>
        <p:spPr>
          <a:xfrm rot="4473387">
            <a:off x="6084262" y="1433338"/>
            <a:ext cx="131053" cy="3272784"/>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sd="1111348966">
                  <a:custGeom>
                    <a:avLst/>
                    <a:gdLst>
                      <a:gd name="connsiteX0" fmla="*/ 0 w 129931"/>
                      <a:gd name="connsiteY0" fmla="*/ 1505217 h 1570182"/>
                      <a:gd name="connsiteX1" fmla="*/ 32483 w 129931"/>
                      <a:gd name="connsiteY1" fmla="*/ 1505217 h 1570182"/>
                      <a:gd name="connsiteX2" fmla="*/ 32483 w 129931"/>
                      <a:gd name="connsiteY2" fmla="*/ 0 h 1570182"/>
                      <a:gd name="connsiteX3" fmla="*/ 97448 w 129931"/>
                      <a:gd name="connsiteY3" fmla="*/ 0 h 1570182"/>
                      <a:gd name="connsiteX4" fmla="*/ 97448 w 129931"/>
                      <a:gd name="connsiteY4" fmla="*/ 1505217 h 1570182"/>
                      <a:gd name="connsiteX5" fmla="*/ 129931 w 129931"/>
                      <a:gd name="connsiteY5" fmla="*/ 1505217 h 1570182"/>
                      <a:gd name="connsiteX6" fmla="*/ 64966 w 129931"/>
                      <a:gd name="connsiteY6" fmla="*/ 1570182 h 1570182"/>
                      <a:gd name="connsiteX7" fmla="*/ 0 w 129931"/>
                      <a:gd name="connsiteY7" fmla="*/ 1505217 h 157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31" h="1570182" fill="none" extrusionOk="0">
                        <a:moveTo>
                          <a:pt x="0" y="1505217"/>
                        </a:moveTo>
                        <a:cubicBezTo>
                          <a:pt x="4777" y="1506771"/>
                          <a:pt x="22419" y="1504889"/>
                          <a:pt x="32483" y="1505217"/>
                        </a:cubicBezTo>
                        <a:cubicBezTo>
                          <a:pt x="131152" y="1143419"/>
                          <a:pt x="15557" y="226823"/>
                          <a:pt x="32483" y="0"/>
                        </a:cubicBezTo>
                        <a:cubicBezTo>
                          <a:pt x="46788" y="-1768"/>
                          <a:pt x="89353" y="-5820"/>
                          <a:pt x="97448" y="0"/>
                        </a:cubicBezTo>
                        <a:cubicBezTo>
                          <a:pt x="120144" y="751813"/>
                          <a:pt x="-21133" y="1215304"/>
                          <a:pt x="97448" y="1505217"/>
                        </a:cubicBezTo>
                        <a:cubicBezTo>
                          <a:pt x="102878" y="1503431"/>
                          <a:pt x="116685" y="1504858"/>
                          <a:pt x="129931" y="1505217"/>
                        </a:cubicBezTo>
                        <a:cubicBezTo>
                          <a:pt x="117418" y="1519590"/>
                          <a:pt x="81673" y="1553866"/>
                          <a:pt x="64966" y="1570182"/>
                        </a:cubicBezTo>
                        <a:cubicBezTo>
                          <a:pt x="44151" y="1546522"/>
                          <a:pt x="6414" y="1516883"/>
                          <a:pt x="0" y="1505217"/>
                        </a:cubicBezTo>
                        <a:close/>
                      </a:path>
                      <a:path w="129931" h="1570182" stroke="0" extrusionOk="0">
                        <a:moveTo>
                          <a:pt x="0" y="1505217"/>
                        </a:moveTo>
                        <a:cubicBezTo>
                          <a:pt x="4279" y="1502720"/>
                          <a:pt x="20437" y="1506893"/>
                          <a:pt x="32483" y="1505217"/>
                        </a:cubicBezTo>
                        <a:cubicBezTo>
                          <a:pt x="13074" y="868812"/>
                          <a:pt x="40540" y="412762"/>
                          <a:pt x="32483" y="0"/>
                        </a:cubicBezTo>
                        <a:cubicBezTo>
                          <a:pt x="42307" y="769"/>
                          <a:pt x="66221" y="-1039"/>
                          <a:pt x="97448" y="0"/>
                        </a:cubicBezTo>
                        <a:cubicBezTo>
                          <a:pt x="57512" y="229607"/>
                          <a:pt x="-27103" y="862933"/>
                          <a:pt x="97448" y="1505217"/>
                        </a:cubicBezTo>
                        <a:cubicBezTo>
                          <a:pt x="111232" y="1506458"/>
                          <a:pt x="120552" y="1506835"/>
                          <a:pt x="129931" y="1505217"/>
                        </a:cubicBezTo>
                        <a:cubicBezTo>
                          <a:pt x="115063" y="1527156"/>
                          <a:pt x="72639" y="1556963"/>
                          <a:pt x="64966" y="1570182"/>
                        </a:cubicBezTo>
                        <a:cubicBezTo>
                          <a:pt x="38949" y="1535914"/>
                          <a:pt x="24459" y="1523093"/>
                          <a:pt x="0" y="1505217"/>
                        </a:cubicBezTo>
                        <a:close/>
                      </a:path>
                    </a:pathLst>
                  </a:custGeom>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0" name="Arrow: Down 9">
            <a:extLst>
              <a:ext uri="{FF2B5EF4-FFF2-40B4-BE49-F238E27FC236}">
                <a16:creationId xmlns:a16="http://schemas.microsoft.com/office/drawing/2014/main" id="{635CB2C2-333C-B53D-1547-336CAC047D4B}"/>
              </a:ext>
            </a:extLst>
          </p:cNvPr>
          <p:cNvSpPr/>
          <p:nvPr/>
        </p:nvSpPr>
        <p:spPr>
          <a:xfrm rot="4823065">
            <a:off x="5830935" y="1467537"/>
            <a:ext cx="133179" cy="3864062"/>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1" name="Arrow: Down 10">
            <a:extLst>
              <a:ext uri="{FF2B5EF4-FFF2-40B4-BE49-F238E27FC236}">
                <a16:creationId xmlns:a16="http://schemas.microsoft.com/office/drawing/2014/main" id="{C3A093BA-C229-D2A0-60E5-7F5732C4C9C0}"/>
              </a:ext>
            </a:extLst>
          </p:cNvPr>
          <p:cNvSpPr/>
          <p:nvPr/>
        </p:nvSpPr>
        <p:spPr>
          <a:xfrm rot="4582286">
            <a:off x="5832559" y="2298938"/>
            <a:ext cx="129931" cy="3844633"/>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2" name="Arrow: Down 11">
            <a:extLst>
              <a:ext uri="{FF2B5EF4-FFF2-40B4-BE49-F238E27FC236}">
                <a16:creationId xmlns:a16="http://schemas.microsoft.com/office/drawing/2014/main" id="{43A9A615-42EF-6ED9-4EA3-D6F608CFD50A}"/>
              </a:ext>
            </a:extLst>
          </p:cNvPr>
          <p:cNvSpPr/>
          <p:nvPr/>
        </p:nvSpPr>
        <p:spPr>
          <a:xfrm rot="4932258">
            <a:off x="4901889" y="1290839"/>
            <a:ext cx="129931" cy="5669016"/>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3" name="Arrow: Down 12">
            <a:extLst>
              <a:ext uri="{FF2B5EF4-FFF2-40B4-BE49-F238E27FC236}">
                <a16:creationId xmlns:a16="http://schemas.microsoft.com/office/drawing/2014/main" id="{AF08A468-3A90-9E35-DE78-B71DC0B1DE13}"/>
              </a:ext>
            </a:extLst>
          </p:cNvPr>
          <p:cNvSpPr/>
          <p:nvPr/>
        </p:nvSpPr>
        <p:spPr>
          <a:xfrm rot="4466135">
            <a:off x="5840994" y="2974920"/>
            <a:ext cx="168987" cy="3818453"/>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40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3167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4C7C7-8903-C215-A997-F94659859E1B}"/>
              </a:ext>
            </a:extLst>
          </p:cNvPr>
          <p:cNvSpPr>
            <a:spLocks noGrp="1"/>
          </p:cNvSpPr>
          <p:nvPr>
            <p:ph type="title"/>
          </p:nvPr>
        </p:nvSpPr>
        <p:spPr>
          <a:xfrm>
            <a:off x="494377" y="793174"/>
            <a:ext cx="11203246" cy="544574"/>
          </a:xfrm>
        </p:spPr>
        <p:txBody>
          <a:bodyPr>
            <a:normAutofit/>
          </a:bodyPr>
          <a:lstStyle/>
          <a:p>
            <a:r>
              <a:rPr lang="en-US"/>
              <a:t>DEE acts as a selectivity filter for Na+ ion</a:t>
            </a:r>
          </a:p>
        </p:txBody>
      </p:sp>
      <p:sp>
        <p:nvSpPr>
          <p:cNvPr id="4" name="Footer Placeholder 1">
            <a:extLst>
              <a:ext uri="{FF2B5EF4-FFF2-40B4-BE49-F238E27FC236}">
                <a16:creationId xmlns:a16="http://schemas.microsoft.com/office/drawing/2014/main" id="{95F1DC4F-6E13-6BE1-6D1E-9B15A576288B}"/>
              </a:ext>
            </a:extLst>
          </p:cNvPr>
          <p:cNvSpPr txBox="1">
            <a:spLocks/>
          </p:cNvSpPr>
          <p:nvPr/>
        </p:nvSpPr>
        <p:spPr>
          <a:xfrm>
            <a:off x="2204751" y="6099159"/>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2023 3D Molecular Designs. All Rights Reserved. </a:t>
            </a:r>
          </a:p>
        </p:txBody>
      </p:sp>
      <p:pic>
        <p:nvPicPr>
          <p:cNvPr id="5" name="Content Placeholder 5" descr="A picture containing company name&#10;&#10;Description automatically generated">
            <a:extLst>
              <a:ext uri="{FF2B5EF4-FFF2-40B4-BE49-F238E27FC236}">
                <a16:creationId xmlns:a16="http://schemas.microsoft.com/office/drawing/2014/main" id="{9CBD4FD2-83EA-A789-460C-6C27AEEAEF6C}"/>
              </a:ext>
            </a:extLst>
          </p:cNvPr>
          <p:cNvPicPr/>
          <p:nvPr/>
        </p:nvPicPr>
        <p:blipFill>
          <a:blip r:embed="rId2">
            <a:extLst>
              <a:ext uri="{28A0092B-C50C-407E-A947-70E740481C1C}">
                <a14:useLocalDpi xmlns:a14="http://schemas.microsoft.com/office/drawing/2010/main" val="0"/>
              </a:ext>
            </a:extLst>
          </a:blip>
          <a:stretch>
            <a:fillRect/>
          </a:stretch>
        </p:blipFill>
        <p:spPr>
          <a:xfrm>
            <a:off x="458366" y="1389062"/>
            <a:ext cx="10021638" cy="5332413"/>
          </a:xfrm>
          <a:prstGeom prst="rect">
            <a:avLst/>
          </a:prstGeom>
        </p:spPr>
      </p:pic>
      <p:sp>
        <p:nvSpPr>
          <p:cNvPr id="6" name="TextBox 5">
            <a:extLst>
              <a:ext uri="{FF2B5EF4-FFF2-40B4-BE49-F238E27FC236}">
                <a16:creationId xmlns:a16="http://schemas.microsoft.com/office/drawing/2014/main" id="{05CBED6C-3DD6-846D-9BA2-08DCDA439A6F}"/>
              </a:ext>
            </a:extLst>
          </p:cNvPr>
          <p:cNvSpPr txBox="1"/>
          <p:nvPr/>
        </p:nvSpPr>
        <p:spPr>
          <a:xfrm>
            <a:off x="4104227" y="4440571"/>
            <a:ext cx="1810621" cy="369332"/>
          </a:xfrm>
          <a:prstGeom prst="rect">
            <a:avLst/>
          </a:prstGeom>
          <a:noFill/>
        </p:spPr>
        <p:txBody>
          <a:bodyPr wrap="square" rtlCol="0">
            <a:spAutoFit/>
          </a:bodyPr>
          <a:lstStyle/>
          <a:p>
            <a:r>
              <a:rPr lang="en-US">
                <a:solidFill>
                  <a:schemeClr val="bg1"/>
                </a:solidFill>
              </a:rPr>
              <a:t>E704</a:t>
            </a:r>
          </a:p>
        </p:txBody>
      </p:sp>
      <p:sp>
        <p:nvSpPr>
          <p:cNvPr id="7" name="TextBox 6">
            <a:extLst>
              <a:ext uri="{FF2B5EF4-FFF2-40B4-BE49-F238E27FC236}">
                <a16:creationId xmlns:a16="http://schemas.microsoft.com/office/drawing/2014/main" id="{24CE0829-4412-26D8-8F13-894847D19008}"/>
              </a:ext>
            </a:extLst>
          </p:cNvPr>
          <p:cNvSpPr txBox="1"/>
          <p:nvPr/>
        </p:nvSpPr>
        <p:spPr>
          <a:xfrm>
            <a:off x="7214580" y="2082430"/>
            <a:ext cx="1350335" cy="369332"/>
          </a:xfrm>
          <a:prstGeom prst="rect">
            <a:avLst/>
          </a:prstGeom>
          <a:noFill/>
        </p:spPr>
        <p:txBody>
          <a:bodyPr wrap="square" lIns="91440" tIns="45720" rIns="91440" bIns="45720" rtlCol="0" anchor="t">
            <a:spAutoFit/>
          </a:bodyPr>
          <a:lstStyle/>
          <a:p>
            <a:r>
              <a:rPr lang="en-US">
                <a:solidFill>
                  <a:schemeClr val="bg1"/>
                </a:solidFill>
              </a:rPr>
              <a:t>E701</a:t>
            </a:r>
          </a:p>
        </p:txBody>
      </p:sp>
      <p:sp>
        <p:nvSpPr>
          <p:cNvPr id="8" name="TextBox 7">
            <a:extLst>
              <a:ext uri="{FF2B5EF4-FFF2-40B4-BE49-F238E27FC236}">
                <a16:creationId xmlns:a16="http://schemas.microsoft.com/office/drawing/2014/main" id="{7E69EBDD-C500-5E5C-51C5-DB06D676055A}"/>
              </a:ext>
            </a:extLst>
          </p:cNvPr>
          <p:cNvSpPr txBox="1"/>
          <p:nvPr/>
        </p:nvSpPr>
        <p:spPr>
          <a:xfrm>
            <a:off x="7522924" y="5927839"/>
            <a:ext cx="1041991" cy="646331"/>
          </a:xfrm>
          <a:prstGeom prst="rect">
            <a:avLst/>
          </a:prstGeom>
          <a:noFill/>
        </p:spPr>
        <p:txBody>
          <a:bodyPr wrap="square" rtlCol="0">
            <a:spAutoFit/>
          </a:bodyPr>
          <a:lstStyle/>
          <a:p>
            <a:r>
              <a:rPr lang="en-US">
                <a:solidFill>
                  <a:schemeClr val="bg1"/>
                </a:solidFill>
              </a:rPr>
              <a:t>D375</a:t>
            </a:r>
          </a:p>
          <a:p>
            <a:endParaRPr lang="en-US"/>
          </a:p>
        </p:txBody>
      </p:sp>
      <p:sp>
        <p:nvSpPr>
          <p:cNvPr id="9" name="TextBox 8">
            <a:extLst>
              <a:ext uri="{FF2B5EF4-FFF2-40B4-BE49-F238E27FC236}">
                <a16:creationId xmlns:a16="http://schemas.microsoft.com/office/drawing/2014/main" id="{1B86827B-A7CD-95F0-E4D4-C4D0E5428EA4}"/>
              </a:ext>
            </a:extLst>
          </p:cNvPr>
          <p:cNvSpPr txBox="1"/>
          <p:nvPr/>
        </p:nvSpPr>
        <p:spPr>
          <a:xfrm>
            <a:off x="6319551" y="4502324"/>
            <a:ext cx="630091" cy="369332"/>
          </a:xfrm>
          <a:prstGeom prst="rect">
            <a:avLst/>
          </a:prstGeom>
          <a:noFill/>
        </p:spPr>
        <p:txBody>
          <a:bodyPr wrap="square" rtlCol="0">
            <a:spAutoFit/>
          </a:bodyPr>
          <a:lstStyle/>
          <a:p>
            <a:r>
              <a:rPr lang="en-US"/>
              <a:t>Na+</a:t>
            </a:r>
          </a:p>
        </p:txBody>
      </p:sp>
      <p:sp>
        <p:nvSpPr>
          <p:cNvPr id="10" name="TextBox 9">
            <a:extLst>
              <a:ext uri="{FF2B5EF4-FFF2-40B4-BE49-F238E27FC236}">
                <a16:creationId xmlns:a16="http://schemas.microsoft.com/office/drawing/2014/main" id="{853468DB-074F-8D2A-32C7-7248D8F858B2}"/>
              </a:ext>
            </a:extLst>
          </p:cNvPr>
          <p:cNvSpPr txBox="1"/>
          <p:nvPr/>
        </p:nvSpPr>
        <p:spPr>
          <a:xfrm>
            <a:off x="631445" y="1829355"/>
            <a:ext cx="2745122" cy="2554545"/>
          </a:xfrm>
          <a:prstGeom prst="rect">
            <a:avLst/>
          </a:prstGeom>
          <a:noFill/>
        </p:spPr>
        <p:txBody>
          <a:bodyPr wrap="square" lIns="91440" tIns="45720" rIns="91440" bIns="45720" anchor="t">
            <a:spAutoFit/>
          </a:bodyPr>
          <a:lstStyle/>
          <a:p>
            <a:r>
              <a:rPr lang="en-US" sz="2000">
                <a:latin typeface="Myriad Pro" panose="020B0703030403020204" pitchFamily="34" charset="0"/>
                <a:cs typeface="Myanmar Text" panose="020B0502040204020203" pitchFamily="34" charset="0"/>
              </a:rPr>
              <a:t>DEE motif – Potential Na+ site in cockroach – Carboxylate groups of ASP- GLU-GLU</a:t>
            </a:r>
          </a:p>
          <a:p>
            <a:endParaRPr lang="en-US" sz="2000">
              <a:latin typeface="Myriad Pro" panose="020B0703030403020204" pitchFamily="34" charset="0"/>
              <a:cs typeface="Myanmar Text" panose="020B0502040204020203" pitchFamily="34" charset="0"/>
            </a:endParaRPr>
          </a:p>
          <a:p>
            <a:r>
              <a:rPr lang="en-US" sz="2000">
                <a:latin typeface="Myriad Pro" panose="020B0703030403020204" pitchFamily="34" charset="0"/>
                <a:cs typeface="Myanmar Text" panose="020B0502040204020203" pitchFamily="34" charset="0"/>
              </a:rPr>
              <a:t>D375 - Asp</a:t>
            </a:r>
          </a:p>
          <a:p>
            <a:r>
              <a:rPr lang="en-US" sz="2000">
                <a:latin typeface="Myriad Pro" panose="020B0703030403020204" pitchFamily="34" charset="0"/>
                <a:cs typeface="Myanmar Text" panose="020B0502040204020203" pitchFamily="34" charset="0"/>
              </a:rPr>
              <a:t>E701 - Glu</a:t>
            </a:r>
          </a:p>
          <a:p>
            <a:r>
              <a:rPr lang="en-US" sz="2000">
                <a:latin typeface="Myriad Pro" panose="020B0703030403020204" pitchFamily="34" charset="0"/>
                <a:cs typeface="Myanmar Text" panose="020B0502040204020203" pitchFamily="34" charset="0"/>
              </a:rPr>
              <a:t>E704 - Glu</a:t>
            </a:r>
          </a:p>
        </p:txBody>
      </p:sp>
    </p:spTree>
    <p:extLst>
      <p:ext uri="{BB962C8B-B14F-4D97-AF65-F5344CB8AC3E}">
        <p14:creationId xmlns:p14="http://schemas.microsoft.com/office/powerpoint/2010/main" val="42138686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F3827-B8D1-D5B9-4958-C837C540C5FB}"/>
              </a:ext>
            </a:extLst>
          </p:cNvPr>
          <p:cNvSpPr>
            <a:spLocks noGrp="1"/>
          </p:cNvSpPr>
          <p:nvPr>
            <p:ph type="title"/>
          </p:nvPr>
        </p:nvSpPr>
        <p:spPr>
          <a:xfrm>
            <a:off x="6747618" y="912948"/>
            <a:ext cx="5444382" cy="1402470"/>
          </a:xfrm>
        </p:spPr>
        <p:txBody>
          <a:bodyPr vert="horz" lIns="91440" tIns="45720" rIns="91440" bIns="45720" rtlCol="0" anchor="t">
            <a:normAutofit/>
          </a:bodyPr>
          <a:lstStyle/>
          <a:p>
            <a:r>
              <a:rPr lang="en-US">
                <a:latin typeface="+mj-lt"/>
              </a:rPr>
              <a:t>Use the QR code to see it in action-</a:t>
            </a:r>
          </a:p>
        </p:txBody>
      </p:sp>
      <p:pic>
        <p:nvPicPr>
          <p:cNvPr id="3074" name="Picture 2">
            <a:extLst>
              <a:ext uri="{FF2B5EF4-FFF2-40B4-BE49-F238E27FC236}">
                <a16:creationId xmlns:a16="http://schemas.microsoft.com/office/drawing/2014/main" id="{71305DB7-BC7D-318C-355C-9A2805F1B4A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8677" r="-156" b="31933"/>
          <a:stretch/>
        </p:blipFill>
        <p:spPr bwMode="auto">
          <a:xfrm>
            <a:off x="0" y="0"/>
            <a:ext cx="6432000" cy="6857999"/>
          </a:xfrm>
          <a:prstGeom prst="rect">
            <a:avLst/>
          </a:prstGeom>
          <a:noFill/>
          <a:extLst>
            <a:ext uri="{909E8E84-426E-40DD-AFC4-6F175D3DCCD1}">
              <a14:hiddenFill xmlns:a14="http://schemas.microsoft.com/office/drawing/2010/main">
                <a:solidFill>
                  <a:srgbClr val="FFFFFF"/>
                </a:solidFill>
              </a14:hiddenFill>
            </a:ext>
          </a:extLst>
        </p:spPr>
      </p:pic>
      <p:cxnSp>
        <p:nvCxnSpPr>
          <p:cNvPr id="3088" name="Straight Connector 308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1828CC9-0421-3228-C2C9-0CA23CE7F296}"/>
              </a:ext>
            </a:extLst>
          </p:cNvPr>
          <p:cNvSpPr txBox="1"/>
          <p:nvPr/>
        </p:nvSpPr>
        <p:spPr>
          <a:xfrm>
            <a:off x="6619127" y="2483799"/>
            <a:ext cx="5444382" cy="3591207"/>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Note the direction of movement.</a:t>
            </a:r>
          </a:p>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r>
              <a:rPr lang="en-US" sz="2000"/>
              <a:t>What is the molecule around the Na+ ions?</a:t>
            </a:r>
          </a:p>
        </p:txBody>
      </p:sp>
    </p:spTree>
    <p:extLst>
      <p:ext uri="{BB962C8B-B14F-4D97-AF65-F5344CB8AC3E}">
        <p14:creationId xmlns:p14="http://schemas.microsoft.com/office/powerpoint/2010/main" val="20064571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2EB49-EE6E-E5D2-E55C-F3A2C606CF97}"/>
              </a:ext>
            </a:extLst>
          </p:cNvPr>
          <p:cNvSpPr>
            <a:spLocks noGrp="1"/>
          </p:cNvSpPr>
          <p:nvPr>
            <p:ph type="title"/>
          </p:nvPr>
        </p:nvSpPr>
        <p:spPr>
          <a:xfrm>
            <a:off x="762001" y="1141711"/>
            <a:ext cx="3234466" cy="3474364"/>
          </a:xfrm>
        </p:spPr>
        <p:txBody>
          <a:bodyPr vert="horz" lIns="91440" tIns="45720" rIns="91440" bIns="45720" rtlCol="0" anchor="t">
            <a:normAutofit/>
          </a:bodyPr>
          <a:lstStyle/>
          <a:p>
            <a:r>
              <a:rPr lang="en-US" sz="3600">
                <a:latin typeface="+mj-lt"/>
              </a:rPr>
              <a:t>Let’s look at the Potassium (K+) Channel </a:t>
            </a:r>
          </a:p>
        </p:txBody>
      </p:sp>
      <p:cxnSp>
        <p:nvCxnSpPr>
          <p:cNvPr id="12" name="Straight Connector 11">
            <a:extLst>
              <a:ext uri="{FF2B5EF4-FFF2-40B4-BE49-F238E27FC236}">
                <a16:creationId xmlns:a16="http://schemas.microsoft.com/office/drawing/2014/main" id="{33193FD5-6A49-7562-EA76-F15D42E158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 name="Content Placeholder 6" descr="A green object with a label&#10;&#10;Description automatically generated">
            <a:extLst>
              <a:ext uri="{FF2B5EF4-FFF2-40B4-BE49-F238E27FC236}">
                <a16:creationId xmlns:a16="http://schemas.microsoft.com/office/drawing/2014/main" id="{C50D7B2D-4A0F-8BB5-124C-E0DD3358345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7003" t="19512" r="15183" b="11423"/>
          <a:stretch/>
        </p:blipFill>
        <p:spPr>
          <a:xfrm rot="5400000">
            <a:off x="5068527" y="1371602"/>
            <a:ext cx="6037008" cy="4611327"/>
          </a:xfrm>
          <a:prstGeom prst="rect">
            <a:avLst/>
          </a:prstGeom>
        </p:spPr>
      </p:pic>
    </p:spTree>
    <p:extLst>
      <p:ext uri="{BB962C8B-B14F-4D97-AF65-F5344CB8AC3E}">
        <p14:creationId xmlns:p14="http://schemas.microsoft.com/office/powerpoint/2010/main" val="1829062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nchor="ctr">
            <a:normAutofit/>
          </a:bodyPr>
          <a:lstStyle/>
          <a:p>
            <a:pPr>
              <a:spcAft>
                <a:spcPts val="600"/>
              </a:spcAft>
            </a:pPr>
            <a:fld id="{195F50F5-0325-4E13-93B8-A048A96B03AB}" type="slidenum">
              <a:rPr lang="en-US" smtClean="0"/>
              <a:pPr>
                <a:spcAft>
                  <a:spcPts val="600"/>
                </a:spcAft>
              </a:pPr>
              <a:t>35</a:t>
            </a:fld>
            <a:endParaRPr lang="en-US"/>
          </a:p>
        </p:txBody>
      </p:sp>
      <p:pic>
        <p:nvPicPr>
          <p:cNvPr id="6" name="Picture 6" descr="Shape&#10;&#10;Description automatically generated">
            <a:extLst>
              <a:ext uri="{FF2B5EF4-FFF2-40B4-BE49-F238E27FC236}">
                <a16:creationId xmlns:a16="http://schemas.microsoft.com/office/drawing/2014/main" id="{29F699D6-C37B-C1F8-2CB9-D25F8B38CF9F}"/>
              </a:ext>
            </a:extLst>
          </p:cNvPr>
          <p:cNvPicPr>
            <a:picLocks noGrp="1" noChangeAspect="1"/>
          </p:cNvPicPr>
          <p:nvPr>
            <p:ph idx="1"/>
          </p:nvPr>
        </p:nvPicPr>
        <p:blipFill rotWithShape="1">
          <a:blip r:embed="rId4"/>
          <a:srcRect l="33292" t="21675" r="34548" b="5776"/>
          <a:stretch/>
        </p:blipFill>
        <p:spPr>
          <a:xfrm>
            <a:off x="701715" y="958708"/>
            <a:ext cx="4742543" cy="5691379"/>
          </a:xfrm>
          <a:noFill/>
        </p:spPr>
      </p:pic>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nchor="t">
            <a:normAutofit/>
          </a:bodyPr>
          <a:lstStyle/>
          <a:p>
            <a:r>
              <a:rPr lang="en-US"/>
              <a:t>Homotetramer</a:t>
            </a:r>
          </a:p>
        </p:txBody>
      </p:sp>
      <p:sp>
        <p:nvSpPr>
          <p:cNvPr id="3" name="TextBox 2">
            <a:extLst>
              <a:ext uri="{FF2B5EF4-FFF2-40B4-BE49-F238E27FC236}">
                <a16:creationId xmlns:a16="http://schemas.microsoft.com/office/drawing/2014/main" id="{966F7258-A07E-9E1A-A615-7FCB8BA53A83}"/>
              </a:ext>
            </a:extLst>
          </p:cNvPr>
          <p:cNvSpPr txBox="1"/>
          <p:nvPr/>
        </p:nvSpPr>
        <p:spPr>
          <a:xfrm>
            <a:off x="5816600" y="1168400"/>
            <a:ext cx="5780888" cy="4062651"/>
          </a:xfrm>
          <a:prstGeom prst="rect">
            <a:avLst/>
          </a:prstGeom>
          <a:noFill/>
        </p:spPr>
        <p:txBody>
          <a:bodyPr wrap="square" lIns="91440" tIns="45720" rIns="91440" bIns="45720" rtlCol="0" anchor="t">
            <a:spAutoFit/>
          </a:bodyPr>
          <a:lstStyle/>
          <a:p>
            <a:r>
              <a:rPr lang="en-US" sz="2400"/>
              <a:t>The K+ channel is made up of 4 identical subunits. </a:t>
            </a:r>
          </a:p>
          <a:p>
            <a:endParaRPr lang="en-US" sz="2400"/>
          </a:p>
          <a:p>
            <a:r>
              <a:rPr lang="en-US" sz="2400"/>
              <a:t>In our </a:t>
            </a:r>
            <a:r>
              <a:rPr lang="en-US" sz="2400" err="1"/>
              <a:t>pdb</a:t>
            </a:r>
            <a:r>
              <a:rPr lang="en-US" sz="2400"/>
              <a:t> file (2A9H), the channel is broken into 4 chains</a:t>
            </a:r>
            <a:endParaRPr lang="en-US" sz="2400">
              <a:cs typeface="Calibri"/>
            </a:endParaRPr>
          </a:p>
          <a:p>
            <a:r>
              <a:rPr lang="en-US" sz="2400"/>
              <a:t>A:</a:t>
            </a:r>
            <a:endParaRPr lang="en-US" sz="2400">
              <a:cs typeface="Calibri"/>
            </a:endParaRPr>
          </a:p>
          <a:p>
            <a:r>
              <a:rPr lang="en-US" sz="2400"/>
              <a:t>B:</a:t>
            </a:r>
            <a:endParaRPr lang="en-US" sz="2400">
              <a:cs typeface="Calibri"/>
            </a:endParaRPr>
          </a:p>
          <a:p>
            <a:r>
              <a:rPr lang="en-US" sz="2400"/>
              <a:t>C:</a:t>
            </a:r>
            <a:endParaRPr lang="en-US" sz="2400">
              <a:cs typeface="Calibri"/>
            </a:endParaRPr>
          </a:p>
          <a:p>
            <a:r>
              <a:rPr lang="en-US" sz="2400"/>
              <a:t>D:</a:t>
            </a:r>
            <a:endParaRPr lang="en-US" sz="2400">
              <a:cs typeface="Calibri"/>
            </a:endParaRPr>
          </a:p>
          <a:p>
            <a:endParaRPr lang="en-US" sz="2400"/>
          </a:p>
          <a:p>
            <a:endParaRPr lang="en-US"/>
          </a:p>
        </p:txBody>
      </p:sp>
    </p:spTree>
    <p:custDataLst>
      <p:tags r:id="rId1"/>
    </p:custDataLst>
    <p:extLst>
      <p:ext uri="{BB962C8B-B14F-4D97-AF65-F5344CB8AC3E}">
        <p14:creationId xmlns:p14="http://schemas.microsoft.com/office/powerpoint/2010/main" val="4381832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D83D56-E178-0F5A-57B1-8DA9FF3246BB}"/>
              </a:ext>
            </a:extLst>
          </p:cNvPr>
          <p:cNvSpPr>
            <a:spLocks noGrp="1"/>
          </p:cNvSpPr>
          <p:nvPr>
            <p:ph type="sldNum" sz="quarter" idx="12"/>
          </p:nvPr>
        </p:nvSpPr>
        <p:spPr/>
        <p:txBody>
          <a:bodyPr/>
          <a:lstStyle/>
          <a:p>
            <a:fld id="{195F50F5-0325-4E13-93B8-A048A96B03AB}" type="slidenum">
              <a:rPr lang="en-US" smtClean="0"/>
              <a:pPr/>
              <a:t>36</a:t>
            </a:fld>
            <a:endParaRPr lang="en-US"/>
          </a:p>
        </p:txBody>
      </p:sp>
      <p:sp>
        <p:nvSpPr>
          <p:cNvPr id="4" name="Title 3">
            <a:extLst>
              <a:ext uri="{FF2B5EF4-FFF2-40B4-BE49-F238E27FC236}">
                <a16:creationId xmlns:a16="http://schemas.microsoft.com/office/drawing/2014/main" id="{B335B480-549E-6C29-0992-3AE9BA5D33BA}"/>
              </a:ext>
            </a:extLst>
          </p:cNvPr>
          <p:cNvSpPr>
            <a:spLocks noGrp="1"/>
          </p:cNvSpPr>
          <p:nvPr>
            <p:ph type="title"/>
          </p:nvPr>
        </p:nvSpPr>
        <p:spPr/>
        <p:txBody>
          <a:bodyPr/>
          <a:lstStyle/>
          <a:p>
            <a:r>
              <a:rPr lang="en-US"/>
              <a:t>This potassium channel is voltage-gated</a:t>
            </a:r>
          </a:p>
        </p:txBody>
      </p:sp>
      <p:pic>
        <p:nvPicPr>
          <p:cNvPr id="9" name="Picture 8" descr="A picture containing beverage, tea, food&#10;&#10;Description automatically generated">
            <a:extLst>
              <a:ext uri="{FF2B5EF4-FFF2-40B4-BE49-F238E27FC236}">
                <a16:creationId xmlns:a16="http://schemas.microsoft.com/office/drawing/2014/main" id="{FBF85157-FF8A-FF06-9946-E635D4135F64}"/>
              </a:ext>
            </a:extLst>
          </p:cNvPr>
          <p:cNvPicPr>
            <a:picLocks noChangeAspect="1"/>
          </p:cNvPicPr>
          <p:nvPr/>
        </p:nvPicPr>
        <p:blipFill rotWithShape="1">
          <a:blip r:embed="rId3">
            <a:extLst>
              <a:ext uri="{28A0092B-C50C-407E-A947-70E740481C1C}">
                <a14:useLocalDpi xmlns:a14="http://schemas.microsoft.com/office/drawing/2010/main" val="0"/>
              </a:ext>
            </a:extLst>
          </a:blip>
          <a:srcRect l="31855" t="10353" r="30994" b="12063"/>
          <a:stretch/>
        </p:blipFill>
        <p:spPr>
          <a:xfrm>
            <a:off x="858817" y="958707"/>
            <a:ext cx="4399880" cy="5818611"/>
          </a:xfrm>
          <a:prstGeom prst="rect">
            <a:avLst/>
          </a:prstGeom>
        </p:spPr>
      </p:pic>
      <p:pic>
        <p:nvPicPr>
          <p:cNvPr id="11" name="Picture 10" descr="A picture containing food, beverage, flower, plant&#10;&#10;Description automatically generated">
            <a:extLst>
              <a:ext uri="{FF2B5EF4-FFF2-40B4-BE49-F238E27FC236}">
                <a16:creationId xmlns:a16="http://schemas.microsoft.com/office/drawing/2014/main" id="{C9A8D69E-746B-D451-81EC-1BD0774126D6}"/>
              </a:ext>
            </a:extLst>
          </p:cNvPr>
          <p:cNvPicPr>
            <a:picLocks noChangeAspect="1"/>
          </p:cNvPicPr>
          <p:nvPr/>
        </p:nvPicPr>
        <p:blipFill rotWithShape="1">
          <a:blip r:embed="rId4">
            <a:extLst>
              <a:ext uri="{28A0092B-C50C-407E-A947-70E740481C1C}">
                <a14:useLocalDpi xmlns:a14="http://schemas.microsoft.com/office/drawing/2010/main" val="0"/>
              </a:ext>
            </a:extLst>
          </a:blip>
          <a:srcRect l="24107" t="9726" r="23742" b="8146"/>
          <a:stretch/>
        </p:blipFill>
        <p:spPr>
          <a:xfrm>
            <a:off x="6460986" y="1688596"/>
            <a:ext cx="4370723" cy="4358831"/>
          </a:xfrm>
          <a:prstGeom prst="rect">
            <a:avLst/>
          </a:prstGeom>
        </p:spPr>
      </p:pic>
      <p:cxnSp>
        <p:nvCxnSpPr>
          <p:cNvPr id="13" name="Straight Connector 12">
            <a:extLst>
              <a:ext uri="{FF2B5EF4-FFF2-40B4-BE49-F238E27FC236}">
                <a16:creationId xmlns:a16="http://schemas.microsoft.com/office/drawing/2014/main" id="{A7549D34-8905-0923-B14E-022D69F6E764}"/>
              </a:ext>
            </a:extLst>
          </p:cNvPr>
          <p:cNvCxnSpPr>
            <a:cxnSpLocks/>
          </p:cNvCxnSpPr>
          <p:nvPr/>
        </p:nvCxnSpPr>
        <p:spPr>
          <a:xfrm>
            <a:off x="1161824" y="1557867"/>
            <a:ext cx="4866442" cy="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14" name="Straight Connector 13">
            <a:extLst>
              <a:ext uri="{FF2B5EF4-FFF2-40B4-BE49-F238E27FC236}">
                <a16:creationId xmlns:a16="http://schemas.microsoft.com/office/drawing/2014/main" id="{7164FF4D-93C2-FFBF-4C2E-37AA58F03AB4}"/>
              </a:ext>
            </a:extLst>
          </p:cNvPr>
          <p:cNvCxnSpPr/>
          <p:nvPr/>
        </p:nvCxnSpPr>
        <p:spPr>
          <a:xfrm>
            <a:off x="1161823" y="2709334"/>
            <a:ext cx="4866443" cy="0"/>
          </a:xfrm>
          <a:prstGeom prst="line">
            <a:avLst/>
          </a:prstGeom>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830626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D83D56-E178-0F5A-57B1-8DA9FF3246BB}"/>
              </a:ext>
            </a:extLst>
          </p:cNvPr>
          <p:cNvSpPr>
            <a:spLocks noGrp="1"/>
          </p:cNvSpPr>
          <p:nvPr>
            <p:ph type="sldNum" sz="quarter" idx="12"/>
          </p:nvPr>
        </p:nvSpPr>
        <p:spPr/>
        <p:txBody>
          <a:bodyPr/>
          <a:lstStyle/>
          <a:p>
            <a:fld id="{195F50F5-0325-4E13-93B8-A048A96B03AB}" type="slidenum">
              <a:rPr lang="en-US" smtClean="0"/>
              <a:pPr/>
              <a:t>37</a:t>
            </a:fld>
            <a:endParaRPr lang="en-US"/>
          </a:p>
        </p:txBody>
      </p:sp>
      <p:sp>
        <p:nvSpPr>
          <p:cNvPr id="4" name="Title 3">
            <a:extLst>
              <a:ext uri="{FF2B5EF4-FFF2-40B4-BE49-F238E27FC236}">
                <a16:creationId xmlns:a16="http://schemas.microsoft.com/office/drawing/2014/main" id="{B335B480-549E-6C29-0992-3AE9BA5D33BA}"/>
              </a:ext>
            </a:extLst>
          </p:cNvPr>
          <p:cNvSpPr>
            <a:spLocks noGrp="1"/>
          </p:cNvSpPr>
          <p:nvPr>
            <p:ph type="title"/>
          </p:nvPr>
        </p:nvSpPr>
        <p:spPr/>
        <p:txBody>
          <a:bodyPr/>
          <a:lstStyle/>
          <a:p>
            <a:r>
              <a:rPr lang="en-US"/>
              <a:t>This potassium channel is voltage-gated</a:t>
            </a:r>
          </a:p>
        </p:txBody>
      </p:sp>
      <p:pic>
        <p:nvPicPr>
          <p:cNvPr id="5" name="Picture 4">
            <a:extLst>
              <a:ext uri="{FF2B5EF4-FFF2-40B4-BE49-F238E27FC236}">
                <a16:creationId xmlns:a16="http://schemas.microsoft.com/office/drawing/2014/main" id="{AE312F02-4956-2FF4-84B4-CC808110CEFC}"/>
              </a:ext>
            </a:extLst>
          </p:cNvPr>
          <p:cNvPicPr>
            <a:picLocks noChangeAspect="1"/>
          </p:cNvPicPr>
          <p:nvPr/>
        </p:nvPicPr>
        <p:blipFill rotWithShape="1">
          <a:blip r:embed="rId3">
            <a:extLst>
              <a:ext uri="{28A0092B-C50C-407E-A947-70E740481C1C}">
                <a14:useLocalDpi xmlns:a14="http://schemas.microsoft.com/office/drawing/2010/main" val="0"/>
              </a:ext>
            </a:extLst>
          </a:blip>
          <a:srcRect l="34853" t="10754" r="35147" b="7420"/>
          <a:stretch/>
        </p:blipFill>
        <p:spPr>
          <a:xfrm>
            <a:off x="1430767" y="1187054"/>
            <a:ext cx="3657601" cy="4883972"/>
          </a:xfrm>
          <a:prstGeom prst="rect">
            <a:avLst/>
          </a:prstGeom>
        </p:spPr>
      </p:pic>
      <p:pic>
        <p:nvPicPr>
          <p:cNvPr id="7" name="Picture 6" descr="Arrow&#10;&#10;Description automatically generated">
            <a:extLst>
              <a:ext uri="{FF2B5EF4-FFF2-40B4-BE49-F238E27FC236}">
                <a16:creationId xmlns:a16="http://schemas.microsoft.com/office/drawing/2014/main" id="{1D402304-5376-B0C0-1845-BAAAEBF93664}"/>
              </a:ext>
            </a:extLst>
          </p:cNvPr>
          <p:cNvPicPr>
            <a:picLocks noChangeAspect="1"/>
          </p:cNvPicPr>
          <p:nvPr/>
        </p:nvPicPr>
        <p:blipFill rotWithShape="1">
          <a:blip r:embed="rId4">
            <a:extLst>
              <a:ext uri="{28A0092B-C50C-407E-A947-70E740481C1C}">
                <a14:useLocalDpi xmlns:a14="http://schemas.microsoft.com/office/drawing/2010/main" val="0"/>
              </a:ext>
            </a:extLst>
          </a:blip>
          <a:srcRect l="34766" t="18864" r="35234" b="19856"/>
          <a:stretch/>
        </p:blipFill>
        <p:spPr>
          <a:xfrm>
            <a:off x="6306839" y="1800239"/>
            <a:ext cx="3657601" cy="3657601"/>
          </a:xfrm>
          <a:prstGeom prst="rect">
            <a:avLst/>
          </a:prstGeom>
        </p:spPr>
      </p:pic>
    </p:spTree>
    <p:extLst>
      <p:ext uri="{BB962C8B-B14F-4D97-AF65-F5344CB8AC3E}">
        <p14:creationId xmlns:p14="http://schemas.microsoft.com/office/powerpoint/2010/main" val="33734559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987216-7B1A-D714-C504-68C3E40B3063}"/>
              </a:ext>
            </a:extLst>
          </p:cNvPr>
          <p:cNvSpPr>
            <a:spLocks noGrp="1"/>
          </p:cNvSpPr>
          <p:nvPr>
            <p:ph type="sldNum" sz="quarter" idx="12"/>
          </p:nvPr>
        </p:nvSpPr>
        <p:spPr/>
        <p:txBody>
          <a:bodyPr/>
          <a:lstStyle/>
          <a:p>
            <a:fld id="{195F50F5-0325-4E13-93B8-A048A96B03AB}" type="slidenum">
              <a:rPr lang="en-US" smtClean="0"/>
              <a:pPr/>
              <a:t>38</a:t>
            </a:fld>
            <a:endParaRPr lang="en-US"/>
          </a:p>
        </p:txBody>
      </p:sp>
      <p:sp>
        <p:nvSpPr>
          <p:cNvPr id="3" name="Content Placeholder 2">
            <a:extLst>
              <a:ext uri="{FF2B5EF4-FFF2-40B4-BE49-F238E27FC236}">
                <a16:creationId xmlns:a16="http://schemas.microsoft.com/office/drawing/2014/main" id="{682F2956-A5E2-634C-8E12-CD6DA5A1BEA1}"/>
              </a:ext>
            </a:extLst>
          </p:cNvPr>
          <p:cNvSpPr>
            <a:spLocks noGrp="1"/>
          </p:cNvSpPr>
          <p:nvPr>
            <p:ph idx="1"/>
          </p:nvPr>
        </p:nvSpPr>
        <p:spPr/>
        <p:txBody>
          <a:bodyPr vert="horz" lIns="91440" tIns="45720" rIns="91440" bIns="45720" rtlCol="0" anchor="t">
            <a:normAutofit/>
          </a:bodyPr>
          <a:lstStyle/>
          <a:p>
            <a:r>
              <a:rPr lang="en-US">
                <a:latin typeface="Verdana Pro"/>
              </a:rPr>
              <a:t>K</a:t>
            </a:r>
            <a:r>
              <a:rPr lang="en-US" baseline="30000">
                <a:latin typeface="Verdana Pro"/>
              </a:rPr>
              <a:t>+</a:t>
            </a:r>
            <a:r>
              <a:rPr lang="en-US">
                <a:latin typeface="Verdana Pro"/>
              </a:rPr>
              <a:t> channels play an important role in the nervous system and generating an action potential (message). K</a:t>
            </a:r>
            <a:r>
              <a:rPr lang="en-US" baseline="30000">
                <a:latin typeface="Verdana Pro"/>
              </a:rPr>
              <a:t>+</a:t>
            </a:r>
            <a:r>
              <a:rPr lang="en-US">
                <a:latin typeface="Verdana Pro"/>
              </a:rPr>
              <a:t> channels are highly selective in the ions it allows to pass through.</a:t>
            </a:r>
          </a:p>
          <a:p>
            <a:endParaRPr lang="en-US"/>
          </a:p>
          <a:p>
            <a:r>
              <a:rPr lang="en-US" i="1">
                <a:solidFill>
                  <a:srgbClr val="7030A0"/>
                </a:solidFill>
                <a:latin typeface="Verdana Pro"/>
              </a:rPr>
              <a:t>Why do you </a:t>
            </a:r>
          </a:p>
          <a:p>
            <a:pPr marL="0" indent="0">
              <a:buNone/>
            </a:pPr>
            <a:r>
              <a:rPr lang="en-US" i="1">
                <a:solidFill>
                  <a:srgbClr val="7030A0"/>
                </a:solidFill>
                <a:latin typeface="Verdana Pro"/>
              </a:rPr>
              <a:t>  suppose this is </a:t>
            </a:r>
            <a:endParaRPr lang="en-US" i="1">
              <a:solidFill>
                <a:srgbClr val="7030A0"/>
              </a:solidFill>
            </a:endParaRPr>
          </a:p>
          <a:p>
            <a:pPr marL="0" indent="0">
              <a:buNone/>
            </a:pPr>
            <a:r>
              <a:rPr lang="en-US" i="1">
                <a:solidFill>
                  <a:srgbClr val="7030A0"/>
                </a:solidFill>
                <a:latin typeface="Verdana Pro"/>
              </a:rPr>
              <a:t>  important?</a:t>
            </a:r>
          </a:p>
          <a:p>
            <a:pPr marL="0" indent="0">
              <a:buNone/>
            </a:pPr>
            <a:endParaRPr lang="en-US"/>
          </a:p>
          <a:p>
            <a:pPr marL="0" indent="0">
              <a:buNone/>
            </a:pPr>
            <a:r>
              <a:rPr lang="en-US" sz="2000">
                <a:latin typeface="Verdana Pro"/>
              </a:rPr>
              <a:t>Protein “Fingerprint”:</a:t>
            </a:r>
          </a:p>
          <a:p>
            <a:pPr marL="0" indent="0">
              <a:buNone/>
            </a:pPr>
            <a:r>
              <a:rPr lang="en-US" sz="2000">
                <a:latin typeface="Verdana Pro"/>
              </a:rPr>
              <a:t>TTVGYG</a:t>
            </a:r>
          </a:p>
        </p:txBody>
      </p:sp>
      <p:sp>
        <p:nvSpPr>
          <p:cNvPr id="4" name="Title 3">
            <a:extLst>
              <a:ext uri="{FF2B5EF4-FFF2-40B4-BE49-F238E27FC236}">
                <a16:creationId xmlns:a16="http://schemas.microsoft.com/office/drawing/2014/main" id="{678E05D6-8F9F-7410-9050-6CD57C1FDF26}"/>
              </a:ext>
            </a:extLst>
          </p:cNvPr>
          <p:cNvSpPr>
            <a:spLocks noGrp="1"/>
          </p:cNvSpPr>
          <p:nvPr>
            <p:ph type="title"/>
          </p:nvPr>
        </p:nvSpPr>
        <p:spPr/>
        <p:txBody>
          <a:bodyPr/>
          <a:lstStyle/>
          <a:p>
            <a:r>
              <a:rPr lang="en-US"/>
              <a:t>What does a K</a:t>
            </a:r>
            <a:r>
              <a:rPr lang="en-US" baseline="30000"/>
              <a:t>+</a:t>
            </a:r>
            <a:r>
              <a:rPr lang="en-US"/>
              <a:t> channel do?</a:t>
            </a:r>
          </a:p>
        </p:txBody>
      </p:sp>
      <p:pic>
        <p:nvPicPr>
          <p:cNvPr id="6146" name="Picture 2" descr="See the source image">
            <a:extLst>
              <a:ext uri="{FF2B5EF4-FFF2-40B4-BE49-F238E27FC236}">
                <a16:creationId xmlns:a16="http://schemas.microsoft.com/office/drawing/2014/main" id="{B98D8301-9A86-48F6-0502-AEBE7CB979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9633" y="2673620"/>
            <a:ext cx="7146175" cy="399087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85682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58C626-7744-5759-A9F1-A589B8BE46C2}"/>
              </a:ext>
            </a:extLst>
          </p:cNvPr>
          <p:cNvSpPr>
            <a:spLocks noGrp="1"/>
          </p:cNvSpPr>
          <p:nvPr>
            <p:ph type="sldNum" sz="quarter" idx="12"/>
          </p:nvPr>
        </p:nvSpPr>
        <p:spPr/>
        <p:txBody>
          <a:bodyPr/>
          <a:lstStyle/>
          <a:p>
            <a:fld id="{195F50F5-0325-4E13-93B8-A048A96B03AB}" type="slidenum">
              <a:rPr lang="en-US" smtClean="0"/>
              <a:pPr/>
              <a:t>39</a:t>
            </a:fld>
            <a:endParaRPr lang="en-US"/>
          </a:p>
        </p:txBody>
      </p:sp>
      <p:sp>
        <p:nvSpPr>
          <p:cNvPr id="3" name="Content Placeholder 2">
            <a:extLst>
              <a:ext uri="{FF2B5EF4-FFF2-40B4-BE49-F238E27FC236}">
                <a16:creationId xmlns:a16="http://schemas.microsoft.com/office/drawing/2014/main" id="{C762B17E-8FAB-AE77-C61E-2ECE243DE92D}"/>
              </a:ext>
            </a:extLst>
          </p:cNvPr>
          <p:cNvSpPr>
            <a:spLocks noGrp="1"/>
          </p:cNvSpPr>
          <p:nvPr>
            <p:ph idx="1"/>
          </p:nvPr>
        </p:nvSpPr>
        <p:spPr>
          <a:xfrm>
            <a:off x="957751" y="2150848"/>
            <a:ext cx="10581297" cy="5331413"/>
          </a:xfrm>
        </p:spPr>
        <p:txBody>
          <a:bodyPr vert="horz" lIns="91440" tIns="45720" rIns="91440" bIns="45720" rtlCol="0" anchor="t">
            <a:normAutofit/>
          </a:bodyPr>
          <a:lstStyle/>
          <a:p>
            <a:pPr marL="0" indent="0">
              <a:buNone/>
            </a:pPr>
            <a:r>
              <a:rPr lang="en-US">
                <a:latin typeface="Verdana Pro"/>
              </a:rPr>
              <a:t>The carbonyl oxygens of the </a:t>
            </a:r>
          </a:p>
          <a:p>
            <a:pPr marL="0" indent="0">
              <a:buNone/>
            </a:pPr>
            <a:r>
              <a:rPr lang="en-US">
                <a:latin typeface="Verdana Pro"/>
              </a:rPr>
              <a:t>6 signature sequence amino</a:t>
            </a:r>
          </a:p>
          <a:p>
            <a:pPr marL="0" indent="0">
              <a:buNone/>
            </a:pPr>
            <a:r>
              <a:rPr lang="en-US">
                <a:latin typeface="Verdana Pro"/>
              </a:rPr>
              <a:t>acids (TTVGYG) in the </a:t>
            </a:r>
          </a:p>
          <a:p>
            <a:pPr marL="0" indent="0">
              <a:buNone/>
            </a:pPr>
            <a:r>
              <a:rPr lang="en-US">
                <a:latin typeface="Verdana Pro"/>
              </a:rPr>
              <a:t>backbone are oriented </a:t>
            </a:r>
          </a:p>
          <a:p>
            <a:pPr marL="0" indent="0">
              <a:buNone/>
            </a:pPr>
            <a:r>
              <a:rPr lang="en-US">
                <a:latin typeface="Verdana Pro"/>
              </a:rPr>
              <a:t>towards the pore.</a:t>
            </a:r>
          </a:p>
          <a:p>
            <a:pPr marL="0" indent="0">
              <a:buNone/>
            </a:pPr>
            <a:endParaRPr lang="en-US">
              <a:latin typeface="Verdana Pro"/>
            </a:endParaRPr>
          </a:p>
          <a:p>
            <a:endParaRPr lang="en-US">
              <a:latin typeface="Verdana Pro"/>
            </a:endParaRPr>
          </a:p>
          <a:p>
            <a:endParaRPr lang="en-US">
              <a:latin typeface="Verdana Pro"/>
            </a:endParaRPr>
          </a:p>
        </p:txBody>
      </p:sp>
      <p:sp>
        <p:nvSpPr>
          <p:cNvPr id="4" name="Title 3">
            <a:extLst>
              <a:ext uri="{FF2B5EF4-FFF2-40B4-BE49-F238E27FC236}">
                <a16:creationId xmlns:a16="http://schemas.microsoft.com/office/drawing/2014/main" id="{872B78BA-667E-1C5B-C4D9-6B8508E325A9}"/>
              </a:ext>
            </a:extLst>
          </p:cNvPr>
          <p:cNvSpPr>
            <a:spLocks noGrp="1"/>
          </p:cNvSpPr>
          <p:nvPr>
            <p:ph type="title"/>
          </p:nvPr>
        </p:nvSpPr>
        <p:spPr/>
        <p:txBody>
          <a:bodyPr/>
          <a:lstStyle/>
          <a:p>
            <a:r>
              <a:rPr lang="en-US">
                <a:latin typeface="Verdana Pro SemiBold"/>
              </a:rPr>
              <a:t>The carbonyl groups</a:t>
            </a:r>
            <a:endParaRPr lang="en-US"/>
          </a:p>
        </p:txBody>
      </p:sp>
      <p:sp>
        <p:nvSpPr>
          <p:cNvPr id="8" name="AutoShape 7">
            <a:extLst>
              <a:ext uri="{FF2B5EF4-FFF2-40B4-BE49-F238E27FC236}">
                <a16:creationId xmlns:a16="http://schemas.microsoft.com/office/drawing/2014/main" id="{4803BA4D-21B4-8A71-3C49-73B8FFD64624}"/>
              </a:ext>
            </a:extLst>
          </p:cNvPr>
          <p:cNvSpPr>
            <a:spLocks noChangeAspect="1" noChangeArrowheads="1"/>
          </p:cNvSpPr>
          <p:nvPr/>
        </p:nvSpPr>
        <p:spPr bwMode="auto">
          <a:xfrm>
            <a:off x="4453467" y="3276599"/>
            <a:ext cx="1794933" cy="17949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descr="A picture containing cake, birthday, indoor, decorated&#10;&#10;Description automatically generated">
            <a:extLst>
              <a:ext uri="{FF2B5EF4-FFF2-40B4-BE49-F238E27FC236}">
                <a16:creationId xmlns:a16="http://schemas.microsoft.com/office/drawing/2014/main" id="{3C0D1256-CC66-62F0-2848-56FA04575F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7515" y="988297"/>
            <a:ext cx="5223153" cy="5223153"/>
          </a:xfrm>
          <a:prstGeom prst="rect">
            <a:avLst/>
          </a:prstGeom>
        </p:spPr>
      </p:pic>
    </p:spTree>
    <p:extLst>
      <p:ext uri="{BB962C8B-B14F-4D97-AF65-F5344CB8AC3E}">
        <p14:creationId xmlns:p14="http://schemas.microsoft.com/office/powerpoint/2010/main" val="1485120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a:solidFill>
                  <a:srgbClr val="000000"/>
                </a:solidFill>
                <a:effectLst/>
                <a:latin typeface="Times New Roman" panose="02020603050405020304" pitchFamily="18" charset="0"/>
              </a:rPr>
              <a:t> </a:t>
            </a:r>
            <a:endParaRPr lang="en-US"/>
          </a:p>
        </p:txBody>
      </p:sp>
      <p:pic>
        <p:nvPicPr>
          <p:cNvPr id="3074" name="Picture 2" descr="Image result for CH4 Covalent Bond">
            <a:extLst>
              <a:ext uri="{FF2B5EF4-FFF2-40B4-BE49-F238E27FC236}">
                <a16:creationId xmlns:a16="http://schemas.microsoft.com/office/drawing/2014/main" id="{A43EB274-7D46-04A7-D29F-86622DFF28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0743"/>
          <a:stretch/>
        </p:blipFill>
        <p:spPr bwMode="auto">
          <a:xfrm>
            <a:off x="6544937" y="2268366"/>
            <a:ext cx="3931883" cy="38143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ch4">
            <a:extLst>
              <a:ext uri="{FF2B5EF4-FFF2-40B4-BE49-F238E27FC236}">
                <a16:creationId xmlns:a16="http://schemas.microsoft.com/office/drawing/2014/main" id="{D373707D-17A5-2EC6-5DC3-31991D7D85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0670" y="2021212"/>
            <a:ext cx="3496937" cy="393405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24D5FF1-07F8-3342-B285-D9447EEE5673}"/>
              </a:ext>
            </a:extLst>
          </p:cNvPr>
          <p:cNvSpPr txBox="1"/>
          <p:nvPr/>
        </p:nvSpPr>
        <p:spPr>
          <a:xfrm>
            <a:off x="1231064" y="1117264"/>
            <a:ext cx="8780444" cy="584775"/>
          </a:xfrm>
          <a:prstGeom prst="rect">
            <a:avLst/>
          </a:prstGeom>
          <a:noFill/>
        </p:spPr>
        <p:txBody>
          <a:bodyPr wrap="square" rtlCol="0">
            <a:spAutoFit/>
          </a:bodyPr>
          <a:lstStyle/>
          <a:p>
            <a:pPr algn="ctr"/>
            <a:r>
              <a:rPr lang="en-US" sz="3200"/>
              <a:t>What about Methane?</a:t>
            </a:r>
          </a:p>
        </p:txBody>
      </p:sp>
    </p:spTree>
    <p:extLst>
      <p:ext uri="{BB962C8B-B14F-4D97-AF65-F5344CB8AC3E}">
        <p14:creationId xmlns:p14="http://schemas.microsoft.com/office/powerpoint/2010/main" val="1138205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cake, birthday, indoor, green&#10;&#10;Description automatically generated">
            <a:extLst>
              <a:ext uri="{FF2B5EF4-FFF2-40B4-BE49-F238E27FC236}">
                <a16:creationId xmlns:a16="http://schemas.microsoft.com/office/drawing/2014/main" id="{282EFE03-D5C1-D78B-F91E-B611B5FCA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9719" y="974888"/>
            <a:ext cx="5102062" cy="5102062"/>
          </a:xfrm>
          <a:prstGeom prst="rect">
            <a:avLst/>
          </a:prstGeom>
        </p:spPr>
      </p:pic>
      <p:sp>
        <p:nvSpPr>
          <p:cNvPr id="2" name="Slide Number Placeholder 1">
            <a:extLst>
              <a:ext uri="{FF2B5EF4-FFF2-40B4-BE49-F238E27FC236}">
                <a16:creationId xmlns:a16="http://schemas.microsoft.com/office/drawing/2014/main" id="{6B58C626-7744-5759-A9F1-A589B8BE46C2}"/>
              </a:ext>
            </a:extLst>
          </p:cNvPr>
          <p:cNvSpPr>
            <a:spLocks noGrp="1"/>
          </p:cNvSpPr>
          <p:nvPr>
            <p:ph type="sldNum" sz="quarter" idx="12"/>
          </p:nvPr>
        </p:nvSpPr>
        <p:spPr/>
        <p:txBody>
          <a:bodyPr/>
          <a:lstStyle/>
          <a:p>
            <a:fld id="{195F50F5-0325-4E13-93B8-A048A96B03AB}" type="slidenum">
              <a:rPr lang="en-US" smtClean="0"/>
              <a:pPr/>
              <a:t>40</a:t>
            </a:fld>
            <a:endParaRPr lang="en-US"/>
          </a:p>
        </p:txBody>
      </p:sp>
      <p:sp>
        <p:nvSpPr>
          <p:cNvPr id="3" name="Content Placeholder 2">
            <a:extLst>
              <a:ext uri="{FF2B5EF4-FFF2-40B4-BE49-F238E27FC236}">
                <a16:creationId xmlns:a16="http://schemas.microsoft.com/office/drawing/2014/main" id="{C762B17E-8FAB-AE77-C61E-2ECE243DE92D}"/>
              </a:ext>
            </a:extLst>
          </p:cNvPr>
          <p:cNvSpPr>
            <a:spLocks noGrp="1"/>
          </p:cNvSpPr>
          <p:nvPr>
            <p:ph idx="1"/>
          </p:nvPr>
        </p:nvSpPr>
        <p:spPr>
          <a:xfrm>
            <a:off x="805351" y="2198023"/>
            <a:ext cx="10581297" cy="5331413"/>
          </a:xfrm>
        </p:spPr>
        <p:txBody>
          <a:bodyPr vert="horz" lIns="91440" tIns="45720" rIns="91440" bIns="45720" rtlCol="0" anchor="t">
            <a:normAutofit/>
          </a:bodyPr>
          <a:lstStyle/>
          <a:p>
            <a:pPr marL="0" indent="0">
              <a:buNone/>
            </a:pPr>
            <a:r>
              <a:rPr lang="en-US">
                <a:latin typeface="Verdana Pro"/>
              </a:rPr>
              <a:t>Then polarity of the carbonyl </a:t>
            </a:r>
          </a:p>
          <a:p>
            <a:pPr marL="0" indent="0">
              <a:buNone/>
            </a:pPr>
            <a:r>
              <a:rPr lang="en-US">
                <a:latin typeface="Verdana Pro"/>
              </a:rPr>
              <a:t>groups remove water from a </a:t>
            </a:r>
          </a:p>
          <a:p>
            <a:pPr marL="0" indent="0">
              <a:buNone/>
            </a:pPr>
            <a:r>
              <a:rPr lang="en-US">
                <a:latin typeface="Verdana Pro"/>
              </a:rPr>
              <a:t>hydrated K+ ion near the </a:t>
            </a:r>
          </a:p>
          <a:p>
            <a:pPr marL="0" indent="0">
              <a:buNone/>
            </a:pPr>
            <a:r>
              <a:rPr lang="en-US">
                <a:latin typeface="Verdana Pro"/>
              </a:rPr>
              <a:t>vestibule and facilitate its </a:t>
            </a:r>
          </a:p>
          <a:p>
            <a:pPr marL="0" indent="0">
              <a:buNone/>
            </a:pPr>
            <a:r>
              <a:rPr lang="en-US">
                <a:latin typeface="Verdana Pro"/>
              </a:rPr>
              <a:t>movement through the pore </a:t>
            </a:r>
          </a:p>
          <a:p>
            <a:pPr marL="0" indent="0">
              <a:buNone/>
            </a:pPr>
            <a:r>
              <a:rPr lang="en-US">
                <a:latin typeface="Verdana Pro"/>
              </a:rPr>
              <a:t>like an elevator.</a:t>
            </a:r>
          </a:p>
          <a:p>
            <a:pPr marL="0" indent="0">
              <a:buNone/>
            </a:pPr>
            <a:endParaRPr lang="en-US">
              <a:latin typeface="Verdana Pro"/>
            </a:endParaRPr>
          </a:p>
        </p:txBody>
      </p:sp>
      <p:sp>
        <p:nvSpPr>
          <p:cNvPr id="4" name="Title 3">
            <a:extLst>
              <a:ext uri="{FF2B5EF4-FFF2-40B4-BE49-F238E27FC236}">
                <a16:creationId xmlns:a16="http://schemas.microsoft.com/office/drawing/2014/main" id="{872B78BA-667E-1C5B-C4D9-6B8508E325A9}"/>
              </a:ext>
            </a:extLst>
          </p:cNvPr>
          <p:cNvSpPr>
            <a:spLocks noGrp="1"/>
          </p:cNvSpPr>
          <p:nvPr>
            <p:ph type="title"/>
          </p:nvPr>
        </p:nvSpPr>
        <p:spPr/>
        <p:txBody>
          <a:bodyPr/>
          <a:lstStyle/>
          <a:p>
            <a:r>
              <a:rPr lang="en-US">
                <a:latin typeface="Verdana Pro SemiBold"/>
              </a:rPr>
              <a:t>The carbonyl groups</a:t>
            </a:r>
            <a:endParaRPr lang="en-US"/>
          </a:p>
        </p:txBody>
      </p:sp>
      <p:sp>
        <p:nvSpPr>
          <p:cNvPr id="5" name="Arrow: Up 4">
            <a:extLst>
              <a:ext uri="{FF2B5EF4-FFF2-40B4-BE49-F238E27FC236}">
                <a16:creationId xmlns:a16="http://schemas.microsoft.com/office/drawing/2014/main" id="{2B4A2C97-A966-CACE-A576-A6F0E6B2BE0A}"/>
              </a:ext>
            </a:extLst>
          </p:cNvPr>
          <p:cNvSpPr>
            <a:spLocks/>
          </p:cNvSpPr>
          <p:nvPr/>
        </p:nvSpPr>
        <p:spPr>
          <a:xfrm>
            <a:off x="9024167" y="4260914"/>
            <a:ext cx="801500" cy="760420"/>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Up 5">
            <a:extLst>
              <a:ext uri="{FF2B5EF4-FFF2-40B4-BE49-F238E27FC236}">
                <a16:creationId xmlns:a16="http://schemas.microsoft.com/office/drawing/2014/main" id="{E7668F1F-820C-FFD9-9142-0279F55C3FD3}"/>
              </a:ext>
            </a:extLst>
          </p:cNvPr>
          <p:cNvSpPr>
            <a:spLocks/>
          </p:cNvSpPr>
          <p:nvPr/>
        </p:nvSpPr>
        <p:spPr>
          <a:xfrm>
            <a:off x="8829420" y="2712178"/>
            <a:ext cx="801500" cy="830228"/>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icture containing drawing, ball&#10;&#10;Description automatically generated">
            <a:extLst>
              <a:ext uri="{FF2B5EF4-FFF2-40B4-BE49-F238E27FC236}">
                <a16:creationId xmlns:a16="http://schemas.microsoft.com/office/drawing/2014/main" id="{9365B9DB-7B60-03A0-67C2-1193EF19E0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017099">
            <a:off x="8129748" y="5510589"/>
            <a:ext cx="405714" cy="405714"/>
          </a:xfrm>
          <a:prstGeom prst="rect">
            <a:avLst/>
          </a:prstGeom>
        </p:spPr>
      </p:pic>
      <p:pic>
        <p:nvPicPr>
          <p:cNvPr id="13" name="Picture 12" descr="A picture containing drawing, ball&#10;&#10;Description automatically generated">
            <a:extLst>
              <a:ext uri="{FF2B5EF4-FFF2-40B4-BE49-F238E27FC236}">
                <a16:creationId xmlns:a16="http://schemas.microsoft.com/office/drawing/2014/main" id="{A42389A9-4706-70A3-6584-43F083E3AE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728908">
            <a:off x="8793930" y="5781677"/>
            <a:ext cx="409072" cy="409072"/>
          </a:xfrm>
          <a:prstGeom prst="rect">
            <a:avLst/>
          </a:prstGeom>
        </p:spPr>
      </p:pic>
      <p:pic>
        <p:nvPicPr>
          <p:cNvPr id="14" name="Picture 13" descr="A picture containing drawing, ball&#10;&#10;Description automatically generated">
            <a:extLst>
              <a:ext uri="{FF2B5EF4-FFF2-40B4-BE49-F238E27FC236}">
                <a16:creationId xmlns:a16="http://schemas.microsoft.com/office/drawing/2014/main" id="{51ABFC95-E8AF-539C-5708-8C633A71E4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387775">
            <a:off x="10167356" y="5659566"/>
            <a:ext cx="440763" cy="440763"/>
          </a:xfrm>
          <a:prstGeom prst="rect">
            <a:avLst/>
          </a:prstGeom>
        </p:spPr>
      </p:pic>
      <p:cxnSp>
        <p:nvCxnSpPr>
          <p:cNvPr id="16" name="Straight Arrow Connector 15">
            <a:extLst>
              <a:ext uri="{FF2B5EF4-FFF2-40B4-BE49-F238E27FC236}">
                <a16:creationId xmlns:a16="http://schemas.microsoft.com/office/drawing/2014/main" id="{92720E60-DA79-9448-538F-B848EDA3D66E}"/>
              </a:ext>
            </a:extLst>
          </p:cNvPr>
          <p:cNvCxnSpPr>
            <a:cxnSpLocks/>
            <a:endCxn id="14" idx="0"/>
          </p:cNvCxnSpPr>
          <p:nvPr/>
        </p:nvCxnSpPr>
        <p:spPr>
          <a:xfrm>
            <a:off x="9816293" y="5571734"/>
            <a:ext cx="394205" cy="17724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8" name="Straight Arrow Connector 17">
            <a:extLst>
              <a:ext uri="{FF2B5EF4-FFF2-40B4-BE49-F238E27FC236}">
                <a16:creationId xmlns:a16="http://schemas.microsoft.com/office/drawing/2014/main" id="{385AF412-5719-EBFB-FB7F-ADBEC728CB43}"/>
              </a:ext>
            </a:extLst>
          </p:cNvPr>
          <p:cNvCxnSpPr>
            <a:cxnSpLocks/>
          </p:cNvCxnSpPr>
          <p:nvPr/>
        </p:nvCxnSpPr>
        <p:spPr>
          <a:xfrm flipH="1">
            <a:off x="9155292" y="5748974"/>
            <a:ext cx="333185" cy="14491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0" name="Straight Arrow Connector 19">
            <a:extLst>
              <a:ext uri="{FF2B5EF4-FFF2-40B4-BE49-F238E27FC236}">
                <a16:creationId xmlns:a16="http://schemas.microsoft.com/office/drawing/2014/main" id="{D496AA7F-82E7-592B-45BB-D186A83AAF02}"/>
              </a:ext>
            </a:extLst>
          </p:cNvPr>
          <p:cNvCxnSpPr>
            <a:cxnSpLocks/>
          </p:cNvCxnSpPr>
          <p:nvPr/>
        </p:nvCxnSpPr>
        <p:spPr>
          <a:xfrm flipH="1">
            <a:off x="8539920" y="5474500"/>
            <a:ext cx="796290" cy="14185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841186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cake, birthday, indoor, green&#10;&#10;Description automatically generated">
            <a:extLst>
              <a:ext uri="{FF2B5EF4-FFF2-40B4-BE49-F238E27FC236}">
                <a16:creationId xmlns:a16="http://schemas.microsoft.com/office/drawing/2014/main" id="{1F406F2E-85FD-2963-AD56-F894570B71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1254" y="1396407"/>
            <a:ext cx="5184358" cy="5184358"/>
          </a:xfrm>
          <a:prstGeom prst="rect">
            <a:avLst/>
          </a:prstGeom>
        </p:spPr>
      </p:pic>
      <p:sp>
        <p:nvSpPr>
          <p:cNvPr id="2" name="Slide Number Placeholder 1">
            <a:extLst>
              <a:ext uri="{FF2B5EF4-FFF2-40B4-BE49-F238E27FC236}">
                <a16:creationId xmlns:a16="http://schemas.microsoft.com/office/drawing/2014/main" id="{6B58C626-7744-5759-A9F1-A589B8BE46C2}"/>
              </a:ext>
            </a:extLst>
          </p:cNvPr>
          <p:cNvSpPr>
            <a:spLocks noGrp="1"/>
          </p:cNvSpPr>
          <p:nvPr>
            <p:ph type="sldNum" sz="quarter" idx="12"/>
          </p:nvPr>
        </p:nvSpPr>
        <p:spPr/>
        <p:txBody>
          <a:bodyPr/>
          <a:lstStyle/>
          <a:p>
            <a:fld id="{195F50F5-0325-4E13-93B8-A048A96B03AB}" type="slidenum">
              <a:rPr lang="en-US" smtClean="0"/>
              <a:pPr/>
              <a:t>41</a:t>
            </a:fld>
            <a:endParaRPr lang="en-US"/>
          </a:p>
        </p:txBody>
      </p:sp>
      <p:sp>
        <p:nvSpPr>
          <p:cNvPr id="3" name="Content Placeholder 2">
            <a:extLst>
              <a:ext uri="{FF2B5EF4-FFF2-40B4-BE49-F238E27FC236}">
                <a16:creationId xmlns:a16="http://schemas.microsoft.com/office/drawing/2014/main" id="{C762B17E-8FAB-AE77-C61E-2ECE243DE92D}"/>
              </a:ext>
            </a:extLst>
          </p:cNvPr>
          <p:cNvSpPr>
            <a:spLocks noGrp="1"/>
          </p:cNvSpPr>
          <p:nvPr>
            <p:ph idx="1"/>
          </p:nvPr>
        </p:nvSpPr>
        <p:spPr>
          <a:xfrm>
            <a:off x="755900" y="2991412"/>
            <a:ext cx="10581297" cy="5331413"/>
          </a:xfrm>
        </p:spPr>
        <p:txBody>
          <a:bodyPr vert="horz" lIns="91440" tIns="45720" rIns="91440" bIns="45720" rtlCol="0" anchor="t">
            <a:normAutofit/>
          </a:bodyPr>
          <a:lstStyle/>
          <a:p>
            <a:pPr marL="0" indent="0">
              <a:buNone/>
            </a:pPr>
            <a:r>
              <a:rPr lang="en-US">
                <a:latin typeface="Verdana Pro"/>
              </a:rPr>
              <a:t>Potassium is immediately </a:t>
            </a:r>
          </a:p>
          <a:p>
            <a:pPr marL="0" indent="0">
              <a:buNone/>
            </a:pPr>
            <a:r>
              <a:rPr lang="en-US">
                <a:latin typeface="Verdana Pro"/>
              </a:rPr>
              <a:t>rehydrated once it transitions </a:t>
            </a:r>
          </a:p>
          <a:p>
            <a:pPr marL="0" indent="0">
              <a:buNone/>
            </a:pPr>
            <a:r>
              <a:rPr lang="en-US">
                <a:latin typeface="Verdana Pro"/>
              </a:rPr>
              <a:t>through the membrane.</a:t>
            </a:r>
          </a:p>
          <a:p>
            <a:endParaRPr lang="en-US">
              <a:latin typeface="Verdana Pro"/>
            </a:endParaRPr>
          </a:p>
        </p:txBody>
      </p:sp>
      <p:sp>
        <p:nvSpPr>
          <p:cNvPr id="4" name="Title 3">
            <a:extLst>
              <a:ext uri="{FF2B5EF4-FFF2-40B4-BE49-F238E27FC236}">
                <a16:creationId xmlns:a16="http://schemas.microsoft.com/office/drawing/2014/main" id="{872B78BA-667E-1C5B-C4D9-6B8508E325A9}"/>
              </a:ext>
            </a:extLst>
          </p:cNvPr>
          <p:cNvSpPr>
            <a:spLocks noGrp="1"/>
          </p:cNvSpPr>
          <p:nvPr>
            <p:ph type="title"/>
          </p:nvPr>
        </p:nvSpPr>
        <p:spPr/>
        <p:txBody>
          <a:bodyPr/>
          <a:lstStyle/>
          <a:p>
            <a:r>
              <a:rPr lang="en-US">
                <a:latin typeface="Verdana Pro SemiBold"/>
              </a:rPr>
              <a:t>The carbonyl groups</a:t>
            </a:r>
            <a:endParaRPr lang="en-US"/>
          </a:p>
        </p:txBody>
      </p:sp>
      <p:sp>
        <p:nvSpPr>
          <p:cNvPr id="6" name="Arrow: Up 5">
            <a:extLst>
              <a:ext uri="{FF2B5EF4-FFF2-40B4-BE49-F238E27FC236}">
                <a16:creationId xmlns:a16="http://schemas.microsoft.com/office/drawing/2014/main" id="{08C40832-4A77-70BD-5442-318F027AD4F1}"/>
              </a:ext>
            </a:extLst>
          </p:cNvPr>
          <p:cNvSpPr>
            <a:spLocks/>
          </p:cNvSpPr>
          <p:nvPr/>
        </p:nvSpPr>
        <p:spPr>
          <a:xfrm>
            <a:off x="8975023" y="4804314"/>
            <a:ext cx="847165" cy="769242"/>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Up 6">
            <a:extLst>
              <a:ext uri="{FF2B5EF4-FFF2-40B4-BE49-F238E27FC236}">
                <a16:creationId xmlns:a16="http://schemas.microsoft.com/office/drawing/2014/main" id="{5584C132-3B3C-E10E-C5D8-706D7C63F33E}"/>
              </a:ext>
            </a:extLst>
          </p:cNvPr>
          <p:cNvSpPr>
            <a:spLocks/>
          </p:cNvSpPr>
          <p:nvPr/>
        </p:nvSpPr>
        <p:spPr>
          <a:xfrm>
            <a:off x="8800758" y="3266171"/>
            <a:ext cx="864067" cy="710571"/>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drawing, ball&#10;&#10;Description automatically generated">
            <a:extLst>
              <a:ext uri="{FF2B5EF4-FFF2-40B4-BE49-F238E27FC236}">
                <a16:creationId xmlns:a16="http://schemas.microsoft.com/office/drawing/2014/main" id="{C4BF1D84-AECC-1E1B-FE79-91E6D6DEC3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017099">
            <a:off x="8124099" y="2049351"/>
            <a:ext cx="431313" cy="431313"/>
          </a:xfrm>
          <a:prstGeom prst="rect">
            <a:avLst/>
          </a:prstGeom>
        </p:spPr>
      </p:pic>
      <p:pic>
        <p:nvPicPr>
          <p:cNvPr id="9" name="Picture 8" descr="A picture containing drawing, ball&#10;&#10;Description automatically generated">
            <a:extLst>
              <a:ext uri="{FF2B5EF4-FFF2-40B4-BE49-F238E27FC236}">
                <a16:creationId xmlns:a16="http://schemas.microsoft.com/office/drawing/2014/main" id="{7F0A57FD-FCD0-5E2A-3316-938873FD18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5438481">
            <a:off x="9017136" y="1711178"/>
            <a:ext cx="431312" cy="431312"/>
          </a:xfrm>
          <a:prstGeom prst="rect">
            <a:avLst/>
          </a:prstGeom>
        </p:spPr>
      </p:pic>
      <p:pic>
        <p:nvPicPr>
          <p:cNvPr id="10" name="Picture 9" descr="A picture containing drawing, ball&#10;&#10;Description automatically generated">
            <a:extLst>
              <a:ext uri="{FF2B5EF4-FFF2-40B4-BE49-F238E27FC236}">
                <a16:creationId xmlns:a16="http://schemas.microsoft.com/office/drawing/2014/main" id="{03ACB826-D201-15E4-4184-BE9368C7AD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8387775">
            <a:off x="9881171" y="1895528"/>
            <a:ext cx="431313" cy="431313"/>
          </a:xfrm>
          <a:prstGeom prst="rect">
            <a:avLst/>
          </a:prstGeom>
        </p:spPr>
      </p:pic>
      <p:cxnSp>
        <p:nvCxnSpPr>
          <p:cNvPr id="15" name="Straight Arrow Connector 14">
            <a:extLst>
              <a:ext uri="{FF2B5EF4-FFF2-40B4-BE49-F238E27FC236}">
                <a16:creationId xmlns:a16="http://schemas.microsoft.com/office/drawing/2014/main" id="{B1D655BC-7C59-D166-2D87-EEF44FB8E42A}"/>
              </a:ext>
            </a:extLst>
          </p:cNvPr>
          <p:cNvCxnSpPr>
            <a:cxnSpLocks/>
            <a:stCxn id="8" idx="0"/>
          </p:cNvCxnSpPr>
          <p:nvPr/>
        </p:nvCxnSpPr>
        <p:spPr>
          <a:xfrm>
            <a:off x="8531989" y="2362752"/>
            <a:ext cx="370979" cy="33770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7" name="Straight Arrow Connector 16">
            <a:extLst>
              <a:ext uri="{FF2B5EF4-FFF2-40B4-BE49-F238E27FC236}">
                <a16:creationId xmlns:a16="http://schemas.microsoft.com/office/drawing/2014/main" id="{08FEFA3A-29EE-33D8-0CFF-005D691C5152}"/>
              </a:ext>
            </a:extLst>
          </p:cNvPr>
          <p:cNvCxnSpPr>
            <a:cxnSpLocks/>
          </p:cNvCxnSpPr>
          <p:nvPr/>
        </p:nvCxnSpPr>
        <p:spPr>
          <a:xfrm>
            <a:off x="9116234" y="2121789"/>
            <a:ext cx="65186" cy="42770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1" name="Straight Arrow Connector 20">
            <a:extLst>
              <a:ext uri="{FF2B5EF4-FFF2-40B4-BE49-F238E27FC236}">
                <a16:creationId xmlns:a16="http://schemas.microsoft.com/office/drawing/2014/main" id="{FD06BF0B-716C-A3E7-7CDC-E4B8DAC0C89E}"/>
              </a:ext>
            </a:extLst>
          </p:cNvPr>
          <p:cNvCxnSpPr>
            <a:cxnSpLocks/>
            <a:stCxn id="10" idx="1"/>
          </p:cNvCxnSpPr>
          <p:nvPr/>
        </p:nvCxnSpPr>
        <p:spPr>
          <a:xfrm flipH="1">
            <a:off x="9490561" y="2284625"/>
            <a:ext cx="478102" cy="41583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14271236"/>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1D369-3949-3AB6-3B00-FAAAAD86A81F}"/>
              </a:ext>
            </a:extLst>
          </p:cNvPr>
          <p:cNvSpPr>
            <a:spLocks noGrp="1"/>
          </p:cNvSpPr>
          <p:nvPr>
            <p:ph type="title"/>
          </p:nvPr>
        </p:nvSpPr>
        <p:spPr>
          <a:xfrm>
            <a:off x="7161949" y="1544076"/>
            <a:ext cx="3997464" cy="2874609"/>
          </a:xfrm>
        </p:spPr>
        <p:txBody>
          <a:bodyPr vert="horz" lIns="91440" tIns="45720" rIns="91440" bIns="45720" rtlCol="0" anchor="ctr">
            <a:normAutofit/>
          </a:bodyPr>
          <a:lstStyle/>
          <a:p>
            <a:pPr algn="ctr"/>
            <a:r>
              <a:rPr lang="en-US" sz="2800" kern="1200">
                <a:solidFill>
                  <a:schemeClr val="tx2"/>
                </a:solidFill>
                <a:latin typeface="+mj-lt"/>
                <a:ea typeface="+mj-ea"/>
                <a:cs typeface="+mj-cs"/>
              </a:rPr>
              <a:t>Use the QR code to see this in action!</a:t>
            </a:r>
            <a:br>
              <a:rPr lang="en-US" sz="2800" kern="1200">
                <a:solidFill>
                  <a:schemeClr val="tx2"/>
                </a:solidFill>
                <a:latin typeface="+mj-lt"/>
                <a:ea typeface="+mj-ea"/>
                <a:cs typeface="+mj-cs"/>
              </a:rPr>
            </a:br>
            <a:br>
              <a:rPr lang="en-US" sz="2800" kern="1200">
                <a:solidFill>
                  <a:schemeClr val="tx2"/>
                </a:solidFill>
                <a:latin typeface="+mj-lt"/>
                <a:ea typeface="+mj-ea"/>
                <a:cs typeface="+mj-cs"/>
              </a:rPr>
            </a:br>
            <a:r>
              <a:rPr lang="en-US" sz="2800" kern="1200">
                <a:solidFill>
                  <a:schemeClr val="tx2"/>
                </a:solidFill>
                <a:latin typeface="+mj-lt"/>
                <a:ea typeface="+mj-ea"/>
                <a:cs typeface="+mj-cs"/>
              </a:rPr>
              <a:t>How is this different from the Na+ Channel?</a:t>
            </a:r>
            <a:br>
              <a:rPr lang="en-US" sz="2800" kern="1200">
                <a:solidFill>
                  <a:schemeClr val="tx2"/>
                </a:solidFill>
                <a:latin typeface="+mj-lt"/>
                <a:ea typeface="+mj-ea"/>
                <a:cs typeface="+mj-cs"/>
              </a:rPr>
            </a:br>
            <a:br>
              <a:rPr lang="en-US" sz="2800" kern="1200">
                <a:solidFill>
                  <a:schemeClr val="tx2"/>
                </a:solidFill>
                <a:latin typeface="+mj-lt"/>
                <a:ea typeface="+mj-ea"/>
                <a:cs typeface="+mj-cs"/>
              </a:rPr>
            </a:br>
            <a:r>
              <a:rPr lang="en-US" sz="2800" kern="1200">
                <a:solidFill>
                  <a:schemeClr val="tx2"/>
                </a:solidFill>
                <a:latin typeface="+mj-lt"/>
                <a:ea typeface="+mj-ea"/>
                <a:cs typeface="+mj-cs"/>
              </a:rPr>
              <a:t>What are the similarities?</a:t>
            </a:r>
          </a:p>
        </p:txBody>
      </p:sp>
      <p:pic>
        <p:nvPicPr>
          <p:cNvPr id="4098" name="Picture 2">
            <a:extLst>
              <a:ext uri="{FF2B5EF4-FFF2-40B4-BE49-F238E27FC236}">
                <a16:creationId xmlns:a16="http://schemas.microsoft.com/office/drawing/2014/main" id="{C490E4C7-D9F2-A2BE-3864-09D165A876A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761" r="771" b="25515"/>
          <a:stretch/>
        </p:blipFill>
        <p:spPr bwMode="auto">
          <a:xfrm>
            <a:off x="871221" y="180715"/>
            <a:ext cx="4328307" cy="6481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869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2EB49-EE6E-E5D2-E55C-F3A2C606CF97}"/>
              </a:ext>
            </a:extLst>
          </p:cNvPr>
          <p:cNvSpPr>
            <a:spLocks noGrp="1"/>
          </p:cNvSpPr>
          <p:nvPr>
            <p:ph type="title"/>
          </p:nvPr>
        </p:nvSpPr>
        <p:spPr/>
        <p:txBody>
          <a:bodyPr>
            <a:normAutofit/>
          </a:bodyPr>
          <a:lstStyle/>
          <a:p>
            <a:r>
              <a:rPr lang="en-US"/>
              <a:t>Do all the channels work this way?</a:t>
            </a:r>
          </a:p>
        </p:txBody>
      </p:sp>
      <p:sp>
        <p:nvSpPr>
          <p:cNvPr id="3" name="Content Placeholder 2">
            <a:extLst>
              <a:ext uri="{FF2B5EF4-FFF2-40B4-BE49-F238E27FC236}">
                <a16:creationId xmlns:a16="http://schemas.microsoft.com/office/drawing/2014/main" id="{ECF66690-8935-7158-362D-0A1BC9309C45}"/>
              </a:ext>
            </a:extLst>
          </p:cNvPr>
          <p:cNvSpPr>
            <a:spLocks noGrp="1"/>
          </p:cNvSpPr>
          <p:nvPr>
            <p:ph idx="1"/>
          </p:nvPr>
        </p:nvSpPr>
        <p:spPr>
          <a:xfrm>
            <a:off x="158066" y="1871204"/>
            <a:ext cx="3387633" cy="4651375"/>
          </a:xfrm>
        </p:spPr>
        <p:txBody>
          <a:bodyPr/>
          <a:lstStyle/>
          <a:p>
            <a:r>
              <a:rPr lang="en-US"/>
              <a:t>Yes and no -</a:t>
            </a:r>
          </a:p>
          <a:p>
            <a:endParaRPr lang="en-US"/>
          </a:p>
          <a:p>
            <a:r>
              <a:rPr lang="en-US"/>
              <a:t>There are many different types of Sodium channel, Potassium channel, and Aquaporins</a:t>
            </a:r>
          </a:p>
        </p:txBody>
      </p:sp>
      <p:pic>
        <p:nvPicPr>
          <p:cNvPr id="6" name="Picture 5" descr="A picture containing LEGO&#10;&#10;Description automatically generated">
            <a:extLst>
              <a:ext uri="{FF2B5EF4-FFF2-40B4-BE49-F238E27FC236}">
                <a16:creationId xmlns:a16="http://schemas.microsoft.com/office/drawing/2014/main" id="{F45FABDE-56DC-E45B-118B-CA7BEDD5F8EF}"/>
              </a:ext>
            </a:extLst>
          </p:cNvPr>
          <p:cNvPicPr>
            <a:picLocks noChangeAspect="1"/>
          </p:cNvPicPr>
          <p:nvPr/>
        </p:nvPicPr>
        <p:blipFill rotWithShape="1">
          <a:blip r:embed="rId2">
            <a:extLst>
              <a:ext uri="{28A0092B-C50C-407E-A947-70E740481C1C}">
                <a14:useLocalDpi xmlns:a14="http://schemas.microsoft.com/office/drawing/2010/main" val="0"/>
              </a:ext>
            </a:extLst>
          </a:blip>
          <a:srcRect l="9802" t="5720" r="6611" b="4688"/>
          <a:stretch/>
        </p:blipFill>
        <p:spPr>
          <a:xfrm>
            <a:off x="3771841" y="1872867"/>
            <a:ext cx="2714603" cy="3637235"/>
          </a:xfrm>
          <a:prstGeom prst="rect">
            <a:avLst/>
          </a:prstGeom>
        </p:spPr>
      </p:pic>
      <p:pic>
        <p:nvPicPr>
          <p:cNvPr id="7" name="Picture 6" descr="A picture containing toy, LEGO">
            <a:extLst>
              <a:ext uri="{FF2B5EF4-FFF2-40B4-BE49-F238E27FC236}">
                <a16:creationId xmlns:a16="http://schemas.microsoft.com/office/drawing/2014/main" id="{327C7693-029F-B1C5-D4A1-5394A4D6615F}"/>
              </a:ext>
            </a:extLst>
          </p:cNvPr>
          <p:cNvPicPr>
            <a:picLocks noChangeAspect="1"/>
          </p:cNvPicPr>
          <p:nvPr/>
        </p:nvPicPr>
        <p:blipFill rotWithShape="1">
          <a:blip r:embed="rId3">
            <a:extLst>
              <a:ext uri="{28A0092B-C50C-407E-A947-70E740481C1C}">
                <a14:useLocalDpi xmlns:a14="http://schemas.microsoft.com/office/drawing/2010/main" val="0"/>
              </a:ext>
            </a:extLst>
          </a:blip>
          <a:srcRect l="19559" t="19239" r="11979" b="8958"/>
          <a:stretch/>
        </p:blipFill>
        <p:spPr>
          <a:xfrm>
            <a:off x="6468220" y="1871204"/>
            <a:ext cx="2324103" cy="3656306"/>
          </a:xfrm>
          <a:prstGeom prst="rect">
            <a:avLst/>
          </a:prstGeom>
        </p:spPr>
      </p:pic>
      <p:pic>
        <p:nvPicPr>
          <p:cNvPr id="8" name="Picture 2">
            <a:extLst>
              <a:ext uri="{FF2B5EF4-FFF2-40B4-BE49-F238E27FC236}">
                <a16:creationId xmlns:a16="http://schemas.microsoft.com/office/drawing/2014/main" id="{59FD6338-8ADA-0EBD-6549-1D8FA2A7AD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0188" y="1872867"/>
            <a:ext cx="2598266" cy="3637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8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80D17A-5385-3DE1-6498-32EDA695CCB3}"/>
              </a:ext>
            </a:extLst>
          </p:cNvPr>
          <p:cNvSpPr>
            <a:spLocks noGrp="1"/>
          </p:cNvSpPr>
          <p:nvPr>
            <p:ph idx="1"/>
          </p:nvPr>
        </p:nvSpPr>
        <p:spPr/>
        <p:txBody>
          <a:bodyPr/>
          <a:lstStyle/>
          <a:p>
            <a:r>
              <a:rPr lang="en-US" sz="3200"/>
              <a:t>Drugs, Drug targets, and You… or your patients</a:t>
            </a:r>
          </a:p>
          <a:p>
            <a:endParaRPr lang="en-US"/>
          </a:p>
          <a:p>
            <a:r>
              <a:rPr lang="en-US" sz="2400" b="0" i="0">
                <a:solidFill>
                  <a:srgbClr val="202122"/>
                </a:solidFill>
                <a:effectLst/>
                <a:latin typeface="Arial" panose="020B0604020202020204" pitchFamily="34" charset="0"/>
              </a:rPr>
              <a:t>It has been suggested that the effects of some antidepressants may be mediated in part via sodium channel blockade.</a:t>
            </a:r>
          </a:p>
          <a:p>
            <a:endParaRPr lang="en-US" sz="2400" b="0" i="0">
              <a:solidFill>
                <a:srgbClr val="202122"/>
              </a:solidFill>
              <a:effectLst/>
              <a:latin typeface="Arial" panose="020B0604020202020204" pitchFamily="34" charset="0"/>
            </a:endParaRPr>
          </a:p>
          <a:p>
            <a:r>
              <a:rPr lang="en-US" sz="2400">
                <a:solidFill>
                  <a:srgbClr val="202122"/>
                </a:solidFill>
                <a:latin typeface="Arial" panose="020B0604020202020204" pitchFamily="34" charset="0"/>
              </a:rPr>
              <a:t>Research has shown that CBD changes the fluidity of cell membranes and inhibits the activation of Na+ channels</a:t>
            </a:r>
          </a:p>
          <a:p>
            <a:endParaRPr lang="en-US" sz="2400" b="0" i="0">
              <a:solidFill>
                <a:srgbClr val="202122"/>
              </a:solidFill>
              <a:effectLst/>
              <a:latin typeface="Arial" panose="020B0604020202020204" pitchFamily="34" charset="0"/>
            </a:endParaRPr>
          </a:p>
          <a:p>
            <a:r>
              <a:rPr lang="en-US" sz="2400" b="0" i="0" err="1">
                <a:solidFill>
                  <a:srgbClr val="202122"/>
                </a:solidFill>
                <a:effectLst/>
                <a:latin typeface="Arial" panose="020B0604020202020204" pitchFamily="34" charset="0"/>
              </a:rPr>
              <a:t>Linopirdine</a:t>
            </a:r>
            <a:r>
              <a:rPr lang="en-US" sz="2400" b="0" i="0">
                <a:solidFill>
                  <a:srgbClr val="202122"/>
                </a:solidFill>
                <a:effectLst/>
                <a:latin typeface="Arial" panose="020B0604020202020204" pitchFamily="34" charset="0"/>
              </a:rPr>
              <a:t> is a cognition-enhancing drug targeting K+ channels that can compensate for the age-related decline in acetylcholine release</a:t>
            </a:r>
            <a:endParaRPr lang="en-US" sz="2400"/>
          </a:p>
        </p:txBody>
      </p:sp>
      <p:sp>
        <p:nvSpPr>
          <p:cNvPr id="3" name="Title 2">
            <a:extLst>
              <a:ext uri="{FF2B5EF4-FFF2-40B4-BE49-F238E27FC236}">
                <a16:creationId xmlns:a16="http://schemas.microsoft.com/office/drawing/2014/main" id="{9AF8133B-25EF-9FD6-7B0F-2E29C908A62B}"/>
              </a:ext>
            </a:extLst>
          </p:cNvPr>
          <p:cNvSpPr>
            <a:spLocks noGrp="1"/>
          </p:cNvSpPr>
          <p:nvPr>
            <p:ph type="title"/>
          </p:nvPr>
        </p:nvSpPr>
        <p:spPr/>
        <p:txBody>
          <a:bodyPr>
            <a:noAutofit/>
          </a:bodyPr>
          <a:lstStyle/>
          <a:p>
            <a:r>
              <a:rPr lang="en-US" sz="4000"/>
              <a:t>Why is this important?</a:t>
            </a:r>
          </a:p>
        </p:txBody>
      </p:sp>
    </p:spTree>
    <p:extLst>
      <p:ext uri="{BB962C8B-B14F-4D97-AF65-F5344CB8AC3E}">
        <p14:creationId xmlns:p14="http://schemas.microsoft.com/office/powerpoint/2010/main" val="36312870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52FB-4C72-911B-8357-B042D01BA441}"/>
              </a:ext>
            </a:extLst>
          </p:cNvPr>
          <p:cNvSpPr>
            <a:spLocks noGrp="1"/>
          </p:cNvSpPr>
          <p:nvPr>
            <p:ph type="title"/>
          </p:nvPr>
        </p:nvSpPr>
        <p:spPr/>
        <p:txBody>
          <a:bodyPr>
            <a:normAutofit fontScale="90000"/>
          </a:bodyPr>
          <a:lstStyle/>
          <a:p>
            <a:r>
              <a:rPr lang="en-US"/>
              <a:t>Scan this QR code and fill out the survey!</a:t>
            </a:r>
          </a:p>
        </p:txBody>
      </p:sp>
      <p:sp>
        <p:nvSpPr>
          <p:cNvPr id="3" name="Slide Number Placeholder 2">
            <a:extLst>
              <a:ext uri="{FF2B5EF4-FFF2-40B4-BE49-F238E27FC236}">
                <a16:creationId xmlns:a16="http://schemas.microsoft.com/office/drawing/2014/main" id="{A81EAF33-92FD-EDB8-C2F8-936725ACDE0F}"/>
              </a:ext>
            </a:extLst>
          </p:cNvPr>
          <p:cNvSpPr>
            <a:spLocks noGrp="1"/>
          </p:cNvSpPr>
          <p:nvPr>
            <p:ph type="sldNum" sz="quarter" idx="12"/>
          </p:nvPr>
        </p:nvSpPr>
        <p:spPr/>
        <p:txBody>
          <a:bodyPr/>
          <a:lstStyle/>
          <a:p>
            <a:fld id="{195F50F5-0325-4E13-93B8-A048A96B03AB}" type="slidenum">
              <a:rPr lang="en-US" smtClean="0"/>
              <a:pPr/>
              <a:t>45</a:t>
            </a:fld>
            <a:endParaRPr lang="en-US"/>
          </a:p>
        </p:txBody>
      </p:sp>
      <p:sp>
        <p:nvSpPr>
          <p:cNvPr id="5" name="TextBox 4">
            <a:extLst>
              <a:ext uri="{FF2B5EF4-FFF2-40B4-BE49-F238E27FC236}">
                <a16:creationId xmlns:a16="http://schemas.microsoft.com/office/drawing/2014/main" id="{77984C88-1C79-B4DE-394E-70FEAA598A30}"/>
              </a:ext>
            </a:extLst>
          </p:cNvPr>
          <p:cNvSpPr txBox="1"/>
          <p:nvPr/>
        </p:nvSpPr>
        <p:spPr>
          <a:xfrm>
            <a:off x="6220691" y="2970374"/>
            <a:ext cx="3775364" cy="800219"/>
          </a:xfrm>
          <a:prstGeom prst="rect">
            <a:avLst/>
          </a:prstGeom>
          <a:noFill/>
        </p:spPr>
        <p:txBody>
          <a:bodyPr wrap="square" rtlCol="0">
            <a:spAutoFit/>
          </a:bodyPr>
          <a:lstStyle/>
          <a:p>
            <a:r>
              <a:rPr lang="en-US"/>
              <a:t>… or head over to </a:t>
            </a:r>
            <a:r>
              <a:rPr lang="en-US" sz="2800" b="0" i="0" u="sng" strike="noStrike">
                <a:solidFill>
                  <a:srgbClr val="1155CC"/>
                </a:solidFill>
                <a:effectLst/>
                <a:latin typeface="Cambria" panose="02040503050406030204" pitchFamily="18" charset="0"/>
                <a:hlinkClick r:id="rId2"/>
              </a:rPr>
              <a:t>https://bit.ly/3YFppC3</a:t>
            </a:r>
            <a:r>
              <a:rPr lang="en-US" sz="2800" b="0" i="0" u="none" strike="noStrike">
                <a:solidFill>
                  <a:srgbClr val="000000"/>
                </a:solidFill>
                <a:effectLst/>
                <a:latin typeface="Cambria" panose="02040503050406030204" pitchFamily="18" charset="0"/>
              </a:rPr>
              <a:t> </a:t>
            </a:r>
            <a:endParaRPr lang="en-US" sz="2800"/>
          </a:p>
        </p:txBody>
      </p:sp>
      <p:pic>
        <p:nvPicPr>
          <p:cNvPr id="8194" name="Picture 2">
            <a:extLst>
              <a:ext uri="{FF2B5EF4-FFF2-40B4-BE49-F238E27FC236}">
                <a16:creationId xmlns:a16="http://schemas.microsoft.com/office/drawing/2014/main" id="{08E6AEE5-B250-ECC1-49C1-D18D3D3DF0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 y="738076"/>
            <a:ext cx="5871503" cy="5888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9343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52FB-4C72-911B-8357-B042D01BA441}"/>
              </a:ext>
            </a:extLst>
          </p:cNvPr>
          <p:cNvSpPr>
            <a:spLocks noGrp="1"/>
          </p:cNvSpPr>
          <p:nvPr>
            <p:ph type="title"/>
          </p:nvPr>
        </p:nvSpPr>
        <p:spPr/>
        <p:txBody>
          <a:bodyPr>
            <a:normAutofit/>
          </a:bodyPr>
          <a:lstStyle/>
          <a:p>
            <a:r>
              <a:rPr lang="en-US"/>
              <a:t>NGSS!</a:t>
            </a:r>
          </a:p>
        </p:txBody>
      </p:sp>
      <p:sp>
        <p:nvSpPr>
          <p:cNvPr id="3" name="Slide Number Placeholder 2">
            <a:extLst>
              <a:ext uri="{FF2B5EF4-FFF2-40B4-BE49-F238E27FC236}">
                <a16:creationId xmlns:a16="http://schemas.microsoft.com/office/drawing/2014/main" id="{A81EAF33-92FD-EDB8-C2F8-936725ACDE0F}"/>
              </a:ext>
            </a:extLst>
          </p:cNvPr>
          <p:cNvSpPr>
            <a:spLocks noGrp="1"/>
          </p:cNvSpPr>
          <p:nvPr>
            <p:ph type="sldNum" sz="quarter" idx="12"/>
          </p:nvPr>
        </p:nvSpPr>
        <p:spPr/>
        <p:txBody>
          <a:bodyPr/>
          <a:lstStyle/>
          <a:p>
            <a:fld id="{195F50F5-0325-4E13-93B8-A048A96B03AB}" type="slidenum">
              <a:rPr lang="en-US" smtClean="0"/>
              <a:pPr/>
              <a:t>46</a:t>
            </a:fld>
            <a:endParaRPr lang="en-US"/>
          </a:p>
        </p:txBody>
      </p:sp>
      <p:graphicFrame>
        <p:nvGraphicFramePr>
          <p:cNvPr id="4" name="Table 3">
            <a:extLst>
              <a:ext uri="{FF2B5EF4-FFF2-40B4-BE49-F238E27FC236}">
                <a16:creationId xmlns:a16="http://schemas.microsoft.com/office/drawing/2014/main" id="{8EA9F273-DC07-9C06-BE3C-266681DBE538}"/>
              </a:ext>
            </a:extLst>
          </p:cNvPr>
          <p:cNvGraphicFramePr>
            <a:graphicFrameLocks noGrp="1"/>
          </p:cNvGraphicFramePr>
          <p:nvPr/>
        </p:nvGraphicFramePr>
        <p:xfrm>
          <a:off x="924026" y="2024870"/>
          <a:ext cx="10327908" cy="3267595"/>
        </p:xfrm>
        <a:graphic>
          <a:graphicData uri="http://schemas.openxmlformats.org/drawingml/2006/table">
            <a:tbl>
              <a:tblPr firstRow="1" firstCol="1" bandRow="1">
                <a:tableStyleId>{C4B1156A-380E-4F78-BDF5-A606A8083BF9}</a:tableStyleId>
              </a:tblPr>
              <a:tblGrid>
                <a:gridCol w="3324967">
                  <a:extLst>
                    <a:ext uri="{9D8B030D-6E8A-4147-A177-3AD203B41FA5}">
                      <a16:colId xmlns:a16="http://schemas.microsoft.com/office/drawing/2014/main" val="598079876"/>
                    </a:ext>
                  </a:extLst>
                </a:gridCol>
                <a:gridCol w="3629743">
                  <a:extLst>
                    <a:ext uri="{9D8B030D-6E8A-4147-A177-3AD203B41FA5}">
                      <a16:colId xmlns:a16="http://schemas.microsoft.com/office/drawing/2014/main" val="3881289360"/>
                    </a:ext>
                  </a:extLst>
                </a:gridCol>
                <a:gridCol w="3373198">
                  <a:extLst>
                    <a:ext uri="{9D8B030D-6E8A-4147-A177-3AD203B41FA5}">
                      <a16:colId xmlns:a16="http://schemas.microsoft.com/office/drawing/2014/main" val="2035052738"/>
                    </a:ext>
                  </a:extLst>
                </a:gridCol>
              </a:tblGrid>
              <a:tr h="626336">
                <a:tc>
                  <a:txBody>
                    <a:bodyPr/>
                    <a:lstStyle/>
                    <a:p>
                      <a:pPr marL="0" marR="0" algn="ctr">
                        <a:lnSpc>
                          <a:spcPct val="107000"/>
                        </a:lnSpc>
                        <a:spcBef>
                          <a:spcPts val="0"/>
                        </a:spcBef>
                        <a:spcAft>
                          <a:spcPts val="0"/>
                        </a:spcAft>
                      </a:pPr>
                      <a:r>
                        <a:rPr lang="en-US" sz="2400" b="1">
                          <a:solidFill>
                            <a:schemeClr val="bg1"/>
                          </a:solidFill>
                          <a:effectLst/>
                          <a:latin typeface="+mn-lt"/>
                          <a:cs typeface="Myanmar Text"/>
                        </a:rPr>
                        <a:t>Science and</a:t>
                      </a:r>
                    </a:p>
                    <a:p>
                      <a:pPr marL="0" marR="0" algn="ctr">
                        <a:lnSpc>
                          <a:spcPct val="107000"/>
                        </a:lnSpc>
                        <a:spcBef>
                          <a:spcPts val="0"/>
                        </a:spcBef>
                        <a:spcAft>
                          <a:spcPts val="0"/>
                        </a:spcAft>
                      </a:pPr>
                      <a:r>
                        <a:rPr lang="en-US" sz="2400" b="1">
                          <a:solidFill>
                            <a:schemeClr val="bg1"/>
                          </a:solidFill>
                          <a:effectLst/>
                          <a:latin typeface="+mn-lt"/>
                          <a:cs typeface="Myanmar Text"/>
                        </a:rPr>
                        <a:t>Engineering Practices</a:t>
                      </a:r>
                      <a:endParaRPr lang="en-US" sz="2400" b="1">
                        <a:solidFill>
                          <a:schemeClr val="bg1"/>
                        </a:solidFill>
                        <a:effectLst/>
                        <a:latin typeface="+mn-lt"/>
                        <a:ea typeface="Calibri" panose="020F0502020204030204" pitchFamily="34" charset="0"/>
                        <a:cs typeface="Myanmar Tex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7000"/>
                        </a:lnSpc>
                        <a:spcBef>
                          <a:spcPts val="0"/>
                        </a:spcBef>
                        <a:spcAft>
                          <a:spcPts val="0"/>
                        </a:spcAft>
                      </a:pPr>
                      <a:r>
                        <a:rPr lang="en-US" sz="2400" b="1">
                          <a:solidFill>
                            <a:schemeClr val="bg1"/>
                          </a:solidFill>
                          <a:effectLst/>
                          <a:latin typeface="+mn-lt"/>
                          <a:cs typeface="Myanmar Text"/>
                        </a:rPr>
                        <a:t>Cross Cutting</a:t>
                      </a:r>
                    </a:p>
                    <a:p>
                      <a:pPr marL="0" marR="0" algn="ctr">
                        <a:lnSpc>
                          <a:spcPct val="107000"/>
                        </a:lnSpc>
                        <a:spcBef>
                          <a:spcPts val="0"/>
                        </a:spcBef>
                        <a:spcAft>
                          <a:spcPts val="0"/>
                        </a:spcAft>
                      </a:pPr>
                      <a:r>
                        <a:rPr lang="en-US" sz="2400" b="1">
                          <a:solidFill>
                            <a:schemeClr val="bg1"/>
                          </a:solidFill>
                          <a:effectLst/>
                          <a:latin typeface="+mn-lt"/>
                          <a:cs typeface="Myanmar Text"/>
                        </a:rPr>
                        <a:t>Concepts</a:t>
                      </a:r>
                      <a:endParaRPr lang="en-US" sz="2400" b="1">
                        <a:solidFill>
                          <a:schemeClr val="bg1"/>
                        </a:solidFill>
                        <a:effectLst/>
                        <a:latin typeface="+mn-lt"/>
                        <a:ea typeface="Calibri" panose="020F0502020204030204" pitchFamily="34" charset="0"/>
                        <a:cs typeface="Myanmar Tex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7000"/>
                        </a:lnSpc>
                        <a:spcBef>
                          <a:spcPts val="0"/>
                        </a:spcBef>
                        <a:spcAft>
                          <a:spcPts val="0"/>
                        </a:spcAft>
                      </a:pPr>
                      <a:r>
                        <a:rPr lang="en-US" sz="2400" b="1">
                          <a:solidFill>
                            <a:schemeClr val="bg1"/>
                          </a:solidFill>
                          <a:effectLst/>
                          <a:latin typeface="+mn-lt"/>
                          <a:cs typeface="Myanmar Text"/>
                        </a:rPr>
                        <a:t>Disciplinary</a:t>
                      </a:r>
                    </a:p>
                    <a:p>
                      <a:pPr marL="0" marR="0" algn="ctr">
                        <a:lnSpc>
                          <a:spcPct val="107000"/>
                        </a:lnSpc>
                        <a:spcBef>
                          <a:spcPts val="0"/>
                        </a:spcBef>
                        <a:spcAft>
                          <a:spcPts val="0"/>
                        </a:spcAft>
                      </a:pPr>
                      <a:r>
                        <a:rPr lang="en-US" sz="2400" b="1">
                          <a:solidFill>
                            <a:schemeClr val="bg1"/>
                          </a:solidFill>
                          <a:effectLst/>
                          <a:latin typeface="+mn-lt"/>
                          <a:cs typeface="Myanmar Text"/>
                        </a:rPr>
                        <a:t>Core Ideas</a:t>
                      </a:r>
                      <a:endParaRPr lang="en-US" sz="2400" b="1">
                        <a:solidFill>
                          <a:schemeClr val="bg1"/>
                        </a:solidFill>
                        <a:effectLst/>
                        <a:latin typeface="+mn-lt"/>
                        <a:ea typeface="Calibri" panose="020F0502020204030204" pitchFamily="34" charset="0"/>
                        <a:cs typeface="Myanmar Tex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921982">
                <a:tc>
                  <a:txBody>
                    <a:bodyPr/>
                    <a:lstStyle/>
                    <a:p>
                      <a:pPr marL="0" marR="0" lvl="0" algn="ctr">
                        <a:lnSpc>
                          <a:spcPct val="107000"/>
                        </a:lnSpc>
                        <a:spcBef>
                          <a:spcPts val="0"/>
                        </a:spcBef>
                        <a:spcAft>
                          <a:spcPts val="0"/>
                        </a:spcAft>
                        <a:buNone/>
                      </a:pPr>
                      <a:r>
                        <a:rPr lang="en-US" sz="1800" b="0">
                          <a:latin typeface="+mn-lt"/>
                          <a:cs typeface="Myanmar Text"/>
                        </a:rPr>
                        <a:t>Scientific Investigations Use a Variety of Methods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7000"/>
                        </a:lnSpc>
                        <a:spcBef>
                          <a:spcPts val="0"/>
                        </a:spcBef>
                        <a:spcAft>
                          <a:spcPts val="0"/>
                        </a:spcAft>
                        <a:buNone/>
                      </a:pPr>
                      <a:r>
                        <a:rPr lang="en-US" sz="1800" b="0">
                          <a:latin typeface="+mn-lt"/>
                          <a:cs typeface="Myanmar Text"/>
                        </a:rPr>
                        <a:t>Stability and Change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7000"/>
                        </a:lnSpc>
                        <a:spcBef>
                          <a:spcPts val="0"/>
                        </a:spcBef>
                        <a:spcAft>
                          <a:spcPts val="0"/>
                        </a:spcAft>
                        <a:buNone/>
                      </a:pPr>
                      <a:r>
                        <a:rPr lang="en-US" sz="1800" b="0">
                          <a:effectLst/>
                          <a:latin typeface="+mn-lt"/>
                          <a:ea typeface="Calibri"/>
                          <a:cs typeface="Myanmar Text"/>
                        </a:rPr>
                        <a:t>HS-LS1-3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729205">
                <a:tc>
                  <a:txBody>
                    <a:bodyPr/>
                    <a:lstStyle/>
                    <a:p>
                      <a:pPr marL="0" marR="0" lvl="0" algn="ctr">
                        <a:lnSpc>
                          <a:spcPct val="107000"/>
                        </a:lnSpc>
                        <a:spcBef>
                          <a:spcPts val="0"/>
                        </a:spcBef>
                        <a:spcAft>
                          <a:spcPts val="0"/>
                        </a:spcAft>
                        <a:buNone/>
                      </a:pPr>
                      <a:r>
                        <a:rPr lang="en-US" sz="1800" b="0">
                          <a:effectLst/>
                          <a:latin typeface="+mn-lt"/>
                          <a:cs typeface="Myanmar Text"/>
                        </a:rPr>
                        <a:t>Developing and Using Models</a:t>
                      </a:r>
                      <a:endParaRPr lang="en-US" sz="1800" b="0">
                        <a:latin typeface="+mn-lt"/>
                        <a:cs typeface="Myanmar Tex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7000"/>
                        </a:lnSpc>
                        <a:spcBef>
                          <a:spcPts val="0"/>
                        </a:spcBef>
                        <a:spcAft>
                          <a:spcPts val="0"/>
                        </a:spcAft>
                        <a:buNone/>
                      </a:pPr>
                      <a:r>
                        <a:rPr lang="en-US" sz="1800" b="0">
                          <a:latin typeface="+mn-lt"/>
                          <a:cs typeface="Myanmar Text"/>
                        </a:rPr>
                        <a:t>Systems and System Models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7000"/>
                        </a:lnSpc>
                        <a:spcBef>
                          <a:spcPts val="0"/>
                        </a:spcBef>
                        <a:spcAft>
                          <a:spcPts val="0"/>
                        </a:spcAft>
                        <a:buNone/>
                      </a:pPr>
                      <a:r>
                        <a:rPr lang="en-US" sz="1800" b="0">
                          <a:effectLst/>
                          <a:latin typeface="+mn-lt"/>
                          <a:ea typeface="Calibri"/>
                          <a:cs typeface="Myanmar Text"/>
                        </a:rPr>
                        <a:t>HS-LS1-2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851042">
                <a:tc>
                  <a:txBody>
                    <a:bodyPr/>
                    <a:lstStyle/>
                    <a:p>
                      <a:pPr marL="0" marR="0" lvl="0" algn="ctr">
                        <a:lnSpc>
                          <a:spcPct val="107000"/>
                        </a:lnSpc>
                        <a:spcBef>
                          <a:spcPts val="0"/>
                        </a:spcBef>
                        <a:spcAft>
                          <a:spcPts val="0"/>
                        </a:spcAft>
                        <a:buNone/>
                      </a:pPr>
                      <a:r>
                        <a:rPr lang="en-US" sz="1800" b="0">
                          <a:latin typeface="+mn-lt"/>
                          <a:cs typeface="Myanmar Text"/>
                        </a:rPr>
                        <a:t>Constructing Explanations and Designing</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7000"/>
                        </a:lnSpc>
                        <a:spcBef>
                          <a:spcPts val="0"/>
                        </a:spcBef>
                        <a:spcAft>
                          <a:spcPts val="0"/>
                        </a:spcAft>
                        <a:buNone/>
                      </a:pPr>
                      <a:endParaRPr lang="en-US" sz="1800" b="0">
                        <a:effectLst/>
                        <a:latin typeface="+mn-lt"/>
                        <a:cs typeface="Myanmar Text" panose="020B0502040204020203"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7000"/>
                        </a:lnSpc>
                        <a:spcBef>
                          <a:spcPts val="0"/>
                        </a:spcBef>
                        <a:spcAft>
                          <a:spcPts val="0"/>
                        </a:spcAft>
                        <a:buNone/>
                      </a:pPr>
                      <a:endParaRPr lang="en-US" sz="1800" b="0">
                        <a:latin typeface="+mn-lt"/>
                        <a:cs typeface="Myanmar Text" panose="020B0502040204020203"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
        <p:nvSpPr>
          <p:cNvPr id="6" name="TextBox 5">
            <a:extLst>
              <a:ext uri="{FF2B5EF4-FFF2-40B4-BE49-F238E27FC236}">
                <a16:creationId xmlns:a16="http://schemas.microsoft.com/office/drawing/2014/main" id="{3CF51AED-40D4-F150-00D2-70D08D1117D8}"/>
              </a:ext>
            </a:extLst>
          </p:cNvPr>
          <p:cNvSpPr txBox="1"/>
          <p:nvPr/>
        </p:nvSpPr>
        <p:spPr>
          <a:xfrm>
            <a:off x="424731" y="1304429"/>
            <a:ext cx="11308465" cy="532903"/>
          </a:xfrm>
          <a:prstGeom prst="rect">
            <a:avLst/>
          </a:prstGeom>
          <a:noFill/>
        </p:spPr>
        <p:txBody>
          <a:bodyPr wrap="square" rtlCol="0">
            <a:spAutoFit/>
          </a:bodyPr>
          <a:lstStyle/>
          <a:p>
            <a:pPr marL="0" marR="0" lvl="0" indent="0" algn="ctr">
              <a:lnSpc>
                <a:spcPct val="107000"/>
              </a:lnSpc>
              <a:spcBef>
                <a:spcPts val="0"/>
              </a:spcBef>
              <a:spcAft>
                <a:spcPts val="600"/>
              </a:spcAft>
              <a:buNone/>
            </a:pPr>
            <a:r>
              <a:rPr lang="en-US" sz="2800" b="1" i="1">
                <a:solidFill>
                  <a:srgbClr val="000000"/>
                </a:solidFill>
                <a:effectLst/>
                <a:cs typeface="Myanmar Text" panose="020B0502040204020203" pitchFamily="34" charset="0"/>
              </a:rPr>
              <a:t>Next Generation Science Standards</a:t>
            </a:r>
          </a:p>
        </p:txBody>
      </p:sp>
    </p:spTree>
    <p:extLst>
      <p:ext uri="{BB962C8B-B14F-4D97-AF65-F5344CB8AC3E}">
        <p14:creationId xmlns:p14="http://schemas.microsoft.com/office/powerpoint/2010/main" val="42165913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ospholipid Modeling Set">
            <a:extLst>
              <a:ext uri="{FF2B5EF4-FFF2-40B4-BE49-F238E27FC236}">
                <a16:creationId xmlns:a16="http://schemas.microsoft.com/office/drawing/2014/main" id="{C5A42610-D581-B98C-1BAA-53A6AE78F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9801" y="1655810"/>
            <a:ext cx="7054009" cy="47050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73A46D9-CD4A-1DFC-6D5A-0D0CBF01D673}"/>
              </a:ext>
            </a:extLst>
          </p:cNvPr>
          <p:cNvSpPr txBox="1"/>
          <p:nvPr/>
        </p:nvSpPr>
        <p:spPr>
          <a:xfrm>
            <a:off x="558190" y="2710150"/>
            <a:ext cx="8042313" cy="1077218"/>
          </a:xfrm>
          <a:prstGeom prst="rect">
            <a:avLst/>
          </a:prstGeom>
          <a:noFill/>
        </p:spPr>
        <p:txBody>
          <a:bodyPr wrap="square" rtlCol="0">
            <a:spAutoFit/>
          </a:bodyPr>
          <a:lstStyle/>
          <a:p>
            <a:r>
              <a:rPr lang="en-US" sz="3200"/>
              <a:t>What about a phospholipid? </a:t>
            </a:r>
          </a:p>
          <a:p>
            <a:r>
              <a:rPr lang="en-US" sz="3200"/>
              <a:t>What do you notice?</a:t>
            </a:r>
          </a:p>
        </p:txBody>
      </p:sp>
    </p:spTree>
    <p:extLst>
      <p:ext uri="{BB962C8B-B14F-4D97-AF65-F5344CB8AC3E}">
        <p14:creationId xmlns:p14="http://schemas.microsoft.com/office/powerpoint/2010/main" val="1808127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1F98A-5DC8-4EA3-47AA-751C6AD8A8E7}"/>
              </a:ext>
            </a:extLst>
          </p:cNvPr>
          <p:cNvSpPr>
            <a:spLocks noGrp="1"/>
          </p:cNvSpPr>
          <p:nvPr>
            <p:ph type="title"/>
          </p:nvPr>
        </p:nvSpPr>
        <p:spPr/>
        <p:txBody>
          <a:bodyPr/>
          <a:lstStyle/>
          <a:p>
            <a:r>
              <a:rPr lang="en-US"/>
              <a:t>The Cell Membrane</a:t>
            </a:r>
          </a:p>
        </p:txBody>
      </p:sp>
      <p:pic>
        <p:nvPicPr>
          <p:cNvPr id="2052" name="Picture 4" descr="Westfield High School : September 2015">
            <a:extLst>
              <a:ext uri="{FF2B5EF4-FFF2-40B4-BE49-F238E27FC236}">
                <a16:creationId xmlns:a16="http://schemas.microsoft.com/office/drawing/2014/main" id="{FE962FED-FF59-42A9-E9CD-CD309BCE0A6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42299" y="2153265"/>
            <a:ext cx="5888453" cy="4011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294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63C51-E9E3-2820-2B47-91784022E3EB}"/>
              </a:ext>
            </a:extLst>
          </p:cNvPr>
          <p:cNvSpPr>
            <a:spLocks noGrp="1"/>
          </p:cNvSpPr>
          <p:nvPr>
            <p:ph type="title"/>
          </p:nvPr>
        </p:nvSpPr>
        <p:spPr/>
        <p:txBody>
          <a:bodyPr/>
          <a:lstStyle/>
          <a:p>
            <a:r>
              <a:rPr lang="en-US"/>
              <a:t>The problem…</a:t>
            </a:r>
          </a:p>
        </p:txBody>
      </p:sp>
      <p:pic>
        <p:nvPicPr>
          <p:cNvPr id="1026" name="Picture 2" descr="Cell Transport - BIOLOGY">
            <a:extLst>
              <a:ext uri="{FF2B5EF4-FFF2-40B4-BE49-F238E27FC236}">
                <a16:creationId xmlns:a16="http://schemas.microsoft.com/office/drawing/2014/main" id="{1C450DAD-21A7-52A0-E659-BF7472D42AD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46554" y="1736065"/>
            <a:ext cx="6930212" cy="4682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6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8934E2-4211-602C-CB54-E033A543DE3B}"/>
              </a:ext>
            </a:extLst>
          </p:cNvPr>
          <p:cNvSpPr txBox="1"/>
          <p:nvPr/>
        </p:nvSpPr>
        <p:spPr>
          <a:xfrm>
            <a:off x="377190" y="800100"/>
            <a:ext cx="11205210" cy="646331"/>
          </a:xfrm>
          <a:prstGeom prst="rect">
            <a:avLst/>
          </a:prstGeom>
          <a:noFill/>
        </p:spPr>
        <p:txBody>
          <a:bodyPr wrap="square" rtlCol="0">
            <a:spAutoFit/>
          </a:bodyPr>
          <a:lstStyle/>
          <a:p>
            <a:pPr algn="ctr"/>
            <a:r>
              <a:rPr lang="en-US" sz="3600"/>
              <a:t>Let’s investigate some channel proteins!</a:t>
            </a:r>
            <a:endParaRPr lang="en-US"/>
          </a:p>
        </p:txBody>
      </p:sp>
      <p:pic>
        <p:nvPicPr>
          <p:cNvPr id="5" name="Picture 4" descr="A group of colorful objects&#10;&#10;Description automatically generated">
            <a:extLst>
              <a:ext uri="{FF2B5EF4-FFF2-40B4-BE49-F238E27FC236}">
                <a16:creationId xmlns:a16="http://schemas.microsoft.com/office/drawing/2014/main" id="{42D494B5-2E2C-158C-B59B-C393151CB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0404" y="1358295"/>
            <a:ext cx="7091191" cy="5318393"/>
          </a:xfrm>
          <a:prstGeom prst="rect">
            <a:avLst/>
          </a:prstGeom>
        </p:spPr>
      </p:pic>
    </p:spTree>
    <p:extLst>
      <p:ext uri="{BB962C8B-B14F-4D97-AF65-F5344CB8AC3E}">
        <p14:creationId xmlns:p14="http://schemas.microsoft.com/office/powerpoint/2010/main" val="2857566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There’s a lot going on here, so let’s simplify it!</a:t>
            </a:r>
          </a:p>
        </p:txBody>
      </p:sp>
      <p:pic>
        <p:nvPicPr>
          <p:cNvPr id="4098" name="Picture 2">
            <a:extLst>
              <a:ext uri="{FF2B5EF4-FFF2-40B4-BE49-F238E27FC236}">
                <a16:creationId xmlns:a16="http://schemas.microsoft.com/office/drawing/2014/main" id="{818BAAA6-1A7B-5C33-75DF-AFCE45C2B19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7273" y="1724407"/>
            <a:ext cx="7364811" cy="4912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7501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DF6CB3-4FD9-4054-BB7D-134F7DACF4F7}">
  <ds:schemaRefs>
    <ds:schemaRef ds:uri="http://schemas.microsoft.com/sharepoint/v3/contenttype/forms"/>
  </ds:schemaRefs>
</ds:datastoreItem>
</file>

<file path=customXml/itemProps2.xml><?xml version="1.0" encoding="utf-8"?>
<ds:datastoreItem xmlns:ds="http://schemas.openxmlformats.org/officeDocument/2006/customXml" ds:itemID="{48D68BF8-E688-48B9-8FA7-ED708A6FBA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47</Slides>
  <Notes>22</Notes>
  <HiddenSlides>1</HiddenSlide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PowerPoint Presentation</vt:lpstr>
      <vt:lpstr>PowerPoint Presentation</vt:lpstr>
      <vt:lpstr>PowerPoint Presentation</vt:lpstr>
      <vt:lpstr>PowerPoint Presentation</vt:lpstr>
      <vt:lpstr>PowerPoint Presentation</vt:lpstr>
      <vt:lpstr>The Cell Membrane</vt:lpstr>
      <vt:lpstr>The problem…</vt:lpstr>
      <vt:lpstr>PowerPoint Presentation</vt:lpstr>
      <vt:lpstr>There’s a lot going on here, so let’s simplify it!</vt:lpstr>
      <vt:lpstr>Let’s focus on water first – Add the following</vt:lpstr>
      <vt:lpstr>With an aquaporin in place…</vt:lpstr>
      <vt:lpstr>Move 3 water molecules across to reach equilibrium</vt:lpstr>
      <vt:lpstr>PowerPoint Presentation</vt:lpstr>
      <vt:lpstr>Let’s model an action potential</vt:lpstr>
      <vt:lpstr>Let’s identify everything</vt:lpstr>
      <vt:lpstr>What do you notice?</vt:lpstr>
      <vt:lpstr>Sodium (Na+ ) first…</vt:lpstr>
      <vt:lpstr>What happened to the charge inside the membrane?</vt:lpstr>
      <vt:lpstr>PowerPoint Presentation</vt:lpstr>
      <vt:lpstr>Potassium (K+) moves next</vt:lpstr>
      <vt:lpstr>Each channel is “tuned”</vt:lpstr>
      <vt:lpstr>PowerPoint Presentation</vt:lpstr>
      <vt:lpstr>PowerPoint Presentation</vt:lpstr>
      <vt:lpstr>How does a channel “know” which ion to transport?</vt:lpstr>
      <vt:lpstr>How does Aquaporin move water?</vt:lpstr>
      <vt:lpstr>A closer look at water movement</vt:lpstr>
      <vt:lpstr>A closer look at water movement</vt:lpstr>
      <vt:lpstr>Use the QR code to see it in action-</vt:lpstr>
      <vt:lpstr>Let’s look at the Sodium (Na+) Channel </vt:lpstr>
      <vt:lpstr>These are Voltage-Gated Na+ Channels - monomers</vt:lpstr>
      <vt:lpstr>Here it is in a membrane</vt:lpstr>
      <vt:lpstr>DEE acts as a selectivity filter for Na+ ion</vt:lpstr>
      <vt:lpstr>Use the QR code to see it in action-</vt:lpstr>
      <vt:lpstr>Let’s look at the Potassium (K+) Channel </vt:lpstr>
      <vt:lpstr>Homotetramer</vt:lpstr>
      <vt:lpstr>This potassium channel is voltage-gated</vt:lpstr>
      <vt:lpstr>This potassium channel is voltage-gated</vt:lpstr>
      <vt:lpstr>What does a K+ channel do?</vt:lpstr>
      <vt:lpstr>The carbonyl groups</vt:lpstr>
      <vt:lpstr>The carbonyl groups</vt:lpstr>
      <vt:lpstr>The carbonyl groups</vt:lpstr>
      <vt:lpstr>Use the QR code to see this in action!  How is this different from the Na+ Channel?  What are the similarities?</vt:lpstr>
      <vt:lpstr>Do all the channels work this way?</vt:lpstr>
      <vt:lpstr>Why is this important?</vt:lpstr>
      <vt:lpstr>Scan this QR code and fill out the survey!</vt:lpstr>
      <vt:lpstr>NGSS!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Arnholt</dc:creator>
  <cp:revision>2</cp:revision>
  <dcterms:created xsi:type="dcterms:W3CDTF">2023-05-16T18:40:28Z</dcterms:created>
  <dcterms:modified xsi:type="dcterms:W3CDTF">2023-10-10T17:06:26Z</dcterms:modified>
</cp:coreProperties>
</file>