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4"/>
    <p:sldMasterId id="2147483700" r:id="rId5"/>
    <p:sldMasterId id="2147483714" r:id="rId6"/>
  </p:sldMasterIdLst>
  <p:notesMasterIdLst>
    <p:notesMasterId r:id="rId54"/>
  </p:notesMasterIdLst>
  <p:sldIdLst>
    <p:sldId id="288" r:id="rId7"/>
    <p:sldId id="285" r:id="rId8"/>
    <p:sldId id="287" r:id="rId9"/>
    <p:sldId id="286" r:id="rId10"/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302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4" r:id="rId53"/>
  </p:sldIdLst>
  <p:sldSz cx="9144000" cy="5143500" type="screen16x9"/>
  <p:notesSz cx="6858000" cy="9144000"/>
  <p:embeddedFontLst>
    <p:embeddedFont>
      <p:font typeface="Cabin" panose="020B0604020202020204" charset="0"/>
      <p:regular r:id="rId55"/>
      <p:bold r:id="rId56"/>
      <p:italic r:id="rId57"/>
      <p:boldItalic r:id="rId58"/>
    </p:embeddedFont>
    <p:embeddedFont>
      <p:font typeface="Cabin Regular" panose="020B0604020202020204" charset="0"/>
      <p:regular r:id="rId59"/>
      <p:bold r:id="rId60"/>
      <p:italic r:id="rId61"/>
      <p:boldItalic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  <p:embeddedFont>
      <p:font typeface="Calibri Light" panose="020F0302020204030204" pitchFamily="34" charset="0"/>
      <p:regular r:id="rId67"/>
      <p:italic r:id="rId68"/>
    </p:embeddedFont>
    <p:embeddedFont>
      <p:font typeface="Catamaran Thin" panose="020B0604020202020204" charset="0"/>
      <p:regular r:id="rId69"/>
      <p:bold r:id="rId70"/>
    </p:embeddedFont>
    <p:embeddedFont>
      <p:font typeface="Franklin Gothic Book" panose="020B0503020102020204" pitchFamily="34" charset="0"/>
      <p:regular r:id="rId71"/>
      <p:italic r:id="rId72"/>
    </p:embeddedFont>
    <p:embeddedFont>
      <p:font typeface="Franklin Gothic Demi" panose="020B0703020102020204" pitchFamily="34" charset="0"/>
      <p:regular r:id="rId73"/>
      <p:italic r:id="rId74"/>
    </p:embeddedFont>
    <p:embeddedFont>
      <p:font typeface="Helvetica" panose="020B0604020202020204" pitchFamily="34" charset="0"/>
      <p:regular r:id="rId75"/>
      <p:bold r:id="rId76"/>
      <p:italic r:id="rId77"/>
      <p:boldItalic r:id="rId78"/>
    </p:embeddedFont>
    <p:embeddedFont>
      <p:font typeface="Impact" panose="020B0806030902050204" pitchFamily="34" charset="0"/>
      <p:regular r:id="rId79"/>
    </p:embeddedFont>
    <p:embeddedFont>
      <p:font typeface="Merriweather" panose="020B0604020202020204" charset="0"/>
      <p:regular r:id="rId80"/>
      <p:bold r:id="rId81"/>
      <p:italic r:id="rId82"/>
      <p:boldItalic r:id="rId83"/>
    </p:embeddedFont>
    <p:embeddedFont>
      <p:font typeface="Segoe UI" panose="020B0502040204020203" pitchFamily="34" charset="0"/>
      <p:regular r:id="rId84"/>
      <p:bold r:id="rId85"/>
      <p:italic r:id="rId86"/>
      <p:boldItalic r:id="rId87"/>
    </p:embeddedFont>
    <p:embeddedFont>
      <p:font typeface="Wingdings 2" panose="05020102010507070707" pitchFamily="18" charset="2"/>
      <p:regular r:id="rId8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3D7F9D-83A7-46DF-9A00-B38D595611BE}" v="174" dt="2021-04-28T20:34:27.688"/>
    <p1510:client id="{C6A15649-44F2-4726-A9F3-AC1DEEE74727}" v="9" dt="2021-04-28T20:31:27.057"/>
  </p1510:revLst>
</p1510:revInfo>
</file>

<file path=ppt/tableStyles.xml><?xml version="1.0" encoding="utf-8"?>
<a:tblStyleLst xmlns:a="http://schemas.openxmlformats.org/drawingml/2006/main" def="{C785E826-4C69-4C23-ABD5-8593CB1BF8CC}">
  <a:tblStyle styleId="{C785E826-4C69-4C23-ABD5-8593CB1BF8C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341925D-ADC4-4D93-93CA-0A9E2DA7F8F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21" y="82"/>
      </p:cViewPr>
      <p:guideLst>
        <p:guide orient="horz" pos="16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84" Type="http://schemas.openxmlformats.org/officeDocument/2006/relationships/font" Target="fonts/font30.fntdata"/><Relationship Id="rId89" Type="http://schemas.openxmlformats.org/officeDocument/2006/relationships/presProps" Target="presProp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font" Target="fonts/font4.fntdata"/><Relationship Id="rId74" Type="http://schemas.openxmlformats.org/officeDocument/2006/relationships/font" Target="fonts/font20.fntdata"/><Relationship Id="rId79" Type="http://schemas.openxmlformats.org/officeDocument/2006/relationships/font" Target="fonts/font25.fntdata"/><Relationship Id="rId5" Type="http://schemas.openxmlformats.org/officeDocument/2006/relationships/slideMaster" Target="slideMasters/slideMaster2.xml"/><Relationship Id="rId90" Type="http://schemas.openxmlformats.org/officeDocument/2006/relationships/viewProps" Target="viewProps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font" Target="fonts/font18.fntdata"/><Relationship Id="rId80" Type="http://schemas.openxmlformats.org/officeDocument/2006/relationships/font" Target="fonts/font26.fntdata"/><Relationship Id="rId85" Type="http://schemas.openxmlformats.org/officeDocument/2006/relationships/font" Target="fonts/font31.fntdata"/><Relationship Id="rId9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75" Type="http://schemas.openxmlformats.org/officeDocument/2006/relationships/font" Target="fonts/font21.fntdata"/><Relationship Id="rId83" Type="http://schemas.openxmlformats.org/officeDocument/2006/relationships/font" Target="fonts/font29.fntdata"/><Relationship Id="rId88" Type="http://schemas.openxmlformats.org/officeDocument/2006/relationships/font" Target="fonts/font34.fntdata"/><Relationship Id="rId9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font" Target="fonts/font3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font" Target="fonts/font19.fntdata"/><Relationship Id="rId78" Type="http://schemas.openxmlformats.org/officeDocument/2006/relationships/font" Target="fonts/font24.fntdata"/><Relationship Id="rId81" Type="http://schemas.openxmlformats.org/officeDocument/2006/relationships/font" Target="fonts/font27.fntdata"/><Relationship Id="rId86" Type="http://schemas.openxmlformats.org/officeDocument/2006/relationships/font" Target="fonts/font32.fntdata"/><Relationship Id="rId9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font" Target="fonts/font1.fntdata"/><Relationship Id="rId76" Type="http://schemas.openxmlformats.org/officeDocument/2006/relationships/font" Target="fonts/font22.fntdata"/><Relationship Id="rId7" Type="http://schemas.openxmlformats.org/officeDocument/2006/relationships/slide" Target="slides/slide1.xml"/><Relationship Id="rId71" Type="http://schemas.openxmlformats.org/officeDocument/2006/relationships/font" Target="fonts/font17.fntdata"/><Relationship Id="rId92" Type="http://schemas.openxmlformats.org/officeDocument/2006/relationships/tableStyles" Target="tableStyles.xml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font" Target="fonts/font12.fntdata"/><Relationship Id="rId87" Type="http://schemas.openxmlformats.org/officeDocument/2006/relationships/font" Target="fonts/font33.fntdata"/><Relationship Id="rId61" Type="http://schemas.openxmlformats.org/officeDocument/2006/relationships/font" Target="fonts/font7.fntdata"/><Relationship Id="rId82" Type="http://schemas.openxmlformats.org/officeDocument/2006/relationships/font" Target="fonts/font28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font" Target="fonts/font2.fntdata"/><Relationship Id="rId77" Type="http://schemas.openxmlformats.org/officeDocument/2006/relationships/font" Target="fonts/font2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Ryan" userId="f852ee0a-0a6d-478f-ae5c-3a8778551b77" providerId="ADAL" clId="{C6A15649-44F2-4726-A9F3-AC1DEEE74727}"/>
    <pc:docChg chg="undo custSel modSld">
      <pc:chgData name="Heather Ryan" userId="f852ee0a-0a6d-478f-ae5c-3a8778551b77" providerId="ADAL" clId="{C6A15649-44F2-4726-A9F3-AC1DEEE74727}" dt="2021-04-28T20:31:27.057" v="56" actId="1076"/>
      <pc:docMkLst>
        <pc:docMk/>
      </pc:docMkLst>
      <pc:sldChg chg="modSp mod">
        <pc:chgData name="Heather Ryan" userId="f852ee0a-0a6d-478f-ae5c-3a8778551b77" providerId="ADAL" clId="{C6A15649-44F2-4726-A9F3-AC1DEEE74727}" dt="2021-04-28T20:31:27.057" v="56" actId="1076"/>
        <pc:sldMkLst>
          <pc:docMk/>
          <pc:sldMk cId="0" sldId="266"/>
        </pc:sldMkLst>
        <pc:spChg chg="mod">
          <ac:chgData name="Heather Ryan" userId="f852ee0a-0a6d-478f-ae5c-3a8778551b77" providerId="ADAL" clId="{C6A15649-44F2-4726-A9F3-AC1DEEE74727}" dt="2021-04-28T20:31:27.057" v="56" actId="1076"/>
          <ac:spMkLst>
            <pc:docMk/>
            <pc:sldMk cId="0" sldId="266"/>
            <ac:spMk id="223" creationId="{00000000-0000-0000-0000-000000000000}"/>
          </ac:spMkLst>
        </pc:spChg>
      </pc:sldChg>
      <pc:sldChg chg="modSp mod">
        <pc:chgData name="Heather Ryan" userId="f852ee0a-0a6d-478f-ae5c-3a8778551b77" providerId="ADAL" clId="{C6A15649-44F2-4726-A9F3-AC1DEEE74727}" dt="2021-04-27T14:13:25.065" v="21" actId="14100"/>
        <pc:sldMkLst>
          <pc:docMk/>
          <pc:sldMk cId="3511123312" sldId="289"/>
        </pc:sldMkLst>
        <pc:spChg chg="mod">
          <ac:chgData name="Heather Ryan" userId="f852ee0a-0a6d-478f-ae5c-3a8778551b77" providerId="ADAL" clId="{C6A15649-44F2-4726-A9F3-AC1DEEE74727}" dt="2021-04-27T14:12:49.884" v="9" actId="20577"/>
          <ac:spMkLst>
            <pc:docMk/>
            <pc:sldMk cId="3511123312" sldId="289"/>
            <ac:spMk id="4" creationId="{CF79FA9B-157D-4944-A0F9-AD75DF062457}"/>
          </ac:spMkLst>
        </pc:spChg>
        <pc:spChg chg="mod">
          <ac:chgData name="Heather Ryan" userId="f852ee0a-0a6d-478f-ae5c-3a8778551b77" providerId="ADAL" clId="{C6A15649-44F2-4726-A9F3-AC1DEEE74727}" dt="2021-04-27T14:13:20.946" v="20" actId="20577"/>
          <ac:spMkLst>
            <pc:docMk/>
            <pc:sldMk cId="3511123312" sldId="289"/>
            <ac:spMk id="5" creationId="{ACA55163-ADBC-4A7A-8B56-C96E24AB845C}"/>
          </ac:spMkLst>
        </pc:spChg>
        <pc:spChg chg="mod">
          <ac:chgData name="Heather Ryan" userId="f852ee0a-0a6d-478f-ae5c-3a8778551b77" providerId="ADAL" clId="{C6A15649-44F2-4726-A9F3-AC1DEEE74727}" dt="2021-04-27T14:12:11.780" v="3" actId="14100"/>
          <ac:spMkLst>
            <pc:docMk/>
            <pc:sldMk cId="3511123312" sldId="289"/>
            <ac:spMk id="6" creationId="{ADC68FFD-EE25-48B0-A2BE-BBBAC7A089E7}"/>
          </ac:spMkLst>
        </pc:spChg>
        <pc:spChg chg="mod">
          <ac:chgData name="Heather Ryan" userId="f852ee0a-0a6d-478f-ae5c-3a8778551b77" providerId="ADAL" clId="{C6A15649-44F2-4726-A9F3-AC1DEEE74727}" dt="2021-04-27T14:13:25.065" v="21" actId="14100"/>
          <ac:spMkLst>
            <pc:docMk/>
            <pc:sldMk cId="3511123312" sldId="289"/>
            <ac:spMk id="8" creationId="{CC18B784-706C-42C1-9901-1206C84B0DCC}"/>
          </ac:spMkLst>
        </pc:spChg>
        <pc:grpChg chg="mod">
          <ac:chgData name="Heather Ryan" userId="f852ee0a-0a6d-478f-ae5c-3a8778551b77" providerId="ADAL" clId="{C6A15649-44F2-4726-A9F3-AC1DEEE74727}" dt="2021-04-27T14:11:59.585" v="0" actId="1076"/>
          <ac:grpSpMkLst>
            <pc:docMk/>
            <pc:sldMk cId="3511123312" sldId="289"/>
            <ac:grpSpMk id="7" creationId="{F59AF85F-AC1B-4523-88F2-B1CA83B7479B}"/>
          </ac:grpSpMkLst>
        </pc:grpChg>
      </pc:sldChg>
      <pc:sldChg chg="modSp mod modAnim">
        <pc:chgData name="Heather Ryan" userId="f852ee0a-0a6d-478f-ae5c-3a8778551b77" providerId="ADAL" clId="{C6A15649-44F2-4726-A9F3-AC1DEEE74727}" dt="2021-04-27T21:56:33.248" v="51"/>
        <pc:sldMkLst>
          <pc:docMk/>
          <pc:sldMk cId="3331831663" sldId="290"/>
        </pc:sldMkLst>
        <pc:spChg chg="mod">
          <ac:chgData name="Heather Ryan" userId="f852ee0a-0a6d-478f-ae5c-3a8778551b77" providerId="ADAL" clId="{C6A15649-44F2-4726-A9F3-AC1DEEE74727}" dt="2021-04-27T14:13:52.860" v="32" actId="20577"/>
          <ac:spMkLst>
            <pc:docMk/>
            <pc:sldMk cId="3331831663" sldId="290"/>
            <ac:spMk id="11" creationId="{29BF134F-1030-4036-B1F7-193920900F12}"/>
          </ac:spMkLst>
        </pc:spChg>
      </pc:sldChg>
      <pc:sldChg chg="modSp mod">
        <pc:chgData name="Heather Ryan" userId="f852ee0a-0a6d-478f-ae5c-3a8778551b77" providerId="ADAL" clId="{C6A15649-44F2-4726-A9F3-AC1DEEE74727}" dt="2021-04-27T14:16:57.857" v="33" actId="1076"/>
        <pc:sldMkLst>
          <pc:docMk/>
          <pc:sldMk cId="4055829774" sldId="295"/>
        </pc:sldMkLst>
        <pc:spChg chg="mod">
          <ac:chgData name="Heather Ryan" userId="f852ee0a-0a6d-478f-ae5c-3a8778551b77" providerId="ADAL" clId="{C6A15649-44F2-4726-A9F3-AC1DEEE74727}" dt="2021-04-27T14:16:57.857" v="33" actId="1076"/>
          <ac:spMkLst>
            <pc:docMk/>
            <pc:sldMk cId="4055829774" sldId="295"/>
            <ac:spMk id="3" creationId="{6E2B8A89-76DB-471C-A441-7513DC1DB1FC}"/>
          </ac:spMkLst>
        </pc:spChg>
      </pc:sldChg>
      <pc:sldChg chg="modSp mod">
        <pc:chgData name="Heather Ryan" userId="f852ee0a-0a6d-478f-ae5c-3a8778551b77" providerId="ADAL" clId="{C6A15649-44F2-4726-A9F3-AC1DEEE74727}" dt="2021-04-27T14:24:40.327" v="38" actId="20577"/>
        <pc:sldMkLst>
          <pc:docMk/>
          <pc:sldMk cId="124101184" sldId="297"/>
        </pc:sldMkLst>
        <pc:spChg chg="mod">
          <ac:chgData name="Heather Ryan" userId="f852ee0a-0a6d-478f-ae5c-3a8778551b77" providerId="ADAL" clId="{C6A15649-44F2-4726-A9F3-AC1DEEE74727}" dt="2021-04-27T14:24:40.327" v="38" actId="20577"/>
          <ac:spMkLst>
            <pc:docMk/>
            <pc:sldMk cId="124101184" sldId="297"/>
            <ac:spMk id="6" creationId="{643EE504-FB39-4E92-AB76-F0686EF360F2}"/>
          </ac:spMkLst>
        </pc:spChg>
      </pc:sldChg>
      <pc:sldChg chg="modSp mod">
        <pc:chgData name="Heather Ryan" userId="f852ee0a-0a6d-478f-ae5c-3a8778551b77" providerId="ADAL" clId="{C6A15649-44F2-4726-A9F3-AC1DEEE74727}" dt="2021-04-27T14:24:59.504" v="46" actId="20577"/>
        <pc:sldMkLst>
          <pc:docMk/>
          <pc:sldMk cId="351003299" sldId="298"/>
        </pc:sldMkLst>
        <pc:spChg chg="mod">
          <ac:chgData name="Heather Ryan" userId="f852ee0a-0a6d-478f-ae5c-3a8778551b77" providerId="ADAL" clId="{C6A15649-44F2-4726-A9F3-AC1DEEE74727}" dt="2021-04-27T14:24:46.947" v="42" actId="20577"/>
          <ac:spMkLst>
            <pc:docMk/>
            <pc:sldMk cId="351003299" sldId="298"/>
            <ac:spMk id="3" creationId="{309B9A6E-FFAF-4674-A224-D1C225734C9D}"/>
          </ac:spMkLst>
        </pc:spChg>
        <pc:spChg chg="mod">
          <ac:chgData name="Heather Ryan" userId="f852ee0a-0a6d-478f-ae5c-3a8778551b77" providerId="ADAL" clId="{C6A15649-44F2-4726-A9F3-AC1DEEE74727}" dt="2021-04-27T14:24:59.504" v="46" actId="20577"/>
          <ac:spMkLst>
            <pc:docMk/>
            <pc:sldMk cId="351003299" sldId="298"/>
            <ac:spMk id="6" creationId="{4AB81A61-2C96-4B54-BC54-758E3DE10692}"/>
          </ac:spMkLst>
        </pc:spChg>
      </pc:sldChg>
      <pc:sldChg chg="modSp mod">
        <pc:chgData name="Heather Ryan" userId="f852ee0a-0a6d-478f-ae5c-3a8778551b77" providerId="ADAL" clId="{C6A15649-44F2-4726-A9F3-AC1DEEE74727}" dt="2021-04-28T18:39:26.839" v="54" actId="27636"/>
        <pc:sldMkLst>
          <pc:docMk/>
          <pc:sldMk cId="1738752758" sldId="299"/>
        </pc:sldMkLst>
        <pc:spChg chg="mod">
          <ac:chgData name="Heather Ryan" userId="f852ee0a-0a6d-478f-ae5c-3a8778551b77" providerId="ADAL" clId="{C6A15649-44F2-4726-A9F3-AC1DEEE74727}" dt="2021-04-28T18:39:26.839" v="54" actId="27636"/>
          <ac:spMkLst>
            <pc:docMk/>
            <pc:sldMk cId="1738752758" sldId="299"/>
            <ac:spMk id="3" creationId="{05C8FC2C-F713-403C-9B85-4BFA0F21E530}"/>
          </ac:spMkLst>
        </pc:spChg>
      </pc:sldChg>
    </pc:docChg>
  </pc:docChgLst>
  <pc:docChgLst>
    <pc:chgData name="Kris Herman" userId="ebb3455e-9ef8-4c5a-a8c2-450eea55e30b" providerId="ADAL" clId="{773D7F9D-83A7-46DF-9A00-B38D595611BE}"/>
    <pc:docChg chg="undo custSel addSld delSld modSld sldOrd">
      <pc:chgData name="Kris Herman" userId="ebb3455e-9ef8-4c5a-a8c2-450eea55e30b" providerId="ADAL" clId="{773D7F9D-83A7-46DF-9A00-B38D595611BE}" dt="2021-04-28T20:34:27.688" v="821"/>
      <pc:docMkLst>
        <pc:docMk/>
      </pc:docMkLst>
      <pc:sldChg chg="ord modNotes">
        <pc:chgData name="Kris Herman" userId="ebb3455e-9ef8-4c5a-a8c2-450eea55e30b" providerId="ADAL" clId="{773D7F9D-83A7-46DF-9A00-B38D595611BE}" dt="2021-04-23T20:57:46.584" v="88"/>
        <pc:sldMkLst>
          <pc:docMk/>
          <pc:sldMk cId="0" sldId="256"/>
        </pc:sldMkLst>
      </pc:sldChg>
      <pc:sldChg chg="addSp delSp modSp mod modAnim modNotes">
        <pc:chgData name="Kris Herman" userId="ebb3455e-9ef8-4c5a-a8c2-450eea55e30b" providerId="ADAL" clId="{773D7F9D-83A7-46DF-9A00-B38D595611BE}" dt="2021-04-28T20:34:27.688" v="821"/>
        <pc:sldMkLst>
          <pc:docMk/>
          <pc:sldMk cId="0" sldId="269"/>
        </pc:sldMkLst>
        <pc:picChg chg="add mod">
          <ac:chgData name="Kris Herman" userId="ebb3455e-9ef8-4c5a-a8c2-450eea55e30b" providerId="ADAL" clId="{773D7F9D-83A7-46DF-9A00-B38D595611BE}" dt="2021-04-23T18:54:30.415" v="3" actId="1076"/>
          <ac:picMkLst>
            <pc:docMk/>
            <pc:sldMk cId="0" sldId="269"/>
            <ac:picMk id="2" creationId="{210A6962-5E90-4E68-8B8F-0DBBAFF9706E}"/>
          </ac:picMkLst>
        </pc:picChg>
        <pc:picChg chg="del">
          <ac:chgData name="Kris Herman" userId="ebb3455e-9ef8-4c5a-a8c2-450eea55e30b" providerId="ADAL" clId="{773D7F9D-83A7-46DF-9A00-B38D595611BE}" dt="2021-04-23T18:54:26.264" v="2" actId="478"/>
          <ac:picMkLst>
            <pc:docMk/>
            <pc:sldMk cId="0" sldId="269"/>
            <ac:picMk id="255" creationId="{00000000-0000-0000-0000-000000000000}"/>
          </ac:picMkLst>
        </pc:picChg>
      </pc:sldChg>
      <pc:sldChg chg="modSp modNotes">
        <pc:chgData name="Kris Herman" userId="ebb3455e-9ef8-4c5a-a8c2-450eea55e30b" providerId="ADAL" clId="{773D7F9D-83A7-46DF-9A00-B38D595611BE}" dt="2021-04-27T19:33:12.529" v="810"/>
        <pc:sldMkLst>
          <pc:docMk/>
          <pc:sldMk cId="0" sldId="272"/>
        </pc:sldMkLst>
        <pc:spChg chg="mod">
          <ac:chgData name="Kris Herman" userId="ebb3455e-9ef8-4c5a-a8c2-450eea55e30b" providerId="ADAL" clId="{773D7F9D-83A7-46DF-9A00-B38D595611BE}" dt="2021-04-27T19:33:12.529" v="810"/>
          <ac:spMkLst>
            <pc:docMk/>
            <pc:sldMk cId="0" sldId="272"/>
            <ac:spMk id="285" creationId="{00000000-0000-0000-0000-000000000000}"/>
          </ac:spMkLst>
        </pc:spChg>
      </pc:sldChg>
      <pc:sldChg chg="addSp delSp modSp mod modAnim">
        <pc:chgData name="Kris Herman" userId="ebb3455e-9ef8-4c5a-a8c2-450eea55e30b" providerId="ADAL" clId="{773D7F9D-83A7-46DF-9A00-B38D595611BE}" dt="2021-04-23T20:02:13.697" v="11"/>
        <pc:sldMkLst>
          <pc:docMk/>
          <pc:sldMk cId="0" sldId="279"/>
        </pc:sldMkLst>
        <pc:picChg chg="add mod">
          <ac:chgData name="Kris Herman" userId="ebb3455e-9ef8-4c5a-a8c2-450eea55e30b" providerId="ADAL" clId="{773D7F9D-83A7-46DF-9A00-B38D595611BE}" dt="2021-04-23T20:02:04.830" v="10" actId="1076"/>
          <ac:picMkLst>
            <pc:docMk/>
            <pc:sldMk cId="0" sldId="279"/>
            <ac:picMk id="2" creationId="{A3170AFE-9FEF-49AD-B8BE-9F74E0992500}"/>
          </ac:picMkLst>
        </pc:picChg>
        <pc:picChg chg="del">
          <ac:chgData name="Kris Herman" userId="ebb3455e-9ef8-4c5a-a8c2-450eea55e30b" providerId="ADAL" clId="{773D7F9D-83A7-46DF-9A00-B38D595611BE}" dt="2021-04-23T20:01:22.164" v="6" actId="478"/>
          <ac:picMkLst>
            <pc:docMk/>
            <pc:sldMk cId="0" sldId="279"/>
            <ac:picMk id="379" creationId="{00000000-0000-0000-0000-000000000000}"/>
          </ac:picMkLst>
        </pc:picChg>
      </pc:sldChg>
      <pc:sldChg chg="addSp modSp mod modAnim modNotes">
        <pc:chgData name="Kris Herman" userId="ebb3455e-9ef8-4c5a-a8c2-450eea55e30b" providerId="ADAL" clId="{773D7F9D-83A7-46DF-9A00-B38D595611BE}" dt="2021-04-27T03:43:25.770" v="717"/>
        <pc:sldMkLst>
          <pc:docMk/>
          <pc:sldMk cId="0" sldId="283"/>
        </pc:sldMkLst>
        <pc:picChg chg="add mod">
          <ac:chgData name="Kris Herman" userId="ebb3455e-9ef8-4c5a-a8c2-450eea55e30b" providerId="ADAL" clId="{773D7F9D-83A7-46DF-9A00-B38D595611BE}" dt="2021-04-27T03:42:18.075" v="712" actId="1076"/>
          <ac:picMkLst>
            <pc:docMk/>
            <pc:sldMk cId="0" sldId="283"/>
            <ac:picMk id="3" creationId="{D4F4B240-844C-4A63-859E-1EAD6C5F0F1E}"/>
          </ac:picMkLst>
        </pc:picChg>
        <pc:picChg chg="add mod">
          <ac:chgData name="Kris Herman" userId="ebb3455e-9ef8-4c5a-a8c2-450eea55e30b" providerId="ADAL" clId="{773D7F9D-83A7-46DF-9A00-B38D595611BE}" dt="2021-04-27T03:43:18.370" v="715" actId="1076"/>
          <ac:picMkLst>
            <pc:docMk/>
            <pc:sldMk cId="0" sldId="283"/>
            <ac:picMk id="4" creationId="{6F7FE533-C534-4826-A3D6-70ECF6BE6F94}"/>
          </ac:picMkLst>
        </pc:picChg>
      </pc:sldChg>
      <pc:sldChg chg="addSp delSp modSp del mod modNotes">
        <pc:chgData name="Kris Herman" userId="ebb3455e-9ef8-4c5a-a8c2-450eea55e30b" providerId="ADAL" clId="{773D7F9D-83A7-46DF-9A00-B38D595611BE}" dt="2021-04-27T19:32:02.431" v="808" actId="47"/>
        <pc:sldMkLst>
          <pc:docMk/>
          <pc:sldMk cId="0" sldId="284"/>
        </pc:sldMkLst>
        <pc:spChg chg="add del mod">
          <ac:chgData name="Kris Herman" userId="ebb3455e-9ef8-4c5a-a8c2-450eea55e30b" providerId="ADAL" clId="{773D7F9D-83A7-46DF-9A00-B38D595611BE}" dt="2021-04-27T19:29:31.949" v="790" actId="478"/>
          <ac:spMkLst>
            <pc:docMk/>
            <pc:sldMk cId="0" sldId="284"/>
            <ac:spMk id="3" creationId="{87A4D6AB-5ED3-4285-8A0D-49722E2E38D2}"/>
          </ac:spMkLst>
        </pc:spChg>
        <pc:spChg chg="add mod">
          <ac:chgData name="Kris Herman" userId="ebb3455e-9ef8-4c5a-a8c2-450eea55e30b" providerId="ADAL" clId="{773D7F9D-83A7-46DF-9A00-B38D595611BE}" dt="2021-04-27T19:31:34.155" v="802" actId="21"/>
          <ac:spMkLst>
            <pc:docMk/>
            <pc:sldMk cId="0" sldId="284"/>
            <ac:spMk id="11" creationId="{2EAEF1EA-B97E-40CA-AFD5-F5759D9EF496}"/>
          </ac:spMkLst>
        </pc:spChg>
        <pc:spChg chg="del mod">
          <ac:chgData name="Kris Herman" userId="ebb3455e-9ef8-4c5a-a8c2-450eea55e30b" providerId="ADAL" clId="{773D7F9D-83A7-46DF-9A00-B38D595611BE}" dt="2021-04-27T19:31:34.155" v="802" actId="21"/>
          <ac:spMkLst>
            <pc:docMk/>
            <pc:sldMk cId="0" sldId="284"/>
            <ac:spMk id="442" creationId="{00000000-0000-0000-0000-000000000000}"/>
          </ac:spMkLst>
        </pc:spChg>
        <pc:spChg chg="del">
          <ac:chgData name="Kris Herman" userId="ebb3455e-9ef8-4c5a-a8c2-450eea55e30b" providerId="ADAL" clId="{773D7F9D-83A7-46DF-9A00-B38D595611BE}" dt="2021-04-27T19:29:21.921" v="788" actId="478"/>
          <ac:spMkLst>
            <pc:docMk/>
            <pc:sldMk cId="0" sldId="284"/>
            <ac:spMk id="443" creationId="{00000000-0000-0000-0000-000000000000}"/>
          </ac:spMkLst>
        </pc:spChg>
        <pc:spChg chg="del mod">
          <ac:chgData name="Kris Herman" userId="ebb3455e-9ef8-4c5a-a8c2-450eea55e30b" providerId="ADAL" clId="{773D7F9D-83A7-46DF-9A00-B38D595611BE}" dt="2021-04-27T19:28:18.980" v="787" actId="478"/>
          <ac:spMkLst>
            <pc:docMk/>
            <pc:sldMk cId="0" sldId="284"/>
            <ac:spMk id="444" creationId="{00000000-0000-0000-0000-000000000000}"/>
          </ac:spMkLst>
        </pc:spChg>
        <pc:spChg chg="del">
          <ac:chgData name="Kris Herman" userId="ebb3455e-9ef8-4c5a-a8c2-450eea55e30b" providerId="ADAL" clId="{773D7F9D-83A7-46DF-9A00-B38D595611BE}" dt="2021-04-27T19:28:06.292" v="784" actId="478"/>
          <ac:spMkLst>
            <pc:docMk/>
            <pc:sldMk cId="0" sldId="284"/>
            <ac:spMk id="445" creationId="{00000000-0000-0000-0000-000000000000}"/>
          </ac:spMkLst>
        </pc:spChg>
        <pc:picChg chg="add del mod">
          <ac:chgData name="Kris Herman" userId="ebb3455e-9ef8-4c5a-a8c2-450eea55e30b" providerId="ADAL" clId="{773D7F9D-83A7-46DF-9A00-B38D595611BE}" dt="2021-04-27T19:31:50.116" v="806" actId="478"/>
          <ac:picMkLst>
            <pc:docMk/>
            <pc:sldMk cId="0" sldId="284"/>
            <ac:picMk id="5" creationId="{EBD23BF0-659A-44FA-9FF8-D592F4F929CB}"/>
          </ac:picMkLst>
        </pc:picChg>
        <pc:picChg chg="add del mod">
          <ac:chgData name="Kris Herman" userId="ebb3455e-9ef8-4c5a-a8c2-450eea55e30b" providerId="ADAL" clId="{773D7F9D-83A7-46DF-9A00-B38D595611BE}" dt="2021-04-27T19:31:46.139" v="805" actId="478"/>
          <ac:picMkLst>
            <pc:docMk/>
            <pc:sldMk cId="0" sldId="284"/>
            <ac:picMk id="7" creationId="{6173B0F6-1A9D-4579-80C9-C2DB3F92E84A}"/>
          </ac:picMkLst>
        </pc:picChg>
        <pc:picChg chg="add del mod">
          <ac:chgData name="Kris Herman" userId="ebb3455e-9ef8-4c5a-a8c2-450eea55e30b" providerId="ADAL" clId="{773D7F9D-83A7-46DF-9A00-B38D595611BE}" dt="2021-04-27T19:31:53.244" v="807" actId="478"/>
          <ac:picMkLst>
            <pc:docMk/>
            <pc:sldMk cId="0" sldId="284"/>
            <ac:picMk id="9" creationId="{2FAA894D-4F80-4206-98CE-C5EBDDBBE009}"/>
          </ac:picMkLst>
        </pc:picChg>
        <pc:picChg chg="del">
          <ac:chgData name="Kris Herman" userId="ebb3455e-9ef8-4c5a-a8c2-450eea55e30b" providerId="ADAL" clId="{773D7F9D-83A7-46DF-9A00-B38D595611BE}" dt="2021-04-27T19:27:59.418" v="783" actId="478"/>
          <ac:picMkLst>
            <pc:docMk/>
            <pc:sldMk cId="0" sldId="284"/>
            <ac:picMk id="441" creationId="{00000000-0000-0000-0000-000000000000}"/>
          </ac:picMkLst>
        </pc:picChg>
        <pc:picChg chg="del mod">
          <ac:chgData name="Kris Herman" userId="ebb3455e-9ef8-4c5a-a8c2-450eea55e30b" providerId="ADAL" clId="{773D7F9D-83A7-46DF-9A00-B38D595611BE}" dt="2021-04-27T19:31:44.045" v="804" actId="478"/>
          <ac:picMkLst>
            <pc:docMk/>
            <pc:sldMk cId="0" sldId="284"/>
            <ac:picMk id="446" creationId="{00000000-0000-0000-0000-000000000000}"/>
          </ac:picMkLst>
        </pc:picChg>
      </pc:sldChg>
      <pc:sldChg chg="addSp delSp modSp new mod setBg modClrScheme modAnim chgLayout">
        <pc:chgData name="Kris Herman" userId="ebb3455e-9ef8-4c5a-a8c2-450eea55e30b" providerId="ADAL" clId="{773D7F9D-83A7-46DF-9A00-B38D595611BE}" dt="2021-04-27T03:34:41.374" v="666" actId="1076"/>
        <pc:sldMkLst>
          <pc:docMk/>
          <pc:sldMk cId="4222124333" sldId="285"/>
        </pc:sldMkLst>
        <pc:spChg chg="add mod">
          <ac:chgData name="Kris Herman" userId="ebb3455e-9ef8-4c5a-a8c2-450eea55e30b" providerId="ADAL" clId="{773D7F9D-83A7-46DF-9A00-B38D595611BE}" dt="2021-04-27T03:34:29.631" v="663" actId="1076"/>
          <ac:spMkLst>
            <pc:docMk/>
            <pc:sldMk cId="4222124333" sldId="285"/>
            <ac:spMk id="2" creationId="{B9C7C476-438E-4CB4-B7AA-617D9B19CAD0}"/>
          </ac:spMkLst>
        </pc:spChg>
        <pc:spChg chg="add del mod">
          <ac:chgData name="Kris Herman" userId="ebb3455e-9ef8-4c5a-a8c2-450eea55e30b" providerId="ADAL" clId="{773D7F9D-83A7-46DF-9A00-B38D595611BE}" dt="2021-04-26T20:35:37.647" v="506" actId="26606"/>
          <ac:spMkLst>
            <pc:docMk/>
            <pc:sldMk cId="4222124333" sldId="285"/>
            <ac:spMk id="7" creationId="{CA24DD59-B5E7-441A-93E1-E2ED079BB8E3}"/>
          </ac:spMkLst>
        </pc:spChg>
        <pc:spChg chg="add del mod">
          <ac:chgData name="Kris Herman" userId="ebb3455e-9ef8-4c5a-a8c2-450eea55e30b" providerId="ADAL" clId="{773D7F9D-83A7-46DF-9A00-B38D595611BE}" dt="2021-04-26T20:35:37.647" v="506" actId="26606"/>
          <ac:spMkLst>
            <pc:docMk/>
            <pc:sldMk cId="4222124333" sldId="285"/>
            <ac:spMk id="9" creationId="{396861BF-A593-49A0-98D7-009B7D7E0C08}"/>
          </ac:spMkLst>
        </pc:spChg>
        <pc:spChg chg="add del mod">
          <ac:chgData name="Kris Herman" userId="ebb3455e-9ef8-4c5a-a8c2-450eea55e30b" providerId="ADAL" clId="{773D7F9D-83A7-46DF-9A00-B38D595611BE}" dt="2021-04-26T20:35:40.418" v="508" actId="26606"/>
          <ac:spMkLst>
            <pc:docMk/>
            <pc:sldMk cId="4222124333" sldId="285"/>
            <ac:spMk id="11" creationId="{390A641B-DF01-46C6-B3BE-8156CF881E86}"/>
          </ac:spMkLst>
        </pc:spChg>
        <pc:picChg chg="add del mod">
          <ac:chgData name="Kris Herman" userId="ebb3455e-9ef8-4c5a-a8c2-450eea55e30b" providerId="ADAL" clId="{773D7F9D-83A7-46DF-9A00-B38D595611BE}" dt="2021-04-27T03:26:10.142" v="605" actId="478"/>
          <ac:picMkLst>
            <pc:docMk/>
            <pc:sldMk cId="4222124333" sldId="285"/>
            <ac:picMk id="4" creationId="{72093B65-CAC7-4A1A-8BFA-4AF57AA6965D}"/>
          </ac:picMkLst>
        </pc:picChg>
        <pc:picChg chg="add del mod">
          <ac:chgData name="Kris Herman" userId="ebb3455e-9ef8-4c5a-a8c2-450eea55e30b" providerId="ADAL" clId="{773D7F9D-83A7-46DF-9A00-B38D595611BE}" dt="2021-04-27T03:28:57.103" v="606" actId="478"/>
          <ac:picMkLst>
            <pc:docMk/>
            <pc:sldMk cId="4222124333" sldId="285"/>
            <ac:picMk id="6" creationId="{BE23AA96-51FB-43ED-B0B2-9D32032102B2}"/>
          </ac:picMkLst>
        </pc:picChg>
        <pc:picChg chg="add del">
          <ac:chgData name="Kris Herman" userId="ebb3455e-9ef8-4c5a-a8c2-450eea55e30b" providerId="ADAL" clId="{773D7F9D-83A7-46DF-9A00-B38D595611BE}" dt="2021-04-27T03:29:55.408" v="620" actId="478"/>
          <ac:picMkLst>
            <pc:docMk/>
            <pc:sldMk cId="4222124333" sldId="285"/>
            <ac:picMk id="10" creationId="{BEFBAF24-13F1-4D4C-A12D-0E9042F0436C}"/>
          </ac:picMkLst>
        </pc:picChg>
        <pc:picChg chg="add mod">
          <ac:chgData name="Kris Herman" userId="ebb3455e-9ef8-4c5a-a8c2-450eea55e30b" providerId="ADAL" clId="{773D7F9D-83A7-46DF-9A00-B38D595611BE}" dt="2021-04-27T03:30:07.303" v="624" actId="1076"/>
          <ac:picMkLst>
            <pc:docMk/>
            <pc:sldMk cId="4222124333" sldId="285"/>
            <ac:picMk id="13" creationId="{E4C9E446-513F-47FB-9761-5084F829DC62}"/>
          </ac:picMkLst>
        </pc:picChg>
        <pc:picChg chg="add mod">
          <ac:chgData name="Kris Herman" userId="ebb3455e-9ef8-4c5a-a8c2-450eea55e30b" providerId="ADAL" clId="{773D7F9D-83A7-46DF-9A00-B38D595611BE}" dt="2021-04-27T03:34:39.809" v="665" actId="1076"/>
          <ac:picMkLst>
            <pc:docMk/>
            <pc:sldMk cId="4222124333" sldId="285"/>
            <ac:picMk id="15" creationId="{EABF345D-B9C4-415E-9A61-B61F33E25F38}"/>
          </ac:picMkLst>
        </pc:picChg>
        <pc:picChg chg="add mod">
          <ac:chgData name="Kris Herman" userId="ebb3455e-9ef8-4c5a-a8c2-450eea55e30b" providerId="ADAL" clId="{773D7F9D-83A7-46DF-9A00-B38D595611BE}" dt="2021-04-27T03:34:41.374" v="666" actId="1076"/>
          <ac:picMkLst>
            <pc:docMk/>
            <pc:sldMk cId="4222124333" sldId="285"/>
            <ac:picMk id="17" creationId="{F0F43903-17E1-4C42-84F2-BDC3954BF33A}"/>
          </ac:picMkLst>
        </pc:picChg>
        <pc:picChg chg="add mod">
          <ac:chgData name="Kris Herman" userId="ebb3455e-9ef8-4c5a-a8c2-450eea55e30b" providerId="ADAL" clId="{773D7F9D-83A7-46DF-9A00-B38D595611BE}" dt="2021-04-27T03:34:36.264" v="664" actId="1076"/>
          <ac:picMkLst>
            <pc:docMk/>
            <pc:sldMk cId="4222124333" sldId="285"/>
            <ac:picMk id="19" creationId="{EFFC898B-CD7D-4F3E-ADF7-C2CACC17E6EC}"/>
          </ac:picMkLst>
        </pc:picChg>
      </pc:sldChg>
      <pc:sldChg chg="addSp modSp new mod ord setBg">
        <pc:chgData name="Kris Herman" userId="ebb3455e-9ef8-4c5a-a8c2-450eea55e30b" providerId="ADAL" clId="{773D7F9D-83A7-46DF-9A00-B38D595611BE}" dt="2021-04-27T03:38:49.622" v="707" actId="403"/>
        <pc:sldMkLst>
          <pc:docMk/>
          <pc:sldMk cId="95799327" sldId="286"/>
        </pc:sldMkLst>
        <pc:spChg chg="add mod">
          <ac:chgData name="Kris Herman" userId="ebb3455e-9ef8-4c5a-a8c2-450eea55e30b" providerId="ADAL" clId="{773D7F9D-83A7-46DF-9A00-B38D595611BE}" dt="2021-04-27T03:38:49.622" v="707" actId="403"/>
          <ac:spMkLst>
            <pc:docMk/>
            <pc:sldMk cId="95799327" sldId="286"/>
            <ac:spMk id="4" creationId="{29E06E12-6296-4405-9A72-2DEF3C79481A}"/>
          </ac:spMkLst>
        </pc:spChg>
        <pc:spChg chg="add mod">
          <ac:chgData name="Kris Herman" userId="ebb3455e-9ef8-4c5a-a8c2-450eea55e30b" providerId="ADAL" clId="{773D7F9D-83A7-46DF-9A00-B38D595611BE}" dt="2021-04-27T03:38:36.244" v="703" actId="1076"/>
          <ac:spMkLst>
            <pc:docMk/>
            <pc:sldMk cId="95799327" sldId="286"/>
            <ac:spMk id="5" creationId="{33CEDE25-FD11-4AB2-B59C-188F2737D4DB}"/>
          </ac:spMkLst>
        </pc:spChg>
        <pc:picChg chg="add mod">
          <ac:chgData name="Kris Herman" userId="ebb3455e-9ef8-4c5a-a8c2-450eea55e30b" providerId="ADAL" clId="{773D7F9D-83A7-46DF-9A00-B38D595611BE}" dt="2021-04-26T20:36:45.104" v="522" actId="962"/>
          <ac:picMkLst>
            <pc:docMk/>
            <pc:sldMk cId="95799327" sldId="286"/>
            <ac:picMk id="3" creationId="{B7E70B76-4436-4459-A17F-CCC670C2B9FA}"/>
          </ac:picMkLst>
        </pc:picChg>
      </pc:sldChg>
      <pc:sldChg chg="modSp mod modNotes">
        <pc:chgData name="Kris Herman" userId="ebb3455e-9ef8-4c5a-a8c2-450eea55e30b" providerId="ADAL" clId="{773D7F9D-83A7-46DF-9A00-B38D595611BE}" dt="2021-04-23T20:13:11.833" v="46" actId="1076"/>
        <pc:sldMkLst>
          <pc:docMk/>
          <pc:sldMk cId="0" sldId="287"/>
        </pc:sldMkLst>
        <pc:picChg chg="mod">
          <ac:chgData name="Kris Herman" userId="ebb3455e-9ef8-4c5a-a8c2-450eea55e30b" providerId="ADAL" clId="{773D7F9D-83A7-46DF-9A00-B38D595611BE}" dt="2021-04-23T20:13:11.833" v="46" actId="1076"/>
          <ac:picMkLst>
            <pc:docMk/>
            <pc:sldMk cId="0" sldId="287"/>
            <ac:picMk id="159" creationId="{00000000-0000-0000-0000-000000000000}"/>
          </ac:picMkLst>
        </pc:picChg>
      </pc:sldChg>
      <pc:sldChg chg="addSp modSp new mod setBg">
        <pc:chgData name="Kris Herman" userId="ebb3455e-9ef8-4c5a-a8c2-450eea55e30b" providerId="ADAL" clId="{773D7F9D-83A7-46DF-9A00-B38D595611BE}" dt="2021-04-27T03:24:11.567" v="571" actId="1076"/>
        <pc:sldMkLst>
          <pc:docMk/>
          <pc:sldMk cId="3653510598" sldId="288"/>
        </pc:sldMkLst>
        <pc:spChg chg="mod">
          <ac:chgData name="Kris Herman" userId="ebb3455e-9ef8-4c5a-a8c2-450eea55e30b" providerId="ADAL" clId="{773D7F9D-83A7-46DF-9A00-B38D595611BE}" dt="2021-04-27T03:23:58.261" v="569" actId="1076"/>
          <ac:spMkLst>
            <pc:docMk/>
            <pc:sldMk cId="3653510598" sldId="288"/>
            <ac:spMk id="2" creationId="{4C4958F8-24D4-4E87-B461-BF4541D92F0B}"/>
          </ac:spMkLst>
        </pc:spChg>
        <pc:spChg chg="mod">
          <ac:chgData name="Kris Herman" userId="ebb3455e-9ef8-4c5a-a8c2-450eea55e30b" providerId="ADAL" clId="{773D7F9D-83A7-46DF-9A00-B38D595611BE}" dt="2021-04-26T18:02:47.765" v="498" actId="1076"/>
          <ac:spMkLst>
            <pc:docMk/>
            <pc:sldMk cId="3653510598" sldId="288"/>
            <ac:spMk id="3" creationId="{D31F096E-106B-4AF1-BA6E-75D632E10147}"/>
          </ac:spMkLst>
        </pc:spChg>
        <pc:spChg chg="add mod">
          <ac:chgData name="Kris Herman" userId="ebb3455e-9ef8-4c5a-a8c2-450eea55e30b" providerId="ADAL" clId="{773D7F9D-83A7-46DF-9A00-B38D595611BE}" dt="2021-04-27T03:24:07.637" v="570" actId="1076"/>
          <ac:spMkLst>
            <pc:docMk/>
            <pc:sldMk cId="3653510598" sldId="288"/>
            <ac:spMk id="8" creationId="{AB4E1093-53B1-4139-9336-04851E8BE93A}"/>
          </ac:spMkLst>
        </pc:spChg>
        <pc:picChg chg="add mod ord modCrop">
          <ac:chgData name="Kris Herman" userId="ebb3455e-9ef8-4c5a-a8c2-450eea55e30b" providerId="ADAL" clId="{773D7F9D-83A7-46DF-9A00-B38D595611BE}" dt="2021-04-27T03:23:51.488" v="568" actId="14100"/>
          <ac:picMkLst>
            <pc:docMk/>
            <pc:sldMk cId="3653510598" sldId="288"/>
            <ac:picMk id="5" creationId="{3933A700-7152-4CA8-9AE6-A1E551712C8E}"/>
          </ac:picMkLst>
        </pc:picChg>
        <pc:picChg chg="add mod ord">
          <ac:chgData name="Kris Herman" userId="ebb3455e-9ef8-4c5a-a8c2-450eea55e30b" providerId="ADAL" clId="{773D7F9D-83A7-46DF-9A00-B38D595611BE}" dt="2021-04-27T03:24:11.567" v="571" actId="1076"/>
          <ac:picMkLst>
            <pc:docMk/>
            <pc:sldMk cId="3653510598" sldId="288"/>
            <ac:picMk id="7" creationId="{CF44A79C-73CB-4AC5-90E9-F207FD6F1730}"/>
          </ac:picMkLst>
        </pc:picChg>
      </pc:sldChg>
      <pc:sldChg chg="new del">
        <pc:chgData name="Kris Herman" userId="ebb3455e-9ef8-4c5a-a8c2-450eea55e30b" providerId="ADAL" clId="{773D7F9D-83A7-46DF-9A00-B38D595611BE}" dt="2021-04-27T03:21:14.030" v="553" actId="47"/>
        <pc:sldMkLst>
          <pc:docMk/>
          <pc:sldMk cId="3744889653" sldId="289"/>
        </pc:sldMkLst>
      </pc:sldChg>
      <pc:sldChg chg="modSp mod delDesignElem">
        <pc:chgData name="Kris Herman" userId="ebb3455e-9ef8-4c5a-a8c2-450eea55e30b" providerId="ADAL" clId="{773D7F9D-83A7-46DF-9A00-B38D595611BE}" dt="2021-04-27T03:21:59.631" v="556" actId="27636"/>
        <pc:sldMkLst>
          <pc:docMk/>
          <pc:sldMk cId="1738752758" sldId="299"/>
        </pc:sldMkLst>
        <pc:spChg chg="mod">
          <ac:chgData name="Kris Herman" userId="ebb3455e-9ef8-4c5a-a8c2-450eea55e30b" providerId="ADAL" clId="{773D7F9D-83A7-46DF-9A00-B38D595611BE}" dt="2021-04-27T03:21:59.631" v="556" actId="27636"/>
          <ac:spMkLst>
            <pc:docMk/>
            <pc:sldMk cId="1738752758" sldId="299"/>
            <ac:spMk id="12" creationId="{85B16F83-A7E4-4855-92D3-11BD2ABED8A5}"/>
          </ac:spMkLst>
        </pc:spChg>
      </pc:sldChg>
      <pc:sldChg chg="delDesignElem">
        <pc:chgData name="Kris Herman" userId="ebb3455e-9ef8-4c5a-a8c2-450eea55e30b" providerId="ADAL" clId="{773D7F9D-83A7-46DF-9A00-B38D595611BE}" dt="2021-04-27T03:21:59.507" v="555"/>
        <pc:sldMkLst>
          <pc:docMk/>
          <pc:sldMk cId="2672557376" sldId="300"/>
        </pc:sldMkLst>
      </pc:sldChg>
      <pc:sldChg chg="addSp delSp modSp new mod setBg">
        <pc:chgData name="Kris Herman" userId="ebb3455e-9ef8-4c5a-a8c2-450eea55e30b" providerId="ADAL" clId="{773D7F9D-83A7-46DF-9A00-B38D595611BE}" dt="2021-04-27T03:50:48.337" v="780" actId="1440"/>
        <pc:sldMkLst>
          <pc:docMk/>
          <pc:sldMk cId="1079116596" sldId="302"/>
        </pc:sldMkLst>
        <pc:spChg chg="mod">
          <ac:chgData name="Kris Herman" userId="ebb3455e-9ef8-4c5a-a8c2-450eea55e30b" providerId="ADAL" clId="{773D7F9D-83A7-46DF-9A00-B38D595611BE}" dt="2021-04-27T03:50:20.446" v="771" actId="1076"/>
          <ac:spMkLst>
            <pc:docMk/>
            <pc:sldMk cId="1079116596" sldId="302"/>
            <ac:spMk id="2" creationId="{52FE9FF9-FBD6-4DE3-86FA-F94550DDC41B}"/>
          </ac:spMkLst>
        </pc:spChg>
        <pc:spChg chg="del">
          <ac:chgData name="Kris Herman" userId="ebb3455e-9ef8-4c5a-a8c2-450eea55e30b" providerId="ADAL" clId="{773D7F9D-83A7-46DF-9A00-B38D595611BE}" dt="2021-04-27T03:46:28.030" v="729" actId="478"/>
          <ac:spMkLst>
            <pc:docMk/>
            <pc:sldMk cId="1079116596" sldId="302"/>
            <ac:spMk id="3" creationId="{DC23DFCD-3DE4-4ED6-A479-654ECAA76DFF}"/>
          </ac:spMkLst>
        </pc:spChg>
        <pc:picChg chg="add mod">
          <ac:chgData name="Kris Herman" userId="ebb3455e-9ef8-4c5a-a8c2-450eea55e30b" providerId="ADAL" clId="{773D7F9D-83A7-46DF-9A00-B38D595611BE}" dt="2021-04-27T03:50:48.337" v="780" actId="1440"/>
          <ac:picMkLst>
            <pc:docMk/>
            <pc:sldMk cId="1079116596" sldId="302"/>
            <ac:picMk id="5" creationId="{6C067874-CDE2-46CB-9494-7CBA122AB886}"/>
          </ac:picMkLst>
        </pc:picChg>
      </pc:sldChg>
      <pc:sldChg chg="addSp modSp new del mod">
        <pc:chgData name="Kris Herman" userId="ebb3455e-9ef8-4c5a-a8c2-450eea55e30b" providerId="ADAL" clId="{773D7F9D-83A7-46DF-9A00-B38D595611BE}" dt="2021-04-27T19:47:30.709" v="819" actId="47"/>
        <pc:sldMkLst>
          <pc:docMk/>
          <pc:sldMk cId="3433794128" sldId="303"/>
        </pc:sldMkLst>
        <pc:spChg chg="mod">
          <ac:chgData name="Kris Herman" userId="ebb3455e-9ef8-4c5a-a8c2-450eea55e30b" providerId="ADAL" clId="{773D7F9D-83A7-46DF-9A00-B38D595611BE}" dt="2021-04-27T19:33:30.637" v="813"/>
          <ac:spMkLst>
            <pc:docMk/>
            <pc:sldMk cId="3433794128" sldId="303"/>
            <ac:spMk id="2" creationId="{114A2E7D-DF22-4233-8F5E-B3079A166882}"/>
          </ac:spMkLst>
        </pc:spChg>
        <pc:spChg chg="mod">
          <ac:chgData name="Kris Herman" userId="ebb3455e-9ef8-4c5a-a8c2-450eea55e30b" providerId="ADAL" clId="{773D7F9D-83A7-46DF-9A00-B38D595611BE}" dt="2021-04-27T19:33:30.637" v="813"/>
          <ac:spMkLst>
            <pc:docMk/>
            <pc:sldMk cId="3433794128" sldId="303"/>
            <ac:spMk id="3" creationId="{EF195C54-80DF-46B9-BED0-BBDCEB0BC71B}"/>
          </ac:spMkLst>
        </pc:spChg>
        <pc:spChg chg="mod">
          <ac:chgData name="Kris Herman" userId="ebb3455e-9ef8-4c5a-a8c2-450eea55e30b" providerId="ADAL" clId="{773D7F9D-83A7-46DF-9A00-B38D595611BE}" dt="2021-04-27T19:33:30.637" v="813"/>
          <ac:spMkLst>
            <pc:docMk/>
            <pc:sldMk cId="3433794128" sldId="303"/>
            <ac:spMk id="4" creationId="{53F6E182-0FE1-4E33-8BA5-671A814ED7BE}"/>
          </ac:spMkLst>
        </pc:spChg>
        <pc:picChg chg="add mod">
          <ac:chgData name="Kris Herman" userId="ebb3455e-9ef8-4c5a-a8c2-450eea55e30b" providerId="ADAL" clId="{773D7F9D-83A7-46DF-9A00-B38D595611BE}" dt="2021-04-27T19:33:46.868" v="818" actId="1076"/>
          <ac:picMkLst>
            <pc:docMk/>
            <pc:sldMk cId="3433794128" sldId="303"/>
            <ac:picMk id="6" creationId="{1AC91BDE-D6B6-4264-A8F4-6249B22BCABB}"/>
          </ac:picMkLst>
        </pc:picChg>
      </pc:sldChg>
      <pc:sldChg chg="modSp mod">
        <pc:chgData name="Kris Herman" userId="ebb3455e-9ef8-4c5a-a8c2-450eea55e30b" providerId="ADAL" clId="{773D7F9D-83A7-46DF-9A00-B38D595611BE}" dt="2021-04-27T19:50:02.858" v="820" actId="1076"/>
        <pc:sldMkLst>
          <pc:docMk/>
          <pc:sldMk cId="2994163426" sldId="304"/>
        </pc:sldMkLst>
        <pc:spChg chg="mod">
          <ac:chgData name="Kris Herman" userId="ebb3455e-9ef8-4c5a-a8c2-450eea55e30b" providerId="ADAL" clId="{773D7F9D-83A7-46DF-9A00-B38D595611BE}" dt="2021-04-27T19:50:02.858" v="820" actId="1076"/>
          <ac:spMkLst>
            <pc:docMk/>
            <pc:sldMk cId="2994163426" sldId="304"/>
            <ac:spMk id="41" creationId="{B32A0CF2-771F-4F69-88E2-D8993889B405}"/>
          </ac:spMkLst>
        </pc:spChg>
      </pc:sldChg>
      <pc:sldMasterChg chg="delSldLayout">
        <pc:chgData name="Kris Herman" userId="ebb3455e-9ef8-4c5a-a8c2-450eea55e30b" providerId="ADAL" clId="{773D7F9D-83A7-46DF-9A00-B38D595611BE}" dt="2021-04-27T19:47:30.709" v="819" actId="47"/>
        <pc:sldMasterMkLst>
          <pc:docMk/>
          <pc:sldMasterMk cId="3330363376" sldId="2147483700"/>
        </pc:sldMasterMkLst>
        <pc:sldLayoutChg chg="del">
          <pc:chgData name="Kris Herman" userId="ebb3455e-9ef8-4c5a-a8c2-450eea55e30b" providerId="ADAL" clId="{773D7F9D-83A7-46DF-9A00-B38D595611BE}" dt="2021-04-27T19:47:30.709" v="819" actId="47"/>
          <pc:sldLayoutMkLst>
            <pc:docMk/>
            <pc:sldMasterMk cId="3330363376" sldId="2147483700"/>
            <pc:sldLayoutMk cId="2219284113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d30bc540c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d30bc540c7_0_5:notes"/>
          <p:cNvSpPr txBox="1">
            <a:spLocks noGrp="1"/>
          </p:cNvSpPr>
          <p:nvPr>
            <p:ph type="body" idx="1"/>
          </p:nvPr>
        </p:nvSpPr>
        <p:spPr>
          <a:xfrm>
            <a:off x="686421" y="4400238"/>
            <a:ext cx="5485200" cy="36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d30bc540c7_0_5:notes"/>
          <p:cNvSpPr txBox="1">
            <a:spLocks noGrp="1"/>
          </p:cNvSpPr>
          <p:nvPr>
            <p:ph type="sldNum" idx="12"/>
          </p:nvPr>
        </p:nvSpPr>
        <p:spPr>
          <a:xfrm>
            <a:off x="3884026" y="8684926"/>
            <a:ext cx="29724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400"/>
              <a:t>3</a:t>
            </a:fld>
            <a:endParaRPr sz="14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7596d89a77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7596d89a77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d43df0af6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d43df0af6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a19e67bc0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a19e67bc0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7596d89a77_0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7596d89a77_0_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8b8dbf7b30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8b8dbf7b30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8d8b919e8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8d8b919e8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8b8dbf7b3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8b8dbf7b3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d43df0af6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d43df0af6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d43df0af6a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d43df0af6a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7596d89a77_0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7596d89a77_0_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be23b232f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be23b232f7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be23b232f7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be23b232f7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be23b232f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be23b232f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7596d89a77_0_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7596d89a77_0_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7596d89a77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7596d89a77_0_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8671e81b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8671e81bf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6b90940fa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6b90940fa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a0b73f1f1b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a0b73f1f1b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be65943e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be65943e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6b90940fa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6b90940fa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596d89a77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596d89a77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6b8cf5cb6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6b8cf5cb6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6b8cf5cb6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6b8cf5cb65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8be65943e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8be65943e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951e0bb4d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951e0bb4d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f0c1368d5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f0c1368d5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6b90940fac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6b90940fac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2061770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321191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4069040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3279517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324112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8719858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6774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8773381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0589398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0167448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43189982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2952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4901" y="2314323"/>
            <a:ext cx="8474199" cy="2503612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94" y="765324"/>
            <a:ext cx="8245162" cy="1106260"/>
          </a:xfrm>
          <a:effectLst/>
        </p:spPr>
        <p:txBody>
          <a:bodyPr anchor="b">
            <a:normAutofit/>
          </a:bodyPr>
          <a:lstStyle>
            <a:lvl1pPr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895" y="1871584"/>
            <a:ext cx="8245160" cy="442741"/>
          </a:xfrm>
        </p:spPr>
        <p:txBody>
          <a:bodyPr anchor="t">
            <a:normAutofit/>
          </a:bodyPr>
          <a:lstStyle>
            <a:lvl1pPr marL="0" indent="0" algn="l">
              <a:buNone/>
              <a:defRPr sz="1200" cap="all">
                <a:solidFill>
                  <a:schemeClr val="accent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4/28/2021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6416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617"/>
            <a:ext cx="8272212" cy="891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95" y="1755648"/>
            <a:ext cx="8272211" cy="27258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4/28/2021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569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3856481"/>
            <a:ext cx="8468145" cy="94412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1795463"/>
            <a:ext cx="8272211" cy="1610600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3406063"/>
            <a:ext cx="8272211" cy="45041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4/28/2021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737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547244"/>
            <a:ext cx="8272212" cy="7412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895" y="1671003"/>
            <a:ext cx="3896075" cy="272478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2030" y="1671003"/>
            <a:ext cx="3896077" cy="272478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514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35895" y="547244"/>
            <a:ext cx="8272212" cy="7412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4" y="1688168"/>
            <a:ext cx="3896077" cy="418338"/>
          </a:xfrm>
        </p:spPr>
        <p:txBody>
          <a:bodyPr anchor="ctr">
            <a:noAutofit/>
          </a:bodyPr>
          <a:lstStyle>
            <a:lvl1pPr marL="0" indent="0"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895" y="2194540"/>
            <a:ext cx="3896075" cy="220124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2029" y="1688169"/>
            <a:ext cx="3896078" cy="415030"/>
          </a:xfrm>
        </p:spPr>
        <p:txBody>
          <a:bodyPr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2028" y="2194540"/>
            <a:ext cx="3896078" cy="220124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4/28/2021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242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547244"/>
            <a:ext cx="8272212" cy="7412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4/28/2021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77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4/28/2021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755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450901"/>
            <a:ext cx="2762042" cy="4361606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893" y="700088"/>
            <a:ext cx="2273889" cy="1291814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5697" y="884872"/>
            <a:ext cx="4988243" cy="3493662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5893" y="2127491"/>
            <a:ext cx="2273889" cy="2251044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rgbClr val="FFFFFF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04464" y="4842687"/>
            <a:ext cx="2133599" cy="273844"/>
          </a:xfrm>
        </p:spPr>
        <p:txBody>
          <a:bodyPr/>
          <a:lstStyle/>
          <a:p>
            <a:fld id="{D82884F1-FFEA-405F-9602-3DCA865EDA4E}" type="datetime1">
              <a:rPr lang="en-US" smtClean="0"/>
              <a:t>4/28/2021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894" y="4839443"/>
            <a:ext cx="5187908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8725" y="4842687"/>
            <a:ext cx="789383" cy="273844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419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520042"/>
            <a:ext cx="8272212" cy="425054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481013"/>
            <a:ext cx="8468144" cy="2738437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3945095"/>
            <a:ext cx="8272213" cy="74861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97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>
            <a:off x="5041650" y="4915500"/>
            <a:ext cx="4328400" cy="2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D9D9D9"/>
                </a:solidFill>
              </a:rPr>
              <a:t>3DMD Webinar Series: One Kit Wonder - Created by Diane Sigalas</a:t>
            </a:r>
            <a:endParaRPr sz="1000" b="1">
              <a:solidFill>
                <a:srgbClr val="D9D9D9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30363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894" y="528843"/>
            <a:ext cx="8272212" cy="8921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4" y="1752002"/>
            <a:ext cx="8272212" cy="2739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4464" y="4817936"/>
            <a:ext cx="21335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5894" y="4817936"/>
            <a:ext cx="518790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8725" y="4817936"/>
            <a:ext cx="78938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4901" y="342900"/>
            <a:ext cx="2777490" cy="7124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031610" y="340232"/>
            <a:ext cx="2777490" cy="73916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181373" y="342900"/>
            <a:ext cx="2777490" cy="685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9542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</p:sldLayoutIdLst>
  <p:hf sldNum="0" hdr="0" ftr="0" dt="0"/>
  <p:txStyles>
    <p:titleStyle>
      <a:lvl1pPr algn="l" defTabSz="342900" rtl="0" eaLnBrk="1" latinLnBrk="0" hangingPunct="1">
        <a:lnSpc>
          <a:spcPct val="100000"/>
        </a:lnSpc>
        <a:spcBef>
          <a:spcPct val="0"/>
        </a:spcBef>
        <a:buNone/>
        <a:defRPr sz="21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9500" indent="-229500" algn="l" defTabSz="342900" rtl="0" eaLnBrk="1" latinLnBrk="0" hangingPunct="1">
        <a:lnSpc>
          <a:spcPct val="110000"/>
        </a:lnSpc>
        <a:spcBef>
          <a:spcPct val="20000"/>
        </a:spcBef>
        <a:spcAft>
          <a:spcPts val="45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72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75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9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3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82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0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82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2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5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7pPr>
      <a:lvl8pPr marL="187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3.png"/><Relationship Id="rId5" Type="http://schemas.openxmlformats.org/officeDocument/2006/relationships/image" Target="../media/image25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11" Type="http://schemas.openxmlformats.org/officeDocument/2006/relationships/image" Target="../media/image12.png"/><Relationship Id="rId5" Type="http://schemas.openxmlformats.org/officeDocument/2006/relationships/image" Target="../media/image33.png"/><Relationship Id="rId10" Type="http://schemas.openxmlformats.org/officeDocument/2006/relationships/image" Target="../media/image22.png"/><Relationship Id="rId4" Type="http://schemas.openxmlformats.org/officeDocument/2006/relationships/image" Target="../media/image37.png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ssets.publishing.service.gov.uk/government/uploads/system/uploads/attachment_data/file/948152/Technical_Briefing_VOC202012-2_Briefing_2_FINAL.pdf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hyperlink" Target="https://www.wired.com/story/a-wisconsin-city-experiments-with-a-faster-diy-covid-19-test/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9.jpeg"/><Relationship Id="rId7" Type="http://schemas.openxmlformats.org/officeDocument/2006/relationships/image" Target="../media/image48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jpeg"/><Relationship Id="rId11" Type="http://schemas.openxmlformats.org/officeDocument/2006/relationships/image" Target="../media/image52.png"/><Relationship Id="rId5" Type="http://schemas.openxmlformats.org/officeDocument/2006/relationships/image" Target="../media/image47.jpeg"/><Relationship Id="rId10" Type="http://schemas.openxmlformats.org/officeDocument/2006/relationships/image" Target="../media/image51.jpeg"/><Relationship Id="rId4" Type="http://schemas.openxmlformats.org/officeDocument/2006/relationships/image" Target="../media/image12.png"/><Relationship Id="rId9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5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hyperlink" Target="https://www.3dmoleculardesigns.com/Education-Products/Biotechnology-Kit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6.png"/><Relationship Id="rId12" Type="http://schemas.openxmlformats.org/officeDocument/2006/relationships/image" Target="../media/image59.png"/><Relationship Id="rId2" Type="http://schemas.openxmlformats.org/officeDocument/2006/relationships/video" Target="../media/media3.mp4"/><Relationship Id="rId16" Type="http://schemas.openxmlformats.org/officeDocument/2006/relationships/image" Target="../media/image63.png"/><Relationship Id="rId1" Type="http://schemas.microsoft.com/office/2007/relationships/media" Target="../media/media3.mp4"/><Relationship Id="rId6" Type="http://schemas.openxmlformats.org/officeDocument/2006/relationships/image" Target="../media/image55.jpeg"/><Relationship Id="rId11" Type="http://schemas.openxmlformats.org/officeDocument/2006/relationships/image" Target="../media/image58.png"/><Relationship Id="rId5" Type="http://schemas.openxmlformats.org/officeDocument/2006/relationships/image" Target="../media/image25.png"/><Relationship Id="rId15" Type="http://schemas.openxmlformats.org/officeDocument/2006/relationships/image" Target="../media/image62.svg"/><Relationship Id="rId10" Type="http://schemas.openxmlformats.org/officeDocument/2006/relationships/hyperlink" Target="https://www.linkedin.com/in/diane-sigalas/" TargetMode="External"/><Relationship Id="rId4" Type="http://schemas.openxmlformats.org/officeDocument/2006/relationships/notesSlide" Target="../notesSlides/notesSlide29.xml"/><Relationship Id="rId9" Type="http://schemas.openxmlformats.org/officeDocument/2006/relationships/hyperlink" Target="mailto:dsigalas@livingston.org" TargetMode="External"/><Relationship Id="rId1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hyperlink" Target="https://www.nytimes.com/2021/04/08/health/coronavirus-mrna-kariko.html" TargetMode="External"/><Relationship Id="rId7" Type="http://schemas.openxmlformats.org/officeDocument/2006/relationships/image" Target="../media/image71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hyperlink" Target="https://www.cnn.com/2020/12/16/us/katalin-kariko-covid-19-vaccine-scientist-trnd/index.html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Pfizer%E2%80%93BioNTech_COVID-19_vaccine#cite_note-79" TargetMode="External"/><Relationship Id="rId3" Type="http://schemas.openxmlformats.org/officeDocument/2006/relationships/hyperlink" Target="https://en.wikipedia.org/wiki/Five-prime_cap" TargetMode="External"/><Relationship Id="rId7" Type="http://schemas.openxmlformats.org/officeDocument/2006/relationships/hyperlink" Target="https://en.wikipedia.org/wiki/Three_prime_untranslated_region" TargetMode="External"/><Relationship Id="rId2" Type="http://schemas.openxmlformats.org/officeDocument/2006/relationships/hyperlink" Target="https://en.wikipedia.org/wiki/Pfizer%E2%80%93BioNTech_COVID-19_vaccine#cite_note-MedNet-77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en.wikipedia.org/wiki/Signal_peptide" TargetMode="External"/><Relationship Id="rId11" Type="http://schemas.openxmlformats.org/officeDocument/2006/relationships/hyperlink" Target="https://en.wikipedia.org/wiki/Pseudouridine" TargetMode="External"/><Relationship Id="rId5" Type="http://schemas.openxmlformats.org/officeDocument/2006/relationships/hyperlink" Target="https://en.wikipedia.org/wiki/Hemoglobin,_alpha_1" TargetMode="External"/><Relationship Id="rId10" Type="http://schemas.openxmlformats.org/officeDocument/2006/relationships/hyperlink" Target="https://en.wikipedia.org/wiki/Uridine" TargetMode="External"/><Relationship Id="rId4" Type="http://schemas.openxmlformats.org/officeDocument/2006/relationships/hyperlink" Target="https://en.wikipedia.org/wiki/Five_prime_untranslated_region" TargetMode="External"/><Relationship Id="rId9" Type="http://schemas.openxmlformats.org/officeDocument/2006/relationships/hyperlink" Target="https://en.wikipedia.org/wiki/Polyadenylation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hyperlink" Target="https://ccsb.scripps.edu/cellpaint/2021-cellpaint-contest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ll.com/action/showPdf?pii=S0092-8674%2820%2931450-1" TargetMode="External"/><Relationship Id="rId2" Type="http://schemas.openxmlformats.org/officeDocument/2006/relationships/hyperlink" Target="https://www.nature.com/articles/s41586-021-03365-x" TargetMode="Externa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shop3dmoleculardesigns.com/Amino-Acid-Starter-Kit-p/aask.htm" TargetMode="External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hop3dmoleculardesigns.com/Flow-of-Genetic-Information-Kit-p/fgik.htm" TargetMode="External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3dmoleculardesigns.com/Education-Products/Biotechnology-Kit.htm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3933A700-7152-4CA8-9AE6-A1E551712C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53" b="90927" l="8498" r="91092">
                        <a14:foregroundMark x1="13157" y1="8497" x2="13157" y2="8497"/>
                        <a14:foregroundMark x1="8498" y1="8593" x2="8498" y2="8593"/>
                        <a14:foregroundMark x1="73984" y1="90927" x2="73984" y2="90927"/>
                        <a14:foregroundMark x1="70369" y1="57705" x2="70369" y2="57705"/>
                        <a14:foregroundMark x1="91092" y1="44167" x2="91092" y2="44167"/>
                        <a14:foregroundMark x1="71450" y1="55545" x2="71450" y2="55545"/>
                        <a14:foregroundMark x1="71450" y1="57993" x2="71450" y2="57993"/>
                      </a14:backgroundRemoval>
                    </a14:imgEffect>
                  </a14:imgLayer>
                </a14:imgProps>
              </a:ext>
            </a:extLst>
          </a:blip>
          <a:srcRect l="6258" r="5303"/>
          <a:stretch/>
        </p:blipFill>
        <p:spPr>
          <a:xfrm>
            <a:off x="3059591" y="-450279"/>
            <a:ext cx="6515841" cy="5719938"/>
          </a:xfrm>
          <a:prstGeom prst="rect">
            <a:avLst/>
          </a:prstGeom>
        </p:spPr>
      </p:pic>
      <p:pic>
        <p:nvPicPr>
          <p:cNvPr id="7" name="Picture 6" descr="A picture containing flower, bouquet, toy, plant&#10;&#10;Description automatically generated">
            <a:extLst>
              <a:ext uri="{FF2B5EF4-FFF2-40B4-BE49-F238E27FC236}">
                <a16:creationId xmlns:a16="http://schemas.microsoft.com/office/drawing/2014/main" id="{CF44A79C-73CB-4AC5-90E9-F207FD6F173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88" b="89920" l="5458" r="89994">
                        <a14:foregroundMark x1="8429" y1="79126" x2="8429" y2="79126"/>
                        <a14:foregroundMark x1="5458" y1="73863" x2="5458" y2="73863"/>
                        <a14:foregroundMark x1="46270" y1="78055" x2="46270" y2="78055"/>
                        <a14:foregroundMark x1="30928" y1="9188" x2="30928" y2="9188"/>
                        <a14:foregroundMark x1="77077" y1="56913" x2="82353" y2="43711"/>
                        <a14:foregroundMark x1="82353" y1="43711" x2="76653" y2="52721"/>
                        <a14:foregroundMark x1="70285" y1="62533" x2="70285" y2="62533"/>
                        <a14:foregroundMark x1="65676" y1="51561" x2="67556" y2="53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7200" y="2724970"/>
            <a:ext cx="4093699" cy="2782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4958F8-24D4-4E87-B461-BF4541D92F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45123" y="830981"/>
            <a:ext cx="9689123" cy="992454"/>
          </a:xfrm>
        </p:spPr>
        <p:txBody>
          <a:bodyPr/>
          <a:lstStyle/>
          <a:p>
            <a:r>
              <a:rPr lang="en-US" sz="4400" b="1"/>
              <a:t>Biotechnology &amp; Coronavirus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1F096E-106B-4AF1-BA6E-75D632E10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718" y="1993254"/>
            <a:ext cx="8520600" cy="792600"/>
          </a:xfrm>
        </p:spPr>
        <p:txBody>
          <a:bodyPr/>
          <a:lstStyle/>
          <a:p>
            <a:r>
              <a:rPr lang="en-US"/>
              <a:t>The One Kit Wonder: Using Modeling to Teach Biotechnology Concepts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B4E1093-53B1-4139-9336-04851E8BE93A}"/>
              </a:ext>
            </a:extLst>
          </p:cNvPr>
          <p:cNvSpPr txBox="1">
            <a:spLocks/>
          </p:cNvSpPr>
          <p:nvPr/>
        </p:nvSpPr>
        <p:spPr>
          <a:xfrm>
            <a:off x="2793191" y="3776647"/>
            <a:ext cx="5915597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From Biotechnology to a Coronavirus Vaccine</a:t>
            </a:r>
          </a:p>
        </p:txBody>
      </p:sp>
    </p:spTree>
    <p:extLst>
      <p:ext uri="{BB962C8B-B14F-4D97-AF65-F5344CB8AC3E}">
        <p14:creationId xmlns:p14="http://schemas.microsoft.com/office/powerpoint/2010/main" val="3653510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0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Workshop Learning Goals</a:t>
            </a:r>
            <a:endParaRPr sz="4000" b="1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54" name="Google Shape;154;p30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Leave with ideas how this kit will already fit into your curriculum </a:t>
            </a:r>
            <a:r>
              <a:rPr lang="en" sz="2700" i="1" u="sng"/>
              <a:t>and</a:t>
            </a:r>
            <a:r>
              <a:rPr lang="en" sz="2700"/>
              <a:t> increase student learning/mastery of topics.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Practice one application of this kit (PCR).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Get excited about the benefits of modeling.</a:t>
            </a:r>
            <a:endParaRPr sz="2700"/>
          </a:p>
        </p:txBody>
      </p:sp>
      <p:pic>
        <p:nvPicPr>
          <p:cNvPr id="155" name="Google Shape;155;p30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242849" y="0"/>
            <a:ext cx="901152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1395" y="3521129"/>
            <a:ext cx="7670275" cy="1418150"/>
          </a:xfrm>
          <a:prstGeom prst="rect">
            <a:avLst/>
          </a:prstGeom>
          <a:noFill/>
          <a:ln>
            <a:noFill/>
          </a:ln>
          <a:effectLst>
            <a:outerShdw blurRad="114300" dist="47625" dir="1560000" algn="bl" rotWithShape="0">
              <a:srgbClr val="000000">
                <a:alpha val="97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NGSS Connections</a:t>
            </a:r>
            <a:endParaRPr sz="4000" b="1"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63" name="Google Shape;163;p31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242849" y="0"/>
            <a:ext cx="901152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5" name="Google Shape;165;p31"/>
          <p:cNvGraphicFramePr/>
          <p:nvPr/>
        </p:nvGraphicFramePr>
        <p:xfrm>
          <a:off x="311711" y="1435339"/>
          <a:ext cx="7837525" cy="1860719"/>
        </p:xfrm>
        <a:graphic>
          <a:graphicData uri="http://schemas.openxmlformats.org/drawingml/2006/table">
            <a:tbl>
              <a:tblPr firstRow="1" firstCol="1" bandRow="1">
                <a:noFill/>
                <a:tableStyleId>{C785E826-4C69-4C23-ABD5-8593CB1BF8CC}</a:tableStyleId>
              </a:tblPr>
              <a:tblGrid>
                <a:gridCol w="252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9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u="none" strike="noStrike" cap="none">
                          <a:solidFill>
                            <a:srgbClr val="FFFFFF"/>
                          </a:solidFill>
                        </a:rPr>
                        <a:t>SEPs</a:t>
                      </a:r>
                      <a:endParaRPr sz="3200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u="none" strike="noStrike" cap="none">
                          <a:solidFill>
                            <a:srgbClr val="FFFFFF"/>
                          </a:solidFill>
                        </a:rPr>
                        <a:t>CCCs</a:t>
                      </a:r>
                      <a:endParaRPr sz="3200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u="none" strike="noStrike" cap="none">
                          <a:solidFill>
                            <a:srgbClr val="FFFFFF"/>
                          </a:solidFill>
                        </a:rPr>
                        <a:t>DCIs</a:t>
                      </a:r>
                      <a:endParaRPr sz="3200" u="none" strike="noStrike" cap="non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Asking Questions and Defining Problems</a:t>
                      </a: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Patterns</a:t>
                      </a: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LS3: Heredity: Inheritance and Variation of Traits - LS3.A / LS3.B</a:t>
                      </a: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Developing and Using Models</a:t>
                      </a: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Cause and Effect: Mechanism and Explanation</a:t>
                      </a: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LS1: From Molecules to Organisms: Structures and Processes  - LS1.A</a:t>
                      </a: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Structure and Function</a:t>
                      </a:r>
                      <a:endParaRPr/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 and System Models</a:t>
                      </a:r>
                      <a:endParaRPr/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Scale, Proportion, and Quantity</a:t>
                      </a: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66" name="Google Shape;166;p31"/>
          <p:cNvGrpSpPr/>
          <p:nvPr/>
        </p:nvGrpSpPr>
        <p:grpSpPr>
          <a:xfrm>
            <a:off x="-916296" y="3980050"/>
            <a:ext cx="5816026" cy="954300"/>
            <a:chOff x="4391817" y="3960525"/>
            <a:chExt cx="5433000" cy="954300"/>
          </a:xfrm>
        </p:grpSpPr>
        <p:sp>
          <p:nvSpPr>
            <p:cNvPr id="167" name="Google Shape;167;p31"/>
            <p:cNvSpPr/>
            <p:nvPr/>
          </p:nvSpPr>
          <p:spPr>
            <a:xfrm>
              <a:off x="4391817" y="3960525"/>
              <a:ext cx="5433000" cy="954300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1"/>
            <p:cNvSpPr txBox="1"/>
            <p:nvPr/>
          </p:nvSpPr>
          <p:spPr>
            <a:xfrm>
              <a:off x="6174578" y="3960525"/>
              <a:ext cx="35949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These are also included in the slides next to the content.</a:t>
              </a:r>
              <a:endParaRPr sz="2300">
                <a:solidFill>
                  <a:srgbClr val="FFFFFF"/>
                </a:solidFill>
                <a:latin typeface="Cabin Regular"/>
                <a:ea typeface="Cabin Regular"/>
                <a:cs typeface="Cabin Regular"/>
                <a:sym typeface="Cabin Regular"/>
              </a:endParaRPr>
            </a:p>
          </p:txBody>
        </p:sp>
      </p:grpSp>
      <p:pic>
        <p:nvPicPr>
          <p:cNvPr id="169" name="Google Shape;16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5" y="2691545"/>
            <a:ext cx="1690812" cy="245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2"/>
          <p:cNvPicPr preferRelativeResize="0"/>
          <p:nvPr/>
        </p:nvPicPr>
        <p:blipFill rotWithShape="1">
          <a:blip r:embed="rId3">
            <a:alphaModFix/>
          </a:blip>
          <a:srcRect l="18551" t="8751" r="51728" b="75829"/>
          <a:stretch/>
        </p:blipFill>
        <p:spPr>
          <a:xfrm rot="-7406017" flipH="1">
            <a:off x="4754506" y="2489916"/>
            <a:ext cx="2001487" cy="963893"/>
          </a:xfrm>
          <a:prstGeom prst="rect">
            <a:avLst/>
          </a:prstGeom>
          <a:noFill/>
          <a:ln>
            <a:noFill/>
          </a:ln>
          <a:effectLst>
            <a:outerShdw blurRad="42863" dist="9525" dir="2640000" algn="bl" rotWithShape="0">
              <a:srgbClr val="000000">
                <a:alpha val="73000"/>
              </a:srgbClr>
            </a:outerShdw>
          </a:effectLst>
        </p:spPr>
      </p:pic>
      <p:pic>
        <p:nvPicPr>
          <p:cNvPr id="175" name="Google Shape;175;p32"/>
          <p:cNvPicPr preferRelativeResize="0"/>
          <p:nvPr/>
        </p:nvPicPr>
        <p:blipFill rotWithShape="1">
          <a:blip r:embed="rId4">
            <a:alphaModFix/>
          </a:blip>
          <a:srcRect t="51255"/>
          <a:stretch/>
        </p:blipFill>
        <p:spPr>
          <a:xfrm>
            <a:off x="2683850" y="3995194"/>
            <a:ext cx="6353175" cy="68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2"/>
          <p:cNvPicPr preferRelativeResize="0"/>
          <p:nvPr/>
        </p:nvPicPr>
        <p:blipFill rotWithShape="1">
          <a:blip r:embed="rId5">
            <a:alphaModFix amt="18000"/>
          </a:blip>
          <a:srcRect l="75007" r="-5" b="724"/>
          <a:stretch/>
        </p:blipFill>
        <p:spPr>
          <a:xfrm rot="-5400017">
            <a:off x="4371350" y="390426"/>
            <a:ext cx="401300" cy="90963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77" name="Google Shape;177;p32"/>
          <p:cNvSpPr txBox="1">
            <a:spLocks noGrp="1"/>
          </p:cNvSpPr>
          <p:nvPr>
            <p:ph type="title"/>
          </p:nvPr>
        </p:nvSpPr>
        <p:spPr>
          <a:xfrm>
            <a:off x="1593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Let’s get that chat going!</a:t>
            </a:r>
            <a:endParaRPr sz="4000"/>
          </a:p>
        </p:txBody>
      </p:sp>
      <p:sp>
        <p:nvSpPr>
          <p:cNvPr id="178" name="Google Shape;178;p32"/>
          <p:cNvSpPr/>
          <p:nvPr/>
        </p:nvSpPr>
        <p:spPr>
          <a:xfrm>
            <a:off x="1813800" y="927303"/>
            <a:ext cx="4203000" cy="2402700"/>
          </a:xfrm>
          <a:prstGeom prst="wedgeEllipseCallout">
            <a:avLst>
              <a:gd name="adj1" fmla="val -59524"/>
              <a:gd name="adj2" fmla="val 34226"/>
            </a:avLst>
          </a:prstGeom>
          <a:solidFill>
            <a:srgbClr val="F1C232"/>
          </a:solidFill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1">
                <a:latin typeface="Cabin"/>
                <a:ea typeface="Cabin"/>
                <a:cs typeface="Cabin"/>
                <a:sym typeface="Cabin"/>
              </a:rPr>
              <a:t>How do you currently teach PCR in your classroom?</a:t>
            </a:r>
            <a:endParaRPr sz="2800" b="1" i="1"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179" name="Google Shape;179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6577" y="1945152"/>
            <a:ext cx="2202575" cy="319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725" y="618600"/>
            <a:ext cx="8496551" cy="442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3"/>
          <p:cNvPicPr preferRelativeResize="0"/>
          <p:nvPr/>
        </p:nvPicPr>
        <p:blipFill rotWithShape="1">
          <a:blip r:embed="rId5">
            <a:alphaModFix/>
          </a:blip>
          <a:srcRect l="16212"/>
          <a:stretch/>
        </p:blipFill>
        <p:spPr>
          <a:xfrm flipH="1">
            <a:off x="4512618" y="2703350"/>
            <a:ext cx="4009075" cy="2440150"/>
          </a:xfrm>
          <a:prstGeom prst="rect">
            <a:avLst/>
          </a:prstGeom>
          <a:noFill/>
          <a:ln>
            <a:noFill/>
          </a:ln>
          <a:effectLst>
            <a:outerShdw blurRad="57150" dist="57150" dir="5400000" algn="bl" rotWithShape="0">
              <a:srgbClr val="FFFFFF"/>
            </a:outerShdw>
          </a:effectLst>
        </p:spPr>
      </p:pic>
      <p:sp>
        <p:nvSpPr>
          <p:cNvPr id="188" name="Google Shape;188;p33"/>
          <p:cNvSpPr/>
          <p:nvPr/>
        </p:nvSpPr>
        <p:spPr>
          <a:xfrm flipH="1">
            <a:off x="3945250" y="1839500"/>
            <a:ext cx="2972100" cy="1569600"/>
          </a:xfrm>
          <a:prstGeom prst="wedgeEllipseCallout">
            <a:avLst>
              <a:gd name="adj1" fmla="val -48906"/>
              <a:gd name="adj2" fmla="val 57597"/>
            </a:avLst>
          </a:prstGeom>
          <a:solidFill>
            <a:srgbClr val="F1C232"/>
          </a:solidFill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>
                <a:latin typeface="Cabin"/>
                <a:ea typeface="Cabin"/>
                <a:cs typeface="Cabin"/>
                <a:sym typeface="Cabin"/>
              </a:rPr>
              <a:t>   How well do the </a:t>
            </a:r>
            <a:endParaRPr sz="2000" b="1" i="1"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>
                <a:latin typeface="Cabin"/>
                <a:ea typeface="Cabin"/>
                <a:cs typeface="Cabin"/>
                <a:sym typeface="Cabin"/>
              </a:rPr>
              <a:t>kids do with this topic?  How do you know they “get it”?</a:t>
            </a:r>
            <a:endParaRPr sz="2000" b="1" i="1"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4"/>
          <p:cNvPicPr preferRelativeResize="0"/>
          <p:nvPr/>
        </p:nvPicPr>
        <p:blipFill rotWithShape="1">
          <a:blip r:embed="rId3">
            <a:alphaModFix/>
          </a:blip>
          <a:srcRect t="51746"/>
          <a:stretch/>
        </p:blipFill>
        <p:spPr>
          <a:xfrm>
            <a:off x="2292750" y="2853950"/>
            <a:ext cx="4528250" cy="210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4"/>
          <p:cNvPicPr preferRelativeResize="0"/>
          <p:nvPr/>
        </p:nvPicPr>
        <p:blipFill rotWithShape="1">
          <a:blip r:embed="rId3">
            <a:alphaModFix/>
          </a:blip>
          <a:srcRect b="48143"/>
          <a:stretch/>
        </p:blipFill>
        <p:spPr>
          <a:xfrm>
            <a:off x="2307875" y="636725"/>
            <a:ext cx="4528250" cy="2263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4"/>
          <p:cNvPicPr preferRelativeResize="0"/>
          <p:nvPr/>
        </p:nvPicPr>
        <p:blipFill rotWithShape="1">
          <a:blip r:embed="rId4">
            <a:alphaModFix amt="18000"/>
          </a:blip>
          <a:srcRect l="75007" r="-5" b="724"/>
          <a:stretch/>
        </p:blipFill>
        <p:spPr>
          <a:xfrm rot="-5400017">
            <a:off x="4371350" y="390426"/>
            <a:ext cx="401300" cy="90963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96" name="Google Shape;196;p34"/>
          <p:cNvSpPr txBox="1">
            <a:spLocks noGrp="1"/>
          </p:cNvSpPr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A few things to go over first</a:t>
            </a:r>
            <a:endParaRPr sz="4000"/>
          </a:p>
        </p:txBody>
      </p:sp>
      <p:pic>
        <p:nvPicPr>
          <p:cNvPr id="197" name="Google Shape;197;p34"/>
          <p:cNvPicPr preferRelativeResize="0"/>
          <p:nvPr/>
        </p:nvPicPr>
        <p:blipFill rotWithShape="1">
          <a:blip r:embed="rId5">
            <a:alphaModFix/>
          </a:blip>
          <a:srcRect l="18120"/>
          <a:stretch/>
        </p:blipFill>
        <p:spPr>
          <a:xfrm>
            <a:off x="-1" y="3339025"/>
            <a:ext cx="2713874" cy="180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4"/>
          <p:cNvSpPr/>
          <p:nvPr/>
        </p:nvSpPr>
        <p:spPr>
          <a:xfrm>
            <a:off x="849550" y="2278650"/>
            <a:ext cx="2585100" cy="1683000"/>
          </a:xfrm>
          <a:prstGeom prst="wedgeEllipseCallout">
            <a:avLst>
              <a:gd name="adj1" fmla="val -38733"/>
              <a:gd name="adj2" fmla="val 61546"/>
            </a:avLst>
          </a:prstGeom>
          <a:solidFill>
            <a:srgbClr val="F1C232"/>
          </a:solidFill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>
                <a:latin typeface="Cabin"/>
                <a:ea typeface="Cabin"/>
                <a:cs typeface="Cabin"/>
                <a:sym typeface="Cabin"/>
              </a:rPr>
              <a:t>At this point - depending on what kits you have, the students should be familiar with this.</a:t>
            </a:r>
            <a:endParaRPr sz="1800" b="1" i="1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99" name="Google Shape;199;p34"/>
          <p:cNvSpPr txBox="1"/>
          <p:nvPr/>
        </p:nvSpPr>
        <p:spPr>
          <a:xfrm>
            <a:off x="2876550" y="3629400"/>
            <a:ext cx="780900" cy="8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5’</a:t>
            </a:r>
            <a:endParaRPr sz="4500"/>
          </a:p>
        </p:txBody>
      </p:sp>
      <p:sp>
        <p:nvSpPr>
          <p:cNvPr id="200" name="Google Shape;200;p34"/>
          <p:cNvSpPr txBox="1"/>
          <p:nvPr/>
        </p:nvSpPr>
        <p:spPr>
          <a:xfrm>
            <a:off x="5772150" y="3000150"/>
            <a:ext cx="780900" cy="8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3’</a:t>
            </a:r>
            <a:endParaRPr sz="4500"/>
          </a:p>
        </p:txBody>
      </p:sp>
      <p:pic>
        <p:nvPicPr>
          <p:cNvPr id="201" name="Google Shape;201;p34"/>
          <p:cNvPicPr preferRelativeResize="0"/>
          <p:nvPr/>
        </p:nvPicPr>
        <p:blipFill rotWithShape="1">
          <a:blip r:embed="rId6">
            <a:alphaModFix amt="64000"/>
          </a:blip>
          <a:srcRect l="3171" r="3562"/>
          <a:stretch/>
        </p:blipFill>
        <p:spPr>
          <a:xfrm>
            <a:off x="8028325" y="1066800"/>
            <a:ext cx="827550" cy="10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4"/>
          <p:cNvPicPr preferRelativeResize="0"/>
          <p:nvPr/>
        </p:nvPicPr>
        <p:blipFill rotWithShape="1">
          <a:blip r:embed="rId7">
            <a:alphaModFix amt="64000"/>
          </a:blip>
          <a:srcRect r="3241"/>
          <a:stretch/>
        </p:blipFill>
        <p:spPr>
          <a:xfrm>
            <a:off x="8028325" y="2250900"/>
            <a:ext cx="846600" cy="1094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4"/>
          <p:cNvPicPr preferRelativeResize="0"/>
          <p:nvPr/>
        </p:nvPicPr>
        <p:blipFill>
          <a:blip r:embed="rId8">
            <a:alphaModFix amt="64000"/>
          </a:blip>
          <a:stretch>
            <a:fillRect/>
          </a:stretch>
        </p:blipFill>
        <p:spPr>
          <a:xfrm>
            <a:off x="8047374" y="3459626"/>
            <a:ext cx="827550" cy="1044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4"/>
          <p:cNvSpPr txBox="1"/>
          <p:nvPr/>
        </p:nvSpPr>
        <p:spPr>
          <a:xfrm>
            <a:off x="5228375" y="1324250"/>
            <a:ext cx="3312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9900FF"/>
                </a:solidFill>
              </a:rPr>
              <a:t>1’</a:t>
            </a:r>
            <a:endParaRPr sz="1000" b="1">
              <a:solidFill>
                <a:srgbClr val="9900FF"/>
              </a:solidFill>
            </a:endParaRPr>
          </a:p>
        </p:txBody>
      </p:sp>
      <p:sp>
        <p:nvSpPr>
          <p:cNvPr id="206" name="Google Shape;206;p34"/>
          <p:cNvSpPr txBox="1"/>
          <p:nvPr/>
        </p:nvSpPr>
        <p:spPr>
          <a:xfrm>
            <a:off x="4897175" y="1762050"/>
            <a:ext cx="3312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9900FF"/>
                </a:solidFill>
              </a:rPr>
              <a:t>2’</a:t>
            </a:r>
            <a:endParaRPr sz="1000" b="1">
              <a:solidFill>
                <a:srgbClr val="9900FF"/>
              </a:solidFill>
            </a:endParaRPr>
          </a:p>
        </p:txBody>
      </p:sp>
      <p:sp>
        <p:nvSpPr>
          <p:cNvPr id="207" name="Google Shape;207;p34"/>
          <p:cNvSpPr txBox="1"/>
          <p:nvPr/>
        </p:nvSpPr>
        <p:spPr>
          <a:xfrm>
            <a:off x="4323100" y="1828625"/>
            <a:ext cx="3312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9900FF"/>
                </a:solidFill>
              </a:rPr>
              <a:t>3’</a:t>
            </a:r>
            <a:endParaRPr sz="1000" b="1">
              <a:solidFill>
                <a:srgbClr val="9900FF"/>
              </a:solidFill>
            </a:endParaRPr>
          </a:p>
        </p:txBody>
      </p:sp>
      <p:sp>
        <p:nvSpPr>
          <p:cNvPr id="208" name="Google Shape;208;p34"/>
          <p:cNvSpPr txBox="1"/>
          <p:nvPr/>
        </p:nvSpPr>
        <p:spPr>
          <a:xfrm>
            <a:off x="3710675" y="1370475"/>
            <a:ext cx="3312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9900FF"/>
                </a:solidFill>
              </a:rPr>
              <a:t>4’</a:t>
            </a:r>
            <a:endParaRPr sz="1000" b="1">
              <a:solidFill>
                <a:srgbClr val="9900FF"/>
              </a:solidFill>
            </a:endParaRPr>
          </a:p>
        </p:txBody>
      </p:sp>
      <p:sp>
        <p:nvSpPr>
          <p:cNvPr id="209" name="Google Shape;209;p34"/>
          <p:cNvSpPr txBox="1"/>
          <p:nvPr/>
        </p:nvSpPr>
        <p:spPr>
          <a:xfrm>
            <a:off x="3657450" y="811450"/>
            <a:ext cx="3312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9900FF"/>
                </a:solidFill>
              </a:rPr>
              <a:t>5’</a:t>
            </a:r>
            <a:endParaRPr sz="1000" b="1">
              <a:solidFill>
                <a:srgbClr val="9900FF"/>
              </a:solidFill>
            </a:endParaRPr>
          </a:p>
        </p:txBody>
      </p:sp>
      <p:sp>
        <p:nvSpPr>
          <p:cNvPr id="210" name="Google Shape;210;p34"/>
          <p:cNvSpPr/>
          <p:nvPr/>
        </p:nvSpPr>
        <p:spPr>
          <a:xfrm>
            <a:off x="3577050" y="867650"/>
            <a:ext cx="492000" cy="456600"/>
          </a:xfrm>
          <a:prstGeom prst="ellipse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4"/>
          <p:cNvSpPr/>
          <p:nvPr/>
        </p:nvSpPr>
        <p:spPr>
          <a:xfrm>
            <a:off x="4205300" y="1724025"/>
            <a:ext cx="395400" cy="365100"/>
          </a:xfrm>
          <a:prstGeom prst="ellipse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5"/>
          <p:cNvSpPr txBox="1">
            <a:spLocks noGrp="1"/>
          </p:cNvSpPr>
          <p:nvPr>
            <p:ph type="title"/>
          </p:nvPr>
        </p:nvSpPr>
        <p:spPr>
          <a:xfrm>
            <a:off x="235500" y="3688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latin typeface="Impact"/>
                <a:ea typeface="Impact"/>
                <a:cs typeface="Impact"/>
                <a:sym typeface="Impact"/>
              </a:rPr>
              <a:t>Time to model it! - </a:t>
            </a:r>
            <a:r>
              <a:rPr lang="en" sz="3800" b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Building dsDNA</a:t>
            </a:r>
            <a:endParaRPr sz="3800" b="1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7" name="Google Shape;217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600"/>
              <a:t>Assemble the following section of dsDNA using the </a:t>
            </a:r>
            <a:r>
              <a:rPr lang="en" sz="3600" b="1" i="1" u="sng"/>
              <a:t>colored</a:t>
            </a:r>
            <a:r>
              <a:rPr lang="en" sz="3600"/>
              <a:t> nucleotides</a:t>
            </a:r>
            <a:endParaRPr sz="3600"/>
          </a:p>
        </p:txBody>
      </p:sp>
      <p:grpSp>
        <p:nvGrpSpPr>
          <p:cNvPr id="218" name="Google Shape;218;p35"/>
          <p:cNvGrpSpPr/>
          <p:nvPr/>
        </p:nvGrpSpPr>
        <p:grpSpPr>
          <a:xfrm>
            <a:off x="4391825" y="3841875"/>
            <a:ext cx="4752000" cy="996750"/>
            <a:chOff x="4391825" y="3765675"/>
            <a:chExt cx="4752000" cy="996750"/>
          </a:xfrm>
        </p:grpSpPr>
        <p:sp>
          <p:nvSpPr>
            <p:cNvPr id="219" name="Google Shape;219;p35"/>
            <p:cNvSpPr/>
            <p:nvPr/>
          </p:nvSpPr>
          <p:spPr>
            <a:xfrm>
              <a:off x="4391825" y="3808125"/>
              <a:ext cx="4752000" cy="954300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5"/>
            <p:cNvSpPr txBox="1"/>
            <p:nvPr/>
          </p:nvSpPr>
          <p:spPr>
            <a:xfrm>
              <a:off x="4550975" y="3765675"/>
              <a:ext cx="34623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5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Option: Save time by pre-assembling</a:t>
              </a:r>
              <a:endParaRPr sz="2500">
                <a:solidFill>
                  <a:srgbClr val="FFFFFF"/>
                </a:solidFill>
                <a:latin typeface="Cabin Regular"/>
                <a:ea typeface="Cabin Regular"/>
                <a:cs typeface="Cabin Regular"/>
                <a:sym typeface="Cabin Regular"/>
              </a:endParaRPr>
            </a:p>
          </p:txBody>
        </p:sp>
      </p:grpSp>
      <p:pic>
        <p:nvPicPr>
          <p:cNvPr id="221" name="Google Shape;22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453195" y="2625845"/>
            <a:ext cx="1690812" cy="245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5"/>
          <p:cNvSpPr txBox="1"/>
          <p:nvPr/>
        </p:nvSpPr>
        <p:spPr>
          <a:xfrm>
            <a:off x="235500" y="2361350"/>
            <a:ext cx="8657400" cy="1632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3’ - </a:t>
            </a:r>
            <a:r>
              <a:rPr lang="en" sz="4300" b="1">
                <a:solidFill>
                  <a:srgbClr val="FDEE0B"/>
                </a:solidFill>
              </a:rPr>
              <a:t>T</a:t>
            </a:r>
            <a:r>
              <a:rPr lang="en" sz="4300" b="1">
                <a:solidFill>
                  <a:srgbClr val="008000"/>
                </a:solidFill>
              </a:rPr>
              <a:t>G</a:t>
            </a:r>
            <a:r>
              <a:rPr lang="en" sz="4300" b="1">
                <a:solidFill>
                  <a:srgbClr val="C00000"/>
                </a:solidFill>
              </a:rPr>
              <a:t>A</a:t>
            </a:r>
            <a:r>
              <a:rPr lang="en" sz="4300" b="1">
                <a:solidFill>
                  <a:srgbClr val="008000"/>
                </a:solidFill>
              </a:rPr>
              <a:t>GG</a:t>
            </a:r>
            <a:r>
              <a:rPr lang="en" sz="4300" b="1">
                <a:solidFill>
                  <a:srgbClr val="0070C0"/>
                </a:solidFill>
              </a:rPr>
              <a:t>C</a:t>
            </a:r>
            <a:r>
              <a:rPr lang="en" sz="4300" b="1">
                <a:solidFill>
                  <a:srgbClr val="FDEE0B"/>
                </a:solidFill>
              </a:rPr>
              <a:t>T</a:t>
            </a:r>
            <a:r>
              <a:rPr lang="en" sz="4300" b="1">
                <a:solidFill>
                  <a:srgbClr val="C00000"/>
                </a:solidFill>
              </a:rPr>
              <a:t>A</a:t>
            </a:r>
            <a:r>
              <a:rPr lang="en" sz="4300" b="1">
                <a:solidFill>
                  <a:srgbClr val="FDEE0B"/>
                </a:solidFill>
              </a:rPr>
              <a:t>T</a:t>
            </a:r>
            <a:r>
              <a:rPr lang="en" sz="4300" b="1">
                <a:solidFill>
                  <a:srgbClr val="008000"/>
                </a:solidFill>
              </a:rPr>
              <a:t>G</a:t>
            </a:r>
            <a:r>
              <a:rPr lang="en" sz="4300" b="1">
                <a:solidFill>
                  <a:srgbClr val="C00000"/>
                </a:solidFill>
              </a:rPr>
              <a:t>AA</a:t>
            </a:r>
            <a:r>
              <a:rPr lang="en" sz="4300" b="1">
                <a:solidFill>
                  <a:srgbClr val="0070C0"/>
                </a:solidFill>
              </a:rPr>
              <a:t>C</a:t>
            </a:r>
            <a:r>
              <a:rPr lang="en" sz="4300" b="1">
                <a:solidFill>
                  <a:srgbClr val="008000"/>
                </a:solidFill>
              </a:rPr>
              <a:t>G</a:t>
            </a:r>
            <a:r>
              <a:rPr lang="en" sz="3000" b="1">
                <a:solidFill>
                  <a:srgbClr val="0070C0"/>
                </a:solidFill>
              </a:rPr>
              <a:t> </a:t>
            </a:r>
            <a:r>
              <a:rPr lang="en" sz="3000" b="1"/>
              <a:t>- 5’</a:t>
            </a:r>
            <a:endParaRPr sz="3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5’ - </a:t>
            </a:r>
            <a:r>
              <a:rPr lang="en" sz="4300" b="1">
                <a:solidFill>
                  <a:srgbClr val="C00000"/>
                </a:solidFill>
              </a:rPr>
              <a:t>A</a:t>
            </a:r>
            <a:r>
              <a:rPr lang="en" sz="4300" b="1">
                <a:solidFill>
                  <a:srgbClr val="0070C0"/>
                </a:solidFill>
              </a:rPr>
              <a:t>C</a:t>
            </a:r>
            <a:r>
              <a:rPr lang="en" sz="4300" b="1">
                <a:solidFill>
                  <a:srgbClr val="FDEE0B"/>
                </a:solidFill>
              </a:rPr>
              <a:t>T</a:t>
            </a:r>
            <a:r>
              <a:rPr lang="en" sz="4300" b="1">
                <a:solidFill>
                  <a:srgbClr val="0070C0"/>
                </a:solidFill>
              </a:rPr>
              <a:t>CC</a:t>
            </a:r>
            <a:r>
              <a:rPr lang="en" sz="4300" b="1">
                <a:solidFill>
                  <a:srgbClr val="008000"/>
                </a:solidFill>
              </a:rPr>
              <a:t>G</a:t>
            </a:r>
            <a:r>
              <a:rPr lang="en" sz="4300" b="1">
                <a:solidFill>
                  <a:srgbClr val="C00000"/>
                </a:solidFill>
              </a:rPr>
              <a:t>A</a:t>
            </a:r>
            <a:r>
              <a:rPr lang="en" sz="4300" b="1">
                <a:solidFill>
                  <a:srgbClr val="FDEE0B"/>
                </a:solidFill>
              </a:rPr>
              <a:t>T</a:t>
            </a:r>
            <a:r>
              <a:rPr lang="en" sz="4300" b="1">
                <a:solidFill>
                  <a:srgbClr val="C00000"/>
                </a:solidFill>
              </a:rPr>
              <a:t>A</a:t>
            </a:r>
            <a:r>
              <a:rPr lang="en" sz="4300" b="1">
                <a:solidFill>
                  <a:srgbClr val="0070C0"/>
                </a:solidFill>
              </a:rPr>
              <a:t>C</a:t>
            </a:r>
            <a:r>
              <a:rPr lang="en" sz="4300" b="1">
                <a:solidFill>
                  <a:srgbClr val="FDEE0B"/>
                </a:solidFill>
              </a:rPr>
              <a:t>TT</a:t>
            </a:r>
            <a:r>
              <a:rPr lang="en" sz="4300" b="1">
                <a:solidFill>
                  <a:srgbClr val="008000"/>
                </a:solidFill>
              </a:rPr>
              <a:t>G</a:t>
            </a:r>
            <a:r>
              <a:rPr lang="en" sz="4300" b="1">
                <a:solidFill>
                  <a:srgbClr val="0070C0"/>
                </a:solidFill>
              </a:rPr>
              <a:t>C</a:t>
            </a:r>
            <a:r>
              <a:rPr lang="en" sz="3000" b="1"/>
              <a:t> - 3’</a:t>
            </a:r>
            <a:endParaRPr sz="3000" b="1"/>
          </a:p>
        </p:txBody>
      </p:sp>
      <p:pic>
        <p:nvPicPr>
          <p:cNvPr id="224" name="Google Shape;22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94315">
            <a:off x="69723" y="4200251"/>
            <a:ext cx="3097516" cy="572700"/>
          </a:xfrm>
          <a:prstGeom prst="rect">
            <a:avLst/>
          </a:prstGeom>
          <a:noFill/>
          <a:ln>
            <a:noFill/>
          </a:ln>
          <a:effectLst>
            <a:outerShdw blurRad="114300" dist="47625" dir="1560000" algn="bl" rotWithShape="0">
              <a:srgbClr val="000000">
                <a:alpha val="97000"/>
              </a:srgbClr>
            </a:outerShdw>
          </a:effectLst>
        </p:spPr>
      </p:pic>
      <p:pic>
        <p:nvPicPr>
          <p:cNvPr id="225" name="Google Shape;225;p35"/>
          <p:cNvPicPr preferRelativeResize="0"/>
          <p:nvPr/>
        </p:nvPicPr>
        <p:blipFill rotWithShape="1">
          <a:blip r:embed="rId6">
            <a:alphaModFix/>
          </a:blip>
          <a:srcRect l="2171" t="1246" r="53501" b="55923"/>
          <a:stretch/>
        </p:blipFill>
        <p:spPr>
          <a:xfrm rot="-373049">
            <a:off x="188225" y="3918587"/>
            <a:ext cx="453850" cy="46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5"/>
          <p:cNvPicPr preferRelativeResize="0"/>
          <p:nvPr/>
        </p:nvPicPr>
        <p:blipFill rotWithShape="1">
          <a:blip r:embed="rId6">
            <a:alphaModFix/>
          </a:blip>
          <a:srcRect l="51657" t="-223" r="4" b="56474"/>
          <a:stretch/>
        </p:blipFill>
        <p:spPr>
          <a:xfrm rot="-373033">
            <a:off x="530391" y="2463413"/>
            <a:ext cx="494918" cy="480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5"/>
          <p:cNvPicPr preferRelativeResize="0"/>
          <p:nvPr/>
        </p:nvPicPr>
        <p:blipFill rotWithShape="1">
          <a:blip r:embed="rId7">
            <a:alphaModFix/>
          </a:blip>
          <a:srcRect l="29900" t="8751" r="51729" b="75829"/>
          <a:stretch/>
        </p:blipFill>
        <p:spPr>
          <a:xfrm rot="10086514" flipH="1">
            <a:off x="640387" y="3955291"/>
            <a:ext cx="467927" cy="37204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28" name="Google Shape;228;p35"/>
          <p:cNvPicPr preferRelativeResize="0"/>
          <p:nvPr/>
        </p:nvPicPr>
        <p:blipFill rotWithShape="1">
          <a:blip r:embed="rId7">
            <a:alphaModFix/>
          </a:blip>
          <a:srcRect l="29900" t="8751" r="51729" b="75829"/>
          <a:stretch/>
        </p:blipFill>
        <p:spPr>
          <a:xfrm rot="4806341">
            <a:off x="779614" y="2952757"/>
            <a:ext cx="467930" cy="37204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6"/>
          <p:cNvSpPr txBox="1">
            <a:spLocks noGrp="1"/>
          </p:cNvSpPr>
          <p:nvPr>
            <p:ph type="title"/>
          </p:nvPr>
        </p:nvSpPr>
        <p:spPr>
          <a:xfrm>
            <a:off x="196775" y="253450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latin typeface="Impact"/>
                <a:ea typeface="Impact"/>
                <a:cs typeface="Impact"/>
                <a:sym typeface="Impact"/>
              </a:rPr>
              <a:t>Time to model it! - </a:t>
            </a:r>
            <a:r>
              <a:rPr lang="en" sz="3800" b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Building primers</a:t>
            </a:r>
            <a:endParaRPr sz="3800" b="1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34" name="Google Shape;234;p36"/>
          <p:cNvSpPr txBox="1">
            <a:spLocks noGrp="1"/>
          </p:cNvSpPr>
          <p:nvPr>
            <p:ph type="body" idx="1"/>
          </p:nvPr>
        </p:nvSpPr>
        <p:spPr>
          <a:xfrm>
            <a:off x="311700" y="1014025"/>
            <a:ext cx="8232000" cy="37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" sz="2600">
                <a:solidFill>
                  <a:schemeClr val="dk1"/>
                </a:solidFill>
              </a:rPr>
              <a:t>Tonight we are going to model </a:t>
            </a:r>
            <a:r>
              <a:rPr lang="en" sz="2600" b="1" i="1" u="sng">
                <a:solidFill>
                  <a:schemeClr val="dk1"/>
                </a:solidFill>
              </a:rPr>
              <a:t>two cycles</a:t>
            </a:r>
            <a:r>
              <a:rPr lang="en" sz="2600">
                <a:solidFill>
                  <a:schemeClr val="dk1"/>
                </a:solidFill>
              </a:rPr>
              <a:t> of PCR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" sz="2600">
                <a:solidFill>
                  <a:schemeClr val="dk1"/>
                </a:solidFill>
              </a:rPr>
              <a:t>Make two separate piles for Primer 1 and Primer 2.  </a:t>
            </a:r>
            <a:r>
              <a:rPr lang="en" sz="2000" i="1">
                <a:solidFill>
                  <a:srgbClr val="CC0000"/>
                </a:solidFill>
              </a:rPr>
              <a:t>To work with the Student Modeling Pack you received we are going to use </a:t>
            </a:r>
            <a:r>
              <a:rPr lang="en" sz="2000" b="1" i="1">
                <a:solidFill>
                  <a:srgbClr val="CC0000"/>
                </a:solidFill>
              </a:rPr>
              <a:t>RNA nucleotides</a:t>
            </a:r>
            <a:r>
              <a:rPr lang="en" sz="2000" i="1">
                <a:solidFill>
                  <a:srgbClr val="CC0000"/>
                </a:solidFill>
              </a:rPr>
              <a:t> to represent the primers.</a:t>
            </a:r>
            <a:endParaRPr sz="2000" i="1">
              <a:solidFill>
                <a:srgbClr val="CC0000"/>
              </a:solidFill>
            </a:endParaRPr>
          </a:p>
          <a:p>
            <a:pPr marL="91440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○"/>
            </a:pPr>
            <a:r>
              <a:rPr lang="en" sz="2600" i="1">
                <a:solidFill>
                  <a:schemeClr val="dk1"/>
                </a:solidFill>
              </a:rPr>
              <a:t>Primer 1: </a:t>
            </a:r>
            <a:r>
              <a:rPr lang="en" sz="2600" b="1" i="1">
                <a:solidFill>
                  <a:srgbClr val="C00000"/>
                </a:solidFill>
              </a:rPr>
              <a:t>AA</a:t>
            </a:r>
            <a:r>
              <a:rPr lang="en" sz="2600" b="1" i="1">
                <a:solidFill>
                  <a:srgbClr val="008000"/>
                </a:solidFill>
              </a:rPr>
              <a:t>G</a:t>
            </a:r>
            <a:r>
              <a:rPr lang="en" sz="2600" b="1" i="1">
                <a:solidFill>
                  <a:srgbClr val="D9D9D9"/>
                </a:solidFill>
              </a:rPr>
              <a:t>U</a:t>
            </a:r>
            <a:endParaRPr sz="2600" b="1" i="1">
              <a:solidFill>
                <a:srgbClr val="D9D9D9"/>
              </a:solidFill>
            </a:endParaRPr>
          </a:p>
          <a:p>
            <a:pPr marL="91440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○"/>
            </a:pPr>
            <a:r>
              <a:rPr lang="en" sz="2600" i="1">
                <a:solidFill>
                  <a:schemeClr val="dk1"/>
                </a:solidFill>
              </a:rPr>
              <a:t>Primer 2: </a:t>
            </a:r>
            <a:r>
              <a:rPr lang="en" sz="2600" b="1" i="1">
                <a:solidFill>
                  <a:srgbClr val="D9D9D9"/>
                </a:solidFill>
              </a:rPr>
              <a:t>U</a:t>
            </a:r>
            <a:r>
              <a:rPr lang="en" sz="2600" b="1" i="1">
                <a:solidFill>
                  <a:srgbClr val="0070C0"/>
                </a:solidFill>
              </a:rPr>
              <a:t>CC</a:t>
            </a:r>
            <a:r>
              <a:rPr lang="en" sz="2600" b="1" i="1">
                <a:solidFill>
                  <a:srgbClr val="008000"/>
                </a:solidFill>
              </a:rPr>
              <a:t>G</a:t>
            </a:r>
            <a:endParaRPr sz="2600" i="1">
              <a:solidFill>
                <a:srgbClr val="008000"/>
              </a:solidFill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" sz="2600">
                <a:solidFill>
                  <a:schemeClr val="dk1"/>
                </a:solidFill>
              </a:rPr>
              <a:t>Separate your DNA nucleotides, but keep them    off to the side</a:t>
            </a:r>
            <a:endParaRPr sz="2600"/>
          </a:p>
        </p:txBody>
      </p:sp>
      <p:grpSp>
        <p:nvGrpSpPr>
          <p:cNvPr id="235" name="Google Shape;235;p36"/>
          <p:cNvGrpSpPr/>
          <p:nvPr/>
        </p:nvGrpSpPr>
        <p:grpSpPr>
          <a:xfrm>
            <a:off x="4391825" y="3826907"/>
            <a:ext cx="4752000" cy="996750"/>
            <a:chOff x="4391825" y="3918075"/>
            <a:chExt cx="4752000" cy="996750"/>
          </a:xfrm>
        </p:grpSpPr>
        <p:sp>
          <p:nvSpPr>
            <p:cNvPr id="236" name="Google Shape;236;p36"/>
            <p:cNvSpPr/>
            <p:nvPr/>
          </p:nvSpPr>
          <p:spPr>
            <a:xfrm>
              <a:off x="4391825" y="3960525"/>
              <a:ext cx="4752000" cy="954300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6"/>
            <p:cNvSpPr txBox="1"/>
            <p:nvPr/>
          </p:nvSpPr>
          <p:spPr>
            <a:xfrm>
              <a:off x="4550975" y="3918075"/>
              <a:ext cx="34623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5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Differentiation possibilities here</a:t>
              </a:r>
              <a:endParaRPr sz="2500">
                <a:solidFill>
                  <a:srgbClr val="FFFFFF"/>
                </a:solidFill>
                <a:latin typeface="Cabin Regular"/>
                <a:ea typeface="Cabin Regular"/>
                <a:cs typeface="Cabin Regular"/>
                <a:sym typeface="Cabin Regular"/>
              </a:endParaRPr>
            </a:p>
          </p:txBody>
        </p:sp>
      </p:grpSp>
      <p:pic>
        <p:nvPicPr>
          <p:cNvPr id="238" name="Google Shape;23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681795" y="2687077"/>
            <a:ext cx="1690812" cy="245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6"/>
          <p:cNvSpPr/>
          <p:nvPr/>
        </p:nvSpPr>
        <p:spPr>
          <a:xfrm>
            <a:off x="3754175" y="2612346"/>
            <a:ext cx="192000" cy="6651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6"/>
          <p:cNvSpPr txBox="1"/>
          <p:nvPr/>
        </p:nvSpPr>
        <p:spPr>
          <a:xfrm>
            <a:off x="3946175" y="2728746"/>
            <a:ext cx="41709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You will need </a:t>
            </a:r>
            <a:r>
              <a:rPr lang="en" sz="2000" b="1" i="1" u="sng">
                <a:solidFill>
                  <a:schemeClr val="dk1"/>
                </a:solidFill>
              </a:rPr>
              <a:t>three</a:t>
            </a:r>
            <a:r>
              <a:rPr lang="en" sz="2000">
                <a:solidFill>
                  <a:schemeClr val="dk1"/>
                </a:solidFill>
              </a:rPr>
              <a:t> of each.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7"/>
          <p:cNvSpPr txBox="1">
            <a:spLocks noGrp="1"/>
          </p:cNvSpPr>
          <p:nvPr>
            <p:ph type="body" idx="1"/>
          </p:nvPr>
        </p:nvSpPr>
        <p:spPr>
          <a:xfrm>
            <a:off x="1589975" y="1000075"/>
            <a:ext cx="7509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600"/>
              <a:t>Using the dsDNA and “primers” you just made - we are going to  explore how the students can model PCR using the Nucleotide Student Modeling Packs from 3DMD!</a:t>
            </a:r>
            <a:endParaRPr sz="3600"/>
          </a:p>
        </p:txBody>
      </p:sp>
      <p:pic>
        <p:nvPicPr>
          <p:cNvPr id="247" name="Google Shape;247;p37"/>
          <p:cNvPicPr preferRelativeResize="0"/>
          <p:nvPr/>
        </p:nvPicPr>
        <p:blipFill rotWithShape="1">
          <a:blip r:embed="rId3">
            <a:alphaModFix amt="33000"/>
          </a:blip>
          <a:srcRect t="8809" b="16407"/>
          <a:stretch/>
        </p:blipFill>
        <p:spPr>
          <a:xfrm rot="-9278165" flipH="1">
            <a:off x="-14847" y="-505543"/>
            <a:ext cx="1205045" cy="5143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38"/>
          <p:cNvPicPr preferRelativeResize="0"/>
          <p:nvPr/>
        </p:nvPicPr>
        <p:blipFill rotWithShape="1">
          <a:blip r:embed="rId5">
            <a:alphaModFix amt="33000"/>
          </a:blip>
          <a:srcRect t="8809" b="27718"/>
          <a:stretch/>
        </p:blipFill>
        <p:spPr>
          <a:xfrm rot="9278161">
            <a:off x="7989468" y="-469524"/>
            <a:ext cx="1205041" cy="436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8"/>
          <p:cNvSpPr txBox="1">
            <a:spLocks noGrp="1"/>
          </p:cNvSpPr>
          <p:nvPr>
            <p:ph type="title"/>
          </p:nvPr>
        </p:nvSpPr>
        <p:spPr>
          <a:xfrm>
            <a:off x="83100" y="2926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latin typeface="Impact"/>
                <a:ea typeface="Impact"/>
                <a:cs typeface="Impact"/>
                <a:sym typeface="Impact"/>
              </a:rPr>
              <a:t>Model Time - </a:t>
            </a:r>
            <a:r>
              <a:rPr lang="en" sz="3800" b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Basic PCR</a:t>
            </a:r>
            <a:endParaRPr sz="3800" b="1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54" name="Google Shape;254;p38"/>
          <p:cNvSpPr txBox="1">
            <a:spLocks noGrp="1"/>
          </p:cNvSpPr>
          <p:nvPr>
            <p:ph type="body" idx="1"/>
          </p:nvPr>
        </p:nvSpPr>
        <p:spPr>
          <a:xfrm>
            <a:off x="114950" y="1152475"/>
            <a:ext cx="4000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" sz="2400" b="1">
                <a:solidFill>
                  <a:srgbClr val="CC0000"/>
                </a:solidFill>
              </a:rPr>
              <a:t>Denature</a:t>
            </a:r>
            <a:r>
              <a:rPr lang="en" sz="2400">
                <a:solidFill>
                  <a:schemeClr val="dk1"/>
                </a:solidFill>
              </a:rPr>
              <a:t> the double stranded DNA (dsDNA).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" sz="2400" b="1">
                <a:solidFill>
                  <a:srgbClr val="CC0000"/>
                </a:solidFill>
              </a:rPr>
              <a:t>Anneal</a:t>
            </a:r>
            <a:r>
              <a:rPr lang="en" sz="2400">
                <a:solidFill>
                  <a:schemeClr val="dk1"/>
                </a:solidFill>
              </a:rPr>
              <a:t> the primers. 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 b="1">
                <a:solidFill>
                  <a:srgbClr val="CC0000"/>
                </a:solidFill>
              </a:rPr>
              <a:t>Extend</a:t>
            </a:r>
            <a:r>
              <a:rPr lang="en" sz="2400">
                <a:solidFill>
                  <a:schemeClr val="dk1"/>
                </a:solidFill>
              </a:rPr>
              <a:t> the sequence by adding free nucleotides                (dNTPs) to the 3’ end of Primer 1 and Primer 2.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256" name="Google Shape;256;p38"/>
          <p:cNvPicPr preferRelativeResize="0"/>
          <p:nvPr/>
        </p:nvPicPr>
        <p:blipFill>
          <a:blip r:embed="rId6">
            <a:alphaModFix amt="76000"/>
          </a:blip>
          <a:stretch>
            <a:fillRect/>
          </a:stretch>
        </p:blipFill>
        <p:spPr>
          <a:xfrm>
            <a:off x="8236932" y="3965022"/>
            <a:ext cx="827550" cy="1013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8"/>
          <p:cNvPicPr preferRelativeResize="0"/>
          <p:nvPr/>
        </p:nvPicPr>
        <p:blipFill rotWithShape="1">
          <a:blip r:embed="rId7">
            <a:alphaModFix amt="76000"/>
          </a:blip>
          <a:srcRect l="3171" r="3562"/>
          <a:stretch/>
        </p:blipFill>
        <p:spPr>
          <a:xfrm>
            <a:off x="8256095" y="865550"/>
            <a:ext cx="789205" cy="102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8"/>
          <p:cNvPicPr preferRelativeResize="0"/>
          <p:nvPr/>
        </p:nvPicPr>
        <p:blipFill>
          <a:blip r:embed="rId8">
            <a:alphaModFix amt="76000"/>
          </a:blip>
          <a:stretch>
            <a:fillRect/>
          </a:stretch>
        </p:blipFill>
        <p:spPr>
          <a:xfrm>
            <a:off x="8236924" y="2906251"/>
            <a:ext cx="827550" cy="1044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8"/>
          <p:cNvPicPr preferRelativeResize="0"/>
          <p:nvPr/>
        </p:nvPicPr>
        <p:blipFill>
          <a:blip r:embed="rId9">
            <a:alphaModFix amt="76000"/>
          </a:blip>
          <a:stretch>
            <a:fillRect/>
          </a:stretch>
        </p:blipFill>
        <p:spPr>
          <a:xfrm>
            <a:off x="8236925" y="1885888"/>
            <a:ext cx="827550" cy="1020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CR Stop Motion">
            <a:hlinkClick r:id="" action="ppaction://media"/>
            <a:extLst>
              <a:ext uri="{FF2B5EF4-FFF2-40B4-BE49-F238E27FC236}">
                <a16:creationId xmlns:a16="http://schemas.microsoft.com/office/drawing/2014/main" id="{210A6962-5E90-4E68-8B8F-0DBBAFF970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55452" y="1281236"/>
            <a:ext cx="4064684" cy="2709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725" y="618600"/>
            <a:ext cx="8496551" cy="442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6" name="Google Shape;266;p39"/>
          <p:cNvGrpSpPr/>
          <p:nvPr/>
        </p:nvGrpSpPr>
        <p:grpSpPr>
          <a:xfrm>
            <a:off x="2466158" y="2828802"/>
            <a:ext cx="6677986" cy="1632998"/>
            <a:chOff x="4391825" y="3960525"/>
            <a:chExt cx="4752000" cy="954300"/>
          </a:xfrm>
        </p:grpSpPr>
        <p:sp>
          <p:nvSpPr>
            <p:cNvPr id="267" name="Google Shape;267;p39"/>
            <p:cNvSpPr/>
            <p:nvPr/>
          </p:nvSpPr>
          <p:spPr>
            <a:xfrm>
              <a:off x="4391825" y="3960525"/>
              <a:ext cx="4752000" cy="954300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9"/>
            <p:cNvSpPr txBox="1"/>
            <p:nvPr/>
          </p:nvSpPr>
          <p:spPr>
            <a:xfrm>
              <a:off x="4550975" y="3994275"/>
              <a:ext cx="34623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Suggestion: Set up groups of four so that each student has a role of a nucleotide.  Try to discourage </a:t>
              </a:r>
              <a:r>
                <a:rPr lang="en" sz="2300" i="1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just filling in “</a:t>
              </a:r>
              <a:r>
                <a:rPr lang="en" sz="23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their color</a:t>
              </a:r>
              <a:r>
                <a:rPr lang="en" sz="2300" i="1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”</a:t>
              </a:r>
              <a:endParaRPr sz="2300" i="1">
                <a:solidFill>
                  <a:srgbClr val="FFFFFF"/>
                </a:solidFill>
                <a:latin typeface="Cabin Regular"/>
                <a:ea typeface="Cabin Regular"/>
                <a:cs typeface="Cabin Regular"/>
                <a:sym typeface="Cabin Regular"/>
              </a:endParaRPr>
            </a:p>
          </p:txBody>
        </p:sp>
      </p:grpSp>
      <p:pic>
        <p:nvPicPr>
          <p:cNvPr id="269" name="Google Shape;269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453195" y="2473445"/>
            <a:ext cx="1690812" cy="245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C7C476-438E-4CB4-B7AA-617D9B19CAD0}"/>
              </a:ext>
            </a:extLst>
          </p:cNvPr>
          <p:cNvSpPr txBox="1"/>
          <p:nvPr/>
        </p:nvSpPr>
        <p:spPr>
          <a:xfrm>
            <a:off x="2980785" y="2055049"/>
            <a:ext cx="6367800" cy="170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ctr" anchorCtr="0">
            <a:normAutofit/>
          </a:bodyPr>
          <a:lstStyle/>
          <a:p>
            <a:pPr>
              <a:spcAft>
                <a:spcPts val="600"/>
              </a:spcAft>
              <a:buClr>
                <a:schemeClr val="dk1"/>
              </a:buClr>
              <a:buSzPts val="4800"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Augmented Reality</a:t>
            </a:r>
          </a:p>
          <a:p>
            <a:pPr>
              <a:spcAft>
                <a:spcPts val="600"/>
              </a:spcAft>
              <a:buClr>
                <a:schemeClr val="dk1"/>
              </a:buClr>
              <a:buSzPts val="4800"/>
            </a:pPr>
            <a:endParaRPr lang="en-US"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Picture 1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E4C9E446-513F-47FB-9761-5084F829D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62" y="362512"/>
            <a:ext cx="3571875" cy="904875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EABF345D-B9C4-415E-9A61-B61F33E25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531" y="3185031"/>
            <a:ext cx="6053967" cy="15273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F0F43903-17E1-4C42-84F2-BDC3954BF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194" y="2051239"/>
            <a:ext cx="1619250" cy="14033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Picture 18" descr="A hand holding a card&#10;&#10;Description automatically generated with low confidence">
            <a:extLst>
              <a:ext uri="{FF2B5EF4-FFF2-40B4-BE49-F238E27FC236}">
                <a16:creationId xmlns:a16="http://schemas.microsoft.com/office/drawing/2014/main" id="{EFFC898B-CD7D-4F3E-ADF7-C2CACC17E6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521906"/>
            <a:ext cx="4035555" cy="1140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2212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40"/>
          <p:cNvPicPr preferRelativeResize="0"/>
          <p:nvPr/>
        </p:nvPicPr>
        <p:blipFill rotWithShape="1">
          <a:blip r:embed="rId3">
            <a:alphaModFix amt="18000"/>
          </a:blip>
          <a:srcRect l="75007" r="-5" b="724"/>
          <a:stretch/>
        </p:blipFill>
        <p:spPr>
          <a:xfrm rot="-5400017">
            <a:off x="4371350" y="390426"/>
            <a:ext cx="401300" cy="90963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75" name="Google Shape;275;p40"/>
          <p:cNvSpPr txBox="1">
            <a:spLocks noGrp="1"/>
          </p:cNvSpPr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Let’s get that chat going again!</a:t>
            </a:r>
            <a:endParaRPr sz="4000"/>
          </a:p>
        </p:txBody>
      </p:sp>
      <p:sp>
        <p:nvSpPr>
          <p:cNvPr id="276" name="Google Shape;276;p40"/>
          <p:cNvSpPr/>
          <p:nvPr/>
        </p:nvSpPr>
        <p:spPr>
          <a:xfrm>
            <a:off x="2013400" y="923750"/>
            <a:ext cx="6380100" cy="3194100"/>
          </a:xfrm>
          <a:prstGeom prst="wedgeEllipseCallout">
            <a:avLst>
              <a:gd name="adj1" fmla="val -59010"/>
              <a:gd name="adj2" fmla="val 8804"/>
            </a:avLst>
          </a:prstGeom>
          <a:solidFill>
            <a:srgbClr val="F1C232"/>
          </a:solidFill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i="1"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1">
                <a:latin typeface="Cabin"/>
                <a:ea typeface="Cabin"/>
                <a:cs typeface="Cabin"/>
                <a:sym typeface="Cabin"/>
              </a:rPr>
              <a:t>Thinking about how you just modeled PCR, what questions do you think your students would ask after exploring PCR like this? </a:t>
            </a:r>
            <a:endParaRPr sz="2800" b="1" i="1"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277" name="Google Shape;277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575" y="1818150"/>
            <a:ext cx="2290150" cy="33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B7B7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1"/>
          <p:cNvSpPr txBox="1">
            <a:spLocks noGrp="1"/>
          </p:cNvSpPr>
          <p:nvPr>
            <p:ph type="title"/>
          </p:nvPr>
        </p:nvSpPr>
        <p:spPr>
          <a:xfrm>
            <a:off x="406100" y="1224850"/>
            <a:ext cx="5110200" cy="2823600"/>
          </a:xfrm>
          <a:prstGeom prst="rect">
            <a:avLst/>
          </a:prstGeom>
          <a:effectLst>
            <a:outerShdw blurRad="114300" dist="19050" dir="4800000" algn="bl" rotWithShape="0">
              <a:srgbClr val="000000">
                <a:alpha val="98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800" b="1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What else can you do?</a:t>
            </a:r>
            <a:endParaRPr sz="7800" b="1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85" name="Google Shape;285;p41"/>
          <p:cNvSpPr txBox="1">
            <a:spLocks noGrp="1"/>
          </p:cNvSpPr>
          <p:nvPr>
            <p:ph type="title" idx="4294967295"/>
          </p:nvPr>
        </p:nvSpPr>
        <p:spPr>
          <a:xfrm>
            <a:off x="0" y="3349625"/>
            <a:ext cx="4708525" cy="1069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000000"/>
                </a:solidFill>
                <a:latin typeface="Catamaran Thin"/>
                <a:ea typeface="Catamaran Thin"/>
                <a:cs typeface="Catamaran Thin"/>
                <a:sym typeface="Catamaran Thin"/>
              </a:rPr>
              <a:t>What other PCR related concepts can you explore with this kit?</a:t>
            </a:r>
            <a:endParaRPr sz="2200">
              <a:solidFill>
                <a:srgbClr val="000000"/>
              </a:solidFill>
              <a:latin typeface="Catamaran Thin"/>
              <a:ea typeface="Catamaran Thin"/>
              <a:cs typeface="Catamaran Thin"/>
              <a:sym typeface="Catamaran Thin"/>
            </a:endParaRPr>
          </a:p>
        </p:txBody>
      </p:sp>
      <p:pic>
        <p:nvPicPr>
          <p:cNvPr id="284" name="Google Shape;284;p41"/>
          <p:cNvPicPr preferRelativeResize="0"/>
          <p:nvPr/>
        </p:nvPicPr>
        <p:blipFill>
          <a:blip r:embed="rId3">
            <a:alphaModFix amt="61000"/>
          </a:blip>
          <a:stretch>
            <a:fillRect/>
          </a:stretch>
        </p:blipFill>
        <p:spPr>
          <a:xfrm rot="-1467901">
            <a:off x="6485565" y="-627320"/>
            <a:ext cx="1205045" cy="6878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2"/>
          <p:cNvPicPr preferRelativeResize="0"/>
          <p:nvPr/>
        </p:nvPicPr>
        <p:blipFill rotWithShape="1">
          <a:blip r:embed="rId3">
            <a:alphaModFix/>
          </a:blip>
          <a:srcRect b="36122"/>
          <a:stretch/>
        </p:blipFill>
        <p:spPr>
          <a:xfrm>
            <a:off x="182525" y="1115130"/>
            <a:ext cx="5779138" cy="3197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42"/>
          <p:cNvPicPr preferRelativeResize="0"/>
          <p:nvPr/>
        </p:nvPicPr>
        <p:blipFill rotWithShape="1">
          <a:blip r:embed="rId3">
            <a:alphaModFix/>
          </a:blip>
          <a:srcRect l="59479" t="74210" r="14719"/>
          <a:stretch/>
        </p:blipFill>
        <p:spPr>
          <a:xfrm>
            <a:off x="7454396" y="2191491"/>
            <a:ext cx="1491129" cy="129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2"/>
          <p:cNvPicPr preferRelativeResize="0"/>
          <p:nvPr/>
        </p:nvPicPr>
        <p:blipFill rotWithShape="1">
          <a:blip r:embed="rId3">
            <a:alphaModFix/>
          </a:blip>
          <a:srcRect l="19366" t="74209" r="54832" b="-748"/>
          <a:stretch/>
        </p:blipFill>
        <p:spPr>
          <a:xfrm>
            <a:off x="6120922" y="2191491"/>
            <a:ext cx="1491129" cy="1328374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42"/>
          <p:cNvSpPr txBox="1"/>
          <p:nvPr/>
        </p:nvSpPr>
        <p:spPr>
          <a:xfrm>
            <a:off x="6120922" y="1815174"/>
            <a:ext cx="1339500" cy="3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/>
              <a:t>Primer Set 1</a:t>
            </a:r>
            <a:endParaRPr sz="1200" b="1"/>
          </a:p>
        </p:txBody>
      </p:sp>
      <p:sp>
        <p:nvSpPr>
          <p:cNvPr id="294" name="Google Shape;294;p42"/>
          <p:cNvSpPr txBox="1"/>
          <p:nvPr/>
        </p:nvSpPr>
        <p:spPr>
          <a:xfrm>
            <a:off x="7530081" y="1815174"/>
            <a:ext cx="1339500" cy="3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/>
              <a:t>Primer Set 2</a:t>
            </a:r>
            <a:endParaRPr sz="1200" b="1"/>
          </a:p>
        </p:txBody>
      </p:sp>
      <p:grpSp>
        <p:nvGrpSpPr>
          <p:cNvPr id="295" name="Google Shape;295;p42"/>
          <p:cNvGrpSpPr/>
          <p:nvPr/>
        </p:nvGrpSpPr>
        <p:grpSpPr>
          <a:xfrm>
            <a:off x="1882370" y="4098771"/>
            <a:ext cx="5060667" cy="1044735"/>
            <a:chOff x="57970" y="3765663"/>
            <a:chExt cx="5060667" cy="1044735"/>
          </a:xfrm>
        </p:grpSpPr>
        <p:pic>
          <p:nvPicPr>
            <p:cNvPr id="296" name="Google Shape;296;p42"/>
            <p:cNvPicPr preferRelativeResize="0"/>
            <p:nvPr/>
          </p:nvPicPr>
          <p:blipFill>
            <a:blip r:embed="rId4">
              <a:alphaModFix amt="44000"/>
            </a:blip>
            <a:stretch>
              <a:fillRect/>
            </a:stretch>
          </p:blipFill>
          <p:spPr>
            <a:xfrm>
              <a:off x="1728210" y="3775943"/>
              <a:ext cx="827550" cy="1024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7" name="Google Shape;297;p42"/>
            <p:cNvPicPr preferRelativeResize="0"/>
            <p:nvPr/>
          </p:nvPicPr>
          <p:blipFill>
            <a:blip r:embed="rId5">
              <a:alphaModFix amt="44000"/>
            </a:blip>
            <a:stretch>
              <a:fillRect/>
            </a:stretch>
          </p:blipFill>
          <p:spPr>
            <a:xfrm>
              <a:off x="3436794" y="3781479"/>
              <a:ext cx="827550" cy="1013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Google Shape;298;p42"/>
            <p:cNvPicPr preferRelativeResize="0"/>
            <p:nvPr/>
          </p:nvPicPr>
          <p:blipFill rotWithShape="1">
            <a:blip r:embed="rId6">
              <a:alphaModFix amt="44000"/>
            </a:blip>
            <a:srcRect l="3171" r="3562"/>
            <a:stretch/>
          </p:blipFill>
          <p:spPr>
            <a:xfrm>
              <a:off x="57970" y="3777856"/>
              <a:ext cx="789205" cy="1020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9" name="Google Shape;299;p42"/>
            <p:cNvPicPr preferRelativeResize="0"/>
            <p:nvPr/>
          </p:nvPicPr>
          <p:blipFill>
            <a:blip r:embed="rId7">
              <a:alphaModFix amt="44000"/>
            </a:blip>
            <a:stretch>
              <a:fillRect/>
            </a:stretch>
          </p:blipFill>
          <p:spPr>
            <a:xfrm>
              <a:off x="4291086" y="3765663"/>
              <a:ext cx="827550" cy="10447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Google Shape;300;p42"/>
            <p:cNvPicPr preferRelativeResize="0"/>
            <p:nvPr/>
          </p:nvPicPr>
          <p:blipFill>
            <a:blip r:embed="rId8">
              <a:alphaModFix amt="44000"/>
            </a:blip>
            <a:stretch>
              <a:fillRect/>
            </a:stretch>
          </p:blipFill>
          <p:spPr>
            <a:xfrm>
              <a:off x="873917" y="3777845"/>
              <a:ext cx="827550" cy="10203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Google Shape;301;p42"/>
            <p:cNvPicPr preferRelativeResize="0"/>
            <p:nvPr/>
          </p:nvPicPr>
          <p:blipFill>
            <a:blip r:embed="rId9">
              <a:alphaModFix amt="52000"/>
            </a:blip>
            <a:stretch>
              <a:fillRect/>
            </a:stretch>
          </p:blipFill>
          <p:spPr>
            <a:xfrm>
              <a:off x="2582502" y="3781626"/>
              <a:ext cx="827550" cy="101281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2" name="Google Shape;302;p42"/>
          <p:cNvGrpSpPr/>
          <p:nvPr/>
        </p:nvGrpSpPr>
        <p:grpSpPr>
          <a:xfrm>
            <a:off x="3710332" y="3500094"/>
            <a:ext cx="5923368" cy="1284106"/>
            <a:chOff x="4391825" y="4992147"/>
            <a:chExt cx="4752000" cy="954300"/>
          </a:xfrm>
        </p:grpSpPr>
        <p:sp>
          <p:nvSpPr>
            <p:cNvPr id="303" name="Google Shape;303;p42"/>
            <p:cNvSpPr/>
            <p:nvPr/>
          </p:nvSpPr>
          <p:spPr>
            <a:xfrm>
              <a:off x="4391825" y="4992147"/>
              <a:ext cx="4752000" cy="954300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2"/>
            <p:cNvSpPr txBox="1"/>
            <p:nvPr/>
          </p:nvSpPr>
          <p:spPr>
            <a:xfrm>
              <a:off x="4550975" y="4992157"/>
              <a:ext cx="34623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LOTS of set up.  But I have options and student suggestions from my own kiddos for you!</a:t>
              </a:r>
              <a:endParaRPr sz="2300">
                <a:solidFill>
                  <a:srgbClr val="FFFFFF"/>
                </a:solidFill>
                <a:latin typeface="Cabin Regular"/>
                <a:ea typeface="Cabin Regular"/>
                <a:cs typeface="Cabin Regular"/>
                <a:sym typeface="Cabin Regular"/>
              </a:endParaRPr>
            </a:p>
          </p:txBody>
        </p:sp>
      </p:grpSp>
      <p:pic>
        <p:nvPicPr>
          <p:cNvPr id="305" name="Google Shape;305;p4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7453195" y="2625845"/>
            <a:ext cx="1690812" cy="245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4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2"/>
          <p:cNvSpPr txBox="1">
            <a:spLocks noGrp="1"/>
          </p:cNvSpPr>
          <p:nvPr>
            <p:ph type="title" idx="4294967295"/>
          </p:nvPr>
        </p:nvSpPr>
        <p:spPr>
          <a:xfrm>
            <a:off x="152400" y="777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Taking it further : </a:t>
            </a:r>
            <a:endParaRPr sz="4000" b="1"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Modeling PCR as a Medical Tool </a:t>
            </a:r>
            <a:endParaRPr sz="3000" b="1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43"/>
          <p:cNvPicPr preferRelativeResize="0"/>
          <p:nvPr/>
        </p:nvPicPr>
        <p:blipFill rotWithShape="1">
          <a:blip r:embed="rId3">
            <a:alphaModFix amt="21000"/>
          </a:blip>
          <a:srcRect l="50736"/>
          <a:stretch/>
        </p:blipFill>
        <p:spPr>
          <a:xfrm rot="10">
            <a:off x="0" y="1"/>
            <a:ext cx="44392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43"/>
          <p:cNvSpPr txBox="1">
            <a:spLocks noGrp="1"/>
          </p:cNvSpPr>
          <p:nvPr>
            <p:ph type="title"/>
          </p:nvPr>
        </p:nvSpPr>
        <p:spPr>
          <a:xfrm>
            <a:off x="464100" y="-29964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Taking it further : </a:t>
            </a:r>
            <a:endParaRPr sz="4000" b="1"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Connections to SARS-CoV-2</a:t>
            </a:r>
            <a:endParaRPr sz="4000" b="1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14" name="Google Shape;314;p43"/>
          <p:cNvSpPr txBox="1">
            <a:spLocks noGrp="1"/>
          </p:cNvSpPr>
          <p:nvPr>
            <p:ph type="body" idx="1"/>
          </p:nvPr>
        </p:nvSpPr>
        <p:spPr>
          <a:xfrm>
            <a:off x="464100" y="1438972"/>
            <a:ext cx="4381500" cy="36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rgbClr val="CC0000"/>
                </a:solidFill>
              </a:rPr>
              <a:t>Designing PCR Tests</a:t>
            </a:r>
            <a:r>
              <a:rPr lang="en" sz="2600"/>
              <a:t>: </a:t>
            </a:r>
            <a:r>
              <a:rPr lang="en" sz="2300"/>
              <a:t>Challenge your students.  Can they figure out how the PCR tests are designed and how they work?</a:t>
            </a:r>
            <a:endParaRPr sz="2300"/>
          </a:p>
          <a:p>
            <a:pPr marL="0" lvl="0" indent="0" algn="l" rtl="0">
              <a:lnSpc>
                <a:spcPct val="11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b="1">
                <a:solidFill>
                  <a:srgbClr val="CC0000"/>
                </a:solidFill>
              </a:rPr>
              <a:t>What is an S-Dropout?</a:t>
            </a:r>
            <a:r>
              <a:rPr lang="en" sz="2600"/>
              <a:t>: </a:t>
            </a:r>
            <a:r>
              <a:rPr lang="en" sz="2300"/>
              <a:t>Ultimate challenge - Where did this language come from? </a:t>
            </a:r>
            <a:endParaRPr sz="2300"/>
          </a:p>
        </p:txBody>
      </p:sp>
      <p:pic>
        <p:nvPicPr>
          <p:cNvPr id="315" name="Google Shape;315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89000" y="1414049"/>
            <a:ext cx="3755001" cy="2177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663098">
            <a:off x="5229453" y="2892183"/>
            <a:ext cx="1333572" cy="1890933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18" name="Google Shape;318;p43">
            <a:hlinkClick r:id="rId6"/>
          </p:cNvPr>
          <p:cNvSpPr/>
          <p:nvPr/>
        </p:nvSpPr>
        <p:spPr>
          <a:xfrm>
            <a:off x="7394232" y="1910673"/>
            <a:ext cx="852900" cy="238800"/>
          </a:xfrm>
          <a:prstGeom prst="ellipse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9" name="Google Shape;319;p43"/>
          <p:cNvGrpSpPr/>
          <p:nvPr/>
        </p:nvGrpSpPr>
        <p:grpSpPr>
          <a:xfrm>
            <a:off x="5060655" y="3648110"/>
            <a:ext cx="4573282" cy="988209"/>
            <a:chOff x="5347696" y="5102102"/>
            <a:chExt cx="3796200" cy="734400"/>
          </a:xfrm>
        </p:grpSpPr>
        <p:sp>
          <p:nvSpPr>
            <p:cNvPr id="320" name="Google Shape;320;p43"/>
            <p:cNvSpPr/>
            <p:nvPr/>
          </p:nvSpPr>
          <p:spPr>
            <a:xfrm>
              <a:off x="5347696" y="5102102"/>
              <a:ext cx="3796200" cy="686400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3"/>
            <p:cNvSpPr txBox="1"/>
            <p:nvPr/>
          </p:nvSpPr>
          <p:spPr>
            <a:xfrm>
              <a:off x="5348548" y="5102102"/>
              <a:ext cx="24024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Yes, </a:t>
              </a:r>
              <a:r>
                <a:rPr lang="en" sz="2300" i="1" u="sng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you</a:t>
              </a:r>
              <a:r>
                <a:rPr lang="en" sz="23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 can do this!  Yes </a:t>
              </a:r>
              <a:r>
                <a:rPr lang="en" sz="2300" i="1" u="sng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they</a:t>
              </a:r>
              <a:r>
                <a:rPr lang="en" sz="23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 can do this!</a:t>
              </a:r>
              <a:endParaRPr sz="2300">
                <a:solidFill>
                  <a:srgbClr val="FFFFFF"/>
                </a:solidFill>
                <a:latin typeface="Cabin Regular"/>
                <a:ea typeface="Cabin Regular"/>
                <a:cs typeface="Cabin Regular"/>
                <a:sym typeface="Cabin Regular"/>
              </a:endParaRPr>
            </a:p>
          </p:txBody>
        </p:sp>
      </p:grpSp>
      <p:pic>
        <p:nvPicPr>
          <p:cNvPr id="322" name="Google Shape;322;p4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7453195" y="2625845"/>
            <a:ext cx="1690812" cy="245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4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35142">
            <a:off x="5529188" y="1619634"/>
            <a:ext cx="2715873" cy="285853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28" name="Google Shape;328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835140">
            <a:off x="7315965" y="1811274"/>
            <a:ext cx="1002608" cy="288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4"/>
          <p:cNvPicPr preferRelativeResize="0"/>
          <p:nvPr/>
        </p:nvPicPr>
        <p:blipFill rotWithShape="1">
          <a:blip r:embed="rId6">
            <a:alphaModFix amt="21000"/>
          </a:blip>
          <a:srcRect r="50736"/>
          <a:stretch/>
        </p:blipFill>
        <p:spPr>
          <a:xfrm rot="15">
            <a:off x="8700075" y="1"/>
            <a:ext cx="44392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4"/>
          <p:cNvSpPr txBox="1">
            <a:spLocks noGrp="1"/>
          </p:cNvSpPr>
          <p:nvPr>
            <p:ph type="title"/>
          </p:nvPr>
        </p:nvSpPr>
        <p:spPr>
          <a:xfrm>
            <a:off x="159300" y="1402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Taking it further : </a:t>
            </a:r>
            <a:endParaRPr sz="4000" b="1"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Extensions to new technology</a:t>
            </a:r>
            <a:endParaRPr sz="4000" b="1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31" name="Google Shape;331;p44"/>
          <p:cNvSpPr txBox="1">
            <a:spLocks noGrp="1"/>
          </p:cNvSpPr>
          <p:nvPr>
            <p:ph type="body" idx="1"/>
          </p:nvPr>
        </p:nvSpPr>
        <p:spPr>
          <a:xfrm>
            <a:off x="159300" y="1819425"/>
            <a:ext cx="4578600" cy="28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b="1">
                <a:solidFill>
                  <a:srgbClr val="CC0000"/>
                </a:solidFill>
              </a:rPr>
              <a:t>If thermocyclers are expensive...</a:t>
            </a:r>
            <a:r>
              <a:rPr lang="en" sz="2600"/>
              <a:t>: What could be changed to make there less of a need to have drastically changing temperatures in a traditional PCR protocol?</a:t>
            </a:r>
            <a:endParaRPr sz="2600"/>
          </a:p>
        </p:txBody>
      </p:sp>
      <p:pic>
        <p:nvPicPr>
          <p:cNvPr id="332" name="Google Shape;332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4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62588" y="2935521"/>
            <a:ext cx="3512800" cy="170960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5"/>
          <p:cNvPicPr preferRelativeResize="0"/>
          <p:nvPr/>
        </p:nvPicPr>
        <p:blipFill rotWithShape="1">
          <a:blip r:embed="rId3">
            <a:alphaModFix amt="21000"/>
          </a:blip>
          <a:srcRect l="42072"/>
          <a:stretch/>
        </p:blipFill>
        <p:spPr>
          <a:xfrm rot="-5400012" flipH="1">
            <a:off x="4107424" y="-4129193"/>
            <a:ext cx="929150" cy="9155345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5"/>
          <p:cNvSpPr txBox="1">
            <a:spLocks noGrp="1"/>
          </p:cNvSpPr>
          <p:nvPr>
            <p:ph type="title"/>
          </p:nvPr>
        </p:nvSpPr>
        <p:spPr>
          <a:xfrm>
            <a:off x="66525" y="814650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The Buffet of Options: </a:t>
            </a:r>
            <a:endParaRPr sz="4000" b="1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40" name="Google Shape;340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1" name="Google Shape;341;p45"/>
          <p:cNvGraphicFramePr/>
          <p:nvPr/>
        </p:nvGraphicFramePr>
        <p:xfrm>
          <a:off x="330825" y="1786360"/>
          <a:ext cx="8482350" cy="2995875"/>
        </p:xfrm>
        <a:graphic>
          <a:graphicData uri="http://schemas.openxmlformats.org/drawingml/2006/table">
            <a:tbl>
              <a:tblPr>
                <a:noFill/>
                <a:tableStyleId>{8341925D-ADC4-4D93-93CA-0A9E2DA7F8FF}</a:tableStyleId>
              </a:tblPr>
              <a:tblGrid>
                <a:gridCol w="1413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3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3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3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3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3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Middle School</a:t>
                      </a:r>
                      <a:endParaRPr b="1"/>
                    </a:p>
                  </a:txBody>
                  <a:tcPr marL="91425" marR="91425" marT="91425" marB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High School</a:t>
                      </a: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i="1"/>
                        <a:t>CP</a:t>
                      </a:r>
                      <a:endParaRPr b="1" i="1"/>
                    </a:p>
                  </a:txBody>
                  <a:tcPr marL="91425" marR="91425" marT="91425" marB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High School</a:t>
                      </a: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i="1"/>
                        <a:t>Honors</a:t>
                      </a:r>
                      <a:endParaRPr b="1" i="1"/>
                    </a:p>
                  </a:txBody>
                  <a:tcPr marL="91425" marR="91425" marT="91425" marB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High School</a:t>
                      </a: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i="1"/>
                        <a:t>Fo.Sci.</a:t>
                      </a:r>
                      <a:endParaRPr b="1" i="1"/>
                    </a:p>
                  </a:txBody>
                  <a:tcPr marL="91425" marR="91425" marT="91425" marB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AP Bio </a:t>
                      </a:r>
                      <a:endParaRPr b="1"/>
                    </a:p>
                  </a:txBody>
                  <a:tcPr marL="91425" marR="91425" marT="91425" marB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Collegiate Level</a:t>
                      </a:r>
                      <a:endParaRPr b="1"/>
                    </a:p>
                  </a:txBody>
                  <a:tcPr marL="91425" marR="91425" marT="91425" marB="91425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2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Teacher Demo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How SARS-CoV-2 tests work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Basic PCR modeling (</a:t>
                      </a:r>
                      <a:r>
                        <a:rPr lang="en" sz="1000" i="1"/>
                        <a:t>student</a:t>
                      </a:r>
                      <a:r>
                        <a:rPr lang="en" sz="800" i="1"/>
                        <a:t> </a:t>
                      </a:r>
                      <a:r>
                        <a:rPr lang="en" sz="1100"/>
                        <a:t>)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How SARS-CoV-2 tests work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Basic PCR modeling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i="1"/>
                        <a:t>PCR as a Medical Tool</a:t>
                      </a:r>
                      <a:r>
                        <a:rPr lang="en" sz="1100"/>
                        <a:t> (</a:t>
                      </a:r>
                      <a:r>
                        <a:rPr lang="en" sz="1100" i="1"/>
                        <a:t>designing primers</a:t>
                      </a:r>
                      <a:r>
                        <a:rPr lang="en" sz="1100"/>
                        <a:t>)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How SARS-CoV-2 tests work</a:t>
                      </a:r>
                      <a:endParaRPr sz="1100"/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Basic PCR modeling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Extension to </a:t>
                      </a:r>
                      <a:r>
                        <a:rPr lang="en" sz="1100" b="1" i="1"/>
                        <a:t>PCR as a Forensic Science Ecological Tool</a:t>
                      </a:r>
                      <a:endParaRPr sz="1100" b="1" i="1"/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Basic PCR modeling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i="1">
                          <a:solidFill>
                            <a:schemeClr val="dk1"/>
                          </a:solidFill>
                        </a:rPr>
                        <a:t>PCR as a Medical Tool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(</a:t>
                      </a:r>
                      <a:r>
                        <a:rPr lang="en" sz="1100" i="1">
                          <a:solidFill>
                            <a:schemeClr val="dk1"/>
                          </a:solidFill>
                        </a:rPr>
                        <a:t>designing primers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)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How SARS-CoV-2 tests work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S Dropout Investigation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Basic PCR modeling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Designing a SARS-CoV-2 PCR test 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S Dropout Investigation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LAMP PCR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6"/>
          <p:cNvSpPr/>
          <p:nvPr/>
        </p:nvSpPr>
        <p:spPr>
          <a:xfrm>
            <a:off x="1289950" y="2000575"/>
            <a:ext cx="958800" cy="422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46"/>
          <p:cNvSpPr txBox="1">
            <a:spLocks noGrp="1"/>
          </p:cNvSpPr>
          <p:nvPr>
            <p:ph type="body" idx="4294967295"/>
          </p:nvPr>
        </p:nvSpPr>
        <p:spPr>
          <a:xfrm>
            <a:off x="311700" y="771475"/>
            <a:ext cx="7510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Things you can model</a:t>
            </a:r>
            <a:endParaRPr sz="3600"/>
          </a:p>
          <a:p>
            <a:pPr marL="457200" lvl="0" indent="-438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en" sz="3300"/>
              <a:t>PCR</a:t>
            </a:r>
            <a:endParaRPr sz="330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i="1"/>
              <a:t>Medical and Forensic Science Applications</a:t>
            </a:r>
            <a:endParaRPr sz="2000" i="1"/>
          </a:p>
          <a:p>
            <a:pPr marL="457200" lvl="0" indent="-4381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en" sz="3300"/>
              <a:t>Sanger Sequencing</a:t>
            </a:r>
            <a:endParaRPr sz="3300"/>
          </a:p>
          <a:p>
            <a:pPr marL="457200" lvl="0" indent="-4381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en" sz="3300"/>
              <a:t>Restriction Enzymes</a:t>
            </a:r>
            <a:endParaRPr sz="3300"/>
          </a:p>
          <a:p>
            <a:pPr marL="457200" lvl="0" indent="-4381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en" sz="3300"/>
              <a:t>Bacterial Transformation</a:t>
            </a:r>
            <a:endParaRPr sz="3300"/>
          </a:p>
          <a:p>
            <a:pPr marL="457200" lvl="0" indent="-4381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en" sz="3300"/>
              <a:t>Semi-Conservative Replication</a:t>
            </a:r>
            <a:endParaRPr sz="3300"/>
          </a:p>
        </p:txBody>
      </p:sp>
      <p:sp>
        <p:nvSpPr>
          <p:cNvPr id="348" name="Google Shape;348;p46"/>
          <p:cNvSpPr txBox="1">
            <a:spLocks noGrp="1"/>
          </p:cNvSpPr>
          <p:nvPr>
            <p:ph type="title" idx="4294967295"/>
          </p:nvPr>
        </p:nvSpPr>
        <p:spPr>
          <a:xfrm>
            <a:off x="311700" y="640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>
                <a:latin typeface="Impact"/>
                <a:ea typeface="Impact"/>
                <a:cs typeface="Impact"/>
                <a:sym typeface="Impact"/>
              </a:rPr>
              <a:t>What else is there?</a:t>
            </a:r>
            <a:endParaRPr sz="4500" b="1"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49" name="Google Shape;349;p46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242849" y="0"/>
            <a:ext cx="901152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5275" y="1376749"/>
            <a:ext cx="726574" cy="72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6"/>
          <p:cNvPicPr preferRelativeResize="0"/>
          <p:nvPr/>
        </p:nvPicPr>
        <p:blipFill rotWithShape="1">
          <a:blip r:embed="rId6">
            <a:alphaModFix/>
          </a:blip>
          <a:srcRect b="21060"/>
          <a:stretch/>
        </p:blipFill>
        <p:spPr>
          <a:xfrm>
            <a:off x="6971525" y="2641198"/>
            <a:ext cx="2172476" cy="231136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53" name="Google Shape;353;p46"/>
          <p:cNvPicPr preferRelativeResize="0"/>
          <p:nvPr/>
        </p:nvPicPr>
        <p:blipFill rotWithShape="1">
          <a:blip r:embed="rId7">
            <a:alphaModFix/>
          </a:blip>
          <a:srcRect t="16288" r="7604" b="37817"/>
          <a:stretch/>
        </p:blipFill>
        <p:spPr>
          <a:xfrm>
            <a:off x="6971525" y="1067312"/>
            <a:ext cx="2172472" cy="143878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7"/>
          <p:cNvSpPr txBox="1">
            <a:spLocks noGrp="1"/>
          </p:cNvSpPr>
          <p:nvPr>
            <p:ph type="title" idx="4294967295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What did my kiddos think?</a:t>
            </a:r>
            <a:endParaRPr sz="4000" b="1"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59" name="Google Shape;359;p47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242849" y="0"/>
            <a:ext cx="901152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7"/>
          <p:cNvPicPr preferRelativeResize="0"/>
          <p:nvPr/>
        </p:nvPicPr>
        <p:blipFill rotWithShape="1">
          <a:blip r:embed="rId5">
            <a:alphaModFix/>
          </a:blip>
          <a:srcRect r="4479" b="46458"/>
          <a:stretch/>
        </p:blipFill>
        <p:spPr>
          <a:xfrm>
            <a:off x="1529325" y="3786750"/>
            <a:ext cx="1511176" cy="1129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7"/>
          <p:cNvPicPr preferRelativeResize="0"/>
          <p:nvPr/>
        </p:nvPicPr>
        <p:blipFill rotWithShape="1">
          <a:blip r:embed="rId6">
            <a:alphaModFix/>
          </a:blip>
          <a:srcRect t="8641" r="7604" b="37816"/>
          <a:stretch/>
        </p:blipFill>
        <p:spPr>
          <a:xfrm>
            <a:off x="7704100" y="3759100"/>
            <a:ext cx="1461703" cy="1129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7"/>
          <p:cNvPicPr preferRelativeResize="0"/>
          <p:nvPr/>
        </p:nvPicPr>
        <p:blipFill rotWithShape="1">
          <a:blip r:embed="rId7">
            <a:alphaModFix/>
          </a:blip>
          <a:srcRect t="28853" r="7604" b="17604"/>
          <a:stretch/>
        </p:blipFill>
        <p:spPr>
          <a:xfrm>
            <a:off x="3110125" y="3786750"/>
            <a:ext cx="1461703" cy="1129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7"/>
          <p:cNvPicPr preferRelativeResize="0"/>
          <p:nvPr/>
        </p:nvPicPr>
        <p:blipFill rotWithShape="1">
          <a:blip r:embed="rId8">
            <a:alphaModFix/>
          </a:blip>
          <a:srcRect l="7604" t="9707" b="36751"/>
          <a:stretch/>
        </p:blipFill>
        <p:spPr>
          <a:xfrm>
            <a:off x="6172775" y="3786750"/>
            <a:ext cx="1461698" cy="112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7"/>
          <p:cNvPicPr preferRelativeResize="0"/>
          <p:nvPr/>
        </p:nvPicPr>
        <p:blipFill rotWithShape="1">
          <a:blip r:embed="rId9">
            <a:alphaModFix/>
          </a:blip>
          <a:srcRect t="17358" r="7604" b="29099"/>
          <a:stretch/>
        </p:blipFill>
        <p:spPr>
          <a:xfrm>
            <a:off x="4641450" y="3786750"/>
            <a:ext cx="1461698" cy="112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7"/>
          <p:cNvPicPr preferRelativeResize="0"/>
          <p:nvPr/>
        </p:nvPicPr>
        <p:blipFill rotWithShape="1">
          <a:blip r:embed="rId10">
            <a:alphaModFix/>
          </a:blip>
          <a:srcRect l="2235" t="10290" r="2244" b="36167"/>
          <a:stretch/>
        </p:blipFill>
        <p:spPr>
          <a:xfrm>
            <a:off x="-2000" y="3786750"/>
            <a:ext cx="1511174" cy="1129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7" name="Google Shape;367;p47"/>
          <p:cNvGrpSpPr/>
          <p:nvPr/>
        </p:nvGrpSpPr>
        <p:grpSpPr>
          <a:xfrm>
            <a:off x="-2000" y="3341400"/>
            <a:ext cx="9214550" cy="1979225"/>
            <a:chOff x="-35275" y="3299925"/>
            <a:chExt cx="9214550" cy="1979225"/>
          </a:xfrm>
        </p:grpSpPr>
        <p:pic>
          <p:nvPicPr>
            <p:cNvPr id="368" name="Google Shape;368;p47"/>
            <p:cNvPicPr preferRelativeResize="0"/>
            <p:nvPr/>
          </p:nvPicPr>
          <p:blipFill rotWithShape="1">
            <a:blip r:embed="rId11">
              <a:alphaModFix/>
            </a:blip>
            <a:srcRect t="17419" b="18255"/>
            <a:stretch/>
          </p:blipFill>
          <p:spPr>
            <a:xfrm>
              <a:off x="-35275" y="3299925"/>
              <a:ext cx="6153991" cy="197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9" name="Google Shape;369;p47"/>
            <p:cNvPicPr preferRelativeResize="0"/>
            <p:nvPr/>
          </p:nvPicPr>
          <p:blipFill rotWithShape="1">
            <a:blip r:embed="rId11">
              <a:alphaModFix/>
            </a:blip>
            <a:srcRect l="49879" t="17419" b="18255"/>
            <a:stretch/>
          </p:blipFill>
          <p:spPr>
            <a:xfrm>
              <a:off x="6094925" y="3299925"/>
              <a:ext cx="3084350" cy="19792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0" name="Google Shape;370;p47"/>
          <p:cNvSpPr txBox="1"/>
          <p:nvPr/>
        </p:nvSpPr>
        <p:spPr>
          <a:xfrm>
            <a:off x="368825" y="1130825"/>
            <a:ext cx="7363200" cy="20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600"/>
              <a:buChar char="●"/>
            </a:pPr>
            <a:r>
              <a:rPr lang="en" sz="2600">
                <a:solidFill>
                  <a:srgbClr val="595959"/>
                </a:solidFill>
              </a:rPr>
              <a:t>Increased understanding.</a:t>
            </a:r>
            <a:endParaRPr sz="2600">
              <a:solidFill>
                <a:srgbClr val="595959"/>
              </a:solidFill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600"/>
              <a:buChar char="●"/>
            </a:pPr>
            <a:r>
              <a:rPr lang="en" sz="2600">
                <a:solidFill>
                  <a:srgbClr val="595959"/>
                </a:solidFill>
              </a:rPr>
              <a:t>Lasting access to the information.</a:t>
            </a:r>
            <a:endParaRPr sz="2600">
              <a:solidFill>
                <a:srgbClr val="595959"/>
              </a:solidFill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600"/>
              <a:buChar char="●"/>
            </a:pPr>
            <a:r>
              <a:rPr lang="en" sz="2600">
                <a:solidFill>
                  <a:srgbClr val="595959"/>
                </a:solidFill>
              </a:rPr>
              <a:t>Connections to current research.</a:t>
            </a:r>
            <a:endParaRPr sz="2600">
              <a:solidFill>
                <a:srgbClr val="595959"/>
              </a:solidFill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600"/>
              <a:buChar char="●"/>
            </a:pPr>
            <a:r>
              <a:rPr lang="en" sz="2600">
                <a:solidFill>
                  <a:srgbClr val="595959"/>
                </a:solidFill>
              </a:rPr>
              <a:t>Increasing scientific literacy.</a:t>
            </a:r>
            <a:endParaRPr sz="2600">
              <a:solidFill>
                <a:srgbClr val="595959"/>
              </a:solidFill>
            </a:endParaRPr>
          </a:p>
        </p:txBody>
      </p:sp>
      <p:grpSp>
        <p:nvGrpSpPr>
          <p:cNvPr id="371" name="Google Shape;371;p47"/>
          <p:cNvGrpSpPr/>
          <p:nvPr/>
        </p:nvGrpSpPr>
        <p:grpSpPr>
          <a:xfrm>
            <a:off x="4391825" y="2055513"/>
            <a:ext cx="4752000" cy="954313"/>
            <a:chOff x="4391825" y="3960513"/>
            <a:chExt cx="4752000" cy="954313"/>
          </a:xfrm>
        </p:grpSpPr>
        <p:sp>
          <p:nvSpPr>
            <p:cNvPr id="372" name="Google Shape;372;p47"/>
            <p:cNvSpPr/>
            <p:nvPr/>
          </p:nvSpPr>
          <p:spPr>
            <a:xfrm>
              <a:off x="4391825" y="3960525"/>
              <a:ext cx="4752000" cy="954300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7"/>
            <p:cNvSpPr txBox="1"/>
            <p:nvPr/>
          </p:nvSpPr>
          <p:spPr>
            <a:xfrm>
              <a:off x="4461350" y="3960513"/>
              <a:ext cx="37815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Drumroll please:</a:t>
              </a:r>
              <a:endParaRPr sz="2400">
                <a:solidFill>
                  <a:srgbClr val="FFFFFF"/>
                </a:solidFill>
                <a:latin typeface="Cabin Regular"/>
                <a:ea typeface="Cabin Regular"/>
                <a:cs typeface="Cabin Regular"/>
                <a:sym typeface="Cabin Regular"/>
              </a:endParaRPr>
            </a:p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4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My </a:t>
              </a:r>
              <a:r>
                <a:rPr lang="en" sz="2400" i="1" u="sng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favorite</a:t>
              </a:r>
              <a:r>
                <a:rPr lang="en" sz="24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 comment was….</a:t>
              </a:r>
              <a:endParaRPr sz="2400">
                <a:solidFill>
                  <a:srgbClr val="FFFFFF"/>
                </a:solidFill>
                <a:latin typeface="Cabin Regular"/>
                <a:ea typeface="Cabin Regular"/>
                <a:cs typeface="Cabin Regular"/>
                <a:sym typeface="Cabin Regular"/>
              </a:endParaRPr>
            </a:p>
          </p:txBody>
        </p:sp>
      </p:grpSp>
      <p:pic>
        <p:nvPicPr>
          <p:cNvPr id="374" name="Google Shape;374;p47"/>
          <p:cNvPicPr preferRelativeResize="0"/>
          <p:nvPr/>
        </p:nvPicPr>
        <p:blipFill rotWithShape="1">
          <a:blip r:embed="rId12">
            <a:alphaModFix/>
          </a:blip>
          <a:srcRect t="7398"/>
          <a:stretch/>
        </p:blipFill>
        <p:spPr>
          <a:xfrm flipH="1">
            <a:off x="7453200" y="1283225"/>
            <a:ext cx="1690800" cy="227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8"/>
          <p:cNvSpPr txBox="1">
            <a:spLocks noGrp="1"/>
          </p:cNvSpPr>
          <p:nvPr>
            <p:ph type="title" idx="4294967295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What did my kiddos think?</a:t>
            </a:r>
            <a:endParaRPr sz="4000" b="1"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81" name="Google Shape;381;p48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8242849" y="0"/>
            <a:ext cx="901152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Student Reaction To PCR 2">
            <a:hlinkClick r:id="" action="ppaction://media"/>
            <a:extLst>
              <a:ext uri="{FF2B5EF4-FFF2-40B4-BE49-F238E27FC236}">
                <a16:creationId xmlns:a16="http://schemas.microsoft.com/office/drawing/2014/main" id="{A3170AFE-9FEF-49AD-B8BE-9F74E09925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7280" y="1066111"/>
            <a:ext cx="6622476" cy="37309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49"/>
          <p:cNvPicPr preferRelativeResize="0"/>
          <p:nvPr/>
        </p:nvPicPr>
        <p:blipFill rotWithShape="1">
          <a:blip r:embed="rId3">
            <a:alphaModFix/>
          </a:blip>
          <a:srcRect r="645"/>
          <a:stretch/>
        </p:blipFill>
        <p:spPr>
          <a:xfrm>
            <a:off x="4441049" y="2048775"/>
            <a:ext cx="3949947" cy="26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49"/>
          <p:cNvSpPr txBox="1"/>
          <p:nvPr/>
        </p:nvSpPr>
        <p:spPr>
          <a:xfrm>
            <a:off x="1016985" y="1190700"/>
            <a:ext cx="30486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Biotechnology Kit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u="sng">
                <a:solidFill>
                  <a:schemeClr val="hlink"/>
                </a:solidFill>
                <a:hlinkClick r:id="rId4"/>
              </a:rPr>
              <a:t>BTK-01</a:t>
            </a:r>
            <a:endParaRPr sz="2000" b="1"/>
          </a:p>
        </p:txBody>
      </p:sp>
      <p:sp>
        <p:nvSpPr>
          <p:cNvPr id="389" name="Google Shape;389;p49"/>
          <p:cNvSpPr txBox="1"/>
          <p:nvPr/>
        </p:nvSpPr>
        <p:spPr>
          <a:xfrm>
            <a:off x="4726728" y="1190700"/>
            <a:ext cx="3048600" cy="7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Nucleotide Student Modeling Pack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NSMP</a:t>
            </a:r>
            <a:endParaRPr sz="2000" b="1"/>
          </a:p>
        </p:txBody>
      </p:sp>
      <p:sp>
        <p:nvSpPr>
          <p:cNvPr id="390" name="Google Shape;390;p49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Kits Used/Referenced Today</a:t>
            </a:r>
            <a:endParaRPr sz="4000"/>
          </a:p>
        </p:txBody>
      </p:sp>
      <p:pic>
        <p:nvPicPr>
          <p:cNvPr id="391" name="Google Shape;391;p49"/>
          <p:cNvPicPr preferRelativeResize="0"/>
          <p:nvPr/>
        </p:nvPicPr>
        <p:blipFill rotWithShape="1">
          <a:blip r:embed="rId5">
            <a:alphaModFix amt="18000"/>
          </a:blip>
          <a:srcRect l="50161"/>
          <a:stretch/>
        </p:blipFill>
        <p:spPr>
          <a:xfrm rot="-15">
            <a:off x="-5" y="-29374"/>
            <a:ext cx="454250" cy="5202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3" name="Google Shape;393;p49"/>
          <p:cNvGrpSpPr/>
          <p:nvPr/>
        </p:nvGrpSpPr>
        <p:grpSpPr>
          <a:xfrm>
            <a:off x="4572000" y="3812288"/>
            <a:ext cx="4752000" cy="954313"/>
            <a:chOff x="8136475" y="3368113"/>
            <a:chExt cx="4752000" cy="954313"/>
          </a:xfrm>
        </p:grpSpPr>
        <p:sp>
          <p:nvSpPr>
            <p:cNvPr id="394" name="Google Shape;394;p49"/>
            <p:cNvSpPr/>
            <p:nvPr/>
          </p:nvSpPr>
          <p:spPr>
            <a:xfrm>
              <a:off x="8136475" y="3368125"/>
              <a:ext cx="4752000" cy="954300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9"/>
            <p:cNvSpPr txBox="1"/>
            <p:nvPr/>
          </p:nvSpPr>
          <p:spPr>
            <a:xfrm>
              <a:off x="8206000" y="3368113"/>
              <a:ext cx="37815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400">
                  <a:solidFill>
                    <a:srgbClr val="FFFFFF"/>
                  </a:solidFill>
                  <a:latin typeface="Cabin Regular"/>
                  <a:ea typeface="Cabin Regular"/>
                  <a:cs typeface="Cabin Regular"/>
                  <a:sym typeface="Cabin Regular"/>
                </a:rPr>
                <a:t>A big one for you!  An at-home kit for your kids!</a:t>
              </a:r>
              <a:endParaRPr sz="2400">
                <a:solidFill>
                  <a:srgbClr val="FFFFFF"/>
                </a:solidFill>
                <a:latin typeface="Cabin Regular"/>
                <a:ea typeface="Cabin Regular"/>
                <a:cs typeface="Cabin Regular"/>
                <a:sym typeface="Cabin Regular"/>
              </a:endParaRPr>
            </a:p>
          </p:txBody>
        </p:sp>
      </p:grpSp>
      <p:pic>
        <p:nvPicPr>
          <p:cNvPr id="396" name="Google Shape;396;p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412645" y="2539145"/>
            <a:ext cx="1690812" cy="245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4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1175" y="2048775"/>
            <a:ext cx="3420219" cy="2642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9"/>
          <p:cNvPicPr preferRelativeResize="0"/>
          <p:nvPr/>
        </p:nvPicPr>
        <p:blipFill>
          <a:blip r:embed="rId3"/>
          <a:srcRect/>
          <a:stretch/>
        </p:blipFill>
        <p:spPr>
          <a:xfrm>
            <a:off x="161779" y="158120"/>
            <a:ext cx="5451230" cy="472586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0" name="Google Shape;16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3731" y="158120"/>
            <a:ext cx="3103518" cy="264530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1" name="Google Shape;16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53809" y="2920950"/>
            <a:ext cx="2543363" cy="2051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50"/>
          <p:cNvPicPr preferRelativeResize="0"/>
          <p:nvPr/>
        </p:nvPicPr>
        <p:blipFill rotWithShape="1">
          <a:blip r:embed="rId3">
            <a:alphaModFix/>
          </a:blip>
          <a:srcRect l="2073" t="3148" r="3247" b="2019"/>
          <a:stretch/>
        </p:blipFill>
        <p:spPr>
          <a:xfrm>
            <a:off x="241875" y="134711"/>
            <a:ext cx="7882949" cy="4871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50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42849" y="0"/>
            <a:ext cx="901152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1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Wrapping Things Up</a:t>
            </a:r>
            <a:endParaRPr sz="4000"/>
          </a:p>
        </p:txBody>
      </p:sp>
      <p:sp>
        <p:nvSpPr>
          <p:cNvPr id="410" name="Google Shape;410;p51"/>
          <p:cNvSpPr txBox="1">
            <a:spLocks noGrp="1"/>
          </p:cNvSpPr>
          <p:nvPr>
            <p:ph type="body" idx="1"/>
          </p:nvPr>
        </p:nvSpPr>
        <p:spPr>
          <a:xfrm>
            <a:off x="311700" y="8476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600"/>
              <a:t>Thank you for attending!</a:t>
            </a:r>
            <a:endParaRPr sz="3600"/>
          </a:p>
        </p:txBody>
      </p:sp>
      <p:sp>
        <p:nvSpPr>
          <p:cNvPr id="411" name="Google Shape;411;p51"/>
          <p:cNvSpPr/>
          <p:nvPr/>
        </p:nvSpPr>
        <p:spPr>
          <a:xfrm rot="-5400000">
            <a:off x="1573204" y="3514780"/>
            <a:ext cx="1333500" cy="1431900"/>
          </a:xfrm>
          <a:prstGeom prst="flowChartDelay">
            <a:avLst/>
          </a:prstGeom>
          <a:solidFill>
            <a:srgbClr val="92D05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endParaRPr sz="2400" b="1" i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51"/>
          <p:cNvSpPr/>
          <p:nvPr/>
        </p:nvSpPr>
        <p:spPr>
          <a:xfrm>
            <a:off x="1595440" y="2737576"/>
            <a:ext cx="1289100" cy="1062000"/>
          </a:xfrm>
          <a:prstGeom prst="ellipse">
            <a:avLst/>
          </a:prstGeom>
          <a:solidFill>
            <a:srgbClr val="CC99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endParaRPr sz="2400" b="1" i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51"/>
          <p:cNvSpPr/>
          <p:nvPr/>
        </p:nvSpPr>
        <p:spPr>
          <a:xfrm rot="-5400000">
            <a:off x="7088314" y="3525023"/>
            <a:ext cx="1333500" cy="1498500"/>
          </a:xfrm>
          <a:prstGeom prst="flowChartDelay">
            <a:avLst/>
          </a:prstGeom>
          <a:solidFill>
            <a:srgbClr val="00B05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endParaRPr sz="2400" b="1" i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51"/>
          <p:cNvSpPr/>
          <p:nvPr/>
        </p:nvSpPr>
        <p:spPr>
          <a:xfrm>
            <a:off x="7005814" y="2834414"/>
            <a:ext cx="1185900" cy="1103400"/>
          </a:xfrm>
          <a:prstGeom prst="ellipse">
            <a:avLst/>
          </a:prstGeom>
          <a:solidFill>
            <a:srgbClr val="FFCC6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endParaRPr sz="2400" b="1" i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51"/>
          <p:cNvSpPr/>
          <p:nvPr/>
        </p:nvSpPr>
        <p:spPr>
          <a:xfrm rot="-1270728" flipH="1">
            <a:off x="5229839" y="1979780"/>
            <a:ext cx="2122456" cy="1141427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endParaRPr sz="2400" b="1" i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51"/>
          <p:cNvSpPr/>
          <p:nvPr/>
        </p:nvSpPr>
        <p:spPr>
          <a:xfrm rot="991881">
            <a:off x="2551154" y="1806934"/>
            <a:ext cx="1990582" cy="1163534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endParaRPr sz="2400" b="1" i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51"/>
          <p:cNvSpPr txBox="1"/>
          <p:nvPr/>
        </p:nvSpPr>
        <p:spPr>
          <a:xfrm>
            <a:off x="2845322" y="2163395"/>
            <a:ext cx="18210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00000"/>
                </a:solidFill>
              </a:rPr>
              <a:t>Question!</a:t>
            </a:r>
            <a:endParaRPr sz="2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</a:endParaRPr>
          </a:p>
        </p:txBody>
      </p:sp>
      <p:sp>
        <p:nvSpPr>
          <p:cNvPr id="418" name="Google Shape;418;p51"/>
          <p:cNvSpPr txBox="1"/>
          <p:nvPr/>
        </p:nvSpPr>
        <p:spPr>
          <a:xfrm>
            <a:off x="5560375" y="2279194"/>
            <a:ext cx="17613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00000"/>
                </a:solidFill>
              </a:rPr>
              <a:t>Question!</a:t>
            </a:r>
            <a:endParaRPr sz="2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</a:endParaRPr>
          </a:p>
        </p:txBody>
      </p:sp>
      <p:pic>
        <p:nvPicPr>
          <p:cNvPr id="419" name="Google Shape;419;p51"/>
          <p:cNvPicPr preferRelativeResize="0"/>
          <p:nvPr/>
        </p:nvPicPr>
        <p:blipFill rotWithShape="1">
          <a:blip r:embed="rId3">
            <a:alphaModFix amt="18000"/>
          </a:blip>
          <a:srcRect l="50161"/>
          <a:stretch/>
        </p:blipFill>
        <p:spPr>
          <a:xfrm rot="-15">
            <a:off x="-5" y="-29374"/>
            <a:ext cx="454250" cy="5202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effectLst>
            <a:outerShdw blurRad="114300" dist="19050" dir="4800000" algn="bl" rotWithShape="0">
              <a:srgbClr val="000000">
                <a:alpha val="98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 b="1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Thank You</a:t>
            </a:r>
            <a:endParaRPr sz="7500" b="1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426" name="Google Shape;426;p52"/>
          <p:cNvPicPr preferRelativeResize="0"/>
          <p:nvPr/>
        </p:nvPicPr>
        <p:blipFill>
          <a:blip r:embed="rId5">
            <a:alphaModFix amt="61000"/>
          </a:blip>
          <a:stretch>
            <a:fillRect/>
          </a:stretch>
        </p:blipFill>
        <p:spPr>
          <a:xfrm rot="-1467901">
            <a:off x="6485565" y="-627320"/>
            <a:ext cx="1205045" cy="6878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52"/>
          <p:cNvPicPr preferRelativeResize="0"/>
          <p:nvPr/>
        </p:nvPicPr>
        <p:blipFill rotWithShape="1">
          <a:blip r:embed="rId6">
            <a:alphaModFix/>
          </a:blip>
          <a:srcRect l="22547" t="16143" r="36567" b="52029"/>
          <a:stretch/>
        </p:blipFill>
        <p:spPr>
          <a:xfrm>
            <a:off x="298100" y="1750650"/>
            <a:ext cx="1226232" cy="1576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5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15538" y="2653332"/>
            <a:ext cx="268950" cy="2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52"/>
          <p:cNvPicPr preferRelativeResize="0"/>
          <p:nvPr/>
        </p:nvPicPr>
        <p:blipFill rotWithShape="1">
          <a:blip r:embed="rId8">
            <a:alphaModFix/>
          </a:blip>
          <a:srcRect l="16106" t="18395" r="16976" b="17950"/>
          <a:stretch/>
        </p:blipFill>
        <p:spPr>
          <a:xfrm>
            <a:off x="1608638" y="3004073"/>
            <a:ext cx="282740" cy="2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52"/>
          <p:cNvSpPr txBox="1"/>
          <p:nvPr/>
        </p:nvSpPr>
        <p:spPr>
          <a:xfrm>
            <a:off x="1627436" y="2118556"/>
            <a:ext cx="2775900" cy="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Merriweather"/>
                <a:ea typeface="Merriweather"/>
                <a:cs typeface="Merriweather"/>
                <a:sym typeface="Merriweather"/>
              </a:rPr>
              <a:t>Diane Sigalas</a:t>
            </a:r>
            <a:endParaRPr sz="22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31" name="Google Shape;431;p52"/>
          <p:cNvSpPr txBox="1"/>
          <p:nvPr/>
        </p:nvSpPr>
        <p:spPr>
          <a:xfrm>
            <a:off x="1975700" y="2706925"/>
            <a:ext cx="4677300" cy="7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1" u="sng">
                <a:latin typeface="Merriweather"/>
                <a:ea typeface="Merriweather"/>
                <a:cs typeface="Merriweather"/>
                <a:sym typeface="Merriweather"/>
                <a:hlinkClick r:id="rId9"/>
              </a:rPr>
              <a:t>dsigalas@livingston.org</a:t>
            </a:r>
            <a:endParaRPr sz="1700" i="1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i="1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 i="1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1" u="sng">
                <a:latin typeface="Merriweather"/>
                <a:ea typeface="Merriweather"/>
                <a:cs typeface="Merriweather"/>
                <a:sym typeface="Merriweather"/>
                <a:hlinkClick r:id="rId10"/>
              </a:rPr>
              <a:t>https://www.linkedin.com/in/diane-sigalas/</a:t>
            </a:r>
            <a:r>
              <a:rPr lang="en" sz="1700" i="1"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1700" i="1"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432" name="Google Shape;432;p52"/>
          <p:cNvGrpSpPr/>
          <p:nvPr/>
        </p:nvGrpSpPr>
        <p:grpSpPr>
          <a:xfrm>
            <a:off x="1975694" y="3466670"/>
            <a:ext cx="3714808" cy="945119"/>
            <a:chOff x="177225" y="2661475"/>
            <a:chExt cx="3229425" cy="746009"/>
          </a:xfrm>
        </p:grpSpPr>
        <p:pic>
          <p:nvPicPr>
            <p:cNvPr id="433" name="Google Shape;433;p52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359775" y="2661475"/>
              <a:ext cx="376200" cy="376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4" name="Google Shape;434;p52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617337" y="2983860"/>
              <a:ext cx="427497" cy="4236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5" name="Google Shape;435;p52"/>
            <p:cNvPicPr preferRelativeResize="0"/>
            <p:nvPr/>
          </p:nvPicPr>
          <p:blipFill rotWithShape="1">
            <a:blip r:embed="rId13">
              <a:alphaModFix/>
            </a:blip>
            <a:srcRect l="13021" t="19483" r="11971" b="16170"/>
            <a:stretch/>
          </p:blipFill>
          <p:spPr>
            <a:xfrm>
              <a:off x="177225" y="2928188"/>
              <a:ext cx="558750" cy="479296"/>
            </a:xfrm>
            <a:prstGeom prst="rect">
              <a:avLst/>
            </a:prstGeom>
            <a:noFill/>
            <a:ln>
              <a:noFill/>
            </a:ln>
            <a:effectLst>
              <a:outerShdw blurRad="28575" dist="19050" dir="3120000" algn="bl" rotWithShape="0">
                <a:srgbClr val="000000">
                  <a:alpha val="94000"/>
                </a:srgbClr>
              </a:outerShdw>
            </a:effectLst>
          </p:spPr>
        </p:pic>
        <p:sp>
          <p:nvSpPr>
            <p:cNvPr id="436" name="Google Shape;436;p52"/>
            <p:cNvSpPr txBox="1"/>
            <p:nvPr/>
          </p:nvSpPr>
          <p:spPr>
            <a:xfrm>
              <a:off x="1096350" y="2784100"/>
              <a:ext cx="2310300" cy="3762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9525" dir="540000" algn="bl" rotWithShape="0">
                <a:srgbClr val="000000">
                  <a:alpha val="67000"/>
                </a:srgb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i="1">
                  <a:solidFill>
                    <a:srgbClr val="43434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@LancerBiotech</a:t>
              </a:r>
              <a:endParaRPr sz="2000" b="1" i="1">
                <a:solidFill>
                  <a:srgbClr val="43434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pic>
        <p:nvPicPr>
          <p:cNvPr id="3" name="Graphic 2" descr="Stopwatch with solid fill">
            <a:extLst>
              <a:ext uri="{FF2B5EF4-FFF2-40B4-BE49-F238E27FC236}">
                <a16:creationId xmlns:a16="http://schemas.microsoft.com/office/drawing/2014/main" id="{D4F4B240-844C-4A63-859E-1EAD6C5F0F1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294734" y="116206"/>
            <a:ext cx="1537566" cy="1537566"/>
          </a:xfrm>
          <a:prstGeom prst="rect">
            <a:avLst/>
          </a:prstGeom>
        </p:spPr>
      </p:pic>
      <p:pic>
        <p:nvPicPr>
          <p:cNvPr id="4" name="introToTheCBM">
            <a:hlinkClick r:id="" action="ppaction://media"/>
            <a:extLst>
              <a:ext uri="{FF2B5EF4-FFF2-40B4-BE49-F238E27FC236}">
                <a16:creationId xmlns:a16="http://schemas.microsoft.com/office/drawing/2014/main" id="{6F7FE533-C534-4826-A3D6-70ECF6BE6F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984041" y="2779394"/>
            <a:ext cx="4076700" cy="2247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E9FF9-FBD6-4DE3-86FA-F94550DDC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497" y="710496"/>
            <a:ext cx="9202994" cy="572700"/>
          </a:xfrm>
        </p:spPr>
        <p:txBody>
          <a:bodyPr/>
          <a:lstStyle/>
          <a:p>
            <a:r>
              <a:rPr lang="en-US" sz="3200" b="1"/>
              <a:t>From Biotechnology to a Coronavirus Vaccine</a:t>
            </a:r>
          </a:p>
        </p:txBody>
      </p:sp>
      <p:pic>
        <p:nvPicPr>
          <p:cNvPr id="5" name="Picture 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6C067874-CDE2-46CB-9494-7CBA122AB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632" y="1781449"/>
            <a:ext cx="3360576" cy="2484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9116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59AF85F-AC1B-4523-88F2-B1CA83B7479B}"/>
              </a:ext>
            </a:extLst>
          </p:cNvPr>
          <p:cNvGrpSpPr/>
          <p:nvPr/>
        </p:nvGrpSpPr>
        <p:grpSpPr>
          <a:xfrm>
            <a:off x="393987" y="412582"/>
            <a:ext cx="7851531" cy="995804"/>
            <a:chOff x="773723" y="1184031"/>
            <a:chExt cx="10468708" cy="132773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DC68FFD-EE25-48B0-A2BE-BBBAC7A089E7}"/>
                </a:ext>
              </a:extLst>
            </p:cNvPr>
            <p:cNvSpPr/>
            <p:nvPr/>
          </p:nvSpPr>
          <p:spPr>
            <a:xfrm>
              <a:off x="773723" y="1184031"/>
              <a:ext cx="10468708" cy="1327739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F79FA9B-157D-4944-A0F9-AD75DF062457}"/>
                </a:ext>
              </a:extLst>
            </p:cNvPr>
            <p:cNvSpPr txBox="1"/>
            <p:nvPr/>
          </p:nvSpPr>
          <p:spPr>
            <a:xfrm>
              <a:off x="921071" y="1298158"/>
              <a:ext cx="1025809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</a:rPr>
                <a:t>New Approaches to Vaccine Developments:  </a:t>
              </a:r>
            </a:p>
            <a:p>
              <a:r>
                <a:rPr lang="en-US" sz="2400" b="1" i="1">
                  <a:solidFill>
                    <a:srgbClr val="FF0000"/>
                  </a:solidFill>
                </a:rPr>
                <a:t>a preview….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CA55163-ADBC-4A7A-8B56-C96E24AB845C}"/>
              </a:ext>
            </a:extLst>
          </p:cNvPr>
          <p:cNvSpPr txBox="1"/>
          <p:nvPr/>
        </p:nvSpPr>
        <p:spPr>
          <a:xfrm>
            <a:off x="769358" y="2274062"/>
            <a:ext cx="58750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/>
              <a:t>1.  Katalin </a:t>
            </a:r>
            <a:r>
              <a:rPr lang="en-US" sz="2100" b="1" err="1"/>
              <a:t>Kariko</a:t>
            </a:r>
            <a:r>
              <a:rPr lang="en-US" sz="2100" b="1"/>
              <a:t> </a:t>
            </a:r>
            <a:r>
              <a:rPr lang="en-US" sz="2100"/>
              <a:t>and mRNA vaccines.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18B784-706C-42C1-9901-1206C84B0DCC}"/>
              </a:ext>
            </a:extLst>
          </p:cNvPr>
          <p:cNvSpPr txBox="1"/>
          <p:nvPr/>
        </p:nvSpPr>
        <p:spPr>
          <a:xfrm>
            <a:off x="853440" y="3485610"/>
            <a:ext cx="49850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/>
              <a:t>2.  David Baker </a:t>
            </a:r>
            <a:r>
              <a:rPr lang="en-US" sz="2100"/>
              <a:t>and ultra-potent,</a:t>
            </a:r>
            <a:br>
              <a:rPr lang="en-US" sz="2100"/>
            </a:br>
            <a:r>
              <a:rPr lang="en-US" sz="2100"/>
              <a:t>     multivalent nanoparticle flu vaccines.</a:t>
            </a:r>
          </a:p>
        </p:txBody>
      </p:sp>
      <p:pic>
        <p:nvPicPr>
          <p:cNvPr id="9" name="Picture 8" descr="Katalin Kariko at her home in Jenkintown, Pa., in February. Dr. Kariko’s early research into mRNA eventually led to development of the Moderna and Pfizer-BioNTech vaccines.">
            <a:extLst>
              <a:ext uri="{FF2B5EF4-FFF2-40B4-BE49-F238E27FC236}">
                <a16:creationId xmlns:a16="http://schemas.microsoft.com/office/drawing/2014/main" id="{B31B55D1-56B1-4298-9CE3-9D9C5A91CC3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8" t="13544" r="22187" b="13543"/>
          <a:stretch/>
        </p:blipFill>
        <p:spPr bwMode="auto">
          <a:xfrm>
            <a:off x="6201216" y="1701620"/>
            <a:ext cx="1799785" cy="16159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849CE1-13AC-4ACC-ACFB-EE60D66A8C6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179" y="3571942"/>
            <a:ext cx="1998821" cy="1304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1123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. Kariko and her family in 1985.">
            <a:extLst>
              <a:ext uri="{FF2B5EF4-FFF2-40B4-BE49-F238E27FC236}">
                <a16:creationId xmlns:a16="http://schemas.microsoft.com/office/drawing/2014/main" id="{FB8A14D5-AF78-4940-AA70-79D41ADB154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236" y="968946"/>
            <a:ext cx="1466059" cy="144090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2F523B-D03A-48EE-9C71-8A4B168B89DE}"/>
              </a:ext>
            </a:extLst>
          </p:cNvPr>
          <p:cNvSpPr txBox="1"/>
          <p:nvPr/>
        </p:nvSpPr>
        <p:spPr>
          <a:xfrm>
            <a:off x="898208" y="4419055"/>
            <a:ext cx="7806690" cy="604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https://www.nytimes.com/2021/04/08/health/coronavirus-mrna-kariko.html</a:t>
            </a:r>
            <a:r>
              <a:rPr lang="en-US" sz="135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350" u="sng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https://www.cnn.com/2020/12/16/us/katalin-kariko-covid-19-vaccine-scientist-trnd/index.html</a:t>
            </a:r>
            <a:r>
              <a:rPr lang="en-US" sz="135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563C8E-ED77-4478-A7A8-3529D8BA617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191" y="2704069"/>
            <a:ext cx="1680266" cy="143095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BF134F-1030-4036-B1F7-193920900F12}"/>
              </a:ext>
            </a:extLst>
          </p:cNvPr>
          <p:cNvSpPr txBox="1"/>
          <p:nvPr/>
        </p:nvSpPr>
        <p:spPr>
          <a:xfrm>
            <a:off x="199698" y="377190"/>
            <a:ext cx="88113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/>
              <a:t>Kati </a:t>
            </a:r>
            <a:r>
              <a:rPr lang="en-US" sz="2100" b="1" err="1"/>
              <a:t>Kariko</a:t>
            </a:r>
            <a:r>
              <a:rPr lang="en-US" sz="2100" b="1"/>
              <a:t> and the perseverance of women research associates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0D6346-65C1-42A3-ADBF-BC25A3245FFC}"/>
              </a:ext>
            </a:extLst>
          </p:cNvPr>
          <p:cNvGrpSpPr/>
          <p:nvPr/>
        </p:nvGrpSpPr>
        <p:grpSpPr>
          <a:xfrm>
            <a:off x="2797085" y="966288"/>
            <a:ext cx="2858384" cy="1353535"/>
            <a:chOff x="3729446" y="1288383"/>
            <a:chExt cx="3811179" cy="180471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9AA7D47-2977-4919-9FD9-9E9673A7868E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375" y="1288383"/>
              <a:ext cx="2889250" cy="1804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203A6055-8E52-4271-8BB3-D1A3CBEFF7CE}"/>
                </a:ext>
              </a:extLst>
            </p:cNvPr>
            <p:cNvSpPr/>
            <p:nvPr/>
          </p:nvSpPr>
          <p:spPr>
            <a:xfrm>
              <a:off x="3729446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9D9F0C-8D49-44AE-BC75-52673DEF7DB3}"/>
              </a:ext>
            </a:extLst>
          </p:cNvPr>
          <p:cNvGrpSpPr/>
          <p:nvPr/>
        </p:nvGrpSpPr>
        <p:grpSpPr>
          <a:xfrm>
            <a:off x="1724083" y="2721034"/>
            <a:ext cx="2847917" cy="1442561"/>
            <a:chOff x="2298777" y="3628045"/>
            <a:chExt cx="3797223" cy="19234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0FEB4E1-DC22-400B-8353-83ECC172EEC9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750" y="3628045"/>
              <a:ext cx="2889250" cy="19234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4D4019D4-D0A7-4F50-A6FF-8CA83CFB1D81}"/>
                </a:ext>
              </a:extLst>
            </p:cNvPr>
            <p:cNvSpPr/>
            <p:nvPr/>
          </p:nvSpPr>
          <p:spPr>
            <a:xfrm>
              <a:off x="2298777" y="4274299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F2051E-D05E-42A4-8BCA-38E6386467F7}"/>
              </a:ext>
            </a:extLst>
          </p:cNvPr>
          <p:cNvGrpSpPr/>
          <p:nvPr/>
        </p:nvGrpSpPr>
        <p:grpSpPr>
          <a:xfrm>
            <a:off x="5773567" y="966287"/>
            <a:ext cx="2838899" cy="1494933"/>
            <a:chOff x="7698088" y="1288383"/>
            <a:chExt cx="3785199" cy="199324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494BE5D-E161-4504-9947-AE44A09E7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3838" y="1288383"/>
              <a:ext cx="3039449" cy="19932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3F9EB060-1425-46AC-B104-8EE52F4D19EB}"/>
                </a:ext>
              </a:extLst>
            </p:cNvPr>
            <p:cNvSpPr/>
            <p:nvPr/>
          </p:nvSpPr>
          <p:spPr>
            <a:xfrm>
              <a:off x="7698088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</p:spTree>
    <p:extLst>
      <p:ext uri="{BB962C8B-B14F-4D97-AF65-F5344CB8AC3E}">
        <p14:creationId xmlns:p14="http://schemas.microsoft.com/office/powerpoint/2010/main" val="33318316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D8D812-36F8-47DF-ABE1-CF828286643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91" y="827772"/>
            <a:ext cx="7958470" cy="32008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95687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84F51A-D32E-4A0B-9122-2EB0AA9BFD8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70" y="297978"/>
            <a:ext cx="5398681" cy="4765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07823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A310B1-F673-4904-B521-5F20E00293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00" t="31111" r="66125" b="34444"/>
          <a:stretch/>
        </p:blipFill>
        <p:spPr>
          <a:xfrm>
            <a:off x="6209128" y="1626578"/>
            <a:ext cx="2351942" cy="34070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A0ADCD-6927-4B5B-8C70-E4996460B9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0000" r="6250" b="25556"/>
          <a:stretch/>
        </p:blipFill>
        <p:spPr>
          <a:xfrm>
            <a:off x="182713" y="2447656"/>
            <a:ext cx="6026415" cy="18940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91833D-6019-4926-8991-5B61DD98BB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50" t="30468" r="7875" b="34444"/>
          <a:stretch/>
        </p:blipFill>
        <p:spPr>
          <a:xfrm>
            <a:off x="582930" y="199074"/>
            <a:ext cx="6468501" cy="15042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D89682-6E8D-4C8E-A687-9B1E799C31B0}"/>
              </a:ext>
            </a:extLst>
          </p:cNvPr>
          <p:cNvSpPr txBox="1"/>
          <p:nvPr/>
        </p:nvSpPr>
        <p:spPr>
          <a:xfrm>
            <a:off x="685800" y="1890778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/>
              <a:t>Molecular Therapy vol. 16 no. 11, 1833–1840 </a:t>
            </a:r>
            <a:r>
              <a:rPr lang="en-US" sz="1050" err="1"/>
              <a:t>nov.</a:t>
            </a:r>
            <a:r>
              <a:rPr lang="en-US" sz="1050"/>
              <a:t> 2008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A324C6-E901-488A-9485-9C29A7F4068F}"/>
              </a:ext>
            </a:extLst>
          </p:cNvPr>
          <p:cNvSpPr/>
          <p:nvPr/>
        </p:nvSpPr>
        <p:spPr>
          <a:xfrm>
            <a:off x="483577" y="1230924"/>
            <a:ext cx="1204547" cy="31652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0AF07AE-16FA-49B0-BA8F-32B2C8421D2D}"/>
              </a:ext>
            </a:extLst>
          </p:cNvPr>
          <p:cNvSpPr/>
          <p:nvPr/>
        </p:nvSpPr>
        <p:spPr>
          <a:xfrm>
            <a:off x="3925328" y="3756103"/>
            <a:ext cx="480939" cy="38113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2A2563-4613-4C25-A23D-61592DF51F79}"/>
              </a:ext>
            </a:extLst>
          </p:cNvPr>
          <p:cNvSpPr/>
          <p:nvPr/>
        </p:nvSpPr>
        <p:spPr>
          <a:xfrm>
            <a:off x="1193117" y="3783569"/>
            <a:ext cx="495007" cy="326196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311460-4C87-42E9-985D-01039D43545B}"/>
              </a:ext>
            </a:extLst>
          </p:cNvPr>
          <p:cNvSpPr txBox="1"/>
          <p:nvPr/>
        </p:nvSpPr>
        <p:spPr>
          <a:xfrm>
            <a:off x="4406267" y="2167490"/>
            <a:ext cx="2068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err="1">
                <a:solidFill>
                  <a:srgbClr val="FF0000"/>
                </a:solidFill>
              </a:rPr>
              <a:t>pseudouridine</a:t>
            </a:r>
            <a:endParaRPr lang="en-US" sz="1800" b="1">
              <a:solidFill>
                <a:srgbClr val="FF0000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96399B9-A817-4427-A686-174FC2DAAE39}"/>
              </a:ext>
            </a:extLst>
          </p:cNvPr>
          <p:cNvSpPr/>
          <p:nvPr/>
        </p:nvSpPr>
        <p:spPr>
          <a:xfrm>
            <a:off x="4160520" y="2372767"/>
            <a:ext cx="251460" cy="290423"/>
          </a:xfrm>
          <a:custGeom>
            <a:avLst/>
            <a:gdLst>
              <a:gd name="connsiteX0" fmla="*/ 335280 w 335280"/>
              <a:gd name="connsiteY0" fmla="*/ 6230 h 387230"/>
              <a:gd name="connsiteX1" fmla="*/ 213360 w 335280"/>
              <a:gd name="connsiteY1" fmla="*/ 51950 h 387230"/>
              <a:gd name="connsiteX2" fmla="*/ 0 w 335280"/>
              <a:gd name="connsiteY2" fmla="*/ 387230 h 38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5280" h="387230">
                <a:moveTo>
                  <a:pt x="335280" y="6230"/>
                </a:moveTo>
                <a:cubicBezTo>
                  <a:pt x="302260" y="-2660"/>
                  <a:pt x="269240" y="-11550"/>
                  <a:pt x="213360" y="51950"/>
                </a:cubicBezTo>
                <a:cubicBezTo>
                  <a:pt x="157480" y="115450"/>
                  <a:pt x="78740" y="251340"/>
                  <a:pt x="0" y="387230"/>
                </a:cubicBezTo>
              </a:path>
            </a:pathLst>
          </a:custGeom>
          <a:noFill/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37055062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F0019D-7331-45F8-8092-1350D267B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896" y="231654"/>
            <a:ext cx="7664208" cy="468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5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tree, outdoor, clothing&#10;&#10;Description automatically generated">
            <a:extLst>
              <a:ext uri="{FF2B5EF4-FFF2-40B4-BE49-F238E27FC236}">
                <a16:creationId xmlns:a16="http://schemas.microsoft.com/office/drawing/2014/main" id="{B7E70B76-4436-4459-A17F-CCC670C2B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16" y="546354"/>
            <a:ext cx="3325368" cy="40507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E06E12-6296-4405-9A72-2DEF3C79481A}"/>
              </a:ext>
            </a:extLst>
          </p:cNvPr>
          <p:cNvSpPr txBox="1"/>
          <p:nvPr/>
        </p:nvSpPr>
        <p:spPr>
          <a:xfrm>
            <a:off x="4996800" y="728303"/>
            <a:ext cx="384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Diane Sigalas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CEDE25-FD11-4AB2-B59C-188F2737D4DB}"/>
              </a:ext>
            </a:extLst>
          </p:cNvPr>
          <p:cNvSpPr txBox="1"/>
          <p:nvPr/>
        </p:nvSpPr>
        <p:spPr>
          <a:xfrm>
            <a:off x="4996800" y="1519380"/>
            <a:ext cx="311439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Livingston High School, Biotechnology I &amp; II</a:t>
            </a:r>
          </a:p>
          <a:p>
            <a:pPr algn="l" rtl="0" fontAlgn="base"/>
            <a:endParaRPr lang="en-US" sz="1800"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Montclair State University in Montclair, New Jersey </a:t>
            </a:r>
          </a:p>
          <a:p>
            <a:pPr algn="l" rtl="0" fontAlgn="base"/>
            <a:endParaRPr lang="en-US" sz="1800"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Master’s degree in Educational Leadership at The College of New Jersey.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993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2B8A89-76DB-471C-A441-7513DC1DB1FC}"/>
              </a:ext>
            </a:extLst>
          </p:cNvPr>
          <p:cNvSpPr txBox="1"/>
          <p:nvPr/>
        </p:nvSpPr>
        <p:spPr>
          <a:xfrm>
            <a:off x="419494" y="124926"/>
            <a:ext cx="849249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</a:t>
            </a:r>
            <a:r>
              <a:rPr lang="en-US" sz="2400" err="1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modRNA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sequence of the vaccine is 4,284 nucleotides long.</a:t>
            </a:r>
            <a:r>
              <a:rPr lang="en-US" sz="1800" u="sng" baseline="30000">
                <a:solidFill>
                  <a:srgbClr val="0645AD"/>
                </a:solidFill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[76]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It encodes the full-length spike protein of </a:t>
            </a:r>
            <a:r>
              <a:rPr lang="en-US" sz="2400" err="1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Sars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CoV-2. It consists of a </a:t>
            </a:r>
            <a:r>
              <a:rPr lang="en-US" sz="2400" u="sng">
                <a:solidFill>
                  <a:srgbClr val="0645A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tooltip="Five-prime cap"/>
              </a:rPr>
              <a:t>five-prime cap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; a </a:t>
            </a:r>
            <a:r>
              <a:rPr lang="en-US" sz="2400" u="sng">
                <a:solidFill>
                  <a:srgbClr val="0645A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 tooltip="Five prime untranslated region"/>
              </a:rPr>
              <a:t>five prime untranslated region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derived from the sequence of </a:t>
            </a:r>
            <a:r>
              <a:rPr lang="en-US" sz="2400" u="sng">
                <a:solidFill>
                  <a:srgbClr val="0645A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 tooltip="Hemoglobin, alpha 1"/>
              </a:rPr>
              <a:t>human alpha globin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; a </a:t>
            </a:r>
            <a:r>
              <a:rPr lang="en-US" sz="2400" u="sng">
                <a:solidFill>
                  <a:srgbClr val="0645A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 tooltip="Signal peptide"/>
              </a:rPr>
              <a:t>signal peptide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(bases 55–102) and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two proline substitutions 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(K986P and V987P, designated "2P") that cause the spike to adopt a prefusion-stabilized conformation ….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 codon-optimized gene 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of the full-length spike protein of SARS-CoV-2 (bases 103–3879); followed by a </a:t>
            </a:r>
            <a:r>
              <a:rPr lang="en-US" sz="2400" u="sng">
                <a:solidFill>
                  <a:srgbClr val="0645A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 tooltip="Three prime untranslated region"/>
              </a:rPr>
              <a:t>3’untranslated region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(bases 3880–4174) for increased protein expression and mRNA stability</a:t>
            </a:r>
            <a:r>
              <a:rPr lang="en-US" sz="1800" u="sng" baseline="30000">
                <a:solidFill>
                  <a:srgbClr val="0645AD"/>
                </a:solidFill>
                <a:latin typeface="Arial" panose="020B0604020202020204" pitchFamily="34" charset="0"/>
                <a:ea typeface="Calibri" panose="020F0502020204030204" pitchFamily="34" charset="0"/>
                <a:hlinkClick r:id="rId8"/>
              </a:rPr>
              <a:t>[78]</a:t>
            </a:r>
            <a:r>
              <a:rPr lang="en-US" sz="240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and a </a:t>
            </a:r>
            <a:r>
              <a:rPr lang="en-US" sz="2400" u="sng">
                <a:solidFill>
                  <a:srgbClr val="0645A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 tooltip="Polyadenylation"/>
              </a:rPr>
              <a:t>poly(A) tail</a:t>
            </a:r>
            <a:r>
              <a:rPr lang="en-US" sz="2400" u="sng">
                <a:solidFill>
                  <a:srgbClr val="0645A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sequence contains no </a:t>
            </a:r>
            <a:r>
              <a:rPr lang="en-US" sz="2400" u="sng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 tooltip="Uridin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uridine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residues; they are replaced by </a:t>
            </a:r>
            <a:r>
              <a:rPr lang="en-US" sz="2400" u="sng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 tooltip="Pseudouridin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1-methyl-3'-pseudouridylyl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en-US" sz="1800" u="sng" baseline="300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[76]</a:t>
            </a:r>
            <a:endParaRPr lang="en-US" sz="2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8297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1A7DC0-1CEA-44EF-BDA1-51BA43DC9F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499" t="26001" r="39501" b="6222"/>
          <a:stretch/>
        </p:blipFill>
        <p:spPr>
          <a:xfrm>
            <a:off x="2468880" y="487612"/>
            <a:ext cx="4011930" cy="437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556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61109B-1B0B-4D87-96E9-390B99BAE2B2}"/>
              </a:ext>
            </a:extLst>
          </p:cNvPr>
          <p:cNvSpPr txBox="1"/>
          <p:nvPr/>
        </p:nvSpPr>
        <p:spPr>
          <a:xfrm>
            <a:off x="1948610" y="4580220"/>
            <a:ext cx="5693469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800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https://ccsb.scripps.edu/cellpaint/2021-cellpaint-contest/</a:t>
            </a:r>
            <a:r>
              <a:rPr lang="en-US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E9BF7-B557-49B7-8CA9-F4617FB814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290" y="1062991"/>
            <a:ext cx="3285666" cy="3166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F80993-938D-448E-80E1-6E5FC8E222E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045" y="1062991"/>
            <a:ext cx="3285665" cy="31661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3EE504-FB39-4E92-AB76-F0686EF360F2}"/>
              </a:ext>
            </a:extLst>
          </p:cNvPr>
          <p:cNvSpPr txBox="1"/>
          <p:nvPr/>
        </p:nvSpPr>
        <p:spPr>
          <a:xfrm>
            <a:off x="822960" y="472978"/>
            <a:ext cx="7498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/>
              <a:t>David </a:t>
            </a:r>
            <a:r>
              <a:rPr lang="en-US" sz="2100" b="1" err="1"/>
              <a:t>Goodsell’s</a:t>
            </a:r>
            <a:r>
              <a:rPr lang="en-US" sz="2100" b="1"/>
              <a:t> </a:t>
            </a:r>
            <a:r>
              <a:rPr lang="en-US" sz="2100" b="1" err="1"/>
              <a:t>CellPaint</a:t>
            </a:r>
            <a:endParaRPr lang="en-US" sz="2100" b="1"/>
          </a:p>
        </p:txBody>
      </p:sp>
    </p:spTree>
    <p:extLst>
      <p:ext uri="{BB962C8B-B14F-4D97-AF65-F5344CB8AC3E}">
        <p14:creationId xmlns:p14="http://schemas.microsoft.com/office/powerpoint/2010/main" val="1241011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D9259C-ABE2-4256-ACDD-02531AA4E9E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7" t="19085" r="19350" b="18279"/>
          <a:stretch/>
        </p:blipFill>
        <p:spPr bwMode="auto">
          <a:xfrm>
            <a:off x="749596" y="1482478"/>
            <a:ext cx="4117397" cy="21785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9B9A6E-FFAF-4674-A224-D1C225734C9D}"/>
              </a:ext>
            </a:extLst>
          </p:cNvPr>
          <p:cNvSpPr txBox="1"/>
          <p:nvPr/>
        </p:nvSpPr>
        <p:spPr>
          <a:xfrm>
            <a:off x="909084" y="510363"/>
            <a:ext cx="7607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David Baker </a:t>
            </a:r>
            <a:r>
              <a:rPr lang="en-US" sz="2400"/>
              <a:t>founder of the Institute for Protein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7BB1AB-1A00-46A7-A58F-E2370EDBF0B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174" y="1482478"/>
            <a:ext cx="3248147" cy="217854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B81A61-2C96-4B54-BC54-758E3DE10692}"/>
              </a:ext>
            </a:extLst>
          </p:cNvPr>
          <p:cNvSpPr txBox="1"/>
          <p:nvPr/>
        </p:nvSpPr>
        <p:spPr>
          <a:xfrm>
            <a:off x="2275899" y="4492306"/>
            <a:ext cx="4569342" cy="304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David’s </a:t>
            </a:r>
            <a:r>
              <a:rPr lang="en-US" sz="135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TedTalk</a:t>
            </a:r>
            <a:r>
              <a:rPr lang="en-US" sz="135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https://www.ipd.uw.edu/audacious/</a:t>
            </a:r>
            <a:endParaRPr lang="en-US" sz="135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1C3D45-522C-49FA-A9F7-FCE02A40AC4A}"/>
              </a:ext>
            </a:extLst>
          </p:cNvPr>
          <p:cNvSpPr txBox="1"/>
          <p:nvPr/>
        </p:nvSpPr>
        <p:spPr>
          <a:xfrm>
            <a:off x="2129702" y="3901303"/>
            <a:ext cx="5166360" cy="37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600"/>
              </a:spcAft>
            </a:pPr>
            <a:r>
              <a:rPr lang="en-US" sz="1800" b="1" kern="1800">
                <a:solidFill>
                  <a:srgbClr val="171717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Self-Assembling Nanomaterials and Vaccines</a:t>
            </a:r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32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DCA5F3-E222-4FD0-BAD9-FE975442A52A}"/>
              </a:ext>
            </a:extLst>
          </p:cNvPr>
          <p:cNvSpPr txBox="1"/>
          <p:nvPr/>
        </p:nvSpPr>
        <p:spPr>
          <a:xfrm>
            <a:off x="839391" y="841772"/>
            <a:ext cx="5256610" cy="1004888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>
              <a:spcAft>
                <a:spcPts val="450"/>
              </a:spcAft>
            </a:pPr>
            <a:r>
              <a:rPr lang="en-US" sz="2100" b="1"/>
              <a:t>Quadrivalent </a:t>
            </a:r>
            <a:r>
              <a:rPr lang="en-US" sz="2100" b="1">
                <a:solidFill>
                  <a:srgbClr val="FF0000"/>
                </a:solidFill>
              </a:rPr>
              <a:t>influenza</a:t>
            </a:r>
            <a:r>
              <a:rPr lang="en-US" sz="2100" b="1"/>
              <a:t> nanoparticle vaccines induce broad protection</a:t>
            </a:r>
            <a:endParaRPr lang="en-US" sz="21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B16F83-A7E4-4855-92D3-11BD2ABED8A5}"/>
              </a:ext>
            </a:extLst>
          </p:cNvPr>
          <p:cNvSpPr txBox="1"/>
          <p:nvPr/>
        </p:nvSpPr>
        <p:spPr>
          <a:xfrm>
            <a:off x="839391" y="1525786"/>
            <a:ext cx="5256610" cy="725091"/>
          </a:xfrm>
          <a:prstGeom prst="rect">
            <a:avLst/>
          </a:prstGeom>
          <a:noFill/>
        </p:spPr>
        <p:txBody>
          <a:bodyPr wrap="square" anchor="t">
            <a:normAutofit fontScale="92500" lnSpcReduction="10000"/>
          </a:bodyPr>
          <a:lstStyle/>
          <a:p>
            <a:pPr>
              <a:spcAft>
                <a:spcPts val="450"/>
              </a:spcAft>
            </a:pPr>
            <a:r>
              <a:rPr lang="en-US" sz="2100">
                <a:hlinkClick r:id="rId2"/>
              </a:rPr>
              <a:t>https://www.nature.com/articles/s41586-021-03365-x</a:t>
            </a:r>
            <a:r>
              <a:rPr lang="en-US" sz="2100"/>
              <a:t> </a:t>
            </a:r>
          </a:p>
          <a:p>
            <a:pPr>
              <a:spcAft>
                <a:spcPts val="450"/>
              </a:spcAft>
            </a:pPr>
            <a:endParaRPr lang="en-US" sz="2100"/>
          </a:p>
          <a:p>
            <a:pPr>
              <a:spcAft>
                <a:spcPts val="450"/>
              </a:spcAft>
            </a:pPr>
            <a:endParaRPr lang="en-US" sz="21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C8FC2C-F713-403C-9B85-4BFA0F21E530}"/>
              </a:ext>
            </a:extLst>
          </p:cNvPr>
          <p:cNvSpPr txBox="1"/>
          <p:nvPr/>
        </p:nvSpPr>
        <p:spPr>
          <a:xfrm>
            <a:off x="839391" y="2655094"/>
            <a:ext cx="5256610" cy="1639491"/>
          </a:xfrm>
          <a:prstGeom prst="rect">
            <a:avLst/>
          </a:prstGeom>
          <a:noFill/>
        </p:spPr>
        <p:txBody>
          <a:bodyPr wrap="square" anchor="t">
            <a:normAutofit fontScale="92500"/>
          </a:bodyPr>
          <a:lstStyle/>
          <a:p>
            <a:pPr>
              <a:spcAft>
                <a:spcPts val="450"/>
              </a:spcAft>
            </a:pPr>
            <a:r>
              <a:rPr lang="en-US" sz="2100" b="1"/>
              <a:t>Elicitation of Potent Neutralizing Antibody Responses by Designed Protein Nanoparticle Vaccines for </a:t>
            </a:r>
            <a:r>
              <a:rPr lang="en-US" sz="2100" b="1">
                <a:solidFill>
                  <a:srgbClr val="FF0000"/>
                </a:solidFill>
              </a:rPr>
              <a:t>SARS-CoV-2</a:t>
            </a:r>
          </a:p>
          <a:p>
            <a:pPr>
              <a:spcAft>
                <a:spcPts val="450"/>
              </a:spcAft>
            </a:pPr>
            <a:r>
              <a:rPr lang="en-US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https://www.cell.com/action/showPdf?pii=S0092-8674%2820%2931450-1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>
              <a:spcAft>
                <a:spcPts val="450"/>
              </a:spcAft>
            </a:pPr>
            <a:endParaRPr lang="en-US" sz="21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7527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CF348F-DFBD-45F0-8876-7D4CF3EC507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1" t="31739" r="43685" b="36009"/>
          <a:stretch/>
        </p:blipFill>
        <p:spPr bwMode="auto">
          <a:xfrm>
            <a:off x="840359" y="1157944"/>
            <a:ext cx="7463281" cy="3028742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25573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fferent, dessert&#10;&#10;Description automatically generated">
            <a:extLst>
              <a:ext uri="{FF2B5EF4-FFF2-40B4-BE49-F238E27FC236}">
                <a16:creationId xmlns:a16="http://schemas.microsoft.com/office/drawing/2014/main" id="{8C96E805-04E8-4AE0-834A-33ED4687E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494" y="0"/>
            <a:ext cx="38057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339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77F8016E-837B-4C70-B44C-E1627C028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1" y="342900"/>
            <a:ext cx="2777490" cy="7124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B9C6062-B8DD-49CC-9F05-D6DF7ABB6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6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F846FCA-97FF-4271-8B97-C14BD3AA9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3" y="342900"/>
            <a:ext cx="2777490" cy="685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A21E7785-3D2D-4FF8-9C82-42CE9DBD7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51435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Franklin Gothic Book" panose="020B0502020104020203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0EEF605-B2CF-46DF-8CBD-B03F31FAD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1" y="342900"/>
            <a:ext cx="2777490" cy="7124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F889FED-B7B7-45E2-A1EC-CFE97394A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3" y="342900"/>
            <a:ext cx="2777490" cy="685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C57FA46-8945-4DEE-92C7-EB9E2F663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6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B5B35D58-A809-4E7F-928B-E6F4C778F2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8" r="-2" b="-2"/>
          <a:stretch/>
        </p:blipFill>
        <p:spPr>
          <a:xfrm>
            <a:off x="655092" y="585533"/>
            <a:ext cx="2128137" cy="1625607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D19504FF-266B-4F6E-BAA1-DF9730E9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1783" y="490667"/>
            <a:ext cx="2777159" cy="1828383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Franklin Gothic Book" panose="020B0502020104020203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464F78D-891F-49EC-ADDE-5E581A66A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0234" y="490667"/>
            <a:ext cx="2777159" cy="1828383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Franklin Gothic Book" panose="020B0502020104020203"/>
            </a:endParaRPr>
          </a:p>
        </p:txBody>
      </p:sp>
      <p:pic>
        <p:nvPicPr>
          <p:cNvPr id="8" name="Content Placeholder 7" descr="Shape, arrow&#10;&#10;Description automatically generated">
            <a:extLst>
              <a:ext uri="{FF2B5EF4-FFF2-40B4-BE49-F238E27FC236}">
                <a16:creationId xmlns:a16="http://schemas.microsoft.com/office/drawing/2014/main" id="{912663EF-8461-47ED-8419-EE4FCF457F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356" r="2426" b="3"/>
          <a:stretch/>
        </p:blipFill>
        <p:spPr>
          <a:xfrm>
            <a:off x="3503548" y="585533"/>
            <a:ext cx="2128127" cy="1625607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E125488F-35F4-46B0-BDF0-AFAA3610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7179" y="490667"/>
            <a:ext cx="2777159" cy="1828383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Franklin Gothic Book" panose="020B0502020104020203"/>
            </a:endParaRPr>
          </a:p>
        </p:txBody>
      </p:sp>
      <p:pic>
        <p:nvPicPr>
          <p:cNvPr id="11" name="Content Placeholder 10" descr="A picture containing flower, bouquet, toy, plant&#10;&#10;Description automatically generated">
            <a:extLst>
              <a:ext uri="{FF2B5EF4-FFF2-40B4-BE49-F238E27FC236}">
                <a16:creationId xmlns:a16="http://schemas.microsoft.com/office/drawing/2014/main" id="{A62BCA54-E2C5-4411-8B53-F152E5167E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6231078" y="598577"/>
            <a:ext cx="2371416" cy="1612563"/>
          </a:xfrm>
          <a:prstGeom prst="rect">
            <a:avLst/>
          </a:prstGeom>
        </p:spPr>
      </p:pic>
      <p:sp>
        <p:nvSpPr>
          <p:cNvPr id="59" name="Rectangle 51">
            <a:extLst>
              <a:ext uri="{FF2B5EF4-FFF2-40B4-BE49-F238E27FC236}">
                <a16:creationId xmlns:a16="http://schemas.microsoft.com/office/drawing/2014/main" id="{9911E146-5AE8-4892-B0B5-42052873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1783" y="2395569"/>
            <a:ext cx="2778992" cy="2405031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BFBC4C-4713-4DD5-ACC4-7A6F99082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940" y="2568970"/>
            <a:ext cx="2548443" cy="2100359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b="0" kern="1200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You!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2A0CF2-771F-4F69-88E2-D8993889B405}"/>
              </a:ext>
            </a:extLst>
          </p:cNvPr>
          <p:cNvSpPr txBox="1"/>
          <p:nvPr/>
        </p:nvSpPr>
        <p:spPr>
          <a:xfrm>
            <a:off x="4309513" y="3729503"/>
            <a:ext cx="3435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800" b="1">
                <a:solidFill>
                  <a:srgbClr val="523182"/>
                </a:solidFill>
                <a:latin typeface="Franklin Gothic Book" panose="020B0502020104020203"/>
                <a:ea typeface="Times New Roman" panose="02020603050405020304" pitchFamily="18" charset="0"/>
              </a:rPr>
              <a:t>Stock Up Sale</a:t>
            </a:r>
            <a:endParaRPr lang="en-US" sz="1800">
              <a:latin typeface="Franklin Gothic Book" panose="020B0502020104020203"/>
              <a:ea typeface="Calibri" panose="020F0502020204030204" pitchFamily="34" charset="0"/>
            </a:endParaRPr>
          </a:p>
          <a:p>
            <a:pPr algn="ctr" defTabSz="914378"/>
            <a:r>
              <a:rPr lang="en-US" sz="1800" b="1">
                <a:solidFill>
                  <a:srgbClr val="294B93"/>
                </a:solidFill>
                <a:latin typeface="Franklin Gothic Book" panose="020B0502020104020203"/>
                <a:ea typeface="Times New Roman" panose="02020603050405020304" pitchFamily="18" charset="0"/>
              </a:rPr>
              <a:t>Buy 4 or more for 25% off, 3 for 20%, 2 for 15%</a:t>
            </a:r>
            <a:endParaRPr lang="en-US" sz="1800">
              <a:latin typeface="Franklin Gothic Book" panose="020B0502020104020203"/>
              <a:ea typeface="Calibri" panose="020F0502020204030204" pitchFamily="34" charset="0"/>
            </a:endParaRPr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id="{7687E2EE-0FFE-4E5D-8EBB-0534DA774F61}"/>
              </a:ext>
            </a:extLst>
          </p:cNvPr>
          <p:cNvSpPr txBox="1">
            <a:spLocks/>
          </p:cNvSpPr>
          <p:nvPr/>
        </p:nvSpPr>
        <p:spPr>
          <a:xfrm>
            <a:off x="4195175" y="2513440"/>
            <a:ext cx="3524435" cy="108464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buClrTx/>
            </a:pPr>
            <a:r>
              <a:rPr lang="en-US" sz="1800" b="1">
                <a:solidFill>
                  <a:srgbClr val="000000"/>
                </a:solidFill>
                <a:latin typeface="Calibri" panose="020F0502020204030204"/>
              </a:rPr>
              <a:t>Purchase Kits and Models at </a:t>
            </a:r>
            <a:r>
              <a:rPr lang="en-US" sz="1800" b="1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3dmoleculardesigns.com</a:t>
            </a:r>
            <a:r>
              <a:rPr lang="en-US" sz="1800">
                <a:solidFill>
                  <a:srgbClr val="6F9725"/>
                </a:solidFill>
                <a:latin typeface="Calibri" panose="020F0502020204030204"/>
              </a:rPr>
              <a:t> </a:t>
            </a:r>
          </a:p>
          <a:p>
            <a:pPr defTabSz="685800">
              <a:spcBef>
                <a:spcPts val="750"/>
              </a:spcBef>
              <a:buClrTx/>
            </a:pPr>
            <a:r>
              <a:rPr lang="en-US" sz="1800" b="1">
                <a:solidFill>
                  <a:sysClr val="windowText" lastClr="000000"/>
                </a:solidFill>
                <a:latin typeface="Calibri" panose="020F0502020204030204"/>
              </a:rPr>
              <a:t>Discount code: </a:t>
            </a:r>
            <a:r>
              <a:rPr lang="en-US" sz="1800" b="1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WEBINAR20</a:t>
            </a:r>
          </a:p>
        </p:txBody>
      </p:sp>
    </p:spTree>
    <p:extLst>
      <p:ext uri="{BB962C8B-B14F-4D97-AF65-F5344CB8AC3E}">
        <p14:creationId xmlns:p14="http://schemas.microsoft.com/office/powerpoint/2010/main" val="2994163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>
            <a:spLocks noGrp="1"/>
          </p:cNvSpPr>
          <p:nvPr>
            <p:ph type="title" idx="4294967295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effectLst>
            <a:outerShdw blurRad="242888" dist="19050" dir="5400000" algn="bl" rotWithShape="0">
              <a:srgbClr val="FFFFFF">
                <a:alpha val="16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 b="1">
                <a:latin typeface="Impact"/>
                <a:ea typeface="Impact"/>
                <a:cs typeface="Impact"/>
                <a:sym typeface="Impact"/>
              </a:rPr>
              <a:t>The One Kit Wonder</a:t>
            </a:r>
            <a:endParaRPr sz="7500"/>
          </a:p>
        </p:txBody>
      </p:sp>
      <p:sp>
        <p:nvSpPr>
          <p:cNvPr id="101" name="Google Shape;101;p25"/>
          <p:cNvSpPr txBox="1"/>
          <p:nvPr/>
        </p:nvSpPr>
        <p:spPr>
          <a:xfrm>
            <a:off x="723900" y="1485900"/>
            <a:ext cx="7696200" cy="1447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i="1">
                <a:solidFill>
                  <a:srgbClr val="222222"/>
                </a:solidFill>
                <a:latin typeface="Cabin"/>
                <a:ea typeface="Cabin"/>
                <a:cs typeface="Cabin"/>
                <a:sym typeface="Cabin"/>
              </a:rPr>
              <a:t>Using models to teach biotechnology concepts</a:t>
            </a:r>
            <a:endParaRPr sz="3600" b="1"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102" name="Google Shape;10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6700" y="3589375"/>
            <a:ext cx="4813854" cy="114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0025" y="3017175"/>
            <a:ext cx="3419024" cy="18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title"/>
          </p:nvPr>
        </p:nvSpPr>
        <p:spPr>
          <a:xfrm>
            <a:off x="133772" y="23317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latin typeface="Impact"/>
                <a:ea typeface="Impact"/>
                <a:cs typeface="Impact"/>
                <a:sym typeface="Impact"/>
              </a:rPr>
              <a:t>In order to model later... -</a:t>
            </a:r>
            <a:endParaRPr sz="3800" b="1">
              <a:solidFill>
                <a:srgbClr val="CC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9" name="Google Shape;109;p26"/>
          <p:cNvSpPr txBox="1">
            <a:spLocks noGrp="1"/>
          </p:cNvSpPr>
          <p:nvPr>
            <p:ph type="body" idx="1"/>
          </p:nvPr>
        </p:nvSpPr>
        <p:spPr>
          <a:xfrm>
            <a:off x="311700" y="1441300"/>
            <a:ext cx="8520600" cy="31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600"/>
              <a:t>Assemble the following section of dsDNA using the </a:t>
            </a:r>
            <a:r>
              <a:rPr lang="en" sz="3600" b="1" i="1" u="sng"/>
              <a:t>colored</a:t>
            </a:r>
            <a:r>
              <a:rPr lang="en" sz="3600"/>
              <a:t> nucleotides</a:t>
            </a:r>
            <a:endParaRPr sz="3600"/>
          </a:p>
        </p:txBody>
      </p:sp>
      <p:pic>
        <p:nvPicPr>
          <p:cNvPr id="110" name="Google Shape;11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6"/>
          <p:cNvSpPr txBox="1"/>
          <p:nvPr/>
        </p:nvSpPr>
        <p:spPr>
          <a:xfrm>
            <a:off x="5070225" y="169547"/>
            <a:ext cx="2136600" cy="923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CC0000"/>
                </a:solidFill>
                <a:latin typeface="Impact"/>
                <a:ea typeface="Impact"/>
                <a:cs typeface="Impact"/>
                <a:sym typeface="Impact"/>
              </a:rPr>
              <a:t>Building dsDNA</a:t>
            </a:r>
            <a:endParaRPr/>
          </a:p>
        </p:txBody>
      </p:sp>
      <p:pic>
        <p:nvPicPr>
          <p:cNvPr id="112" name="Google Shape;11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420" y="3125454"/>
            <a:ext cx="7670275" cy="1418150"/>
          </a:xfrm>
          <a:prstGeom prst="rect">
            <a:avLst/>
          </a:prstGeom>
          <a:noFill/>
          <a:ln>
            <a:noFill/>
          </a:ln>
          <a:effectLst>
            <a:outerShdw blurRad="114300" dist="47625" dir="1560000" algn="bl" rotWithShape="0">
              <a:srgbClr val="000000">
                <a:alpha val="97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7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>
                <a:latin typeface="Impact"/>
                <a:ea typeface="Impact"/>
                <a:cs typeface="Impact"/>
                <a:sym typeface="Impact"/>
              </a:rPr>
              <a:t>The Big Two</a:t>
            </a:r>
            <a:endParaRPr sz="4500" b="1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18" name="Google Shape;118;p27"/>
          <p:cNvSpPr txBox="1"/>
          <p:nvPr/>
        </p:nvSpPr>
        <p:spPr>
          <a:xfrm>
            <a:off x="769588" y="4202100"/>
            <a:ext cx="30486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hlink"/>
                </a:solidFill>
                <a:hlinkClick r:id="rId3"/>
              </a:rPr>
              <a:t>Amino Acid Starter Kit</a:t>
            </a:r>
            <a:endParaRPr sz="2000"/>
          </a:p>
        </p:txBody>
      </p:sp>
      <p:pic>
        <p:nvPicPr>
          <p:cNvPr id="119" name="Google Shape;119;p27"/>
          <p:cNvPicPr preferRelativeResize="0"/>
          <p:nvPr/>
        </p:nvPicPr>
        <p:blipFill rotWithShape="1">
          <a:blip r:embed="rId4">
            <a:alphaModFix/>
          </a:blip>
          <a:srcRect l="14544" t="11480"/>
          <a:stretch/>
        </p:blipFill>
        <p:spPr>
          <a:xfrm rot="-294562">
            <a:off x="415625" y="1636300"/>
            <a:ext cx="3756526" cy="259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66754">
            <a:off x="4395886" y="1409500"/>
            <a:ext cx="4563115" cy="304359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7"/>
          <p:cNvSpPr txBox="1"/>
          <p:nvPr/>
        </p:nvSpPr>
        <p:spPr>
          <a:xfrm>
            <a:off x="5153143" y="4105350"/>
            <a:ext cx="3048600" cy="7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hlink"/>
                </a:solidFill>
                <a:hlinkClick r:id="rId6"/>
              </a:rPr>
              <a:t>Flow of Genetic</a:t>
            </a:r>
            <a:endParaRPr sz="20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hlink"/>
                </a:solidFill>
                <a:hlinkClick r:id="rId6"/>
              </a:rPr>
              <a:t>Information Kit</a:t>
            </a:r>
            <a:endParaRPr sz="2000"/>
          </a:p>
        </p:txBody>
      </p:sp>
      <p:pic>
        <p:nvPicPr>
          <p:cNvPr id="122" name="Google Shape;122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28026" y="1354775"/>
            <a:ext cx="4487926" cy="34679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" name="Google Shape;123;p27"/>
          <p:cNvGrpSpPr/>
          <p:nvPr/>
        </p:nvGrpSpPr>
        <p:grpSpPr>
          <a:xfrm>
            <a:off x="1939767" y="-76193"/>
            <a:ext cx="2181427" cy="1838135"/>
            <a:chOff x="1758558" y="66238"/>
            <a:chExt cx="1523556" cy="1389474"/>
          </a:xfrm>
        </p:grpSpPr>
        <p:sp>
          <p:nvSpPr>
            <p:cNvPr id="124" name="Google Shape;124;p27"/>
            <p:cNvSpPr/>
            <p:nvPr/>
          </p:nvSpPr>
          <p:spPr>
            <a:xfrm>
              <a:off x="1758558" y="66238"/>
              <a:ext cx="1523556" cy="1389474"/>
            </a:xfrm>
            <a:prstGeom prst="irregularSeal1">
              <a:avLst/>
            </a:prstGeom>
            <a:solidFill>
              <a:schemeClr val="accent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7"/>
            <p:cNvSpPr txBox="1"/>
            <p:nvPr/>
          </p:nvSpPr>
          <p:spPr>
            <a:xfrm rot="-422477">
              <a:off x="1858345" y="374060"/>
              <a:ext cx="1323985" cy="773829"/>
            </a:xfrm>
            <a:prstGeom prst="rect">
              <a:avLst/>
            </a:prstGeom>
            <a:noFill/>
            <a:ln>
              <a:noFill/>
            </a:ln>
            <a:effectLst>
              <a:outerShdw blurRad="28575" dist="19050" dir="5400000" algn="bl" rotWithShape="0">
                <a:srgbClr val="434343">
                  <a:alpha val="49000"/>
                </a:srgb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5000" b="1">
                  <a:solidFill>
                    <a:schemeClr val="dk1"/>
                  </a:solidFill>
                  <a:latin typeface="Impact"/>
                  <a:ea typeface="Impact"/>
                  <a:cs typeface="Impact"/>
                  <a:sym typeface="Impact"/>
                </a:rPr>
                <a:t>Three</a:t>
              </a:r>
              <a:endParaRPr sz="5000"/>
            </a:p>
          </p:txBody>
        </p:sp>
      </p:grpSp>
      <p:pic>
        <p:nvPicPr>
          <p:cNvPr id="126" name="Google Shape;126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7"/>
          <p:cNvPicPr preferRelativeResize="0"/>
          <p:nvPr/>
        </p:nvPicPr>
        <p:blipFill rotWithShape="1">
          <a:blip r:embed="rId9">
            <a:alphaModFix/>
          </a:blip>
          <a:srcRect l="8676" t="9425" r="7655" b="27945"/>
          <a:stretch/>
        </p:blipFill>
        <p:spPr>
          <a:xfrm rot="-655050">
            <a:off x="371340" y="3326902"/>
            <a:ext cx="1089318" cy="733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7"/>
          <p:cNvPicPr preferRelativeResize="0"/>
          <p:nvPr/>
        </p:nvPicPr>
        <p:blipFill rotWithShape="1">
          <a:blip r:embed="rId10">
            <a:alphaModFix/>
          </a:blip>
          <a:srcRect l="8285" t="8195" r="7340" b="18827"/>
          <a:stretch/>
        </p:blipFill>
        <p:spPr>
          <a:xfrm rot="975593">
            <a:off x="7842228" y="3518882"/>
            <a:ext cx="1069471" cy="832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8"/>
          <p:cNvSpPr txBox="1">
            <a:spLocks noGrp="1"/>
          </p:cNvSpPr>
          <p:nvPr>
            <p:ph type="title"/>
          </p:nvPr>
        </p:nvSpPr>
        <p:spPr>
          <a:xfrm>
            <a:off x="159300" y="640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Biotechnology Kit</a:t>
            </a:r>
            <a:endParaRPr sz="4000" b="1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4" name="Google Shape;134;p28"/>
          <p:cNvSpPr txBox="1">
            <a:spLocks noGrp="1"/>
          </p:cNvSpPr>
          <p:nvPr>
            <p:ph type="body" idx="1"/>
          </p:nvPr>
        </p:nvSpPr>
        <p:spPr>
          <a:xfrm>
            <a:off x="159300" y="771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Contents:</a:t>
            </a:r>
            <a:endParaRPr sz="3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Grey &amp; Colored Nucleotides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Dideoxynucleotides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Primer sequences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Cell Membrane Pieces</a:t>
            </a: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3000"/>
              <a:t>Concepts You Can Address:</a:t>
            </a:r>
            <a:endParaRPr sz="3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PCR / Gel Electrophoresis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Sanger Sequencing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Restriction Enzymes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Bacterial Transformation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Semi-Conservative Replication</a:t>
            </a:r>
            <a:endParaRPr sz="2000"/>
          </a:p>
        </p:txBody>
      </p:sp>
      <p:pic>
        <p:nvPicPr>
          <p:cNvPr id="135" name="Google Shape;135;p28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242849" y="0"/>
            <a:ext cx="901152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90000" y="1363850"/>
            <a:ext cx="3905550" cy="2976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9"/>
          <p:cNvPicPr preferRelativeResize="0"/>
          <p:nvPr/>
        </p:nvPicPr>
        <p:blipFill rotWithShape="1">
          <a:blip r:embed="rId3">
            <a:alphaModFix/>
          </a:blip>
          <a:srcRect r="645"/>
          <a:stretch/>
        </p:blipFill>
        <p:spPr>
          <a:xfrm>
            <a:off x="4113347" y="1058175"/>
            <a:ext cx="4362706" cy="291907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9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Impact"/>
                <a:ea typeface="Impact"/>
                <a:cs typeface="Impact"/>
                <a:sym typeface="Impact"/>
              </a:rPr>
              <a:t>What we are using today</a:t>
            </a:r>
            <a:endParaRPr sz="4000" b="1"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44" name="Google Shape;144;p29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42849" y="0"/>
            <a:ext cx="901152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9725" y="0"/>
            <a:ext cx="1704275" cy="92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/>
        </p:nvSpPr>
        <p:spPr>
          <a:xfrm>
            <a:off x="578886" y="3977250"/>
            <a:ext cx="30486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Biotechnology Kit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u="sng">
                <a:solidFill>
                  <a:schemeClr val="hlink"/>
                </a:solidFill>
                <a:hlinkClick r:id="rId6"/>
              </a:rPr>
              <a:t>BTK-01</a:t>
            </a:r>
            <a:endParaRPr sz="2000" b="1"/>
          </a:p>
        </p:txBody>
      </p:sp>
      <p:sp>
        <p:nvSpPr>
          <p:cNvPr id="147" name="Google Shape;147;p29"/>
          <p:cNvSpPr txBox="1"/>
          <p:nvPr/>
        </p:nvSpPr>
        <p:spPr>
          <a:xfrm>
            <a:off x="4770400" y="3795750"/>
            <a:ext cx="3048600" cy="7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Nucleotide Student Modeling Pack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NSMP</a:t>
            </a:r>
            <a:endParaRPr sz="2000" b="1"/>
          </a:p>
        </p:txBody>
      </p:sp>
      <p:pic>
        <p:nvPicPr>
          <p:cNvPr id="148" name="Google Shape;148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1575" y="1058175"/>
            <a:ext cx="3763221" cy="290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ividendVTI">
  <a:themeElements>
    <a:clrScheme name="Aspect">
      <a:dk1>
        <a:sysClr val="windowText" lastClr="000000"/>
      </a:dk1>
      <a:lt1>
        <a:sysClr val="window" lastClr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13" ma:contentTypeDescription="Create a new document." ma:contentTypeScope="" ma:versionID="9f6928aba159e848acb52affd70fa29c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9be2483742389b7cb51951385911b941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A24BA4-150F-411F-8E26-FA24FD0517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E47CE0-59B0-4640-8AFF-83814F1C22E0}">
  <ds:schemaRefs>
    <ds:schemaRef ds:uri="http://purl.org/dc/elements/1.1/"/>
    <ds:schemaRef ds:uri="fccfdd5f-3cf6-48f3-9c58-398738ebd059"/>
    <ds:schemaRef ds:uri="http://schemas.microsoft.com/sharepoint/v3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256d1f37-a5bf-40ea-9e3b-df9e783b5a8c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9CCF094-D712-4C76-9893-08D4323A8305}">
  <ds:schemaRefs>
    <ds:schemaRef ds:uri="256d1f37-a5bf-40ea-9e3b-df9e783b5a8c"/>
    <ds:schemaRef ds:uri="fccfdd5f-3cf6-48f3-9c58-398738ebd0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1295</Words>
  <Application>Microsoft Office PowerPoint</Application>
  <PresentationFormat>On-screen Show (16:9)</PresentationFormat>
  <Paragraphs>203</Paragraphs>
  <Slides>47</Slides>
  <Notes>29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47</vt:i4>
      </vt:variant>
    </vt:vector>
  </HeadingPairs>
  <TitlesOfParts>
    <vt:vector size="64" baseType="lpstr">
      <vt:lpstr>Noto Sans Symbols</vt:lpstr>
      <vt:lpstr>Franklin Gothic Book</vt:lpstr>
      <vt:lpstr>Cabin Regular</vt:lpstr>
      <vt:lpstr>Segoe UI</vt:lpstr>
      <vt:lpstr>Impact</vt:lpstr>
      <vt:lpstr>Franklin Gothic Demi</vt:lpstr>
      <vt:lpstr>Calibri Light</vt:lpstr>
      <vt:lpstr>Merriweather</vt:lpstr>
      <vt:lpstr>Arial</vt:lpstr>
      <vt:lpstr>Cabin</vt:lpstr>
      <vt:lpstr>Wingdings 2</vt:lpstr>
      <vt:lpstr>Calibri</vt:lpstr>
      <vt:lpstr>Catamaran Thin</vt:lpstr>
      <vt:lpstr>Helvetica</vt:lpstr>
      <vt:lpstr>Simple Light</vt:lpstr>
      <vt:lpstr>Office Theme</vt:lpstr>
      <vt:lpstr>DividendVTI</vt:lpstr>
      <vt:lpstr>Biotechnology &amp; Coronavirus</vt:lpstr>
      <vt:lpstr>PowerPoint Presentation</vt:lpstr>
      <vt:lpstr>PowerPoint Presentation</vt:lpstr>
      <vt:lpstr>PowerPoint Presentation</vt:lpstr>
      <vt:lpstr>The One Kit Wonder</vt:lpstr>
      <vt:lpstr>In order to model later... -</vt:lpstr>
      <vt:lpstr>The Big Two</vt:lpstr>
      <vt:lpstr>Biotechnology Kit</vt:lpstr>
      <vt:lpstr>What we are using today</vt:lpstr>
      <vt:lpstr>Workshop Learning Goals</vt:lpstr>
      <vt:lpstr>NGSS Connections</vt:lpstr>
      <vt:lpstr>Let’s get that chat going!</vt:lpstr>
      <vt:lpstr>PowerPoint Presentation</vt:lpstr>
      <vt:lpstr>A few things to go over first</vt:lpstr>
      <vt:lpstr>Time to model it! - Building dsDNA</vt:lpstr>
      <vt:lpstr>Time to model it! - Building primers</vt:lpstr>
      <vt:lpstr>PowerPoint Presentation</vt:lpstr>
      <vt:lpstr>Model Time - Basic PCR</vt:lpstr>
      <vt:lpstr>PowerPoint Presentation</vt:lpstr>
      <vt:lpstr>Let’s get that chat going again!</vt:lpstr>
      <vt:lpstr>What else can you do?</vt:lpstr>
      <vt:lpstr>Taking it further :  Modeling PCR as a Medical Tool </vt:lpstr>
      <vt:lpstr>Taking it further :  Connections to SARS-CoV-2</vt:lpstr>
      <vt:lpstr>Taking it further :  Extensions to new technology</vt:lpstr>
      <vt:lpstr>The Buffet of Options: </vt:lpstr>
      <vt:lpstr>What else is there?</vt:lpstr>
      <vt:lpstr>What did my kiddos think?</vt:lpstr>
      <vt:lpstr>What did my kiddos think?</vt:lpstr>
      <vt:lpstr>Kits Used/Referenced Today</vt:lpstr>
      <vt:lpstr>PowerPoint Presentation</vt:lpstr>
      <vt:lpstr>Wrapping Things Up</vt:lpstr>
      <vt:lpstr>Thank You</vt:lpstr>
      <vt:lpstr>From Biotechnology to a Coronavirus Vaccine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One Kit Wonder</dc:title>
  <cp:lastModifiedBy>Rachel Mosey</cp:lastModifiedBy>
  <cp:revision>2</cp:revision>
  <dcterms:modified xsi:type="dcterms:W3CDTF">2021-04-28T23:24:49Z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