
<file path=[Content_Types].xml><?xml version="1.0" encoding="utf-8"?>
<Types xmlns="http://schemas.openxmlformats.org/package/2006/content-types">
  <Default Extension="emf" ContentType="image/x-emf"/>
  <Default Extension="jfif" ContentType="image/jpeg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comments/comment1.xml" ContentType="application/vnd.openxmlformats-officedocument.presentationml.comment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1" r:id="rId4"/>
    <p:sldMasterId id="2147483683" r:id="rId5"/>
    <p:sldMasterId id="2147483695" r:id="rId6"/>
    <p:sldMasterId id="2147483707" r:id="rId7"/>
    <p:sldMasterId id="2147483719" r:id="rId8"/>
  </p:sldMasterIdLst>
  <p:notesMasterIdLst>
    <p:notesMasterId r:id="rId46"/>
  </p:notesMasterIdLst>
  <p:sldIdLst>
    <p:sldId id="256" r:id="rId9"/>
    <p:sldId id="331" r:id="rId10"/>
    <p:sldId id="336" r:id="rId11"/>
    <p:sldId id="257" r:id="rId12"/>
    <p:sldId id="270" r:id="rId13"/>
    <p:sldId id="266" r:id="rId14"/>
    <p:sldId id="281" r:id="rId15"/>
    <p:sldId id="262" r:id="rId16"/>
    <p:sldId id="332" r:id="rId17"/>
    <p:sldId id="333" r:id="rId18"/>
    <p:sldId id="263" r:id="rId19"/>
    <p:sldId id="274" r:id="rId20"/>
    <p:sldId id="275" r:id="rId21"/>
    <p:sldId id="269" r:id="rId22"/>
    <p:sldId id="276" r:id="rId23"/>
    <p:sldId id="278" r:id="rId24"/>
    <p:sldId id="271" r:id="rId25"/>
    <p:sldId id="272" r:id="rId26"/>
    <p:sldId id="279" r:id="rId27"/>
    <p:sldId id="277" r:id="rId28"/>
    <p:sldId id="288" r:id="rId29"/>
    <p:sldId id="280" r:id="rId30"/>
    <p:sldId id="334" r:id="rId31"/>
    <p:sldId id="335" r:id="rId32"/>
    <p:sldId id="313" r:id="rId33"/>
    <p:sldId id="314" r:id="rId34"/>
    <p:sldId id="315" r:id="rId35"/>
    <p:sldId id="316" r:id="rId36"/>
    <p:sldId id="318" r:id="rId37"/>
    <p:sldId id="319" r:id="rId38"/>
    <p:sldId id="320" r:id="rId39"/>
    <p:sldId id="323" r:id="rId40"/>
    <p:sldId id="321" r:id="rId41"/>
    <p:sldId id="324" r:id="rId42"/>
    <p:sldId id="317" r:id="rId43"/>
    <p:sldId id="307" r:id="rId44"/>
    <p:sldId id="289" r:id="rId45"/>
  </p:sldIdLst>
  <p:sldSz cx="12192000" cy="6858000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CPS Image" initials="HI" lastIdx="3" clrIdx="0">
    <p:extLst>
      <p:ext uri="{19B8F6BF-5375-455C-9EA6-DF929625EA0E}">
        <p15:presenceInfo xmlns:p15="http://schemas.microsoft.com/office/powerpoint/2012/main" userId="HCPS Image" providerId="None"/>
      </p:ext>
    </p:extLst>
  </p:cmAuthor>
  <p:cmAuthor id="2" name="Kris Herman" initials="KH" lastIdx="3" clrIdx="1">
    <p:extLst>
      <p:ext uri="{19B8F6BF-5375-455C-9EA6-DF929625EA0E}">
        <p15:presenceInfo xmlns:p15="http://schemas.microsoft.com/office/powerpoint/2012/main" userId="S::kris.herman@3dmoleculardesigns.com::ebb3455e-9ef8-4c5a-a8c2-450eea55e30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946EDE-941A-44B8-9D8B-882DFDFC0C26}" v="372" dt="2021-03-22T19:14:20.0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96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slide" Target="slides/slide34.xml"/><Relationship Id="rId47" Type="http://schemas.openxmlformats.org/officeDocument/2006/relationships/commentAuthors" Target="commentAuthors.xml"/><Relationship Id="rId50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viewProps" Target="view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8-11T09:01:11.172" idx="1">
    <p:pos x="10" y="10"/>
    <p:text>I would rather have a 3DMD image of a water molucule here</p:text>
    <p:extLst>
      <p:ext uri="{C676402C-5697-4E1C-873F-D02D1690AC5C}">
        <p15:threadingInfo xmlns:p15="http://schemas.microsoft.com/office/powerpoint/2012/main" timeZoneBias="240"/>
      </p:ext>
    </p:extLst>
  </p:cm>
  <p:cm authorId="2" dt="2020-10-26T17:24:32.686" idx="1">
    <p:pos x="10" y="106"/>
    <p:text>Replaced with 3DMD Water Molecule</p:text>
    <p:extLst>
      <p:ext uri="{C676402C-5697-4E1C-873F-D02D1690AC5C}">
        <p15:threadingInfo xmlns:p15="http://schemas.microsoft.com/office/powerpoint/2012/main" timeZoneBias="420">
          <p15:parentCm authorId="1" idx="1"/>
        </p15:threadingInfo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8D3FCF-0F1B-4D87-B92E-2036B9957047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74CB552-ACA7-4777-A599-C9AF1B98F5A2}">
      <dgm:prSet custT="1"/>
      <dgm:spPr/>
      <dgm:t>
        <a:bodyPr/>
        <a:lstStyle/>
        <a:p>
          <a:r>
            <a:rPr lang="en-US" sz="1600" b="1" i="0" dirty="0"/>
            <a:t>Membranes &amp; Ion Transport</a:t>
          </a:r>
        </a:p>
        <a:p>
          <a:r>
            <a:rPr lang="en-US" sz="1600" b="0" i="0" dirty="0"/>
            <a:t>Exploring the Wonderful World of Cell Membranes: Proteins, Lipids, and Ions, Oh My!</a:t>
          </a:r>
        </a:p>
        <a:p>
          <a:r>
            <a:rPr lang="en-US" sz="1600" b="0" i="0" dirty="0"/>
            <a:t>Wednesday, April 14, 2021 at 6:00 PM Central</a:t>
          </a:r>
        </a:p>
        <a:p>
          <a:endParaRPr lang="en-US" sz="1600" b="0" i="0" dirty="0"/>
        </a:p>
        <a:p>
          <a:endParaRPr lang="en-US" sz="1600" b="0" i="0" dirty="0"/>
        </a:p>
        <a:p>
          <a:r>
            <a:rPr lang="en-US" sz="1600" b="1" dirty="0"/>
            <a:t>DNA Structure &amp; Function</a:t>
          </a:r>
        </a:p>
        <a:p>
          <a:r>
            <a:rPr lang="en-US" sz="1600" b="0" i="0" dirty="0"/>
            <a:t>Inspiring Student Questions with a TWIST in DNA Modeling</a:t>
          </a:r>
        </a:p>
        <a:p>
          <a:r>
            <a:rPr lang="en-US" sz="1600" b="0" i="0" dirty="0"/>
            <a:t>Wednesday, April 21, 2021 at 6:00 PM Central</a:t>
          </a:r>
        </a:p>
        <a:p>
          <a:endParaRPr lang="en-US" sz="1600" b="0" i="0" dirty="0"/>
        </a:p>
        <a:p>
          <a:endParaRPr lang="en-US" sz="1600" b="0" i="0" dirty="0"/>
        </a:p>
        <a:p>
          <a:r>
            <a:rPr lang="en-US" sz="1600" b="1" i="0" dirty="0"/>
            <a:t>Biotechnology &amp; Coronavirus</a:t>
          </a:r>
        </a:p>
        <a:p>
          <a:r>
            <a:rPr lang="en-US" sz="1600" b="0" i="0" dirty="0"/>
            <a:t>The One Kit Wonder: Using Modeling to Teach Biotechnology Concepts</a:t>
          </a:r>
        </a:p>
        <a:p>
          <a:r>
            <a:rPr lang="en-US" sz="1600" b="0" i="0" dirty="0"/>
            <a:t>Wednesday, April 28, 2021 at 6:00PM Central</a:t>
          </a:r>
        </a:p>
      </dgm:t>
    </dgm:pt>
    <dgm:pt modelId="{3C5700B2-10E5-4977-AD95-9765DD0257B3}" type="parTrans" cxnId="{1B068FF4-8246-4301-BE0E-9978EC5512CA}">
      <dgm:prSet/>
      <dgm:spPr/>
      <dgm:t>
        <a:bodyPr/>
        <a:lstStyle/>
        <a:p>
          <a:endParaRPr lang="en-US"/>
        </a:p>
      </dgm:t>
    </dgm:pt>
    <dgm:pt modelId="{EC7D7351-B0B6-4A41-9224-715043CF73F8}" type="sibTrans" cxnId="{1B068FF4-8246-4301-BE0E-9978EC5512CA}">
      <dgm:prSet/>
      <dgm:spPr/>
      <dgm:t>
        <a:bodyPr/>
        <a:lstStyle/>
        <a:p>
          <a:endParaRPr lang="en-US"/>
        </a:p>
      </dgm:t>
    </dgm:pt>
    <dgm:pt modelId="{4DB75840-C18D-4AF0-8DA0-06208F15BD8F}">
      <dgm:prSet custT="1"/>
      <dgm:spPr/>
      <dgm:t>
        <a:bodyPr/>
        <a:lstStyle/>
        <a:p>
          <a:endParaRPr lang="en-US" sz="1200"/>
        </a:p>
      </dgm:t>
    </dgm:pt>
    <dgm:pt modelId="{331EB0EA-DDCB-4EDA-B040-B332EC8AB7E9}" type="parTrans" cxnId="{92475B34-2C13-4DFA-8CE3-FA242B777827}">
      <dgm:prSet/>
      <dgm:spPr/>
      <dgm:t>
        <a:bodyPr/>
        <a:lstStyle/>
        <a:p>
          <a:endParaRPr lang="en-US"/>
        </a:p>
      </dgm:t>
    </dgm:pt>
    <dgm:pt modelId="{E98C58D2-3B18-42F8-B1C9-FECD8B6A9A54}" type="sibTrans" cxnId="{92475B34-2C13-4DFA-8CE3-FA242B777827}">
      <dgm:prSet/>
      <dgm:spPr/>
      <dgm:t>
        <a:bodyPr/>
        <a:lstStyle/>
        <a:p>
          <a:endParaRPr lang="en-US"/>
        </a:p>
      </dgm:t>
    </dgm:pt>
    <dgm:pt modelId="{75C5F92D-8674-48A4-B20A-DBE3D2F57260}">
      <dgm:prSet/>
      <dgm:spPr/>
      <dgm:t>
        <a:bodyPr/>
        <a:lstStyle/>
        <a:p>
          <a:endParaRPr lang="en-US"/>
        </a:p>
      </dgm:t>
    </dgm:pt>
    <dgm:pt modelId="{9E3762F2-B408-48CE-8D8B-EE5E172999E9}" type="parTrans" cxnId="{369D8178-EA74-4B0C-9B54-8C02401E1A74}">
      <dgm:prSet/>
      <dgm:spPr/>
      <dgm:t>
        <a:bodyPr/>
        <a:lstStyle/>
        <a:p>
          <a:endParaRPr lang="en-US"/>
        </a:p>
      </dgm:t>
    </dgm:pt>
    <dgm:pt modelId="{87DAEB3F-3DCE-4390-AF8D-97FD61737F7A}" type="sibTrans" cxnId="{369D8178-EA74-4B0C-9B54-8C02401E1A74}">
      <dgm:prSet/>
      <dgm:spPr/>
      <dgm:t>
        <a:bodyPr/>
        <a:lstStyle/>
        <a:p>
          <a:endParaRPr lang="en-US"/>
        </a:p>
      </dgm:t>
    </dgm:pt>
    <dgm:pt modelId="{C2DD2728-101C-41E4-932A-106320507145}" type="pres">
      <dgm:prSet presAssocID="{BE8D3FCF-0F1B-4D87-B92E-2036B9957047}" presName="vert0" presStyleCnt="0">
        <dgm:presLayoutVars>
          <dgm:dir/>
          <dgm:animOne val="branch"/>
          <dgm:animLvl val="lvl"/>
        </dgm:presLayoutVars>
      </dgm:prSet>
      <dgm:spPr/>
    </dgm:pt>
    <dgm:pt modelId="{E6BDEC5F-5704-49F9-832A-5E855B7C1AE7}" type="pres">
      <dgm:prSet presAssocID="{774CB552-ACA7-4777-A599-C9AF1B98F5A2}" presName="thickLine" presStyleLbl="alignNode1" presStyleIdx="0" presStyleCnt="3"/>
      <dgm:spPr/>
    </dgm:pt>
    <dgm:pt modelId="{18197980-3318-437E-B71C-D6017D95F9CB}" type="pres">
      <dgm:prSet presAssocID="{774CB552-ACA7-4777-A599-C9AF1B98F5A2}" presName="horz1" presStyleCnt="0"/>
      <dgm:spPr/>
    </dgm:pt>
    <dgm:pt modelId="{26C16624-4D20-42F3-A523-02909852BA4F}" type="pres">
      <dgm:prSet presAssocID="{774CB552-ACA7-4777-A599-C9AF1B98F5A2}" presName="tx1" presStyleLbl="revTx" presStyleIdx="0" presStyleCnt="3" custLinFactNeighborY="-701"/>
      <dgm:spPr/>
    </dgm:pt>
    <dgm:pt modelId="{D757F27B-4454-425E-9D88-B82649DEFAD0}" type="pres">
      <dgm:prSet presAssocID="{774CB552-ACA7-4777-A599-C9AF1B98F5A2}" presName="vert1" presStyleCnt="0"/>
      <dgm:spPr/>
    </dgm:pt>
    <dgm:pt modelId="{A07D1F01-BE16-41F4-8CCF-D34405A1C613}" type="pres">
      <dgm:prSet presAssocID="{4DB75840-C18D-4AF0-8DA0-06208F15BD8F}" presName="thickLine" presStyleLbl="alignNode1" presStyleIdx="1" presStyleCnt="3"/>
      <dgm:spPr/>
    </dgm:pt>
    <dgm:pt modelId="{700B877E-B91B-45A9-9D4F-F88579E4C5AB}" type="pres">
      <dgm:prSet presAssocID="{4DB75840-C18D-4AF0-8DA0-06208F15BD8F}" presName="horz1" presStyleCnt="0"/>
      <dgm:spPr/>
    </dgm:pt>
    <dgm:pt modelId="{DE511CC3-D4EE-48FF-A8D8-1F64DB5DB364}" type="pres">
      <dgm:prSet presAssocID="{4DB75840-C18D-4AF0-8DA0-06208F15BD8F}" presName="tx1" presStyleLbl="revTx" presStyleIdx="1" presStyleCnt="3"/>
      <dgm:spPr/>
    </dgm:pt>
    <dgm:pt modelId="{961770CA-6D7A-486E-A4CA-33ACACDB43BF}" type="pres">
      <dgm:prSet presAssocID="{4DB75840-C18D-4AF0-8DA0-06208F15BD8F}" presName="vert1" presStyleCnt="0"/>
      <dgm:spPr/>
    </dgm:pt>
    <dgm:pt modelId="{BB9D4DA5-9080-405A-9EED-C3C70F2505CD}" type="pres">
      <dgm:prSet presAssocID="{75C5F92D-8674-48A4-B20A-DBE3D2F57260}" presName="thickLine" presStyleLbl="alignNode1" presStyleIdx="2" presStyleCnt="3"/>
      <dgm:spPr/>
    </dgm:pt>
    <dgm:pt modelId="{B94D67DF-A647-4490-95D5-F843255DE04A}" type="pres">
      <dgm:prSet presAssocID="{75C5F92D-8674-48A4-B20A-DBE3D2F57260}" presName="horz1" presStyleCnt="0"/>
      <dgm:spPr/>
    </dgm:pt>
    <dgm:pt modelId="{8E98B293-9D8A-4C57-B8B7-40799B122A74}" type="pres">
      <dgm:prSet presAssocID="{75C5F92D-8674-48A4-B20A-DBE3D2F57260}" presName="tx1" presStyleLbl="revTx" presStyleIdx="2" presStyleCnt="3"/>
      <dgm:spPr/>
    </dgm:pt>
    <dgm:pt modelId="{BA70F5F5-8DEB-4370-B2E9-4E50FF8EE106}" type="pres">
      <dgm:prSet presAssocID="{75C5F92D-8674-48A4-B20A-DBE3D2F57260}" presName="vert1" presStyleCnt="0"/>
      <dgm:spPr/>
    </dgm:pt>
  </dgm:ptLst>
  <dgm:cxnLst>
    <dgm:cxn modelId="{92475B34-2C13-4DFA-8CE3-FA242B777827}" srcId="{BE8D3FCF-0F1B-4D87-B92E-2036B9957047}" destId="{4DB75840-C18D-4AF0-8DA0-06208F15BD8F}" srcOrd="1" destOrd="0" parTransId="{331EB0EA-DDCB-4EDA-B040-B332EC8AB7E9}" sibTransId="{E98C58D2-3B18-42F8-B1C9-FECD8B6A9A54}"/>
    <dgm:cxn modelId="{369D8178-EA74-4B0C-9B54-8C02401E1A74}" srcId="{BE8D3FCF-0F1B-4D87-B92E-2036B9957047}" destId="{75C5F92D-8674-48A4-B20A-DBE3D2F57260}" srcOrd="2" destOrd="0" parTransId="{9E3762F2-B408-48CE-8D8B-EE5E172999E9}" sibTransId="{87DAEB3F-3DCE-4390-AF8D-97FD61737F7A}"/>
    <dgm:cxn modelId="{E16A9459-E635-4E58-9F17-F0A82B1CE7E7}" type="presOf" srcId="{774CB552-ACA7-4777-A599-C9AF1B98F5A2}" destId="{26C16624-4D20-42F3-A523-02909852BA4F}" srcOrd="0" destOrd="0" presId="urn:microsoft.com/office/officeart/2008/layout/LinedList"/>
    <dgm:cxn modelId="{77FB138B-FC7E-45E2-B90E-0921F33B8FC0}" type="presOf" srcId="{4DB75840-C18D-4AF0-8DA0-06208F15BD8F}" destId="{DE511CC3-D4EE-48FF-A8D8-1F64DB5DB364}" srcOrd="0" destOrd="0" presId="urn:microsoft.com/office/officeart/2008/layout/LinedList"/>
    <dgm:cxn modelId="{53CE9AE7-BB6E-470A-AFC5-FC8651452623}" type="presOf" srcId="{75C5F92D-8674-48A4-B20A-DBE3D2F57260}" destId="{8E98B293-9D8A-4C57-B8B7-40799B122A74}" srcOrd="0" destOrd="0" presId="urn:microsoft.com/office/officeart/2008/layout/LinedList"/>
    <dgm:cxn modelId="{6717D9F1-5678-4BFD-9407-EC89EE470962}" type="presOf" srcId="{BE8D3FCF-0F1B-4D87-B92E-2036B9957047}" destId="{C2DD2728-101C-41E4-932A-106320507145}" srcOrd="0" destOrd="0" presId="urn:microsoft.com/office/officeart/2008/layout/LinedList"/>
    <dgm:cxn modelId="{1B068FF4-8246-4301-BE0E-9978EC5512CA}" srcId="{BE8D3FCF-0F1B-4D87-B92E-2036B9957047}" destId="{774CB552-ACA7-4777-A599-C9AF1B98F5A2}" srcOrd="0" destOrd="0" parTransId="{3C5700B2-10E5-4977-AD95-9765DD0257B3}" sibTransId="{EC7D7351-B0B6-4A41-9224-715043CF73F8}"/>
    <dgm:cxn modelId="{B8D7399F-883B-49DD-A410-5A654016CD87}" type="presParOf" srcId="{C2DD2728-101C-41E4-932A-106320507145}" destId="{E6BDEC5F-5704-49F9-832A-5E855B7C1AE7}" srcOrd="0" destOrd="0" presId="urn:microsoft.com/office/officeart/2008/layout/LinedList"/>
    <dgm:cxn modelId="{4847EAF9-8BAA-4495-9077-A8C8AC78EB47}" type="presParOf" srcId="{C2DD2728-101C-41E4-932A-106320507145}" destId="{18197980-3318-437E-B71C-D6017D95F9CB}" srcOrd="1" destOrd="0" presId="urn:microsoft.com/office/officeart/2008/layout/LinedList"/>
    <dgm:cxn modelId="{E688F872-5550-404D-B105-095EABE2486B}" type="presParOf" srcId="{18197980-3318-437E-B71C-D6017D95F9CB}" destId="{26C16624-4D20-42F3-A523-02909852BA4F}" srcOrd="0" destOrd="0" presId="urn:microsoft.com/office/officeart/2008/layout/LinedList"/>
    <dgm:cxn modelId="{9F397C65-37DA-4024-B527-0295D74F50E8}" type="presParOf" srcId="{18197980-3318-437E-B71C-D6017D95F9CB}" destId="{D757F27B-4454-425E-9D88-B82649DEFAD0}" srcOrd="1" destOrd="0" presId="urn:microsoft.com/office/officeart/2008/layout/LinedList"/>
    <dgm:cxn modelId="{1B533F77-2841-4270-8F00-AD5D46450F56}" type="presParOf" srcId="{C2DD2728-101C-41E4-932A-106320507145}" destId="{A07D1F01-BE16-41F4-8CCF-D34405A1C613}" srcOrd="2" destOrd="0" presId="urn:microsoft.com/office/officeart/2008/layout/LinedList"/>
    <dgm:cxn modelId="{FE5882E5-4B52-48DA-A3FF-2BC6E8A5B73D}" type="presParOf" srcId="{C2DD2728-101C-41E4-932A-106320507145}" destId="{700B877E-B91B-45A9-9D4F-F88579E4C5AB}" srcOrd="3" destOrd="0" presId="urn:microsoft.com/office/officeart/2008/layout/LinedList"/>
    <dgm:cxn modelId="{4E72BC12-D652-47F6-A73A-870DD10D2FB6}" type="presParOf" srcId="{700B877E-B91B-45A9-9D4F-F88579E4C5AB}" destId="{DE511CC3-D4EE-48FF-A8D8-1F64DB5DB364}" srcOrd="0" destOrd="0" presId="urn:microsoft.com/office/officeart/2008/layout/LinedList"/>
    <dgm:cxn modelId="{F4F9C4ED-6D70-4ECD-8D3E-F5AC2C97DCF0}" type="presParOf" srcId="{700B877E-B91B-45A9-9D4F-F88579E4C5AB}" destId="{961770CA-6D7A-486E-A4CA-33ACACDB43BF}" srcOrd="1" destOrd="0" presId="urn:microsoft.com/office/officeart/2008/layout/LinedList"/>
    <dgm:cxn modelId="{BEA3F16A-0FB0-455A-BD09-0C78F4D58587}" type="presParOf" srcId="{C2DD2728-101C-41E4-932A-106320507145}" destId="{BB9D4DA5-9080-405A-9EED-C3C70F2505CD}" srcOrd="4" destOrd="0" presId="urn:microsoft.com/office/officeart/2008/layout/LinedList"/>
    <dgm:cxn modelId="{12B982F9-BE17-4383-8E33-7FB6EA032923}" type="presParOf" srcId="{C2DD2728-101C-41E4-932A-106320507145}" destId="{B94D67DF-A647-4490-95D5-F843255DE04A}" srcOrd="5" destOrd="0" presId="urn:microsoft.com/office/officeart/2008/layout/LinedList"/>
    <dgm:cxn modelId="{451987F7-89EC-4005-B229-27F0805BCA62}" type="presParOf" srcId="{B94D67DF-A647-4490-95D5-F843255DE04A}" destId="{8E98B293-9D8A-4C57-B8B7-40799B122A74}" srcOrd="0" destOrd="0" presId="urn:microsoft.com/office/officeart/2008/layout/LinedList"/>
    <dgm:cxn modelId="{B71FE62C-247C-49AC-B988-A0A02F9A2273}" type="presParOf" srcId="{B94D67DF-A647-4490-95D5-F843255DE04A}" destId="{BA70F5F5-8DEB-4370-B2E9-4E50FF8EE10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BDEC5F-5704-49F9-832A-5E855B7C1AE7}">
      <dsp:nvSpPr>
        <dsp:cNvPr id="0" name=""/>
        <dsp:cNvSpPr/>
      </dsp:nvSpPr>
      <dsp:spPr>
        <a:xfrm>
          <a:off x="0" y="2124"/>
          <a:ext cx="721868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C16624-4D20-42F3-A523-02909852BA4F}">
      <dsp:nvSpPr>
        <dsp:cNvPr id="0" name=""/>
        <dsp:cNvSpPr/>
      </dsp:nvSpPr>
      <dsp:spPr>
        <a:xfrm>
          <a:off x="0" y="0"/>
          <a:ext cx="721868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dirty="0"/>
            <a:t>Membranes &amp; Ion Transport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Exploring the Wonderful World of Cell Membranes: Proteins, Lipids, and Ions, Oh My!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Wednesday, April 14, 2021 at 6:00 PM Central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b="0" i="0" kern="1200" dirty="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b="0" i="0" kern="1200" dirty="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DNA Structure &amp; Function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Inspiring Student Questions with a TWIST in DNA Modeling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Wednesday, April 21, 2021 at 6:00 PM Central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b="0" i="0" kern="1200" dirty="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b="0" i="0" kern="1200" dirty="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dirty="0"/>
            <a:t>Biotechnology &amp; Coronavirus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The One Kit Wonder: Using Modeling to Teach Biotechnology Concepts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Wednesday, April 28, 2021 at 6:00PM Central</a:t>
          </a:r>
        </a:p>
      </dsp:txBody>
      <dsp:txXfrm>
        <a:off x="0" y="0"/>
        <a:ext cx="7218680" cy="1449029"/>
      </dsp:txXfrm>
    </dsp:sp>
    <dsp:sp modelId="{A07D1F01-BE16-41F4-8CCF-D34405A1C613}">
      <dsp:nvSpPr>
        <dsp:cNvPr id="0" name=""/>
        <dsp:cNvSpPr/>
      </dsp:nvSpPr>
      <dsp:spPr>
        <a:xfrm>
          <a:off x="0" y="1451154"/>
          <a:ext cx="721868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511CC3-D4EE-48FF-A8D8-1F64DB5DB364}">
      <dsp:nvSpPr>
        <dsp:cNvPr id="0" name=""/>
        <dsp:cNvSpPr/>
      </dsp:nvSpPr>
      <dsp:spPr>
        <a:xfrm>
          <a:off x="0" y="1451154"/>
          <a:ext cx="721868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0" y="1451154"/>
        <a:ext cx="7218680" cy="1449029"/>
      </dsp:txXfrm>
    </dsp:sp>
    <dsp:sp modelId="{BB9D4DA5-9080-405A-9EED-C3C70F2505CD}">
      <dsp:nvSpPr>
        <dsp:cNvPr id="0" name=""/>
        <dsp:cNvSpPr/>
      </dsp:nvSpPr>
      <dsp:spPr>
        <a:xfrm>
          <a:off x="0" y="2900184"/>
          <a:ext cx="721868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98B293-9D8A-4C57-B8B7-40799B122A74}">
      <dsp:nvSpPr>
        <dsp:cNvPr id="0" name=""/>
        <dsp:cNvSpPr/>
      </dsp:nvSpPr>
      <dsp:spPr>
        <a:xfrm>
          <a:off x="0" y="2900184"/>
          <a:ext cx="721868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/>
        </a:p>
      </dsp:txBody>
      <dsp:txXfrm>
        <a:off x="0" y="2900184"/>
        <a:ext cx="7218680" cy="14490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8475" cy="4667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338" y="0"/>
            <a:ext cx="3038475" cy="4667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094A9D-2DBF-4BB0-8279-73D473F694CD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17550" y="1162050"/>
            <a:ext cx="5575300" cy="31369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675" y="4473575"/>
            <a:ext cx="5607050" cy="36607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675"/>
            <a:ext cx="3038475" cy="4667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338" y="8829675"/>
            <a:ext cx="3038475" cy="4667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9B0437-F0C3-4C5E-B559-40F5AB2CE9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169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9958F6-399B-45B2-A422-817322D7B5F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35231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696DEBD-C042-4C5F-BB5C-C89D1BD6E4E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3929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78DE7-2E0C-44D1-9F04-0702CA5687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D93686-46C0-4F44-A0F0-E645DEB53F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56278C-0F1F-427C-B6A6-B7274004D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19D12-C1FC-43EC-AC84-C3054B7DB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2BDDDC-DDCA-4880-A801-370CA9499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790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0E3ED-698E-4AB6-B9B5-F5AB2101D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39821-4911-4D40-9213-304F3C7042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754E26-AD83-4013-A765-D525F27EC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829AAB-6A40-46C3-8DA4-F3827B8A3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1B7673-E186-430F-9A21-6B8C09A1C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04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8A552-0322-4CF2-93DA-933E243D4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1CAFA4-D08B-4AE2-ABC7-3EC5421E4C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ADA87E-4D76-41EC-A548-1AD2F8DE9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6D651-1C13-463B-A3DA-094D7A677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5FA88-B05C-4DD4-A7CD-E4B79B6F3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688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F779E-C4CF-4C44-BF82-34297CACC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10FB8-889E-4D6D-910B-04F2D1A88B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4AFAB7-4BD8-4F49-AF8A-8A27E78107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7B2356-0902-420F-BF19-A4FF62F7E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336C01-8AE4-4352-B679-FD1353145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C7B77F-78E9-45DD-9BB1-2033CC555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648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29CF1-EB6C-432D-AF2A-5FB814AB4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A6A436-3C29-4B4E-8D0B-055B31A3B1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F62413-B2E8-49C5-B5D5-0BD1A2ACC5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C493DB-552D-4228-A6FA-EF3F7751DB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1C19ED-6299-432B-975F-DBD14C4201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1793D6-B0DD-4918-848C-A75F34B7E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EDB1F1-1D68-46D6-8C18-E174B7CED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FE9590-13FE-4972-A4A1-F33B2C4F2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221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4F57D-EF68-4E37-AFE7-EF03A89F3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381084-EFA9-48D7-A79B-6526C5A58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64CD1D-29CE-4D40-8EAF-8EF2F5F52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E08E6A-1EAD-4608-80CB-96B178ABF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624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36E7E1-1780-4A79-8EED-42998F474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EEEC3A-5779-4CDE-9D62-D6E777D5B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25D082-3902-4670-B68E-B1D30A1A7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775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F62B0-E7F9-43CF-BDFF-2F89EB35A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CD44B-E919-439F-AECC-7ED3F26B2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4F8E5C-B4E8-4F16-B371-84F4147A3D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429433-5FFB-4C0E-AF24-AD523515E7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494EEA-6A2E-438A-BC63-3D8128DFE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DD8456-0CE3-49EB-9F51-D0A3A7DDD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759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1B731-A5A1-4FEE-9E36-5FAECF48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EDD06F-8293-4715-975A-560B742F10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34984C-531E-4364-8835-568AD26AF5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0D4382-1AF8-4E3D-BB88-35A442E01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91E415-93E7-4304-A651-262DD08A21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27A7F4-439C-406A-8509-B75EC65AD5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851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985DC-D788-4124-B7D5-EC7A36FE8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590116-0847-49BC-9CB4-C0B214407E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7507D2-3C53-4758-945B-94B8F5DC6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F1388-DB6E-4671-8511-81DEB504F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46EDDB-757D-462A-A11C-B063767D2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928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77AF96-4776-467F-879A-25A5F480A9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F3ABA4-DF8D-4757-B3B7-7335737CDD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F78D4-1885-46CF-B007-7E381E8A5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52449A-6B78-4736-AB27-EB86DA2623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79E069-F0C6-4F15-850F-1D505D2C9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5167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C1EDD-CDF3-4325-8DC4-C31715EFDE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19075E-1D99-459A-8278-499D5F77C0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C61F16-4712-4366-AB43-CA6FD75CCB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2C1AF-BE48-4F2A-AF02-8EF1A5BFE0A0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FD0CA2-8090-48D8-8E13-A01F18EE4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BE7371-B7C3-43FD-B705-FDD70B39C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3F21B-B86B-4369-9EB2-4C6896E067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7762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28BD-EE56-4D34-901C-54B74D1D3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3B9B0-D3BF-48A7-8319-774A33F957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739EDB-F645-47A0-B880-632486D6E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2C1AF-BE48-4F2A-AF02-8EF1A5BFE0A0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35E477-F17B-4985-A1F9-AFFE78F45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D0CE47-9B01-4111-B859-CD0072139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3F21B-B86B-4369-9EB2-4C6896E067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4358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1D479-19E4-40E3-87F9-C867E7457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6C35D8-734C-4086-ABE2-F25F04A588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DA155B-DB65-49E6-87EC-C9D4C86D1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2C1AF-BE48-4F2A-AF02-8EF1A5BFE0A0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535B51-A6FC-4CCA-B1F7-9C0AC10C5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FB8B2F-5E44-4B0F-A971-CD7DF7F4FA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3F21B-B86B-4369-9EB2-4C6896E067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5998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67CD-30E1-4D84-A560-79369E23F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CCD9C-7F83-4EB8-A3CC-9A375C6EF0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78CD34-00A5-4319-9EF7-3BCB965808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2B904D-3AE5-45A2-A10E-B48CC2A427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2C1AF-BE48-4F2A-AF02-8EF1A5BFE0A0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BECD20-B89C-4197-92D4-07AD7E5BF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00DAF9-D245-49A9-91D7-1F6282FEA5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3F21B-B86B-4369-9EB2-4C6896E067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4873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38EDD-0FCD-44FD-8F1A-60F82A9D0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662588-CF9E-404E-9389-B8672E4D6C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BD09D0-4BD3-4069-BFF1-779BFCEA4F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841EB4-64B3-483C-AE8B-4FA287C4D4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C6385F-0EC0-408A-A862-F1FE1B7C66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50FB7F-2FFB-4D32-A9B5-528ADDF95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2C1AF-BE48-4F2A-AF02-8EF1A5BFE0A0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21116E-1E87-4676-B7DE-6204FCE4E2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0FD789-E0FD-4B4C-948F-0B022A6C3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3F21B-B86B-4369-9EB2-4C6896E067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2654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A6976-0348-4D11-B5DD-665226E4A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72C9E7-51BD-4201-B297-E4A81B202E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2C1AF-BE48-4F2A-AF02-8EF1A5BFE0A0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F1756F-CBE0-48CC-BF9A-03577544C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85BF3F-A3B4-4205-BA22-0BF303CD9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3F21B-B86B-4369-9EB2-4C6896E067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9574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394A7E-D49B-4389-9AC5-0EC6564ECD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2C1AF-BE48-4F2A-AF02-8EF1A5BFE0A0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DD4602-D87E-4472-B450-AB81B81E9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974BEA-08EA-4221-A9F9-D3AD3F162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3F21B-B86B-4369-9EB2-4C6896E067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5344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E563F-BCF7-4DCF-99E8-6EE0C39C3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236C1-95D0-4095-BA07-5A9E1C8552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4E3195-4129-4B2B-A08F-511C3539DC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3B4A9A-A3A5-49BF-86B3-64F4CA9D5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2C1AF-BE48-4F2A-AF02-8EF1A5BFE0A0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8647E0-3AD4-4FB5-87C7-C450876F8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BE96D-EF5A-4D03-825F-1D54D64BAB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3F21B-B86B-4369-9EB2-4C6896E067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1075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66C2D-953E-4A9E-BEDD-804ABECB2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9E9CF2-A206-4D30-B664-FA69BF8FBFB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809ED5-E6C4-4283-A8AA-F51269E3B7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2C6B40-27E1-4DDA-8F1B-BD8C485DA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2C1AF-BE48-4F2A-AF02-8EF1A5BFE0A0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D1A338-DB47-4B69-9769-6E3E65682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1E75D4-88B2-4A87-8F35-EA8D3D3128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3F21B-B86B-4369-9EB2-4C6896E067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2072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E324F-7A14-418C-B670-BB7281E0B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3889E8-3DEF-4BCB-A226-9D39F50800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B07155-4245-4BC4-AE4D-5FDD4925FD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2C1AF-BE48-4F2A-AF02-8EF1A5BFE0A0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929B1C-2272-485B-9C71-70BDB38AE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0861E1-68FB-4C85-A04B-77910E8B3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3F21B-B86B-4369-9EB2-4C6896E067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9434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D266AA3-FE74-4AA9-9EC8-2F92D501E4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9F40FF-C1A5-4C0F-8010-2C45469431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E8348C-B6CE-4D50-B865-E411B4F31C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2C1AF-BE48-4F2A-AF02-8EF1A5BFE0A0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1AB476-6FE6-4BE1-88F8-278DD7A12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D62312-5E4E-4B40-B13D-A910A4515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3F21B-B86B-4369-9EB2-4C6896E067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363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292D4-0A5C-4144-8E20-85D3DB471E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A8B0BB-C277-4DFB-83DE-E53678B498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6D34F-93D9-4990-AEE5-ED39A693D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538B2-4199-4120-969A-6D9EFBC2598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421FF5-8E6C-482D-A415-18AE2C37E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FB8701-B02B-4FA3-8EC3-2BF0C6069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345F-CA18-4A0A-9158-2F6409D18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3631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CBC0-709A-472D-8B54-E71DC5099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05987-2E12-4983-A76F-ED25DBD915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1CBD-E641-43A9-9BC3-AEFC38705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538B2-4199-4120-969A-6D9EFBC2598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154445-B929-4866-8DED-F76B711EF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051D1-2E50-4290-9139-CF79187C6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345F-CA18-4A0A-9158-2F6409D18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5891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242F9-ED8D-4337-AEF5-CF396DE58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AD27F3-526A-4E63-B875-07175011AA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D18938-9193-4AEE-B334-027969A035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538B2-4199-4120-969A-6D9EFBC2598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0B1BCF-EA58-4A75-B79D-DB0AB81AC0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125F31-2B61-4FB3-9047-AF79A3D36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345F-CA18-4A0A-9158-2F6409D18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68930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1A238-4348-41DC-8F98-BB0870E68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23778-7E19-485B-A5C3-F7B753D2FF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508AEA-9495-4749-82DD-0848A02D41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64EE4E-C094-4694-84BB-0590D232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538B2-4199-4120-969A-6D9EFBC2598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6A02C1-4333-4ABD-B5D7-00081FF9D8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051AA5-0223-467F-A286-0F7C28BD8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345F-CA18-4A0A-9158-2F6409D18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6432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650DC-9910-4AF0-B658-53AD71944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F466BE-BDC6-4A74-98FD-4E02C4F8EA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514037-EB90-417C-81C7-7572ECEFB3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B2F48C-8ADA-4F63-9D8D-7708DCB67D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372A2C-8CAE-41D0-99D4-87A683D774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009249-5521-4258-BED6-BA1E52D4B2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538B2-4199-4120-969A-6D9EFBC2598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82D2CB-CF03-49C8-96CD-1DCFE77E4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430552-D57F-4623-B520-6AF8770CF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345F-CA18-4A0A-9158-2F6409D18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39767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25BE1-5983-4D7D-A03C-3240B7BBF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9BD7EC-12A9-4E39-93C5-2871D099B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538B2-4199-4120-969A-6D9EFBC2598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AA5A1F-BA98-45CB-9675-4A9F11F18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AF5726-5BD1-487A-BEEC-C3D35E3E6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345F-CA18-4A0A-9158-2F6409D18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52005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85A0E7-8599-4710-A15E-98D143D37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538B2-4199-4120-969A-6D9EFBC2598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8377F0-B068-49B0-AEB7-1EB0FAC3C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6D971D-04E7-4726-9135-02EFE4D23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345F-CA18-4A0A-9158-2F6409D18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78272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EA5FB-1CF7-49D4-AC9F-08E08D20E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9FF29F-8E40-4EEC-B8CC-94621F9F2D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98EDD9-645A-44CA-B689-2D2BD24E44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A3372C-6304-4F22-BC8B-C771586390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538B2-4199-4120-969A-6D9EFBC2598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D0DFA8-2771-4755-9B92-36C99D2F2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79E1E6-61D4-4B8A-9BB5-713F579B4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345F-CA18-4A0A-9158-2F6409D18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55210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E4958-E5B1-4EE9-88CB-485269BCE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2735D8-D1CF-4527-BB6A-06703E0F68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BD3FF2-0EC3-4048-B8B1-00F898B6EC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2FB6EE-5C48-4090-A158-8BD1125CDA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538B2-4199-4120-969A-6D9EFBC2598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4A40A2-1078-45F3-89FE-9686400B1D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466CF4-CEDD-4BD8-B47A-EE82B59C8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345F-CA18-4A0A-9158-2F6409D18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95745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87539-5503-4412-8A42-52D55C22B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554F8C-54A9-4539-8EC4-9AD155A8AC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69011-2362-41E9-8E4E-EA0682267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538B2-4199-4120-969A-6D9EFBC2598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EE8EFA-F976-4B57-8BB2-C77795F5A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004245-C586-426B-A78C-6AE09A190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345F-CA18-4A0A-9158-2F6409D18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2055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A64C09-3A9A-4FB3-AC0E-C5C5DEAFF4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606A1C-8E0D-4786-BB96-B449CEB384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0FB1C1-6706-4C6F-A777-D4EC414AB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538B2-4199-4120-969A-6D9EFBC2598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021F-9CCD-460A-9AC3-5C66E56A3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2E1980-6912-48D3-B3EA-8B1FD5DB6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345F-CA18-4A0A-9158-2F6409D18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29439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78DE7-2E0C-44D1-9F04-0702CA5687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D93686-46C0-4F44-A0F0-E645DEB53F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56278C-0F1F-427C-B6A6-B7274004D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19D12-C1FC-43EC-AC84-C3054B7DB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2BDDDC-DDCA-4880-A801-370CA9499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12098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0E3ED-698E-4AB6-B9B5-F5AB2101D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39821-4911-4D40-9213-304F3C7042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754E26-AD83-4013-A765-D525F27EC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829AAB-6A40-46C3-8DA4-F3827B8A3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1B7673-E186-430F-9A21-6B8C09A1C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1373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8A552-0322-4CF2-93DA-933E243D4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1CAFA4-D08B-4AE2-ABC7-3EC5421E4C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ADA87E-4D76-41EC-A548-1AD2F8DE9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6D651-1C13-463B-A3DA-094D7A677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5FA88-B05C-4DD4-A7CD-E4B79B6F3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10117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F779E-C4CF-4C44-BF82-34297CACC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10FB8-889E-4D6D-910B-04F2D1A88B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4AFAB7-4BD8-4F49-AF8A-8A27E78107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7B2356-0902-420F-BF19-A4FF62F7E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336C01-8AE4-4352-B679-FD1353145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C7B77F-78E9-45DD-9BB1-2033CC555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68368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29CF1-EB6C-432D-AF2A-5FB814AB4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A6A436-3C29-4B4E-8D0B-055B31A3B1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F62413-B2E8-49C5-B5D5-0BD1A2ACC5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C493DB-552D-4228-A6FA-EF3F7751DB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1C19ED-6299-432B-975F-DBD14C4201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1793D6-B0DD-4918-848C-A75F34B7E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EDB1F1-1D68-46D6-8C18-E174B7CED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FE9590-13FE-4972-A4A1-F33B2C4F2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0322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4F57D-EF68-4E37-AFE7-EF03A89F3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381084-EFA9-48D7-A79B-6526C5A58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64CD1D-29CE-4D40-8EAF-8EF2F5F52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E08E6A-1EAD-4608-80CB-96B178ABF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31553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36E7E1-1780-4A79-8EED-42998F474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EEEC3A-5779-4CDE-9D62-D6E777D5B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25D082-3902-4670-B68E-B1D30A1A7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1188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F62B0-E7F9-43CF-BDFF-2F89EB35A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CD44B-E919-439F-AECC-7ED3F26B2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4F8E5C-B4E8-4F16-B371-84F4147A3D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429433-5FFB-4C0E-AF24-AD523515E7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494EEA-6A2E-438A-BC63-3D8128DFE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DD8456-0CE3-49EB-9F51-D0A3A7DDD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77086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1B731-A5A1-4FEE-9E36-5FAECF48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EDD06F-8293-4715-975A-560B742F10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34984C-531E-4364-8835-568AD26AF5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0D4382-1AF8-4E3D-BB88-35A442E01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91E415-93E7-4304-A651-262DD08A21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27A7F4-439C-406A-8509-B75EC65AD5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85878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985DC-D788-4124-B7D5-EC7A36FE8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590116-0847-49BC-9CB4-C0B214407E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7507D2-3C53-4758-945B-94B8F5DC6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F1388-DB6E-4671-8511-81DEB504F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46EDDB-757D-462A-A11C-B063767D2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5841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77AF96-4776-467F-879A-25A5F480A9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F3ABA4-DF8D-4757-B3B7-7335737CDD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F78D4-1885-46CF-B007-7E381E8A5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52449A-6B78-4736-AB27-EB86DA2623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79E069-F0C6-4F15-850F-1D505D2C9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6891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1EE0E-C9BD-4C5C-A9B0-282A029AE4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2074C5-D58B-4445-9D81-1C7CA98026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E5C95B-1C83-4025-A40D-475F34549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3B5E8-BADB-441D-B703-FC94BDEE5D5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F9549-8AE3-408C-969A-204D21350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492FB-BDCD-472E-BCE3-4EB199E2B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63B87-9CF6-490C-AD62-ABC1E9C418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93494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68F5F-45A2-4668-AA09-722CF0612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F6A61-7228-473F-A92E-22EDF64FB6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F96851-D5D7-4161-9392-59CA8B92A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3B5E8-BADB-441D-B703-FC94BDEE5D5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EF2DFA-EE1E-4D01-8CDB-72092E772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15DD9E-8CEF-47F8-88C3-5EFB34E86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63B87-9CF6-490C-AD62-ABC1E9C418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93127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BA531-48B3-4E00-828D-A9C2FE145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341552-C10C-42D1-9708-3732F36AAC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CFDFE7-92FA-44C9-8031-62DA02FE2F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3B5E8-BADB-441D-B703-FC94BDEE5D5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4BAFD3-367D-4A0D-98DD-F895BEEAC4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25AF0-EC26-45F0-A5B4-CF0AAA12FB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63B87-9CF6-490C-AD62-ABC1E9C418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72179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489CC-341B-411B-AF3A-BC8823A75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66246-9651-404B-AF3B-77267E0512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400CB5-60A7-4C01-9225-92C688103F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E4EC5B-61DA-4020-A568-0F7597825D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3B5E8-BADB-441D-B703-FC94BDEE5D5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3870D8-9AF3-47F4-8D60-BB0585EAC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FA574D-26B7-4DB0-9AB0-B5DF131826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63B87-9CF6-490C-AD62-ABC1E9C418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5035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7B6EC-B604-4107-ACE1-94CC10DBD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10115E-D712-4529-B434-D0B7E733A5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6D62FD-CEDA-4FA1-A96C-F8A6E91768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A0234B-A8BC-42E7-937D-201DCCBD11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FFAE83-B646-4774-AE3B-91D6E2751C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9C6305-18C3-4E2A-A0D2-3B3F5EC76E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3B5E8-BADB-441D-B703-FC94BDEE5D5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28B83C-11C4-468D-A78F-0D2A9513F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3DF038-B115-45C0-B96A-91C099DC7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63B87-9CF6-490C-AD62-ABC1E9C418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64363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08DFF-9C00-4FC7-BE8C-1906552C8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C33C5E-53A0-40E7-AE3D-33163C50D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3B5E8-BADB-441D-B703-FC94BDEE5D5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7F9058-8671-4407-8C82-BEA2A96CD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B3944-DC9B-43B0-BB56-B0CFEE6CB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63B87-9CF6-490C-AD62-ABC1E9C418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72898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574D63-1C71-4C9A-B9AB-62C15CCBB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3B5E8-BADB-441D-B703-FC94BDEE5D5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0F1FDB-45FE-4FF7-B5EE-7E6249CC8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4E2468-6554-4992-9A0E-F1DDF1DEE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63B87-9CF6-490C-AD62-ABC1E9C418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24411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54D1D-0F6F-496C-B054-D38B33D68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C55C2-5E6E-4639-9A68-C6A72745D5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E2919C-79C7-4FFB-A113-6964E46CEB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893C9A-192A-448B-A56C-25C5FA8365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3B5E8-BADB-441D-B703-FC94BDEE5D5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F10CE7-F455-4E3F-983C-94555F200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2E7A5-C2A5-4B93-B160-ED7C81E5B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63B87-9CF6-490C-AD62-ABC1E9C418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92149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818C2-D157-416E-A8F8-A27986004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5638BA-4447-4497-A2B3-727C364297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58E796-17C1-4DAB-9244-1ADD8C0A50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5734CC-C7E5-4EF4-8B71-9556C4F30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3B5E8-BADB-441D-B703-FC94BDEE5D5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C775B3-6320-4159-BD4D-90F803E5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2B32C4-37A3-451A-A047-FAA35B6495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63B87-9CF6-490C-AD62-ABC1E9C418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45818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0D1B4-F296-4EED-AC9C-C432D1321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34910D-FB99-4A3E-874B-A267BFF4DF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0B5EB2-9B35-401F-A3DE-029F5779A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3B5E8-BADB-441D-B703-FC94BDEE5D5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E7906B-5B4A-4EFE-8B1A-ED198EFBE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5930DB-6C58-4AFB-83CF-F2351FEDB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63B87-9CF6-490C-AD62-ABC1E9C418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0082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73AAFB9-1F6C-41AE-8EC4-6C1140163A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DDCCA2-D8AF-4312-8DF6-B05742BB27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EEE0B-0DD8-4830-B375-E7524F7C9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3B5E8-BADB-441D-B703-FC94BDEE5D5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7D9486-03C5-4833-9268-7405E4164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E5FD34-73B5-4414-AA99-652EB93EF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63B87-9CF6-490C-AD62-ABC1E9C418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985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63ECC0-AEB9-41DB-B6D1-DB03AA6A2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CA128D-1632-4C5D-916C-E070B77070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A3E24C-F24D-4DE2-8855-1745545201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9174DB-5AAB-45F8-89D7-EEED2C7C18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CA270-C96F-4336-A0B4-884C750F99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7254C42-8CF3-4F85-B556-67EE1034934A}"/>
              </a:ext>
            </a:extLst>
          </p:cNvPr>
          <p:cNvPicPr>
            <a:picLocks noChangeAspect="1"/>
          </p:cNvPicPr>
          <p:nvPr userDrawn="1"/>
        </p:nvPicPr>
        <p:blipFill>
          <a:blip r:embed="rId1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17890" y="246703"/>
            <a:ext cx="2913028" cy="1578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46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99EC1E-8722-4E41-9244-04F353DEC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1401E6-76AD-4647-9EB1-EE5D7DB752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44A6A2-FDB9-4B49-8C90-F542922B3E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B2C1AF-BE48-4F2A-AF02-8EF1A5BFE0A0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1EFC5-8B66-45FD-A469-25D45F8413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501D8-3BEA-40DF-8100-940E0FEA0D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F3F21B-B86B-4369-9EB2-4C6896E067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569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120B46-9A55-4975-AAFE-1F590BACF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E5E73C-6460-436E-8A0E-3F85DC32EB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3E3639-1A27-4DA0-B70E-CC247B6EF7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6538B2-4199-4120-969A-6D9EFBC2598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EFA4D-5B25-4BE4-8458-7021ED0F9C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96FAB8-548A-4F5F-AE89-DAC78F48A7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C345F-CA18-4A0A-9158-2F6409D18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703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5000"/>
                <a:lumOff val="95000"/>
              </a:schemeClr>
            </a:gs>
            <a:gs pos="74000">
              <a:schemeClr val="accent3">
                <a:lumMod val="45000"/>
                <a:lumOff val="55000"/>
              </a:schemeClr>
            </a:gs>
            <a:gs pos="83000">
              <a:schemeClr val="accent3">
                <a:lumMod val="45000"/>
                <a:lumOff val="55000"/>
              </a:schemeClr>
            </a:gs>
            <a:gs pos="100000">
              <a:schemeClr val="accent3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63ECC0-AEB9-41DB-B6D1-DB03AA6A2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CA128D-1632-4C5D-916C-E070B77070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A3E24C-F24D-4DE2-8855-1745545201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7D912-F9E3-44A0-BEBD-C09BB8C3C460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9174DB-5AAB-45F8-89D7-EEED2C7C18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CA270-C96F-4336-A0B4-884C750F99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EB5198-7AC2-44C6-A913-EDAF7871156D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7254C42-8CF3-4F85-B556-67EE1034934A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17890" y="246703"/>
            <a:ext cx="2913028" cy="1578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228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5000"/>
                <a:lumOff val="95000"/>
              </a:schemeClr>
            </a:gs>
            <a:gs pos="74000">
              <a:schemeClr val="accent3">
                <a:lumMod val="45000"/>
                <a:lumOff val="55000"/>
              </a:schemeClr>
            </a:gs>
            <a:gs pos="83000">
              <a:schemeClr val="accent3">
                <a:lumMod val="45000"/>
                <a:lumOff val="55000"/>
              </a:schemeClr>
            </a:gs>
            <a:gs pos="100000">
              <a:schemeClr val="accent3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D066E4-624F-4AC0-A7B6-D42EA6CA8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C5494D-1E28-45A7-8637-D6DE2196E0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13218E-5BF5-47EB-8C41-31590042C5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53B5E8-BADB-441D-B703-FC94BDEE5D5C}" type="datetimeFigureOut">
              <a:rPr lang="en-US" smtClean="0"/>
              <a:t>3/23/2021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E16DFC-9476-4200-94A4-185DFEC97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C0D655-AE29-4716-B346-0F66E5413F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D63B87-9CF6-490C-AD62-ABC1E9C418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022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comments" Target="../comments/commen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4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4" Type="http://schemas.openxmlformats.org/officeDocument/2006/relationships/image" Target="../media/image2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fif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3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41.xml"/><Relationship Id="rId4" Type="http://schemas.openxmlformats.org/officeDocument/2006/relationships/image" Target="../media/image36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5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5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3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4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slideLayout" Target="../slideLayouts/slideLayout51.xml"/><Relationship Id="rId1" Type="http://schemas.openxmlformats.org/officeDocument/2006/relationships/video" Target="https://www.youtube.com/embed/GSi5-y6NHjY?feature=oembed" TargetMode="Externa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37.xml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4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46.JPG"/><Relationship Id="rId11" Type="http://schemas.openxmlformats.org/officeDocument/2006/relationships/hyperlink" Target="http://cbm.msoe.edu/lendingLibrary/index.php" TargetMode="Externa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5.png"/><Relationship Id="rId9" Type="http://schemas.openxmlformats.org/officeDocument/2006/relationships/image" Target="../media/image48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51.jpeg"/><Relationship Id="rId4" Type="http://schemas.openxmlformats.org/officeDocument/2006/relationships/diagramLayout" Target="../diagrams/layout1.xml"/><Relationship Id="rId9" Type="http://schemas.openxmlformats.org/officeDocument/2006/relationships/image" Target="../media/image5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82826-8BB4-4AE2-930B-48436AA526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5163" y="3958868"/>
            <a:ext cx="9747849" cy="2387600"/>
          </a:xfrm>
        </p:spPr>
        <p:txBody>
          <a:bodyPr>
            <a:noAutofit/>
          </a:bodyPr>
          <a:lstStyle/>
          <a:p>
            <a:r>
              <a:rPr lang="en-US" sz="8000" b="1" dirty="0">
                <a:solidFill>
                  <a:srgbClr val="0070C0"/>
                </a:solidFill>
              </a:rPr>
              <a:t>Celebrate World Water Day! </a:t>
            </a:r>
            <a:br>
              <a:rPr lang="en-US" sz="8000" b="1" dirty="0">
                <a:solidFill>
                  <a:srgbClr val="0070C0"/>
                </a:solidFill>
              </a:rPr>
            </a:br>
            <a:br>
              <a:rPr lang="en-US" sz="8000" b="1" dirty="0"/>
            </a:br>
            <a:r>
              <a:rPr lang="en-US" sz="8000" b="1" dirty="0">
                <a:solidFill>
                  <a:srgbClr val="0070C0"/>
                </a:solidFill>
              </a:rPr>
              <a:t>Aquaporin Channels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1C82826-8BB4-4AE2-930B-48436AA526BC}"/>
              </a:ext>
            </a:extLst>
          </p:cNvPr>
          <p:cNvSpPr txBox="1">
            <a:spLocks/>
          </p:cNvSpPr>
          <p:nvPr/>
        </p:nvSpPr>
        <p:spPr>
          <a:xfrm>
            <a:off x="1839686" y="3822022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b="1">
              <a:solidFill>
                <a:srgbClr val="0070C0"/>
              </a:solidFill>
            </a:endParaRPr>
          </a:p>
        </p:txBody>
      </p:sp>
      <p:pic>
        <p:nvPicPr>
          <p:cNvPr id="5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4E875AE6-5E00-49EC-9132-D218880F6E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28911" y="-1772"/>
            <a:ext cx="1459611" cy="6859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953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4DA5482-29C8-47F7-9150-722915033DE6}"/>
              </a:ext>
            </a:extLst>
          </p:cNvPr>
          <p:cNvSpPr txBox="1"/>
          <p:nvPr/>
        </p:nvSpPr>
        <p:spPr>
          <a:xfrm>
            <a:off x="1324113" y="174488"/>
            <a:ext cx="956494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0" i="1" dirty="0">
                <a:solidFill>
                  <a:srgbClr val="E20803"/>
                </a:solidFill>
                <a:effectLst/>
                <a:latin typeface="Arial" panose="020B0604020202020204" pitchFamily="34" charset="0"/>
              </a:rPr>
              <a:t>Modeling Resources</a:t>
            </a:r>
          </a:p>
          <a:p>
            <a:pPr algn="ctr"/>
            <a:r>
              <a:rPr lang="en-US" b="1" i="0" dirty="0">
                <a:solidFill>
                  <a:srgbClr val="990000"/>
                </a:solidFill>
                <a:effectLst/>
                <a:latin typeface="Arial" panose="020B0604020202020204" pitchFamily="34" charset="0"/>
              </a:rPr>
              <a:t>From the MSOE Center for </a:t>
            </a:r>
            <a:r>
              <a:rPr lang="en-US" b="1" i="0" dirty="0" err="1">
                <a:solidFill>
                  <a:srgbClr val="990000"/>
                </a:solidFill>
                <a:effectLst/>
                <a:latin typeface="Arial" panose="020B0604020202020204" pitchFamily="34" charset="0"/>
              </a:rPr>
              <a:t>BioMolecular</a:t>
            </a:r>
            <a:r>
              <a:rPr lang="en-US" b="1" i="0" dirty="0">
                <a:solidFill>
                  <a:srgbClr val="990000"/>
                </a:solidFill>
                <a:effectLst/>
                <a:latin typeface="Arial" panose="020B0604020202020204" pitchFamily="34" charset="0"/>
              </a:rPr>
              <a:t> Modeling</a:t>
            </a:r>
          </a:p>
          <a:p>
            <a:pPr algn="ctr"/>
            <a:r>
              <a:rPr lang="en-US" b="0" i="1" dirty="0">
                <a:solidFill>
                  <a:srgbClr val="65507C"/>
                </a:solidFill>
                <a:effectLst/>
                <a:latin typeface="Arial" panose="020B0604020202020204" pitchFamily="34" charset="0"/>
              </a:rPr>
              <a:t>The digital resources below complement our physical models as well as teach students and teachers how to create their own 3D printed molecular models and interactive web pages.</a:t>
            </a:r>
          </a:p>
        </p:txBody>
      </p:sp>
      <p:pic>
        <p:nvPicPr>
          <p:cNvPr id="2" name="CBM - Homepage - Work - Microsoft​ Edge 2021-03-22 14-58-50">
            <a:hlinkClick r:id="" action="ppaction://media"/>
            <a:extLst>
              <a:ext uri="{FF2B5EF4-FFF2-40B4-BE49-F238E27FC236}">
                <a16:creationId xmlns:a16="http://schemas.microsoft.com/office/drawing/2014/main" id="{24836EF4-6D25-46D9-A536-FCC2C581FA7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24113" y="1398144"/>
            <a:ext cx="9367935" cy="5113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266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00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27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Rectangle 29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40" name="Straight Connector 31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995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8A3B616-7391-4870-82B8-88EA8EFBB1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43"/>
          <a:stretch/>
        </p:blipFill>
        <p:spPr>
          <a:xfrm>
            <a:off x="7757721" y="5283055"/>
            <a:ext cx="815821" cy="753065"/>
          </a:xfrm>
          <a:prstGeom prst="rect">
            <a:avLst/>
          </a:prstGeom>
        </p:spPr>
      </p:pic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1058E7F-405D-4FB7-978A-5E542C5A80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0553" y="5283054"/>
            <a:ext cx="824785" cy="75306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EF8F5B3-33FC-49C8-B762-03C00BD884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1125" y="1143000"/>
            <a:ext cx="4865647" cy="40760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2460A26-CFF7-48F6-B9F3-EA8C5C20D2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490" y="1101013"/>
            <a:ext cx="5537293" cy="4210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689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6A12D-88A8-40C8-9CCB-D99758D919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5171" y="2354932"/>
            <a:ext cx="6792686" cy="2921351"/>
          </a:xfrm>
        </p:spPr>
        <p:txBody>
          <a:bodyPr>
            <a:normAutofit fontScale="90000"/>
          </a:bodyPr>
          <a:lstStyle/>
          <a:p>
            <a:r>
              <a:rPr lang="en-US" sz="4800" dirty="0">
                <a:solidFill>
                  <a:srgbClr val="0070C0"/>
                </a:solidFill>
              </a:rPr>
              <a:t>Alice Scheele</a:t>
            </a:r>
            <a:br>
              <a:rPr lang="en-US" sz="4800" dirty="0"/>
            </a:br>
            <a:r>
              <a:rPr lang="en-US" sz="4800" dirty="0">
                <a:solidFill>
                  <a:srgbClr val="0070C0"/>
                </a:solidFill>
              </a:rPr>
              <a:t>Patrick Henry High School</a:t>
            </a:r>
            <a:br>
              <a:rPr lang="en-US" sz="4800" dirty="0"/>
            </a:br>
            <a:r>
              <a:rPr lang="en-US" sz="4800" dirty="0">
                <a:solidFill>
                  <a:srgbClr val="0070C0"/>
                </a:solidFill>
              </a:rPr>
              <a:t>Ashland, VA</a:t>
            </a:r>
            <a:br>
              <a:rPr lang="en-US" sz="4800" dirty="0"/>
            </a:br>
            <a:br>
              <a:rPr lang="en-US" sz="4800" dirty="0"/>
            </a:br>
            <a:r>
              <a:rPr lang="en-US" sz="4800" dirty="0">
                <a:solidFill>
                  <a:srgbClr val="0070C0"/>
                </a:solidFill>
              </a:rPr>
              <a:t>Biology teacher for 13 years </a:t>
            </a:r>
            <a:r>
              <a:rPr lang="en-US" sz="3600" dirty="0">
                <a:solidFill>
                  <a:srgbClr val="0070C0"/>
                </a:solidFill>
              </a:rPr>
              <a:t>(AP, IB, Dual Enrollment and Intro)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0" y="27379"/>
            <a:ext cx="4572000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19100" y="5677878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/>
              <a:t>Contact Information: </a:t>
            </a:r>
          </a:p>
          <a:p>
            <a:r>
              <a:rPr lang="en-US"/>
              <a:t>ascheele@hcps.us</a:t>
            </a:r>
          </a:p>
        </p:txBody>
      </p:sp>
    </p:spTree>
    <p:extLst>
      <p:ext uri="{BB962C8B-B14F-4D97-AF65-F5344CB8AC3E}">
        <p14:creationId xmlns:p14="http://schemas.microsoft.com/office/powerpoint/2010/main" val="1359683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38200" y="2086889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5400">
                <a:solidFill>
                  <a:schemeClr val="accent1"/>
                </a:solidFill>
              </a:rPr>
              <a:t>Using the chat box,</a:t>
            </a:r>
          </a:p>
          <a:p>
            <a:pPr marL="0" indent="0">
              <a:buNone/>
            </a:pPr>
            <a:r>
              <a:rPr lang="en-US" sz="5400">
                <a:solidFill>
                  <a:schemeClr val="accent1"/>
                </a:solidFill>
              </a:rPr>
              <a:t>Introduce yourself!</a:t>
            </a:r>
          </a:p>
          <a:p>
            <a:pPr lvl="1"/>
            <a:r>
              <a:rPr lang="en-US" sz="4800"/>
              <a:t>Where are you from?</a:t>
            </a:r>
          </a:p>
          <a:p>
            <a:pPr lvl="1"/>
            <a:r>
              <a:rPr lang="en-US" sz="4800"/>
              <a:t>What do you teach?</a:t>
            </a:r>
          </a:p>
          <a:p>
            <a:pPr lvl="1"/>
            <a:r>
              <a:rPr lang="en-US" sz="4800"/>
              <a:t>Have you used models in your classroom?</a:t>
            </a:r>
          </a:p>
        </p:txBody>
      </p:sp>
      <p:pic>
        <p:nvPicPr>
          <p:cNvPr id="1026" name="Picture 2" descr="Chat,collaborate,discussion,talk,free vector graphics - free image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5873" y="207283"/>
            <a:ext cx="4975498" cy="3521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1812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6A12D-88A8-40C8-9CCB-D99758D919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9213" y="2286000"/>
            <a:ext cx="10771416" cy="1567543"/>
          </a:xfrm>
        </p:spPr>
        <p:txBody>
          <a:bodyPr>
            <a:noAutofit/>
          </a:bodyPr>
          <a:lstStyle/>
          <a:p>
            <a:r>
              <a:rPr lang="en-US" sz="6600" u="sng">
                <a:solidFill>
                  <a:srgbClr val="0070C0"/>
                </a:solidFill>
              </a:rPr>
              <a:t>Workshop Learning Goals:</a:t>
            </a:r>
            <a:br>
              <a:rPr lang="en-US" sz="6600">
                <a:solidFill>
                  <a:srgbClr val="0070C0"/>
                </a:solidFill>
              </a:rPr>
            </a:br>
            <a:endParaRPr lang="en-US" sz="540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89212" y="3331029"/>
            <a:ext cx="109510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3600">
                <a:solidFill>
                  <a:srgbClr val="0070C0"/>
                </a:solidFill>
              </a:rPr>
              <a:t> To use models to facilitate questions with my students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3600">
                <a:solidFill>
                  <a:srgbClr val="0070C0"/>
                </a:solidFill>
              </a:rPr>
              <a:t> To explore the structure of water molecules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3600">
                <a:solidFill>
                  <a:srgbClr val="0070C0"/>
                </a:solidFill>
              </a:rPr>
              <a:t> To examine the properties of water </a:t>
            </a:r>
          </a:p>
          <a:p>
            <a:pPr marL="342900" indent="-342900">
              <a:buFont typeface="+mj-lt"/>
              <a:buAutoNum type="arabicPeriod"/>
            </a:pPr>
            <a:endParaRPr lang="en-US" sz="3600"/>
          </a:p>
        </p:txBody>
      </p:sp>
    </p:spTree>
    <p:extLst>
      <p:ext uri="{BB962C8B-B14F-4D97-AF65-F5344CB8AC3E}">
        <p14:creationId xmlns:p14="http://schemas.microsoft.com/office/powerpoint/2010/main" val="8173400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568B744-C9FB-4810-B94B-F03CBF6A48F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55" t="4048" r="10224" b="5238"/>
          <a:stretch/>
        </p:blipFill>
        <p:spPr>
          <a:xfrm rot="20439377">
            <a:off x="1391772" y="1238209"/>
            <a:ext cx="4239772" cy="3526971"/>
          </a:xfrm>
          <a:prstGeom prst="rect">
            <a:avLst/>
          </a:prstGeom>
        </p:spPr>
      </p:pic>
      <p:pic>
        <p:nvPicPr>
          <p:cNvPr id="5" name="Picture 2" descr="https://www.3dmoleculardesigns.com/3DMD-Files/Water-Kit-Photos/Photo-Gallery/WaterKit_MG_4165.jpg?PhotoGallery_Main">
            <a:extLst>
              <a:ext uri="{FF2B5EF4-FFF2-40B4-BE49-F238E27FC236}">
                <a16:creationId xmlns:a16="http://schemas.microsoft.com/office/drawing/2014/main" id="{B185997B-ECF6-4F45-A45C-4F3E5D974F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0" t="20274" r="11315" b="11414"/>
          <a:stretch/>
        </p:blipFill>
        <p:spPr bwMode="auto">
          <a:xfrm>
            <a:off x="6096000" y="909900"/>
            <a:ext cx="5716524" cy="3826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1C0472D-3015-4933-92AB-D0E2A551508F}"/>
              </a:ext>
            </a:extLst>
          </p:cNvPr>
          <p:cNvSpPr txBox="1"/>
          <p:nvPr/>
        </p:nvSpPr>
        <p:spPr>
          <a:xfrm>
            <a:off x="1088625" y="4736128"/>
            <a:ext cx="4800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chemeClr val="accent1"/>
                </a:solidFill>
              </a:rPr>
              <a:t>Water Student Modeling pack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2DAA1C-11EA-46EB-9E40-A7893AA818FE}"/>
              </a:ext>
            </a:extLst>
          </p:cNvPr>
          <p:cNvSpPr txBox="1"/>
          <p:nvPr/>
        </p:nvSpPr>
        <p:spPr>
          <a:xfrm>
            <a:off x="6591929" y="4932437"/>
            <a:ext cx="589885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chemeClr val="accent1"/>
                </a:solidFill>
              </a:rPr>
              <a:t>Water 1-cup Kit</a:t>
            </a:r>
          </a:p>
        </p:txBody>
      </p:sp>
    </p:spTree>
    <p:extLst>
      <p:ext uri="{BB962C8B-B14F-4D97-AF65-F5344CB8AC3E}">
        <p14:creationId xmlns:p14="http://schemas.microsoft.com/office/powerpoint/2010/main" val="25554250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laying with water">
            <a:hlinkClick r:id="" action="ppaction://media"/>
            <a:extLst>
              <a:ext uri="{FF2B5EF4-FFF2-40B4-BE49-F238E27FC236}">
                <a16:creationId xmlns:a16="http://schemas.microsoft.com/office/drawing/2014/main" id="{73888854-0D64-4B8C-BFC7-4916970625A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423099" y="2730590"/>
            <a:ext cx="6172887" cy="34722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1F0118D-2DD1-4ED5-91AE-BCC8E045AE9B}"/>
              </a:ext>
            </a:extLst>
          </p:cNvPr>
          <p:cNvSpPr txBox="1"/>
          <p:nvPr/>
        </p:nvSpPr>
        <p:spPr>
          <a:xfrm>
            <a:off x="3204519" y="140776"/>
            <a:ext cx="86991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solidFill>
                  <a:schemeClr val="accent1"/>
                </a:solidFill>
              </a:rPr>
              <a:t>What do you notice?</a:t>
            </a:r>
          </a:p>
          <a:p>
            <a:r>
              <a:rPr lang="en-US" sz="5400" dirty="0">
                <a:solidFill>
                  <a:schemeClr val="accent1"/>
                </a:solidFill>
              </a:rPr>
              <a:t>What questions do you have?</a:t>
            </a:r>
          </a:p>
        </p:txBody>
      </p:sp>
    </p:spTree>
    <p:extLst>
      <p:ext uri="{BB962C8B-B14F-4D97-AF65-F5344CB8AC3E}">
        <p14:creationId xmlns:p14="http://schemas.microsoft.com/office/powerpoint/2010/main" val="1173460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07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8855D57-99F3-4AA8-B7C1-C30929E125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48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778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2" descr="Text, timeline&#10;&#10;Description automatically generated">
            <a:extLst>
              <a:ext uri="{FF2B5EF4-FFF2-40B4-BE49-F238E27FC236}">
                <a16:creationId xmlns:a16="http://schemas.microsoft.com/office/drawing/2014/main" id="{1BC2AB6D-B4B8-4D2C-8D8F-41A61A541B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48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5687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8" name="Picture 7" descr="A picture containing food, light&#10;&#10;Description automatically generated">
            <a:extLst>
              <a:ext uri="{FF2B5EF4-FFF2-40B4-BE49-F238E27FC236}">
                <a16:creationId xmlns:a16="http://schemas.microsoft.com/office/drawing/2014/main" id="{35CD8318-305A-497A-A12B-540A693FE0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03" t="36997" r="34324" b="24444"/>
          <a:stretch/>
        </p:blipFill>
        <p:spPr>
          <a:xfrm rot="10800000">
            <a:off x="3723503" y="1289754"/>
            <a:ext cx="4744994" cy="427849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61CEF61-D783-42D4-A8C0-58C70EEA51F7}"/>
              </a:ext>
            </a:extLst>
          </p:cNvPr>
          <p:cNvSpPr txBox="1"/>
          <p:nvPr/>
        </p:nvSpPr>
        <p:spPr>
          <a:xfrm>
            <a:off x="6778979" y="2009497"/>
            <a:ext cx="7743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/>
              <a:t>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D8ABD1C-5CC3-4007-B68D-124D1CA219DF}"/>
              </a:ext>
            </a:extLst>
          </p:cNvPr>
          <p:cNvSpPr txBox="1"/>
          <p:nvPr/>
        </p:nvSpPr>
        <p:spPr>
          <a:xfrm>
            <a:off x="4581763" y="2079856"/>
            <a:ext cx="7743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/>
              <a:t>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6773ED0-2A67-42C7-B35D-1C73E3B0F786}"/>
              </a:ext>
            </a:extLst>
          </p:cNvPr>
          <p:cNvSpPr txBox="1"/>
          <p:nvPr/>
        </p:nvSpPr>
        <p:spPr>
          <a:xfrm>
            <a:off x="5708822" y="3904865"/>
            <a:ext cx="7743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/>
              <a:t>O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5FAF10B-9788-425C-A316-9CAEFFE125E6}"/>
              </a:ext>
            </a:extLst>
          </p:cNvPr>
          <p:cNvSpPr txBox="1"/>
          <p:nvPr/>
        </p:nvSpPr>
        <p:spPr>
          <a:xfrm>
            <a:off x="6499654" y="4533338"/>
            <a:ext cx="7743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/>
              <a:t>-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58558C-963A-4A11-A636-FF667F364824}"/>
              </a:ext>
            </a:extLst>
          </p:cNvPr>
          <p:cNvSpPr txBox="1"/>
          <p:nvPr/>
        </p:nvSpPr>
        <p:spPr>
          <a:xfrm>
            <a:off x="4053017" y="1626438"/>
            <a:ext cx="7743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/>
              <a:t>+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B005DB8-A2D8-430F-88E5-10FD830D798B}"/>
              </a:ext>
            </a:extLst>
          </p:cNvPr>
          <p:cNvSpPr txBox="1"/>
          <p:nvPr/>
        </p:nvSpPr>
        <p:spPr>
          <a:xfrm>
            <a:off x="7492315" y="1717054"/>
            <a:ext cx="7743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/>
              <a:t>+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4F63D299-46E3-4410-A82E-3EC9B3F512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7041" y="4299126"/>
            <a:ext cx="1383912" cy="1926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35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  <p:bldP spid="14" grpId="0"/>
      <p:bldP spid="15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onding Hydrogen vs. Covalent">
            <a:hlinkClick r:id="" action="ppaction://media"/>
            <a:extLst>
              <a:ext uri="{FF2B5EF4-FFF2-40B4-BE49-F238E27FC236}">
                <a16:creationId xmlns:a16="http://schemas.microsoft.com/office/drawing/2014/main" id="{0AC986C5-ED0F-46BC-B3B6-21D445B99E2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40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0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Tetrahedral Nature of Water">
            <a:hlinkClick r:id="" action="ppaction://media"/>
            <a:extLst>
              <a:ext uri="{FF2B5EF4-FFF2-40B4-BE49-F238E27FC236}">
                <a16:creationId xmlns:a16="http://schemas.microsoft.com/office/drawing/2014/main" id="{0BCE8DF6-AEC0-4F48-AF24-3D578D14632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011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7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Brainstorm - Handwriting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83188" y="1370578"/>
            <a:ext cx="6172200" cy="410731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3025385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roperties of water">
            <a:hlinkClick r:id="" action="ppaction://media"/>
            <a:extLst>
              <a:ext uri="{FF2B5EF4-FFF2-40B4-BE49-F238E27FC236}">
                <a16:creationId xmlns:a16="http://schemas.microsoft.com/office/drawing/2014/main" id="{8B1EEE65-0C92-43DE-BF64-F9987FBC999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151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79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nowflake">
            <a:hlinkClick r:id="" action="ppaction://media"/>
            <a:extLst>
              <a:ext uri="{FF2B5EF4-FFF2-40B4-BE49-F238E27FC236}">
                <a16:creationId xmlns:a16="http://schemas.microsoft.com/office/drawing/2014/main" id="{C64C811A-8FE7-4D67-AA75-679D5FF86E3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747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61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urface tensions">
            <a:hlinkClick r:id="" action="ppaction://media"/>
            <a:extLst>
              <a:ext uri="{FF2B5EF4-FFF2-40B4-BE49-F238E27FC236}">
                <a16:creationId xmlns:a16="http://schemas.microsoft.com/office/drawing/2014/main" id="{9360688C-DFC3-40BA-8340-43B17E3B449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262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new transpiration">
            <a:hlinkClick r:id="" action="ppaction://media"/>
            <a:extLst>
              <a:ext uri="{FF2B5EF4-FFF2-40B4-BE49-F238E27FC236}">
                <a16:creationId xmlns:a16="http://schemas.microsoft.com/office/drawing/2014/main" id="{159E673D-3544-4368-8D07-5F9FACF5DA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10000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354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5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dissolving ionic bonding">
            <a:hlinkClick r:id="" action="ppaction://media"/>
            <a:extLst>
              <a:ext uri="{FF2B5EF4-FFF2-40B4-BE49-F238E27FC236}">
                <a16:creationId xmlns:a16="http://schemas.microsoft.com/office/drawing/2014/main" id="{BF24E0E2-C00E-4AAD-BF08-5E8D6E34AF9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883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9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thane to ethanol">
            <a:hlinkClick r:id="" action="ppaction://media"/>
            <a:extLst>
              <a:ext uri="{FF2B5EF4-FFF2-40B4-BE49-F238E27FC236}">
                <a16:creationId xmlns:a16="http://schemas.microsoft.com/office/drawing/2014/main" id="{F8360694-AFC3-4845-A404-F04BD9E5F42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906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62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water screencast">
            <a:hlinkClick r:id="" action="ppaction://media"/>
            <a:extLst>
              <a:ext uri="{FF2B5EF4-FFF2-40B4-BE49-F238E27FC236}">
                <a16:creationId xmlns:a16="http://schemas.microsoft.com/office/drawing/2014/main" id="{AA03D13A-F1BC-42CA-89BB-78571AC58C9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29966" y="0"/>
            <a:ext cx="122519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85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693DDCD-4DEA-4040-BAAD-A8BBC42094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190174"/>
              </p:ext>
            </p:extLst>
          </p:nvPr>
        </p:nvGraphicFramePr>
        <p:xfrm>
          <a:off x="770021" y="167640"/>
          <a:ext cx="10883752" cy="6522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80277">
                  <a:extLst>
                    <a:ext uri="{9D8B030D-6E8A-4147-A177-3AD203B41FA5}">
                      <a16:colId xmlns:a16="http://schemas.microsoft.com/office/drawing/2014/main" val="2278605137"/>
                    </a:ext>
                  </a:extLst>
                </a:gridCol>
                <a:gridCol w="4175558">
                  <a:extLst>
                    <a:ext uri="{9D8B030D-6E8A-4147-A177-3AD203B41FA5}">
                      <a16:colId xmlns:a16="http://schemas.microsoft.com/office/drawing/2014/main" val="1647837525"/>
                    </a:ext>
                  </a:extLst>
                </a:gridCol>
                <a:gridCol w="3627917">
                  <a:extLst>
                    <a:ext uri="{9D8B030D-6E8A-4147-A177-3AD203B41FA5}">
                      <a16:colId xmlns:a16="http://schemas.microsoft.com/office/drawing/2014/main" val="1331878922"/>
                    </a:ext>
                  </a:extLst>
                </a:gridCol>
              </a:tblGrid>
              <a:tr h="539024">
                <a:tc>
                  <a:txBody>
                    <a:bodyPr/>
                    <a:lstStyle/>
                    <a:p>
                      <a:r>
                        <a:rPr lang="en-US" sz="3200"/>
                        <a:t>Life Science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/>
                        <a:t>Biology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/>
                        <a:t>Chemistry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5602280"/>
                  </a:ext>
                </a:extLst>
              </a:tr>
              <a:tr h="5283741">
                <a:tc>
                  <a:txBody>
                    <a:bodyPr/>
                    <a:lstStyle/>
                    <a:p>
                      <a:r>
                        <a:rPr lang="en-US" sz="3200"/>
                        <a:t>Water cycle</a:t>
                      </a:r>
                    </a:p>
                    <a:p>
                      <a:r>
                        <a:rPr lang="en-US" sz="3200"/>
                        <a:t>Osmosis</a:t>
                      </a:r>
                    </a:p>
                    <a:p>
                      <a:r>
                        <a:rPr lang="en-US" sz="3200"/>
                        <a:t>Eutrophication</a:t>
                      </a:r>
                    </a:p>
                    <a:p>
                      <a:endParaRPr lang="en-US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/>
                        <a:t>Water chemistry</a:t>
                      </a:r>
                    </a:p>
                    <a:p>
                      <a:r>
                        <a:rPr lang="en-US" sz="3200"/>
                        <a:t>Cell</a:t>
                      </a:r>
                      <a:r>
                        <a:rPr lang="en-US" sz="3200" baseline="0"/>
                        <a:t> membrane structure</a:t>
                      </a:r>
                    </a:p>
                    <a:p>
                      <a:r>
                        <a:rPr lang="en-US" sz="3200" baseline="0"/>
                        <a:t>Aquaporin Story!</a:t>
                      </a:r>
                    </a:p>
                    <a:p>
                      <a:r>
                        <a:rPr lang="en-US" sz="3200" baseline="0"/>
                        <a:t>~Tim Time</a:t>
                      </a:r>
                    </a:p>
                    <a:p>
                      <a:r>
                        <a:rPr lang="en-US" sz="3200" baseline="0"/>
                        <a:t>Structure of protein channels</a:t>
                      </a:r>
                      <a:endParaRPr lang="en-US" sz="3200"/>
                    </a:p>
                    <a:p>
                      <a:r>
                        <a:rPr lang="en-US" sz="3200"/>
                        <a:t>Bonding </a:t>
                      </a:r>
                    </a:p>
                    <a:p>
                      <a:r>
                        <a:rPr lang="en-US" sz="3200"/>
                        <a:t>~DNA</a:t>
                      </a:r>
                      <a:r>
                        <a:rPr lang="en-US" sz="3200" baseline="0"/>
                        <a:t> structure</a:t>
                      </a:r>
                    </a:p>
                    <a:p>
                      <a:r>
                        <a:rPr lang="en-US" sz="3200" baseline="0"/>
                        <a:t>~Replication</a:t>
                      </a:r>
                    </a:p>
                    <a:p>
                      <a:r>
                        <a:rPr lang="en-US" sz="3200" baseline="0"/>
                        <a:t>~Protein Synthesis</a:t>
                      </a:r>
                      <a:endParaRPr lang="en-US" sz="3200"/>
                    </a:p>
                    <a:p>
                      <a:endParaRPr lang="en-US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/>
                        <a:t>Phase of water</a:t>
                      </a:r>
                    </a:p>
                    <a:p>
                      <a:r>
                        <a:rPr lang="en-US" sz="3200"/>
                        <a:t>Hydrogen bonding</a:t>
                      </a:r>
                    </a:p>
                    <a:p>
                      <a:r>
                        <a:rPr lang="en-US" sz="3200"/>
                        <a:t>Dissolving/</a:t>
                      </a:r>
                      <a:r>
                        <a:rPr lang="en-US" sz="3200" baseline="0"/>
                        <a:t>ionic salts</a:t>
                      </a:r>
                    </a:p>
                    <a:p>
                      <a:r>
                        <a:rPr lang="en-US" sz="3200" baseline="0"/>
                        <a:t>Crystal structures</a:t>
                      </a:r>
                      <a:endParaRPr lang="en-US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50210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44293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2FAC307-1FE9-449A-9A5D-8BD810F38339}"/>
              </a:ext>
            </a:extLst>
          </p:cNvPr>
          <p:cNvSpPr/>
          <p:nvPr/>
        </p:nvSpPr>
        <p:spPr>
          <a:xfrm>
            <a:off x="0" y="6186196"/>
            <a:ext cx="12192000" cy="6718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Water Kit Promotional Video">
            <a:hlinkClick r:id="" action="ppaction://media"/>
            <a:extLst>
              <a:ext uri="{FF2B5EF4-FFF2-40B4-BE49-F238E27FC236}">
                <a16:creationId xmlns:a16="http://schemas.microsoft.com/office/drawing/2014/main" id="{D7740D25-CE8D-4D67-B5A7-188DB27EFD3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6766" y="-163629"/>
            <a:ext cx="10998467" cy="618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293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8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8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4434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Rectangle 191">
            <a:extLst>
              <a:ext uri="{FF2B5EF4-FFF2-40B4-BE49-F238E27FC236}">
                <a16:creationId xmlns:a16="http://schemas.microsoft.com/office/drawing/2014/main" id="{765F4110-C0FC-4D61-ACD2-A7C950EAE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708357" y="3509963"/>
            <a:ext cx="7092215" cy="2967839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BC02B5-7E34-4982-9A7D-645A95B8BE5E}"/>
              </a:ext>
            </a:extLst>
          </p:cNvPr>
          <p:cNvSpPr txBox="1"/>
          <p:nvPr/>
        </p:nvSpPr>
        <p:spPr>
          <a:xfrm>
            <a:off x="5021821" y="3812954"/>
            <a:ext cx="6465287" cy="151601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Aquaporin Channels</a:t>
            </a:r>
          </a:p>
        </p:txBody>
      </p:sp>
      <p:cxnSp>
        <p:nvCxnSpPr>
          <p:cNvPr id="193" name="Straight Connector 192">
            <a:extLst>
              <a:ext uri="{FF2B5EF4-FFF2-40B4-BE49-F238E27FC236}">
                <a16:creationId xmlns:a16="http://schemas.microsoft.com/office/drawing/2014/main" id="{CC94CBDB-A76C-499E-95AB-C0A049E31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38287" y="5443086"/>
            <a:ext cx="64008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person with a beard&#10;&#10;Description automatically generated with low confidence">
            <a:extLst>
              <a:ext uri="{FF2B5EF4-FFF2-40B4-BE49-F238E27FC236}">
                <a16:creationId xmlns:a16="http://schemas.microsoft.com/office/drawing/2014/main" id="{377E61DE-199C-4803-A6D5-6EB227F8EB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90" r="15012" b="-2"/>
          <a:stretch/>
        </p:blipFill>
        <p:spPr>
          <a:xfrm>
            <a:off x="317635" y="321733"/>
            <a:ext cx="4160452" cy="6214534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DBAA4852-AB0E-495D-A144-CE82C61D02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59" r="2" b="18663"/>
          <a:stretch/>
        </p:blipFill>
        <p:spPr bwMode="auto">
          <a:xfrm>
            <a:off x="4654296" y="299363"/>
            <a:ext cx="7217085" cy="3008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9320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68080-7682-4483-B6B4-0BB6E69AC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5464" y="365125"/>
            <a:ext cx="7493050" cy="1325563"/>
          </a:xfrm>
        </p:spPr>
        <p:txBody>
          <a:bodyPr/>
          <a:lstStyle/>
          <a:p>
            <a:pPr algn="ctr"/>
            <a:r>
              <a:rPr lang="en-US"/>
              <a:t>2003 Nobel Prize in Chemistry</a:t>
            </a:r>
          </a:p>
        </p:txBody>
      </p:sp>
      <p:pic>
        <p:nvPicPr>
          <p:cNvPr id="1026" name="Picture 2" descr="Photo of Dr. Peter Courtland Agre, M.D.">
            <a:extLst>
              <a:ext uri="{FF2B5EF4-FFF2-40B4-BE49-F238E27FC236}">
                <a16:creationId xmlns:a16="http://schemas.microsoft.com/office/drawing/2014/main" id="{7F5A55A4-6305-4C18-9D31-0F11391F666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1307" y="1825625"/>
            <a:ext cx="3073466" cy="3841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AC0CAE4C-0282-412D-8F38-9CF898EE5B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/>
          <a:srcRect l="6652" r="6652"/>
          <a:stretch/>
        </p:blipFill>
        <p:spPr bwMode="auto">
          <a:xfrm>
            <a:off x="8101989" y="1825625"/>
            <a:ext cx="3318663" cy="3827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6677A3-2553-4845-8AD5-71550C40C032}"/>
              </a:ext>
            </a:extLst>
          </p:cNvPr>
          <p:cNvSpPr txBox="1"/>
          <p:nvPr/>
        </p:nvSpPr>
        <p:spPr>
          <a:xfrm>
            <a:off x="4719869" y="5972247"/>
            <a:ext cx="6700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Peter </a:t>
            </a:r>
            <a:r>
              <a:rPr kumimoji="0" lang="en-US" sz="28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Agre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	        Roderick MacKinnon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198C59-705D-4507-A50D-D453470E9187}"/>
              </a:ext>
            </a:extLst>
          </p:cNvPr>
          <p:cNvSpPr txBox="1"/>
          <p:nvPr/>
        </p:nvSpPr>
        <p:spPr>
          <a:xfrm>
            <a:off x="477671" y="2238232"/>
            <a:ext cx="402608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2E2A25"/>
                </a:solidFill>
                <a:effectLst/>
                <a:uLnTx/>
                <a:uFillTx/>
                <a:latin typeface="Alfred Serif Regular"/>
                <a:ea typeface="+mn-ea"/>
                <a:cs typeface="+mn-cs"/>
              </a:rPr>
              <a:t>The Nobel Prize in Chemistry 2003 was awarded "for discoveries concerning channels in cell membranes" jointly with one half to Peter </a:t>
            </a:r>
            <a:r>
              <a:rPr kumimoji="0" lang="en-US" sz="2400" b="0" i="0" u="none" strike="noStrike" kern="1200" cap="none" spc="0" normalizeH="0" baseline="0" noProof="0" err="1">
                <a:ln>
                  <a:noFill/>
                </a:ln>
                <a:solidFill>
                  <a:srgbClr val="2E2A25"/>
                </a:solidFill>
                <a:effectLst/>
                <a:uLnTx/>
                <a:uFillTx/>
                <a:latin typeface="Alfred Serif Regular"/>
                <a:ea typeface="+mn-ea"/>
                <a:cs typeface="+mn-cs"/>
              </a:rPr>
              <a:t>Agre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2E2A25"/>
                </a:solidFill>
                <a:effectLst/>
                <a:uLnTx/>
                <a:uFillTx/>
                <a:latin typeface="Alfred Serif Regular"/>
                <a:ea typeface="+mn-ea"/>
                <a:cs typeface="+mn-cs"/>
              </a:rPr>
              <a:t> "for the discovery of water channels" and with one half to Roderick MacKinnon "for structural and mechanistic studies of ion channels."</a:t>
            </a: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253879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78B3818-2325-4CFE-8368-870996FAE7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2833" y="929423"/>
            <a:ext cx="10126334" cy="49991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753E264-61EE-4983-BE93-91FC7F7DE3E2}"/>
              </a:ext>
            </a:extLst>
          </p:cNvPr>
          <p:cNvSpPr txBox="1"/>
          <p:nvPr/>
        </p:nvSpPr>
        <p:spPr>
          <a:xfrm>
            <a:off x="1893247" y="5928576"/>
            <a:ext cx="9265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Science </a:t>
            </a:r>
            <a:r>
              <a:rPr kumimoji="0" lang="en-US" sz="2400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256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365-387 (1992)</a:t>
            </a:r>
          </a:p>
        </p:txBody>
      </p:sp>
    </p:spTree>
    <p:extLst>
      <p:ext uri="{BB962C8B-B14F-4D97-AF65-F5344CB8AC3E}">
        <p14:creationId xmlns:p14="http://schemas.microsoft.com/office/powerpoint/2010/main" val="117463214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7D347-B961-4B39-9EAE-CE2CE7999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4464" y="365125"/>
            <a:ext cx="8129336" cy="1325563"/>
          </a:xfrm>
        </p:spPr>
        <p:txBody>
          <a:bodyPr/>
          <a:lstStyle/>
          <a:p>
            <a:pPr algn="ctr"/>
            <a:r>
              <a:rPr lang="en-US"/>
              <a:t>1992 “Model” of Aquaporin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37BEA6-1DBE-4E71-8775-E313FF3589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8399" y="2503069"/>
            <a:ext cx="5181600" cy="2370221"/>
          </a:xfrm>
        </p:spPr>
        <p:txBody>
          <a:bodyPr>
            <a:normAutofit/>
          </a:bodyPr>
          <a:lstStyle/>
          <a:p>
            <a:r>
              <a:rPr lang="en-US" sz="3200"/>
              <a:t>Based on its Amino Acid Sequence</a:t>
            </a:r>
          </a:p>
          <a:p>
            <a:r>
              <a:rPr lang="en-US" sz="3200"/>
              <a:t>6 Transmembrane Helices</a:t>
            </a:r>
          </a:p>
          <a:p>
            <a:r>
              <a:rPr lang="en-US" sz="3200"/>
              <a:t>2-Fold Symmetry</a:t>
            </a:r>
          </a:p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70A5A47-DE04-4FC5-A09A-55FA6E93414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71115" y="1825625"/>
            <a:ext cx="4783769" cy="4351338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E264BA3-AD1C-4028-ACF4-EB0D2E4B55F6}"/>
              </a:ext>
            </a:extLst>
          </p:cNvPr>
          <p:cNvCxnSpPr>
            <a:cxnSpLocks/>
          </p:cNvCxnSpPr>
          <p:nvPr/>
        </p:nvCxnSpPr>
        <p:spPr>
          <a:xfrm>
            <a:off x="5553075" y="3776663"/>
            <a:ext cx="1109663" cy="0"/>
          </a:xfrm>
          <a:prstGeom prst="straightConnector1">
            <a:avLst/>
          </a:prstGeom>
          <a:ln w="698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4928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9E0A5-D047-4166-9155-54D4FAC90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754" y="1480752"/>
            <a:ext cx="6442520" cy="1600200"/>
          </a:xfrm>
        </p:spPr>
        <p:txBody>
          <a:bodyPr>
            <a:normAutofit/>
          </a:bodyPr>
          <a:lstStyle/>
          <a:p>
            <a:r>
              <a:rPr lang="en-US" sz="3200" b="1"/>
              <a:t>Micro-injection of aquaporin (CHIP28) mRNA into frog oocytes</a:t>
            </a:r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FB521F4-55A7-4B87-A692-799C356E5D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8000"/>
          <a:stretch/>
        </p:blipFill>
        <p:spPr>
          <a:xfrm>
            <a:off x="6888480" y="563590"/>
            <a:ext cx="4821351" cy="5730820"/>
          </a:xfrm>
          <a:prstGeom prst="rect">
            <a:avLst/>
          </a:prstGeom>
        </p:spPr>
      </p:pic>
      <p:pic>
        <p:nvPicPr>
          <p:cNvPr id="13" name="Picture 12" descr="chempub2high.jpg">
            <a:extLst>
              <a:ext uri="{FF2B5EF4-FFF2-40B4-BE49-F238E27FC236}">
                <a16:creationId xmlns:a16="http://schemas.microsoft.com/office/drawing/2014/main" id="{C7B9A9E2-9B28-4F75-8206-B8BB5B1AD1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651" y="3591068"/>
            <a:ext cx="5571417" cy="2703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94340D6-F655-4E63-AB17-4A3D05C981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23228" y="1875842"/>
            <a:ext cx="2542121" cy="3106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605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E7B8860-4552-4465-8988-C96BEACB20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542" t="35029" r="14450" b="18870"/>
          <a:stretch/>
        </p:blipFill>
        <p:spPr>
          <a:xfrm>
            <a:off x="3748007" y="3696344"/>
            <a:ext cx="6462793" cy="316165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BEA9F39-FD45-4DFB-BCC9-8C9D20A25C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551" t="28191" r="6949" b="30623"/>
          <a:stretch/>
        </p:blipFill>
        <p:spPr>
          <a:xfrm>
            <a:off x="1237280" y="163053"/>
            <a:ext cx="9515604" cy="32659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9194873-E44E-4229-813E-D6D8AE23FCDB}"/>
              </a:ext>
            </a:extLst>
          </p:cNvPr>
          <p:cNvSpPr txBox="1"/>
          <p:nvPr/>
        </p:nvSpPr>
        <p:spPr>
          <a:xfrm>
            <a:off x="269412" y="4295067"/>
            <a:ext cx="609858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NATURE | VOL 407</a:t>
            </a:r>
            <a:b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5 OCTOBER 2000. pp599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0362CD6-C100-496C-B384-77C6C405C6BF}"/>
              </a:ext>
            </a:extLst>
          </p:cNvPr>
          <p:cNvSpPr/>
          <p:nvPr/>
        </p:nvSpPr>
        <p:spPr>
          <a:xfrm>
            <a:off x="1706493" y="4710565"/>
            <a:ext cx="897223" cy="376754"/>
          </a:xfrm>
          <a:prstGeom prst="ellipse">
            <a:avLst/>
          </a:prstGeom>
          <a:noFill/>
          <a:ln w="539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02E6A4F-EE9C-4F86-A928-C13191BE10AD}"/>
              </a:ext>
            </a:extLst>
          </p:cNvPr>
          <p:cNvSpPr/>
          <p:nvPr/>
        </p:nvSpPr>
        <p:spPr>
          <a:xfrm>
            <a:off x="6367994" y="1580828"/>
            <a:ext cx="916209" cy="433954"/>
          </a:xfrm>
          <a:prstGeom prst="ellipse">
            <a:avLst/>
          </a:prstGeom>
          <a:noFill/>
          <a:ln w="539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97701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D162825-E36B-407F-B067-09BBB5DBB4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542" t="35029" r="14450" b="18870"/>
          <a:stretch/>
        </p:blipFill>
        <p:spPr>
          <a:xfrm>
            <a:off x="369376" y="3432875"/>
            <a:ext cx="6462793" cy="3161656"/>
          </a:xfrm>
          <a:prstGeom prst="rect">
            <a:avLst/>
          </a:prstGeom>
        </p:spPr>
      </p:pic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A47B75E9-F652-47F1-9F8F-8089363C01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7195" y="492772"/>
            <a:ext cx="4165148" cy="378863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7714325-AE47-4314-93C5-F5BB931F0256}"/>
              </a:ext>
            </a:extLst>
          </p:cNvPr>
          <p:cNvSpPr txBox="1"/>
          <p:nvPr/>
        </p:nvSpPr>
        <p:spPr>
          <a:xfrm>
            <a:off x="1376623" y="1435537"/>
            <a:ext cx="5006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Agre</a:t>
            </a: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“model”, 1992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39CF382-C019-4749-BA01-5635F561F07C}"/>
              </a:ext>
            </a:extLst>
          </p:cNvPr>
          <p:cNvSpPr txBox="1"/>
          <p:nvPr/>
        </p:nvSpPr>
        <p:spPr>
          <a:xfrm>
            <a:off x="7520019" y="4840205"/>
            <a:ext cx="40223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Murata model,… based on x-ray diffraction, 2000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8815AF6-9F73-47AA-8BC8-088832A25C78}"/>
              </a:ext>
            </a:extLst>
          </p:cNvPr>
          <p:cNvCxnSpPr/>
          <p:nvPr/>
        </p:nvCxnSpPr>
        <p:spPr>
          <a:xfrm>
            <a:off x="5852160" y="1801935"/>
            <a:ext cx="1328928" cy="0"/>
          </a:xfrm>
          <a:prstGeom prst="straightConnector1">
            <a:avLst/>
          </a:prstGeom>
          <a:ln w="889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389E516-0B72-4A24-89B7-EB0F5CDA9CE6}"/>
              </a:ext>
            </a:extLst>
          </p:cNvPr>
          <p:cNvCxnSpPr>
            <a:cxnSpLocks/>
          </p:cNvCxnSpPr>
          <p:nvPr/>
        </p:nvCxnSpPr>
        <p:spPr>
          <a:xfrm flipH="1">
            <a:off x="6878666" y="5192966"/>
            <a:ext cx="815212" cy="0"/>
          </a:xfrm>
          <a:prstGeom prst="straightConnector1">
            <a:avLst/>
          </a:prstGeom>
          <a:ln w="889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28045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5ACCDA3-C076-4942-9E0D-6AD6E9593C6C}"/>
              </a:ext>
            </a:extLst>
          </p:cNvPr>
          <p:cNvSpPr txBox="1"/>
          <p:nvPr/>
        </p:nvSpPr>
        <p:spPr>
          <a:xfrm>
            <a:off x="1513668" y="774915"/>
            <a:ext cx="94539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1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Let’s look at some models…..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C7972A-6182-4D45-96FA-7013995057D4}"/>
              </a:ext>
            </a:extLst>
          </p:cNvPr>
          <p:cNvSpPr txBox="1"/>
          <p:nvPr/>
        </p:nvSpPr>
        <p:spPr>
          <a:xfrm>
            <a:off x="2014780" y="2495227"/>
            <a:ext cx="945396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Alpha Helix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what’s so special about 7-helix bundles?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Aquaporin</a:t>
            </a:r>
            <a:r>
              <a:rPr kumimoji="0" lang="en-US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,… at 3.8 Angstrom resolution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  … at 0.9 Angstrom resolution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Molecular Dynamics</a:t>
            </a:r>
            <a:r>
              <a:rPr kumimoji="0" lang="en-US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,…  a computational model</a:t>
            </a:r>
          </a:p>
        </p:txBody>
      </p:sp>
    </p:spTree>
    <p:extLst>
      <p:ext uri="{BB962C8B-B14F-4D97-AF65-F5344CB8AC3E}">
        <p14:creationId xmlns:p14="http://schemas.microsoft.com/office/powerpoint/2010/main" val="144119502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CB9F879-9308-4D30-B98F-094CD844799C}"/>
              </a:ext>
            </a:extLst>
          </p:cNvPr>
          <p:cNvSpPr txBox="1"/>
          <p:nvPr/>
        </p:nvSpPr>
        <p:spPr>
          <a:xfrm>
            <a:off x="533401" y="2274838"/>
            <a:ext cx="506729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1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Why are transmembrane proteins often composed of bundles of alpha helices?</a:t>
            </a:r>
          </a:p>
        </p:txBody>
      </p:sp>
      <p:pic>
        <p:nvPicPr>
          <p:cNvPr id="6" name="Picture 5" descr="A picture containing indoor, toy, set, arranged&#10;&#10;Description automatically generated">
            <a:extLst>
              <a:ext uri="{FF2B5EF4-FFF2-40B4-BE49-F238E27FC236}">
                <a16:creationId xmlns:a16="http://schemas.microsoft.com/office/drawing/2014/main" id="{7668EAB0-1B97-4649-AD73-D42A03C400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25" t="19551" b="24845"/>
          <a:stretch/>
        </p:blipFill>
        <p:spPr>
          <a:xfrm rot="5400000">
            <a:off x="5870339" y="2359259"/>
            <a:ext cx="5575767" cy="2533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08896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185-f1-EcoliCellMembrane-1">
            <a:extLst>
              <a:ext uri="{FF2B5EF4-FFF2-40B4-BE49-F238E27FC236}">
                <a16:creationId xmlns:a16="http://schemas.microsoft.com/office/drawing/2014/main" id="{D3D250CA-C4BD-458E-AF50-CB2571C7C3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50" y="2219916"/>
            <a:ext cx="2592010" cy="2287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lpha-Helix (310-Helix and Pi-Helix) (Molecular Biology)">
            <a:extLst>
              <a:ext uri="{FF2B5EF4-FFF2-40B4-BE49-F238E27FC236}">
                <a16:creationId xmlns:a16="http://schemas.microsoft.com/office/drawing/2014/main" id="{B7F081D5-9B7C-46E8-85C2-6E5761630A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750" y="2122269"/>
            <a:ext cx="2946668" cy="2384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869A48-39C1-4C15-88AA-AB703DF5D4FC}"/>
              </a:ext>
            </a:extLst>
          </p:cNvPr>
          <p:cNvSpPr txBox="1"/>
          <p:nvPr/>
        </p:nvSpPr>
        <p:spPr>
          <a:xfrm>
            <a:off x="937701" y="4650096"/>
            <a:ext cx="23972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 lipid bilayer is ~ 3nm thick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159F6E-C99C-4057-BB0A-5D31C3C2E800}"/>
              </a:ext>
            </a:extLst>
          </p:cNvPr>
          <p:cNvSpPr txBox="1"/>
          <p:nvPr/>
        </p:nvSpPr>
        <p:spPr>
          <a:xfrm>
            <a:off x="6773299" y="4506983"/>
            <a:ext cx="4481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 alpha helix makes on complete turn in 0.54 nm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A49249-9B6A-4533-B11C-37724AB4FE43}"/>
              </a:ext>
            </a:extLst>
          </p:cNvPr>
          <p:cNvSpPr txBox="1"/>
          <p:nvPr/>
        </p:nvSpPr>
        <p:spPr>
          <a:xfrm>
            <a:off x="937701" y="5822435"/>
            <a:ext cx="107156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3nm / .54 nm/turn  =  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~ 6 turns 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of an alpha helix to span a membrane.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					(22 amino acids)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62A480F-52B7-4C88-8CD3-089E2F4AC90A}"/>
              </a:ext>
            </a:extLst>
          </p:cNvPr>
          <p:cNvSpPr txBox="1"/>
          <p:nvPr/>
        </p:nvSpPr>
        <p:spPr>
          <a:xfrm>
            <a:off x="3481899" y="560595"/>
            <a:ext cx="7772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1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many turns of the helix are required to span a membrane?</a:t>
            </a:r>
          </a:p>
        </p:txBody>
      </p:sp>
    </p:spTree>
    <p:extLst>
      <p:ext uri="{BB962C8B-B14F-4D97-AF65-F5344CB8AC3E}">
        <p14:creationId xmlns:p14="http://schemas.microsoft.com/office/powerpoint/2010/main" val="183402230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ED1F77DD-094D-4ADE-B490-1C2AAE515D1E}"/>
              </a:ext>
            </a:extLst>
          </p:cNvPr>
          <p:cNvSpPr txBox="1"/>
          <p:nvPr/>
        </p:nvSpPr>
        <p:spPr>
          <a:xfrm>
            <a:off x="298383" y="1035697"/>
            <a:ext cx="251219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 molecular dynamics simulation from the Klaus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Shulten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group at UIUC</a:t>
            </a:r>
          </a:p>
        </p:txBody>
      </p:sp>
      <p:pic>
        <p:nvPicPr>
          <p:cNvPr id="2" name="Online Media 1" title="Water Channels in Cell Membranes">
            <a:hlinkClick r:id="" action="ppaction://media"/>
            <a:extLst>
              <a:ext uri="{FF2B5EF4-FFF2-40B4-BE49-F238E27FC236}">
                <a16:creationId xmlns:a16="http://schemas.microsoft.com/office/drawing/2014/main" id="{FD180831-5E23-4C15-9FFA-A7F8116C394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735126" y="709127"/>
            <a:ext cx="9158491" cy="5174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172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A12D6-F39F-4287-AFAC-75E62FAAA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466" y="2103436"/>
            <a:ext cx="4935583" cy="1325563"/>
          </a:xfrm>
        </p:spPr>
        <p:txBody>
          <a:bodyPr/>
          <a:lstStyle/>
          <a:p>
            <a:r>
              <a:rPr lang="en-US"/>
              <a:t>Peter </a:t>
            </a:r>
            <a:r>
              <a:rPr lang="en-US" err="1"/>
              <a:t>Agre</a:t>
            </a:r>
            <a:r>
              <a:rPr lang="en-US"/>
              <a:t> with Aquaporin Model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F2628-0643-4EB7-B30F-DA18EA452D4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37B162-055A-4DA4-9BE2-79047E2A62F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523"/>
          <a:stretch/>
        </p:blipFill>
        <p:spPr>
          <a:xfrm>
            <a:off x="5688873" y="485178"/>
            <a:ext cx="5286103" cy="5887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5097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">
              <a:schemeClr val="bg2"/>
            </a:gs>
            <a:gs pos="42000">
              <a:schemeClr val="accent3">
                <a:lumMod val="45000"/>
                <a:lumOff val="55000"/>
              </a:schemeClr>
            </a:gs>
            <a:gs pos="83000">
              <a:schemeClr val="accent3">
                <a:lumMod val="45000"/>
                <a:lumOff val="55000"/>
              </a:schemeClr>
            </a:gs>
            <a:gs pos="100000">
              <a:schemeClr val="accent3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5">
            <a:extLst>
              <a:ext uri="{FF2B5EF4-FFF2-40B4-BE49-F238E27FC236}">
                <a16:creationId xmlns:a16="http://schemas.microsoft.com/office/drawing/2014/main" id="{9B789048-32EE-491B-8CBF-558344FDB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48309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72000"/>
                </a:schemeClr>
              </a:gs>
              <a:gs pos="25000">
                <a:schemeClr val="accent1">
                  <a:alpha val="55000"/>
                </a:schemeClr>
              </a:gs>
              <a:gs pos="94000">
                <a:schemeClr val="bg2">
                  <a:lumMod val="75000"/>
                  <a:alpha val="90000"/>
                </a:schemeClr>
              </a:gs>
              <a:gs pos="100000">
                <a:schemeClr val="bg2">
                  <a:lumMod val="75000"/>
                  <a:alpha val="90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Picture 17">
            <a:extLst>
              <a:ext uri="{FF2B5EF4-FFF2-40B4-BE49-F238E27FC236}">
                <a16:creationId xmlns:a16="http://schemas.microsoft.com/office/drawing/2014/main" id="{1B6DA64E-EB13-4B6B-B5C7-EDB6E8B29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6FD4E50-0D4C-4D51-96AE-E4D4B3841C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2349" y="2912701"/>
            <a:ext cx="4699246" cy="1446193"/>
          </a:xfrm>
        </p:spPr>
        <p:txBody>
          <a:bodyPr anchor="b">
            <a:normAutofit/>
          </a:bodyPr>
          <a:lstStyle/>
          <a:p>
            <a:r>
              <a:rPr lang="en-US" sz="2800" dirty="0">
                <a:solidFill>
                  <a:srgbClr val="000000"/>
                </a:solidFill>
              </a:rPr>
              <a:t>Purchase Kits and Models at </a:t>
            </a:r>
            <a:r>
              <a:rPr lang="en-US" sz="2800" dirty="0">
                <a:solidFill>
                  <a:srgbClr val="6F9725"/>
                </a:solidFill>
              </a:rPr>
              <a:t>3dmoleculardesigns.com. </a:t>
            </a:r>
          </a:p>
          <a:p>
            <a:r>
              <a:rPr lang="en-US" dirty="0"/>
              <a:t>Discount code: </a:t>
            </a:r>
            <a:r>
              <a:rPr lang="en-US" b="1" dirty="0"/>
              <a:t>WEBINAR20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F29A5C-024B-498F-B5BC-A10A39A26B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78431" y="576053"/>
            <a:ext cx="6225490" cy="1146876"/>
          </a:xfrm>
        </p:spPr>
        <p:txBody>
          <a:bodyPr anchor="t">
            <a:normAutofit/>
          </a:bodyPr>
          <a:lstStyle/>
          <a:p>
            <a:pPr algn="l"/>
            <a:r>
              <a:rPr lang="en-US" sz="4800" b="1" dirty="0">
                <a:solidFill>
                  <a:srgbClr val="586FCD"/>
                </a:solidFill>
              </a:rPr>
              <a:t>Thank you for attending!</a:t>
            </a:r>
          </a:p>
        </p:txBody>
      </p:sp>
      <p:sp>
        <p:nvSpPr>
          <p:cNvPr id="15" name="Freeform 67">
            <a:extLst>
              <a:ext uri="{FF2B5EF4-FFF2-40B4-BE49-F238E27FC236}">
                <a16:creationId xmlns:a16="http://schemas.microsoft.com/office/drawing/2014/main" id="{07500BEA-8A07-45E9-9219-40FBEECD55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80086"/>
            <a:ext cx="3209709" cy="2677914"/>
          </a:xfrm>
          <a:custGeom>
            <a:avLst/>
            <a:gdLst>
              <a:gd name="connsiteX0" fmla="*/ 1465277 w 3242130"/>
              <a:gd name="connsiteY0" fmla="*/ 0 h 2704964"/>
              <a:gd name="connsiteX1" fmla="*/ 3242130 w 3242130"/>
              <a:gd name="connsiteY1" fmla="*/ 1776853 h 2704964"/>
              <a:gd name="connsiteX2" fmla="*/ 3027674 w 3242130"/>
              <a:gd name="connsiteY2" fmla="*/ 2623807 h 2704964"/>
              <a:gd name="connsiteX3" fmla="*/ 2978369 w 3242130"/>
              <a:gd name="connsiteY3" fmla="*/ 2704964 h 2704964"/>
              <a:gd name="connsiteX4" fmla="*/ 0 w 3242130"/>
              <a:gd name="connsiteY4" fmla="*/ 2704964 h 2704964"/>
              <a:gd name="connsiteX5" fmla="*/ 0 w 3242130"/>
              <a:gd name="connsiteY5" fmla="*/ 772542 h 2704964"/>
              <a:gd name="connsiteX6" fmla="*/ 94171 w 3242130"/>
              <a:gd name="connsiteY6" fmla="*/ 646610 h 2704964"/>
              <a:gd name="connsiteX7" fmla="*/ 1465277 w 3242130"/>
              <a:gd name="connsiteY7" fmla="*/ 0 h 2704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242130" h="2704964">
                <a:moveTo>
                  <a:pt x="1465277" y="0"/>
                </a:moveTo>
                <a:cubicBezTo>
                  <a:pt x="2446606" y="0"/>
                  <a:pt x="3242130" y="795524"/>
                  <a:pt x="3242130" y="1776853"/>
                </a:cubicBezTo>
                <a:cubicBezTo>
                  <a:pt x="3242130" y="2083519"/>
                  <a:pt x="3164442" y="2372039"/>
                  <a:pt x="3027674" y="2623807"/>
                </a:cubicBezTo>
                <a:lnTo>
                  <a:pt x="2978369" y="2704964"/>
                </a:lnTo>
                <a:lnTo>
                  <a:pt x="0" y="2704964"/>
                </a:lnTo>
                <a:lnTo>
                  <a:pt x="0" y="772542"/>
                </a:lnTo>
                <a:lnTo>
                  <a:pt x="94171" y="646610"/>
                </a:lnTo>
                <a:cubicBezTo>
                  <a:pt x="420072" y="251709"/>
                  <a:pt x="913280" y="0"/>
                  <a:pt x="1465277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Oval 21">
            <a:extLst>
              <a:ext uri="{FF2B5EF4-FFF2-40B4-BE49-F238E27FC236}">
                <a16:creationId xmlns:a16="http://schemas.microsoft.com/office/drawing/2014/main" id="{F006ACBB-A8A7-4C1B-9832-A4BFEDD2E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14527" y="2905885"/>
            <a:ext cx="2765788" cy="2731720"/>
          </a:xfrm>
          <a:prstGeom prst="ellipse">
            <a:avLst/>
          </a:pr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 65">
            <a:extLst>
              <a:ext uri="{FF2B5EF4-FFF2-40B4-BE49-F238E27FC236}">
                <a16:creationId xmlns:a16="http://schemas.microsoft.com/office/drawing/2014/main" id="{46664683-CA82-4BDA-BCF2-58145807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090921" cy="3465906"/>
          </a:xfrm>
          <a:custGeom>
            <a:avLst/>
            <a:gdLst>
              <a:gd name="connsiteX0" fmla="*/ 0 w 4090921"/>
              <a:gd name="connsiteY0" fmla="*/ 0 h 3465906"/>
              <a:gd name="connsiteX1" fmla="*/ 3746474 w 4090921"/>
              <a:gd name="connsiteY1" fmla="*/ 0 h 3465906"/>
              <a:gd name="connsiteX2" fmla="*/ 3817144 w 4090921"/>
              <a:gd name="connsiteY2" fmla="*/ 116327 h 3465906"/>
              <a:gd name="connsiteX3" fmla="*/ 4090921 w 4090921"/>
              <a:gd name="connsiteY3" fmla="*/ 1197557 h 3465906"/>
              <a:gd name="connsiteX4" fmla="*/ 1822572 w 4090921"/>
              <a:gd name="connsiteY4" fmla="*/ 3465906 h 3465906"/>
              <a:gd name="connsiteX5" fmla="*/ 72204 w 4090921"/>
              <a:gd name="connsiteY5" fmla="*/ 2640438 h 3465906"/>
              <a:gd name="connsiteX6" fmla="*/ 0 w 4090921"/>
              <a:gd name="connsiteY6" fmla="*/ 2543882 h 34659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90921" h="3465906">
                <a:moveTo>
                  <a:pt x="0" y="0"/>
                </a:moveTo>
                <a:lnTo>
                  <a:pt x="3746474" y="0"/>
                </a:lnTo>
                <a:lnTo>
                  <a:pt x="3817144" y="116327"/>
                </a:lnTo>
                <a:cubicBezTo>
                  <a:pt x="3991744" y="437737"/>
                  <a:pt x="4090921" y="806065"/>
                  <a:pt x="4090921" y="1197557"/>
                </a:cubicBezTo>
                <a:cubicBezTo>
                  <a:pt x="4090921" y="2450332"/>
                  <a:pt x="3075348" y="3465906"/>
                  <a:pt x="1822572" y="3465906"/>
                </a:cubicBezTo>
                <a:cubicBezTo>
                  <a:pt x="1117886" y="3465906"/>
                  <a:pt x="488252" y="3144572"/>
                  <a:pt x="72204" y="2640438"/>
                </a:cubicBezTo>
                <a:lnTo>
                  <a:pt x="0" y="2543882"/>
                </a:ln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BE1389DE-461A-9B48-9606-C235C543486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3438" l="9620" r="90828">
                        <a14:foregroundMark x1="20134" y1="60625" x2="20134" y2="60625"/>
                        <a14:foregroundMark x1="23714" y1="57500" x2="23714" y2="57500"/>
                        <a14:foregroundMark x1="21924" y1="56563" x2="21924" y2="56563"/>
                        <a14:foregroundMark x1="18345" y1="57813" x2="18345" y2="57813"/>
                        <a14:foregroundMark x1="19239" y1="55000" x2="19239" y2="55000"/>
                        <a14:foregroundMark x1="28412" y1="55625" x2="28412" y2="55625"/>
                        <a14:foregroundMark x1="26398" y1="58438" x2="26398" y2="58438"/>
                        <a14:foregroundMark x1="22148" y1="65000" x2="22148" y2="65000"/>
                        <a14:foregroundMark x1="32215" y1="66250" x2="32215" y2="66250"/>
                        <a14:foregroundMark x1="19239" y1="67500" x2="19239" y2="67500"/>
                        <a14:foregroundMark x1="17897" y1="70313" x2="17897" y2="70313"/>
                        <a14:foregroundMark x1="18568" y1="69375" x2="18568" y2="69375"/>
                        <a14:foregroundMark x1="40940" y1="74063" x2="40940" y2="74063"/>
                        <a14:foregroundMark x1="31544" y1="85938" x2="31544" y2="85938"/>
                        <a14:foregroundMark x1="38255" y1="24688" x2="38255" y2="24688"/>
                        <a14:foregroundMark x1="38255" y1="22813" x2="38255" y2="22813"/>
                        <a14:foregroundMark x1="40492" y1="23125" x2="46756" y2="26563"/>
                        <a14:foregroundMark x1="46756" y1="26563" x2="50783" y2="33438"/>
                        <a14:foregroundMark x1="50783" y1="33438" x2="55034" y2="26563"/>
                        <a14:foregroundMark x1="55034" y1="26563" x2="49664" y2="20938"/>
                        <a14:foregroundMark x1="49664" y1="20938" x2="42953" y2="20938"/>
                        <a14:foregroundMark x1="42953" y1="20938" x2="39374" y2="23125"/>
                        <a14:foregroundMark x1="38255" y1="21875" x2="38255" y2="21875"/>
                        <a14:foregroundMark x1="36689" y1="22188" x2="36689" y2="22188"/>
                        <a14:foregroundMark x1="46309" y1="20313" x2="59284" y2="21250"/>
                        <a14:foregroundMark x1="49441" y1="19688" x2="59508" y2="20938"/>
                        <a14:foregroundMark x1="49217" y1="20313" x2="42282" y2="19688"/>
                        <a14:foregroundMark x1="42282" y1="19688" x2="36465" y2="22188"/>
                        <a14:foregroundMark x1="38926" y1="51250" x2="38926" y2="51250"/>
                        <a14:foregroundMark x1="26174" y1="65938" x2="26174" y2="65938"/>
                        <a14:foregroundMark x1="27964" y1="63125" x2="27964" y2="63125"/>
                        <a14:foregroundMark x1="23266" y1="70625" x2="23266" y2="70625"/>
                        <a14:foregroundMark x1="39374" y1="58750" x2="39374" y2="58750"/>
                        <a14:foregroundMark x1="39374" y1="57813" x2="39374" y2="57813"/>
                        <a14:foregroundMark x1="39821" y1="61250" x2="39821" y2="61250"/>
                        <a14:foregroundMark x1="25056" y1="78750" x2="25056" y2="78750"/>
                        <a14:foregroundMark x1="54139" y1="75313" x2="54139" y2="75313"/>
                        <a14:foregroundMark x1="48546" y1="74063" x2="48546" y2="74063"/>
                        <a14:foregroundMark x1="47427" y1="73125" x2="47427" y2="73125"/>
                        <a14:foregroundMark x1="61298" y1="83125" x2="61298" y2="83125"/>
                        <a14:foregroundMark x1="57718" y1="83750" x2="57718" y2="83750"/>
                        <a14:foregroundMark x1="59955" y1="82500" x2="59955" y2="82500"/>
                        <a14:foregroundMark x1="62640" y1="83125" x2="62640" y2="83125"/>
                        <a14:foregroundMark x1="62640" y1="80938" x2="62640" y2="80938"/>
                        <a14:foregroundMark x1="61521" y1="79688" x2="61521" y2="79688"/>
                        <a14:foregroundMark x1="62192" y1="78438" x2="63087" y2="84063"/>
                        <a14:foregroundMark x1="56823" y1="63750" x2="71812" y2="62813"/>
                        <a14:foregroundMark x1="71812" y1="62813" x2="84787" y2="65000"/>
                        <a14:foregroundMark x1="84787" y1="65000" x2="86130" y2="74375"/>
                        <a14:foregroundMark x1="86130" y1="74375" x2="79195" y2="79688"/>
                        <a14:foregroundMark x1="79195" y1="79688" x2="64430" y2="80625"/>
                        <a14:foregroundMark x1="64430" y1="80625" x2="63311" y2="78750"/>
                        <a14:foregroundMark x1="39150" y1="58750" x2="27740" y2="42188"/>
                        <a14:foregroundMark x1="27740" y1="42188" x2="20134" y2="38750"/>
                        <a14:foregroundMark x1="20134" y1="38750" x2="13423" y2="39063"/>
                        <a14:foregroundMark x1="13423" y1="39063" x2="9396" y2="47500"/>
                        <a14:foregroundMark x1="9396" y1="47500" x2="11186" y2="59375"/>
                        <a14:foregroundMark x1="11186" y1="59375" x2="27069" y2="92188"/>
                        <a14:foregroundMark x1="27069" y1="92188" x2="34228" y2="86875"/>
                        <a14:foregroundMark x1="34228" y1="86875" x2="38255" y2="79375"/>
                        <a14:foregroundMark x1="38255" y1="79375" x2="51454" y2="66563"/>
                        <a14:foregroundMark x1="31991" y1="31250" x2="35123" y2="22813"/>
                        <a14:foregroundMark x1="35123" y1="22813" x2="41387" y2="17500"/>
                        <a14:foregroundMark x1="41387" y1="17500" x2="56152" y2="15000"/>
                        <a14:foregroundMark x1="56152" y1="15000" x2="59732" y2="22500"/>
                        <a14:foregroundMark x1="59732" y1="22500" x2="61745" y2="54688"/>
                        <a14:foregroundMark x1="61745" y1="54688" x2="68009" y2="59062"/>
                        <a14:foregroundMark x1="68009" y1="59062" x2="74273" y2="58750"/>
                        <a14:foregroundMark x1="74273" y1="58750" x2="81432" y2="59062"/>
                        <a14:foregroundMark x1="81432" y1="59062" x2="87696" y2="65938"/>
                        <a14:foregroundMark x1="87696" y1="65938" x2="90828" y2="74375"/>
                        <a14:foregroundMark x1="90828" y1="74375" x2="85682" y2="81250"/>
                        <a14:foregroundMark x1="85682" y1="81250" x2="47875" y2="87500"/>
                        <a14:foregroundMark x1="47875" y1="87500" x2="36689" y2="85000"/>
                        <a14:foregroundMark x1="14318" y1="67813" x2="15213" y2="77500"/>
                        <a14:foregroundMark x1="15213" y1="77500" x2="17897" y2="86250"/>
                        <a14:foregroundMark x1="17897" y1="86250" x2="22595" y2="92500"/>
                        <a14:foregroundMark x1="22595" y1="92500" x2="29083" y2="93438"/>
                        <a14:foregroundMark x1="29083" y1="93438" x2="31991" y2="915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631" t="16112" r="13510"/>
          <a:stretch/>
        </p:blipFill>
        <p:spPr>
          <a:xfrm>
            <a:off x="3539794" y="3249171"/>
            <a:ext cx="2515254" cy="204514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781BEBD-6EC1-460F-A072-647D5B303AE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17857" y="4860794"/>
            <a:ext cx="1795355" cy="18774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E7033E1-0B34-4206-BB7D-7269C80243E5}"/>
              </a:ext>
            </a:extLst>
          </p:cNvPr>
          <p:cNvSpPr txBox="1"/>
          <p:nvPr/>
        </p:nvSpPr>
        <p:spPr>
          <a:xfrm>
            <a:off x="6180315" y="6134725"/>
            <a:ext cx="5209673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Contact us at: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586FCD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Ask3DMD@3DMoleculardesgins.com</a:t>
            </a:r>
            <a:endParaRPr kumimoji="0" lang="en-US" sz="1800" b="0" i="0" u="sng" strike="noStrike" kern="1200" cap="none" spc="0" normalizeH="0" baseline="0" noProof="0" dirty="0">
              <a:ln>
                <a:noFill/>
              </a:ln>
              <a:solidFill>
                <a:srgbClr val="586FCD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8" name="Picture 27" descr="A picture containing person, hand, holding, indoor&#10;&#10;Description automatically generated">
            <a:extLst>
              <a:ext uri="{FF2B5EF4-FFF2-40B4-BE49-F238E27FC236}">
                <a16:creationId xmlns:a16="http://schemas.microsoft.com/office/drawing/2014/main" id="{6D1A3909-9365-4C1B-A029-F170273BBC3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foregroundMark x1="40781" y1="31878" x2="40781" y2="31878"/>
                        <a14:foregroundMark x1="46719" y1="37555" x2="46719" y2="37555"/>
                        <a14:foregroundMark x1="58750" y1="11790" x2="58750" y2="11790"/>
                        <a14:foregroundMark x1="60313" y1="15721" x2="60313" y2="15721"/>
                        <a14:foregroundMark x1="65938" y1="16594" x2="65938" y2="16594"/>
                        <a14:foregroundMark x1="61875" y1="82751" x2="61875" y2="82751"/>
                        <a14:foregroundMark x1="76719" y1="53493" x2="76719" y2="53493"/>
                        <a14:foregroundMark x1="75313" y1="52402" x2="75313" y2="52402"/>
                        <a14:backgroundMark x1="25781" y1="76638" x2="25781" y2="76638"/>
                        <a14:backgroundMark x1="79844" y1="78384" x2="79844" y2="78384"/>
                        <a14:backgroundMark x1="74219" y1="68996" x2="74219" y2="689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2091">
            <a:off x="1405003" y="1058458"/>
            <a:ext cx="2658368" cy="1902394"/>
          </a:xfrm>
          <a:prstGeom prst="rect">
            <a:avLst/>
          </a:prstGeom>
        </p:spPr>
      </p:pic>
      <p:pic>
        <p:nvPicPr>
          <p:cNvPr id="30" name="Picture 29" descr="A picture containing person, hand&#10;&#10;Description automatically generated">
            <a:extLst>
              <a:ext uri="{FF2B5EF4-FFF2-40B4-BE49-F238E27FC236}">
                <a16:creationId xmlns:a16="http://schemas.microsoft.com/office/drawing/2014/main" id="{FD439C1D-4A20-41B1-A667-49FF4F6240C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56871" y1="18805" x2="56871" y2="18805"/>
                        <a14:backgroundMark x1="57566" y1="20230" x2="57566" y2="20230"/>
                        <a14:backgroundMark x1="63706" y1="25439" x2="63706" y2="25439"/>
                        <a14:backgroundMark x1="48830" y1="26754" x2="48830" y2="26754"/>
                        <a14:backgroundMark x1="50037" y1="30866" x2="50037" y2="30866"/>
                        <a14:backgroundMark x1="43275" y1="32401" x2="43275" y2="32401"/>
                        <a14:backgroundMark x1="58224" y1="74507" x2="58224" y2="74507"/>
                        <a14:backgroundMark x1="54130" y1="73904" x2="54130" y2="73904"/>
                        <a14:backgroundMark x1="53436" y1="73904" x2="53436" y2="7390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98347" y="-134257"/>
            <a:ext cx="3336450" cy="2224300"/>
          </a:xfrm>
          <a:prstGeom prst="rect">
            <a:avLst/>
          </a:prstGeom>
        </p:spPr>
      </p:pic>
      <p:sp>
        <p:nvSpPr>
          <p:cNvPr id="31" name="Subtitle 2">
            <a:extLst>
              <a:ext uri="{FF2B5EF4-FFF2-40B4-BE49-F238E27FC236}">
                <a16:creationId xmlns:a16="http://schemas.microsoft.com/office/drawing/2014/main" id="{9AA7890A-24DB-4437-BE34-D514E1949C6D}"/>
              </a:ext>
            </a:extLst>
          </p:cNvPr>
          <p:cNvSpPr txBox="1">
            <a:spLocks/>
          </p:cNvSpPr>
          <p:nvPr/>
        </p:nvSpPr>
        <p:spPr>
          <a:xfrm>
            <a:off x="6483095" y="1710591"/>
            <a:ext cx="4798500" cy="11468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For a Certificate of Participation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srgbClr val="8CBDD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Click the link in the chat</a:t>
            </a:r>
          </a:p>
        </p:txBody>
      </p:sp>
      <p:sp>
        <p:nvSpPr>
          <p:cNvPr id="32" name="Subtitle 2">
            <a:extLst>
              <a:ext uri="{FF2B5EF4-FFF2-40B4-BE49-F238E27FC236}">
                <a16:creationId xmlns:a16="http://schemas.microsoft.com/office/drawing/2014/main" id="{CEBE3650-9077-481E-8886-BEA470EF37D1}"/>
              </a:ext>
            </a:extLst>
          </p:cNvPr>
          <p:cNvSpPr txBox="1">
            <a:spLocks/>
          </p:cNvSpPr>
          <p:nvPr/>
        </p:nvSpPr>
        <p:spPr>
          <a:xfrm>
            <a:off x="6532722" y="4726971"/>
            <a:ext cx="4798500" cy="11468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Attend a Summer Course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cbm.msoe.edu</a:t>
            </a:r>
            <a:endParaRPr kumimoji="0" lang="en-US" sz="2800" b="0" i="1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4063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31" grpId="0"/>
      <p:bldP spid="3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D6A67-DCA8-4317-A54D-787D4EA73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4900" y="301625"/>
            <a:ext cx="7848600" cy="1325563"/>
          </a:xfrm>
        </p:spPr>
        <p:txBody>
          <a:bodyPr anchor="ctr">
            <a:normAutofit/>
          </a:bodyPr>
          <a:lstStyle/>
          <a:p>
            <a:r>
              <a:rPr lang="en-US"/>
              <a:t>Invite your colleagues to register!</a:t>
            </a:r>
          </a:p>
        </p:txBody>
      </p:sp>
      <p:graphicFrame>
        <p:nvGraphicFramePr>
          <p:cNvPr id="22" name="Content Placeholder 3">
            <a:extLst>
              <a:ext uri="{FF2B5EF4-FFF2-40B4-BE49-F238E27FC236}">
                <a16:creationId xmlns:a16="http://schemas.microsoft.com/office/drawing/2014/main" id="{6D2E8EE8-1712-4106-8CD8-C2BEB3B181A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996709427"/>
              </p:ext>
            </p:extLst>
          </p:nvPr>
        </p:nvGraphicFramePr>
        <p:xfrm>
          <a:off x="4135120" y="1813099"/>
          <a:ext cx="7218680" cy="43513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0" name="TextBox 39">
            <a:extLst>
              <a:ext uri="{FF2B5EF4-FFF2-40B4-BE49-F238E27FC236}">
                <a16:creationId xmlns:a16="http://schemas.microsoft.com/office/drawing/2014/main" id="{B6F588B5-4B77-479C-A615-47B21A57759A}"/>
              </a:ext>
            </a:extLst>
          </p:cNvPr>
          <p:cNvSpPr txBox="1"/>
          <p:nvPr/>
        </p:nvSpPr>
        <p:spPr>
          <a:xfrm>
            <a:off x="3644900" y="637857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  <a:sym typeface="Arial"/>
              </a:rPr>
              <a:t>https://www.3dmoleculardesigns.com/Webinars4.htm</a:t>
            </a:r>
          </a:p>
        </p:txBody>
      </p:sp>
      <p:pic>
        <p:nvPicPr>
          <p:cNvPr id="1032" name="Picture 8">
            <a:extLst>
              <a:ext uri="{FF2B5EF4-FFF2-40B4-BE49-F238E27FC236}">
                <a16:creationId xmlns:a16="http://schemas.microsoft.com/office/drawing/2014/main" id="{EDC54058-1751-4822-9294-392F4CDF62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0900" y="1903920"/>
            <a:ext cx="1524000" cy="119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A021F208-F396-4422-85C2-CFA280C992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1915" y="3475140"/>
            <a:ext cx="1372985" cy="1055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606518B-CC60-440B-BA03-24F77D3B15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1915" y="4930043"/>
            <a:ext cx="1524000" cy="111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63016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rkshopPPTemplateUpperLeftLogo" id="{A5821354-2A34-48CB-A707-015A1345DBF7}" vid="{88B938EB-2674-4139-8E75-755DF4364DE0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rkshopPPTemplateUpperLeftLogo" id="{A5821354-2A34-48CB-A707-015A1345DBF7}" vid="{88B938EB-2674-4139-8E75-755DF4364DE0}"/>
    </a:ext>
  </a:extLst>
</a:theme>
</file>

<file path=ppt/theme/theme5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B964E229AE904C840342B739320C07" ma:contentTypeVersion="13" ma:contentTypeDescription="Create a new document." ma:contentTypeScope="" ma:versionID="9f6928aba159e848acb52affd70fa29c">
  <xsd:schema xmlns:xsd="http://www.w3.org/2001/XMLSchema" xmlns:xs="http://www.w3.org/2001/XMLSchema" xmlns:p="http://schemas.microsoft.com/office/2006/metadata/properties" xmlns:ns1="http://schemas.microsoft.com/sharepoint/v3" xmlns:ns2="256d1f37-a5bf-40ea-9e3b-df9e783b5a8c" xmlns:ns3="fccfdd5f-3cf6-48f3-9c58-398738ebd059" targetNamespace="http://schemas.microsoft.com/office/2006/metadata/properties" ma:root="true" ma:fieldsID="9be2483742389b7cb51951385911b941" ns1:_="" ns2:_="" ns3:_="">
    <xsd:import namespace="http://schemas.microsoft.com/sharepoint/v3"/>
    <xsd:import namespace="256d1f37-a5bf-40ea-9e3b-df9e783b5a8c"/>
    <xsd:import namespace="fccfdd5f-3cf6-48f3-9c58-398738ebd059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9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0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56d1f37-a5bf-40ea-9e3b-df9e783b5a8c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cfdd5f-3cf6-48f3-9c58-398738ebd0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91D679C-C911-4C8E-8BD8-1E1E6B10F7B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D5962CB-8C63-4229-A667-B44985094579}">
  <ds:schemaRefs>
    <ds:schemaRef ds:uri="256d1f37-a5bf-40ea-9e3b-df9e783b5a8c"/>
    <ds:schemaRef ds:uri="http://schemas.microsoft.com/sharepoint/v3"/>
    <ds:schemaRef ds:uri="fccfdd5f-3cf6-48f3-9c58-398738ebd059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75C42401-DFDC-42D8-83BB-DC5822019D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256d1f37-a5bf-40ea-9e3b-df9e783b5a8c"/>
    <ds:schemaRef ds:uri="fccfdd5f-3cf6-48f3-9c58-398738ebd05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415</TotalTime>
  <Words>595</Words>
  <Application>Microsoft Office PowerPoint</Application>
  <PresentationFormat>Widescreen</PresentationFormat>
  <Paragraphs>99</Paragraphs>
  <Slides>37</Slides>
  <Notes>2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37</vt:i4>
      </vt:variant>
    </vt:vector>
  </HeadingPairs>
  <TitlesOfParts>
    <vt:vector size="46" baseType="lpstr">
      <vt:lpstr>Alfred Serif Regular</vt:lpstr>
      <vt:lpstr>Arial</vt:lpstr>
      <vt:lpstr>Calibri</vt:lpstr>
      <vt:lpstr>Calibri Light</vt:lpstr>
      <vt:lpstr>Office Theme</vt:lpstr>
      <vt:lpstr>1_Office Theme</vt:lpstr>
      <vt:lpstr>2_Office Theme</vt:lpstr>
      <vt:lpstr>3_Office Theme</vt:lpstr>
      <vt:lpstr>4_Office Theme</vt:lpstr>
      <vt:lpstr>Celebrate World Water Day!   Aquaporin Channels</vt:lpstr>
      <vt:lpstr>PowerPoint Presentation</vt:lpstr>
      <vt:lpstr>PowerPoint Presentation</vt:lpstr>
      <vt:lpstr>Alice Scheele Patrick Henry High School Ashland, VA  Biology teacher for 13 years (AP, IB, Dual Enrollment and Intro)</vt:lpstr>
      <vt:lpstr>PowerPoint Presentation</vt:lpstr>
      <vt:lpstr>Workshop Learning Goals: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2003 Nobel Prize in Chemistry</vt:lpstr>
      <vt:lpstr>PowerPoint Presentation</vt:lpstr>
      <vt:lpstr>1992 “Model” of Aquaporin</vt:lpstr>
      <vt:lpstr>Micro-injection of aquaporin (CHIP28) mRNA into frog oocytes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Peter Agre with Aquaporin Model</vt:lpstr>
      <vt:lpstr>Thank you for attending!</vt:lpstr>
      <vt:lpstr>Invite your colleagues to register!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Alice Scheele Patrick Henry High School Ashland, VA  Biology teacher for 12 years (AP, IB, Dual Enrollment and Intro)</dc:title>
  <dc:creator>Kris Herman</dc:creator>
  <cp:lastModifiedBy>Rachel Mosey</cp:lastModifiedBy>
  <cp:revision>15</cp:revision>
  <dcterms:created xsi:type="dcterms:W3CDTF">2020-10-27T04:35:57Z</dcterms:created>
  <dcterms:modified xsi:type="dcterms:W3CDTF">2021-03-23T19:58:36Z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0x01010087B964E229AE904C840342B739320C07</vt:lpwstr>
  </property>
</Properties>
</file>