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2"/>
  </p:notesMasterIdLst>
  <p:sldIdLst>
    <p:sldId id="283" r:id="rId6"/>
    <p:sldId id="287" r:id="rId7"/>
    <p:sldId id="305" r:id="rId8"/>
    <p:sldId id="276" r:id="rId9"/>
    <p:sldId id="256" r:id="rId10"/>
    <p:sldId id="310" r:id="rId11"/>
    <p:sldId id="306" r:id="rId12"/>
    <p:sldId id="307" r:id="rId13"/>
    <p:sldId id="308" r:id="rId14"/>
    <p:sldId id="258" r:id="rId15"/>
    <p:sldId id="260" r:id="rId16"/>
    <p:sldId id="261" r:id="rId17"/>
    <p:sldId id="262" r:id="rId18"/>
    <p:sldId id="289" r:id="rId19"/>
    <p:sldId id="290" r:id="rId20"/>
    <p:sldId id="303" r:id="rId21"/>
    <p:sldId id="298" r:id="rId22"/>
    <p:sldId id="304" r:id="rId23"/>
    <p:sldId id="263" r:id="rId24"/>
    <p:sldId id="257" r:id="rId25"/>
    <p:sldId id="264" r:id="rId26"/>
    <p:sldId id="309" r:id="rId27"/>
    <p:sldId id="311" r:id="rId28"/>
    <p:sldId id="285" r:id="rId29"/>
    <p:sldId id="259" r:id="rId30"/>
    <p:sldId id="26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9725"/>
    <a:srgbClr val="4E6A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7BF13F-AB78-4E3C-BF46-DA3F511CD4CC}" v="336" dt="2021-01-14T00:43:03.8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9" d="100"/>
          <a:sy n="119" d="100"/>
        </p:scale>
        <p:origin x="23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8D3FCF-0F1B-4D87-B92E-2036B9957047}"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774CB552-ACA7-4777-A599-C9AF1B98F5A2}">
      <dgm:prSet custT="1"/>
      <dgm:spPr/>
      <dgm:t>
        <a:bodyPr/>
        <a:lstStyle/>
        <a:p>
          <a:endParaRPr lang="en-US" sz="1900" b="1"/>
        </a:p>
        <a:p>
          <a:r>
            <a:rPr lang="en-US" sz="1900" b="1"/>
            <a:t>Questions for the Speaker should be entered into the Q&amp;A Box</a:t>
          </a:r>
        </a:p>
        <a:p>
          <a:endParaRPr lang="en-US" sz="1900" b="1"/>
        </a:p>
        <a:p>
          <a:endParaRPr lang="en-US" sz="1900" b="1"/>
        </a:p>
        <a:p>
          <a:endParaRPr lang="en-US" sz="1900" b="1"/>
        </a:p>
        <a:p>
          <a:r>
            <a:rPr lang="en-US" sz="1900" b="1"/>
            <a:t>Comments and Questions for 3D Molecular Designs Staff should be entered into the Chat box. </a:t>
          </a:r>
        </a:p>
        <a:p>
          <a:endParaRPr lang="en-US" sz="1900" b="1" i="0"/>
        </a:p>
        <a:p>
          <a:endParaRPr lang="en-US" sz="1800" b="1" i="0"/>
        </a:p>
        <a:p>
          <a:endParaRPr lang="en-US" sz="1800" b="1" i="0"/>
        </a:p>
        <a:p>
          <a:r>
            <a:rPr lang="en-US" sz="1800" b="1" i="0"/>
            <a:t>Use the Raise Hand button to participate in discussion when applicable.</a:t>
          </a:r>
        </a:p>
      </dgm:t>
    </dgm:pt>
    <dgm:pt modelId="{3C5700B2-10E5-4977-AD95-9765DD0257B3}" type="parTrans" cxnId="{1B068FF4-8246-4301-BE0E-9978EC5512CA}">
      <dgm:prSet/>
      <dgm:spPr/>
      <dgm:t>
        <a:bodyPr/>
        <a:lstStyle/>
        <a:p>
          <a:endParaRPr lang="en-US"/>
        </a:p>
      </dgm:t>
    </dgm:pt>
    <dgm:pt modelId="{EC7D7351-B0B6-4A41-9224-715043CF73F8}" type="sibTrans" cxnId="{1B068FF4-8246-4301-BE0E-9978EC5512CA}">
      <dgm:prSet/>
      <dgm:spPr/>
      <dgm:t>
        <a:bodyPr/>
        <a:lstStyle/>
        <a:p>
          <a:endParaRPr lang="en-US"/>
        </a:p>
      </dgm:t>
    </dgm:pt>
    <dgm:pt modelId="{4DB75840-C18D-4AF0-8DA0-06208F15BD8F}">
      <dgm:prSet custT="1"/>
      <dgm:spPr/>
      <dgm:t>
        <a:bodyPr/>
        <a:lstStyle/>
        <a:p>
          <a:endParaRPr lang="en-US" sz="1200"/>
        </a:p>
      </dgm:t>
    </dgm:pt>
    <dgm:pt modelId="{331EB0EA-DDCB-4EDA-B040-B332EC8AB7E9}" type="parTrans" cxnId="{92475B34-2C13-4DFA-8CE3-FA242B777827}">
      <dgm:prSet/>
      <dgm:spPr/>
      <dgm:t>
        <a:bodyPr/>
        <a:lstStyle/>
        <a:p>
          <a:endParaRPr lang="en-US"/>
        </a:p>
      </dgm:t>
    </dgm:pt>
    <dgm:pt modelId="{E98C58D2-3B18-42F8-B1C9-FECD8B6A9A54}" type="sibTrans" cxnId="{92475B34-2C13-4DFA-8CE3-FA242B777827}">
      <dgm:prSet/>
      <dgm:spPr/>
      <dgm:t>
        <a:bodyPr/>
        <a:lstStyle/>
        <a:p>
          <a:endParaRPr lang="en-US"/>
        </a:p>
      </dgm:t>
    </dgm:pt>
    <dgm:pt modelId="{75C5F92D-8674-48A4-B20A-DBE3D2F57260}">
      <dgm:prSet/>
      <dgm:spPr/>
      <dgm:t>
        <a:bodyPr/>
        <a:lstStyle/>
        <a:p>
          <a:endParaRPr lang="en-US"/>
        </a:p>
      </dgm:t>
    </dgm:pt>
    <dgm:pt modelId="{9E3762F2-B408-48CE-8D8B-EE5E172999E9}" type="parTrans" cxnId="{369D8178-EA74-4B0C-9B54-8C02401E1A74}">
      <dgm:prSet/>
      <dgm:spPr/>
      <dgm:t>
        <a:bodyPr/>
        <a:lstStyle/>
        <a:p>
          <a:endParaRPr lang="en-US"/>
        </a:p>
      </dgm:t>
    </dgm:pt>
    <dgm:pt modelId="{87DAEB3F-3DCE-4390-AF8D-97FD61737F7A}" type="sibTrans" cxnId="{369D8178-EA74-4B0C-9B54-8C02401E1A74}">
      <dgm:prSet/>
      <dgm:spPr/>
      <dgm:t>
        <a:bodyPr/>
        <a:lstStyle/>
        <a:p>
          <a:endParaRPr lang="en-US"/>
        </a:p>
      </dgm:t>
    </dgm:pt>
    <dgm:pt modelId="{C2DD2728-101C-41E4-932A-106320507145}" type="pres">
      <dgm:prSet presAssocID="{BE8D3FCF-0F1B-4D87-B92E-2036B9957047}" presName="vert0" presStyleCnt="0">
        <dgm:presLayoutVars>
          <dgm:dir/>
          <dgm:animOne val="branch"/>
          <dgm:animLvl val="lvl"/>
        </dgm:presLayoutVars>
      </dgm:prSet>
      <dgm:spPr/>
    </dgm:pt>
    <dgm:pt modelId="{E6BDEC5F-5704-49F9-832A-5E855B7C1AE7}" type="pres">
      <dgm:prSet presAssocID="{774CB552-ACA7-4777-A599-C9AF1B98F5A2}" presName="thickLine" presStyleLbl="alignNode1" presStyleIdx="0" presStyleCnt="3"/>
      <dgm:spPr/>
    </dgm:pt>
    <dgm:pt modelId="{18197980-3318-437E-B71C-D6017D95F9CB}" type="pres">
      <dgm:prSet presAssocID="{774CB552-ACA7-4777-A599-C9AF1B98F5A2}" presName="horz1" presStyleCnt="0"/>
      <dgm:spPr/>
    </dgm:pt>
    <dgm:pt modelId="{26C16624-4D20-42F3-A523-02909852BA4F}" type="pres">
      <dgm:prSet presAssocID="{774CB552-ACA7-4777-A599-C9AF1B98F5A2}" presName="tx1" presStyleLbl="revTx" presStyleIdx="0" presStyleCnt="3" custLinFactNeighborY="-701"/>
      <dgm:spPr/>
    </dgm:pt>
    <dgm:pt modelId="{D757F27B-4454-425E-9D88-B82649DEFAD0}" type="pres">
      <dgm:prSet presAssocID="{774CB552-ACA7-4777-A599-C9AF1B98F5A2}" presName="vert1" presStyleCnt="0"/>
      <dgm:spPr/>
    </dgm:pt>
    <dgm:pt modelId="{A07D1F01-BE16-41F4-8CCF-D34405A1C613}" type="pres">
      <dgm:prSet presAssocID="{4DB75840-C18D-4AF0-8DA0-06208F15BD8F}" presName="thickLine" presStyleLbl="alignNode1" presStyleIdx="1" presStyleCnt="3"/>
      <dgm:spPr/>
    </dgm:pt>
    <dgm:pt modelId="{700B877E-B91B-45A9-9D4F-F88579E4C5AB}" type="pres">
      <dgm:prSet presAssocID="{4DB75840-C18D-4AF0-8DA0-06208F15BD8F}" presName="horz1" presStyleCnt="0"/>
      <dgm:spPr/>
    </dgm:pt>
    <dgm:pt modelId="{DE511CC3-D4EE-48FF-A8D8-1F64DB5DB364}" type="pres">
      <dgm:prSet presAssocID="{4DB75840-C18D-4AF0-8DA0-06208F15BD8F}" presName="tx1" presStyleLbl="revTx" presStyleIdx="1" presStyleCnt="3"/>
      <dgm:spPr/>
    </dgm:pt>
    <dgm:pt modelId="{961770CA-6D7A-486E-A4CA-33ACACDB43BF}" type="pres">
      <dgm:prSet presAssocID="{4DB75840-C18D-4AF0-8DA0-06208F15BD8F}" presName="vert1" presStyleCnt="0"/>
      <dgm:spPr/>
    </dgm:pt>
    <dgm:pt modelId="{BB9D4DA5-9080-405A-9EED-C3C70F2505CD}" type="pres">
      <dgm:prSet presAssocID="{75C5F92D-8674-48A4-B20A-DBE3D2F57260}" presName="thickLine" presStyleLbl="alignNode1" presStyleIdx="2" presStyleCnt="3"/>
      <dgm:spPr/>
    </dgm:pt>
    <dgm:pt modelId="{B94D67DF-A647-4490-95D5-F843255DE04A}" type="pres">
      <dgm:prSet presAssocID="{75C5F92D-8674-48A4-B20A-DBE3D2F57260}" presName="horz1" presStyleCnt="0"/>
      <dgm:spPr/>
    </dgm:pt>
    <dgm:pt modelId="{8E98B293-9D8A-4C57-B8B7-40799B122A74}" type="pres">
      <dgm:prSet presAssocID="{75C5F92D-8674-48A4-B20A-DBE3D2F57260}" presName="tx1" presStyleLbl="revTx" presStyleIdx="2" presStyleCnt="3"/>
      <dgm:spPr/>
    </dgm:pt>
    <dgm:pt modelId="{BA70F5F5-8DEB-4370-B2E9-4E50FF8EE106}" type="pres">
      <dgm:prSet presAssocID="{75C5F92D-8674-48A4-B20A-DBE3D2F57260}" presName="vert1" presStyleCnt="0"/>
      <dgm:spPr/>
    </dgm:pt>
  </dgm:ptLst>
  <dgm:cxnLst>
    <dgm:cxn modelId="{92475B34-2C13-4DFA-8CE3-FA242B777827}" srcId="{BE8D3FCF-0F1B-4D87-B92E-2036B9957047}" destId="{4DB75840-C18D-4AF0-8DA0-06208F15BD8F}" srcOrd="1" destOrd="0" parTransId="{331EB0EA-DDCB-4EDA-B040-B332EC8AB7E9}" sibTransId="{E98C58D2-3B18-42F8-B1C9-FECD8B6A9A54}"/>
    <dgm:cxn modelId="{369D8178-EA74-4B0C-9B54-8C02401E1A74}" srcId="{BE8D3FCF-0F1B-4D87-B92E-2036B9957047}" destId="{75C5F92D-8674-48A4-B20A-DBE3D2F57260}" srcOrd="2" destOrd="0" parTransId="{9E3762F2-B408-48CE-8D8B-EE5E172999E9}" sibTransId="{87DAEB3F-3DCE-4390-AF8D-97FD61737F7A}"/>
    <dgm:cxn modelId="{E16A9459-E635-4E58-9F17-F0A82B1CE7E7}" type="presOf" srcId="{774CB552-ACA7-4777-A599-C9AF1B98F5A2}" destId="{26C16624-4D20-42F3-A523-02909852BA4F}" srcOrd="0" destOrd="0" presId="urn:microsoft.com/office/officeart/2008/layout/LinedList"/>
    <dgm:cxn modelId="{77FB138B-FC7E-45E2-B90E-0921F33B8FC0}" type="presOf" srcId="{4DB75840-C18D-4AF0-8DA0-06208F15BD8F}" destId="{DE511CC3-D4EE-48FF-A8D8-1F64DB5DB364}" srcOrd="0" destOrd="0" presId="urn:microsoft.com/office/officeart/2008/layout/LinedList"/>
    <dgm:cxn modelId="{53CE9AE7-BB6E-470A-AFC5-FC8651452623}" type="presOf" srcId="{75C5F92D-8674-48A4-B20A-DBE3D2F57260}" destId="{8E98B293-9D8A-4C57-B8B7-40799B122A74}" srcOrd="0" destOrd="0" presId="urn:microsoft.com/office/officeart/2008/layout/LinedList"/>
    <dgm:cxn modelId="{6717D9F1-5678-4BFD-9407-EC89EE470962}" type="presOf" srcId="{BE8D3FCF-0F1B-4D87-B92E-2036B9957047}" destId="{C2DD2728-101C-41E4-932A-106320507145}" srcOrd="0" destOrd="0" presId="urn:microsoft.com/office/officeart/2008/layout/LinedList"/>
    <dgm:cxn modelId="{1B068FF4-8246-4301-BE0E-9978EC5512CA}" srcId="{BE8D3FCF-0F1B-4D87-B92E-2036B9957047}" destId="{774CB552-ACA7-4777-A599-C9AF1B98F5A2}" srcOrd="0" destOrd="0" parTransId="{3C5700B2-10E5-4977-AD95-9765DD0257B3}" sibTransId="{EC7D7351-B0B6-4A41-9224-715043CF73F8}"/>
    <dgm:cxn modelId="{B8D7399F-883B-49DD-A410-5A654016CD87}" type="presParOf" srcId="{C2DD2728-101C-41E4-932A-106320507145}" destId="{E6BDEC5F-5704-49F9-832A-5E855B7C1AE7}" srcOrd="0" destOrd="0" presId="urn:microsoft.com/office/officeart/2008/layout/LinedList"/>
    <dgm:cxn modelId="{4847EAF9-8BAA-4495-9077-A8C8AC78EB47}" type="presParOf" srcId="{C2DD2728-101C-41E4-932A-106320507145}" destId="{18197980-3318-437E-B71C-D6017D95F9CB}" srcOrd="1" destOrd="0" presId="urn:microsoft.com/office/officeart/2008/layout/LinedList"/>
    <dgm:cxn modelId="{E688F872-5550-404D-B105-095EABE2486B}" type="presParOf" srcId="{18197980-3318-437E-B71C-D6017D95F9CB}" destId="{26C16624-4D20-42F3-A523-02909852BA4F}" srcOrd="0" destOrd="0" presId="urn:microsoft.com/office/officeart/2008/layout/LinedList"/>
    <dgm:cxn modelId="{9F397C65-37DA-4024-B527-0295D74F50E8}" type="presParOf" srcId="{18197980-3318-437E-B71C-D6017D95F9CB}" destId="{D757F27B-4454-425E-9D88-B82649DEFAD0}" srcOrd="1" destOrd="0" presId="urn:microsoft.com/office/officeart/2008/layout/LinedList"/>
    <dgm:cxn modelId="{1B533F77-2841-4270-8F00-AD5D46450F56}" type="presParOf" srcId="{C2DD2728-101C-41E4-932A-106320507145}" destId="{A07D1F01-BE16-41F4-8CCF-D34405A1C613}" srcOrd="2" destOrd="0" presId="urn:microsoft.com/office/officeart/2008/layout/LinedList"/>
    <dgm:cxn modelId="{FE5882E5-4B52-48DA-A3FF-2BC6E8A5B73D}" type="presParOf" srcId="{C2DD2728-101C-41E4-932A-106320507145}" destId="{700B877E-B91B-45A9-9D4F-F88579E4C5AB}" srcOrd="3" destOrd="0" presId="urn:microsoft.com/office/officeart/2008/layout/LinedList"/>
    <dgm:cxn modelId="{4E72BC12-D652-47F6-A73A-870DD10D2FB6}" type="presParOf" srcId="{700B877E-B91B-45A9-9D4F-F88579E4C5AB}" destId="{DE511CC3-D4EE-48FF-A8D8-1F64DB5DB364}" srcOrd="0" destOrd="0" presId="urn:microsoft.com/office/officeart/2008/layout/LinedList"/>
    <dgm:cxn modelId="{F4F9C4ED-6D70-4ECD-8D3E-F5AC2C97DCF0}" type="presParOf" srcId="{700B877E-B91B-45A9-9D4F-F88579E4C5AB}" destId="{961770CA-6D7A-486E-A4CA-33ACACDB43BF}" srcOrd="1" destOrd="0" presId="urn:microsoft.com/office/officeart/2008/layout/LinedList"/>
    <dgm:cxn modelId="{BEA3F16A-0FB0-455A-BD09-0C78F4D58587}" type="presParOf" srcId="{C2DD2728-101C-41E4-932A-106320507145}" destId="{BB9D4DA5-9080-405A-9EED-C3C70F2505CD}" srcOrd="4" destOrd="0" presId="urn:microsoft.com/office/officeart/2008/layout/LinedList"/>
    <dgm:cxn modelId="{12B982F9-BE17-4383-8E33-7FB6EA032923}" type="presParOf" srcId="{C2DD2728-101C-41E4-932A-106320507145}" destId="{B94D67DF-A647-4490-95D5-F843255DE04A}" srcOrd="5" destOrd="0" presId="urn:microsoft.com/office/officeart/2008/layout/LinedList"/>
    <dgm:cxn modelId="{451987F7-89EC-4005-B229-27F0805BCA62}" type="presParOf" srcId="{B94D67DF-A647-4490-95D5-F843255DE04A}" destId="{8E98B293-9D8A-4C57-B8B7-40799B122A74}" srcOrd="0" destOrd="0" presId="urn:microsoft.com/office/officeart/2008/layout/LinedList"/>
    <dgm:cxn modelId="{B71FE62C-247C-49AC-B988-A0A02F9A2273}" type="presParOf" srcId="{B94D67DF-A647-4490-95D5-F843255DE04A}" destId="{BA70F5F5-8DEB-4370-B2E9-4E50FF8EE10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8D3FCF-0F1B-4D87-B92E-2036B9957047}"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774CB552-ACA7-4777-A599-C9AF1B98F5A2}">
      <dgm:prSet custT="1"/>
      <dgm:spPr/>
      <dgm:t>
        <a:bodyPr/>
        <a:lstStyle/>
        <a:p>
          <a:r>
            <a:rPr lang="en-US" sz="1900" b="1"/>
            <a:t>Transcription, Translation, &amp; Sickle Cell Anemia</a:t>
          </a:r>
        </a:p>
        <a:p>
          <a:r>
            <a:rPr lang="en-US" sz="1800" b="0"/>
            <a:t>A Tale of Two Sisters, Modeling Transcription &amp; Protein Synthesis</a:t>
          </a:r>
        </a:p>
        <a:p>
          <a:r>
            <a:rPr lang="en-US" sz="1800" b="0"/>
            <a:t>Wednesday, January 27, 2021 at 6:00 PM Central</a:t>
          </a:r>
        </a:p>
        <a:p>
          <a:endParaRPr lang="en-US" sz="1800" b="0"/>
        </a:p>
        <a:p>
          <a:r>
            <a:rPr lang="en-US" sz="1900" b="1"/>
            <a:t>Neurotransmitters, Synapses &amp; Acetylcholinesterase</a:t>
          </a:r>
        </a:p>
        <a:p>
          <a:r>
            <a:rPr lang="en-US" sz="1800" b="0"/>
            <a:t>Modeling How Cells Talk – Making Sense of Synapses and Signals </a:t>
          </a:r>
        </a:p>
        <a:p>
          <a:r>
            <a:rPr lang="en-US" sz="1800" b="0" i="0"/>
            <a:t>Wednesday, February 10, 2021 at 6:00 PM Central</a:t>
          </a:r>
        </a:p>
        <a:p>
          <a:endParaRPr lang="en-US" sz="2000" b="1" i="0"/>
        </a:p>
        <a:p>
          <a:r>
            <a:rPr lang="en-US" sz="2000" b="1" i="0"/>
            <a:t>Proteins &amp; the Protein Folding Problem</a:t>
          </a:r>
        </a:p>
        <a:p>
          <a:r>
            <a:rPr lang="en-US" sz="1800" b="0" i="0"/>
            <a:t>Proteins – Now that Everything has Changed</a:t>
          </a:r>
        </a:p>
        <a:p>
          <a:r>
            <a:rPr lang="en-US" sz="1800" b="0" i="0"/>
            <a:t>Wednesday, February 17, 2021 at 6:00 PM Central</a:t>
          </a:r>
        </a:p>
      </dgm:t>
    </dgm:pt>
    <dgm:pt modelId="{3C5700B2-10E5-4977-AD95-9765DD0257B3}" type="parTrans" cxnId="{1B068FF4-8246-4301-BE0E-9978EC5512CA}">
      <dgm:prSet/>
      <dgm:spPr/>
      <dgm:t>
        <a:bodyPr/>
        <a:lstStyle/>
        <a:p>
          <a:endParaRPr lang="en-US"/>
        </a:p>
      </dgm:t>
    </dgm:pt>
    <dgm:pt modelId="{EC7D7351-B0B6-4A41-9224-715043CF73F8}" type="sibTrans" cxnId="{1B068FF4-8246-4301-BE0E-9978EC5512CA}">
      <dgm:prSet/>
      <dgm:spPr/>
      <dgm:t>
        <a:bodyPr/>
        <a:lstStyle/>
        <a:p>
          <a:endParaRPr lang="en-US"/>
        </a:p>
      </dgm:t>
    </dgm:pt>
    <dgm:pt modelId="{4DB75840-C18D-4AF0-8DA0-06208F15BD8F}">
      <dgm:prSet custT="1"/>
      <dgm:spPr/>
      <dgm:t>
        <a:bodyPr/>
        <a:lstStyle/>
        <a:p>
          <a:endParaRPr lang="en-US" sz="1200"/>
        </a:p>
      </dgm:t>
    </dgm:pt>
    <dgm:pt modelId="{331EB0EA-DDCB-4EDA-B040-B332EC8AB7E9}" type="parTrans" cxnId="{92475B34-2C13-4DFA-8CE3-FA242B777827}">
      <dgm:prSet/>
      <dgm:spPr/>
      <dgm:t>
        <a:bodyPr/>
        <a:lstStyle/>
        <a:p>
          <a:endParaRPr lang="en-US"/>
        </a:p>
      </dgm:t>
    </dgm:pt>
    <dgm:pt modelId="{E98C58D2-3B18-42F8-B1C9-FECD8B6A9A54}" type="sibTrans" cxnId="{92475B34-2C13-4DFA-8CE3-FA242B777827}">
      <dgm:prSet/>
      <dgm:spPr/>
      <dgm:t>
        <a:bodyPr/>
        <a:lstStyle/>
        <a:p>
          <a:endParaRPr lang="en-US"/>
        </a:p>
      </dgm:t>
    </dgm:pt>
    <dgm:pt modelId="{75C5F92D-8674-48A4-B20A-DBE3D2F57260}">
      <dgm:prSet/>
      <dgm:spPr/>
      <dgm:t>
        <a:bodyPr/>
        <a:lstStyle/>
        <a:p>
          <a:endParaRPr lang="en-US"/>
        </a:p>
      </dgm:t>
    </dgm:pt>
    <dgm:pt modelId="{9E3762F2-B408-48CE-8D8B-EE5E172999E9}" type="parTrans" cxnId="{369D8178-EA74-4B0C-9B54-8C02401E1A74}">
      <dgm:prSet/>
      <dgm:spPr/>
      <dgm:t>
        <a:bodyPr/>
        <a:lstStyle/>
        <a:p>
          <a:endParaRPr lang="en-US"/>
        </a:p>
      </dgm:t>
    </dgm:pt>
    <dgm:pt modelId="{87DAEB3F-3DCE-4390-AF8D-97FD61737F7A}" type="sibTrans" cxnId="{369D8178-EA74-4B0C-9B54-8C02401E1A74}">
      <dgm:prSet/>
      <dgm:spPr/>
      <dgm:t>
        <a:bodyPr/>
        <a:lstStyle/>
        <a:p>
          <a:endParaRPr lang="en-US"/>
        </a:p>
      </dgm:t>
    </dgm:pt>
    <dgm:pt modelId="{C2DD2728-101C-41E4-932A-106320507145}" type="pres">
      <dgm:prSet presAssocID="{BE8D3FCF-0F1B-4D87-B92E-2036B9957047}" presName="vert0" presStyleCnt="0">
        <dgm:presLayoutVars>
          <dgm:dir/>
          <dgm:animOne val="branch"/>
          <dgm:animLvl val="lvl"/>
        </dgm:presLayoutVars>
      </dgm:prSet>
      <dgm:spPr/>
    </dgm:pt>
    <dgm:pt modelId="{E6BDEC5F-5704-49F9-832A-5E855B7C1AE7}" type="pres">
      <dgm:prSet presAssocID="{774CB552-ACA7-4777-A599-C9AF1B98F5A2}" presName="thickLine" presStyleLbl="alignNode1" presStyleIdx="0" presStyleCnt="3"/>
      <dgm:spPr/>
    </dgm:pt>
    <dgm:pt modelId="{18197980-3318-437E-B71C-D6017D95F9CB}" type="pres">
      <dgm:prSet presAssocID="{774CB552-ACA7-4777-A599-C9AF1B98F5A2}" presName="horz1" presStyleCnt="0"/>
      <dgm:spPr/>
    </dgm:pt>
    <dgm:pt modelId="{26C16624-4D20-42F3-A523-02909852BA4F}" type="pres">
      <dgm:prSet presAssocID="{774CB552-ACA7-4777-A599-C9AF1B98F5A2}" presName="tx1" presStyleLbl="revTx" presStyleIdx="0" presStyleCnt="3" custLinFactNeighborY="-701"/>
      <dgm:spPr/>
    </dgm:pt>
    <dgm:pt modelId="{D757F27B-4454-425E-9D88-B82649DEFAD0}" type="pres">
      <dgm:prSet presAssocID="{774CB552-ACA7-4777-A599-C9AF1B98F5A2}" presName="vert1" presStyleCnt="0"/>
      <dgm:spPr/>
    </dgm:pt>
    <dgm:pt modelId="{A07D1F01-BE16-41F4-8CCF-D34405A1C613}" type="pres">
      <dgm:prSet presAssocID="{4DB75840-C18D-4AF0-8DA0-06208F15BD8F}" presName="thickLine" presStyleLbl="alignNode1" presStyleIdx="1" presStyleCnt="3"/>
      <dgm:spPr/>
    </dgm:pt>
    <dgm:pt modelId="{700B877E-B91B-45A9-9D4F-F88579E4C5AB}" type="pres">
      <dgm:prSet presAssocID="{4DB75840-C18D-4AF0-8DA0-06208F15BD8F}" presName="horz1" presStyleCnt="0"/>
      <dgm:spPr/>
    </dgm:pt>
    <dgm:pt modelId="{DE511CC3-D4EE-48FF-A8D8-1F64DB5DB364}" type="pres">
      <dgm:prSet presAssocID="{4DB75840-C18D-4AF0-8DA0-06208F15BD8F}" presName="tx1" presStyleLbl="revTx" presStyleIdx="1" presStyleCnt="3"/>
      <dgm:spPr/>
    </dgm:pt>
    <dgm:pt modelId="{961770CA-6D7A-486E-A4CA-33ACACDB43BF}" type="pres">
      <dgm:prSet presAssocID="{4DB75840-C18D-4AF0-8DA0-06208F15BD8F}" presName="vert1" presStyleCnt="0"/>
      <dgm:spPr/>
    </dgm:pt>
    <dgm:pt modelId="{BB9D4DA5-9080-405A-9EED-C3C70F2505CD}" type="pres">
      <dgm:prSet presAssocID="{75C5F92D-8674-48A4-B20A-DBE3D2F57260}" presName="thickLine" presStyleLbl="alignNode1" presStyleIdx="2" presStyleCnt="3"/>
      <dgm:spPr/>
    </dgm:pt>
    <dgm:pt modelId="{B94D67DF-A647-4490-95D5-F843255DE04A}" type="pres">
      <dgm:prSet presAssocID="{75C5F92D-8674-48A4-B20A-DBE3D2F57260}" presName="horz1" presStyleCnt="0"/>
      <dgm:spPr/>
    </dgm:pt>
    <dgm:pt modelId="{8E98B293-9D8A-4C57-B8B7-40799B122A74}" type="pres">
      <dgm:prSet presAssocID="{75C5F92D-8674-48A4-B20A-DBE3D2F57260}" presName="tx1" presStyleLbl="revTx" presStyleIdx="2" presStyleCnt="3"/>
      <dgm:spPr/>
    </dgm:pt>
    <dgm:pt modelId="{BA70F5F5-8DEB-4370-B2E9-4E50FF8EE106}" type="pres">
      <dgm:prSet presAssocID="{75C5F92D-8674-48A4-B20A-DBE3D2F57260}" presName="vert1" presStyleCnt="0"/>
      <dgm:spPr/>
    </dgm:pt>
  </dgm:ptLst>
  <dgm:cxnLst>
    <dgm:cxn modelId="{92475B34-2C13-4DFA-8CE3-FA242B777827}" srcId="{BE8D3FCF-0F1B-4D87-B92E-2036B9957047}" destId="{4DB75840-C18D-4AF0-8DA0-06208F15BD8F}" srcOrd="1" destOrd="0" parTransId="{331EB0EA-DDCB-4EDA-B040-B332EC8AB7E9}" sibTransId="{E98C58D2-3B18-42F8-B1C9-FECD8B6A9A54}"/>
    <dgm:cxn modelId="{369D8178-EA74-4B0C-9B54-8C02401E1A74}" srcId="{BE8D3FCF-0F1B-4D87-B92E-2036B9957047}" destId="{75C5F92D-8674-48A4-B20A-DBE3D2F57260}" srcOrd="2" destOrd="0" parTransId="{9E3762F2-B408-48CE-8D8B-EE5E172999E9}" sibTransId="{87DAEB3F-3DCE-4390-AF8D-97FD61737F7A}"/>
    <dgm:cxn modelId="{E16A9459-E635-4E58-9F17-F0A82B1CE7E7}" type="presOf" srcId="{774CB552-ACA7-4777-A599-C9AF1B98F5A2}" destId="{26C16624-4D20-42F3-A523-02909852BA4F}" srcOrd="0" destOrd="0" presId="urn:microsoft.com/office/officeart/2008/layout/LinedList"/>
    <dgm:cxn modelId="{77FB138B-FC7E-45E2-B90E-0921F33B8FC0}" type="presOf" srcId="{4DB75840-C18D-4AF0-8DA0-06208F15BD8F}" destId="{DE511CC3-D4EE-48FF-A8D8-1F64DB5DB364}" srcOrd="0" destOrd="0" presId="urn:microsoft.com/office/officeart/2008/layout/LinedList"/>
    <dgm:cxn modelId="{53CE9AE7-BB6E-470A-AFC5-FC8651452623}" type="presOf" srcId="{75C5F92D-8674-48A4-B20A-DBE3D2F57260}" destId="{8E98B293-9D8A-4C57-B8B7-40799B122A74}" srcOrd="0" destOrd="0" presId="urn:microsoft.com/office/officeart/2008/layout/LinedList"/>
    <dgm:cxn modelId="{6717D9F1-5678-4BFD-9407-EC89EE470962}" type="presOf" srcId="{BE8D3FCF-0F1B-4D87-B92E-2036B9957047}" destId="{C2DD2728-101C-41E4-932A-106320507145}" srcOrd="0" destOrd="0" presId="urn:microsoft.com/office/officeart/2008/layout/LinedList"/>
    <dgm:cxn modelId="{1B068FF4-8246-4301-BE0E-9978EC5512CA}" srcId="{BE8D3FCF-0F1B-4D87-B92E-2036B9957047}" destId="{774CB552-ACA7-4777-A599-C9AF1B98F5A2}" srcOrd="0" destOrd="0" parTransId="{3C5700B2-10E5-4977-AD95-9765DD0257B3}" sibTransId="{EC7D7351-B0B6-4A41-9224-715043CF73F8}"/>
    <dgm:cxn modelId="{B8D7399F-883B-49DD-A410-5A654016CD87}" type="presParOf" srcId="{C2DD2728-101C-41E4-932A-106320507145}" destId="{E6BDEC5F-5704-49F9-832A-5E855B7C1AE7}" srcOrd="0" destOrd="0" presId="urn:microsoft.com/office/officeart/2008/layout/LinedList"/>
    <dgm:cxn modelId="{4847EAF9-8BAA-4495-9077-A8C8AC78EB47}" type="presParOf" srcId="{C2DD2728-101C-41E4-932A-106320507145}" destId="{18197980-3318-437E-B71C-D6017D95F9CB}" srcOrd="1" destOrd="0" presId="urn:microsoft.com/office/officeart/2008/layout/LinedList"/>
    <dgm:cxn modelId="{E688F872-5550-404D-B105-095EABE2486B}" type="presParOf" srcId="{18197980-3318-437E-B71C-D6017D95F9CB}" destId="{26C16624-4D20-42F3-A523-02909852BA4F}" srcOrd="0" destOrd="0" presId="urn:microsoft.com/office/officeart/2008/layout/LinedList"/>
    <dgm:cxn modelId="{9F397C65-37DA-4024-B527-0295D74F50E8}" type="presParOf" srcId="{18197980-3318-437E-B71C-D6017D95F9CB}" destId="{D757F27B-4454-425E-9D88-B82649DEFAD0}" srcOrd="1" destOrd="0" presId="urn:microsoft.com/office/officeart/2008/layout/LinedList"/>
    <dgm:cxn modelId="{1B533F77-2841-4270-8F00-AD5D46450F56}" type="presParOf" srcId="{C2DD2728-101C-41E4-932A-106320507145}" destId="{A07D1F01-BE16-41F4-8CCF-D34405A1C613}" srcOrd="2" destOrd="0" presId="urn:microsoft.com/office/officeart/2008/layout/LinedList"/>
    <dgm:cxn modelId="{FE5882E5-4B52-48DA-A3FF-2BC6E8A5B73D}" type="presParOf" srcId="{C2DD2728-101C-41E4-932A-106320507145}" destId="{700B877E-B91B-45A9-9D4F-F88579E4C5AB}" srcOrd="3" destOrd="0" presId="urn:microsoft.com/office/officeart/2008/layout/LinedList"/>
    <dgm:cxn modelId="{4E72BC12-D652-47F6-A73A-870DD10D2FB6}" type="presParOf" srcId="{700B877E-B91B-45A9-9D4F-F88579E4C5AB}" destId="{DE511CC3-D4EE-48FF-A8D8-1F64DB5DB364}" srcOrd="0" destOrd="0" presId="urn:microsoft.com/office/officeart/2008/layout/LinedList"/>
    <dgm:cxn modelId="{F4F9C4ED-6D70-4ECD-8D3E-F5AC2C97DCF0}" type="presParOf" srcId="{700B877E-B91B-45A9-9D4F-F88579E4C5AB}" destId="{961770CA-6D7A-486E-A4CA-33ACACDB43BF}" srcOrd="1" destOrd="0" presId="urn:microsoft.com/office/officeart/2008/layout/LinedList"/>
    <dgm:cxn modelId="{BEA3F16A-0FB0-455A-BD09-0C78F4D58587}" type="presParOf" srcId="{C2DD2728-101C-41E4-932A-106320507145}" destId="{BB9D4DA5-9080-405A-9EED-C3C70F2505CD}" srcOrd="4" destOrd="0" presId="urn:microsoft.com/office/officeart/2008/layout/LinedList"/>
    <dgm:cxn modelId="{12B982F9-BE17-4383-8E33-7FB6EA032923}" type="presParOf" srcId="{C2DD2728-101C-41E4-932A-106320507145}" destId="{B94D67DF-A647-4490-95D5-F843255DE04A}" srcOrd="5" destOrd="0" presId="urn:microsoft.com/office/officeart/2008/layout/LinedList"/>
    <dgm:cxn modelId="{451987F7-89EC-4005-B229-27F0805BCA62}" type="presParOf" srcId="{B94D67DF-A647-4490-95D5-F843255DE04A}" destId="{8E98B293-9D8A-4C57-B8B7-40799B122A74}" srcOrd="0" destOrd="0" presId="urn:microsoft.com/office/officeart/2008/layout/LinedList"/>
    <dgm:cxn modelId="{B71FE62C-247C-49AC-B988-A0A02F9A2273}" type="presParOf" srcId="{B94D67DF-A647-4490-95D5-F843255DE04A}" destId="{BA70F5F5-8DEB-4370-B2E9-4E50FF8EE10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DEC5F-5704-49F9-832A-5E855B7C1AE7}">
      <dsp:nvSpPr>
        <dsp:cNvPr id="0" name=""/>
        <dsp:cNvSpPr/>
      </dsp:nvSpPr>
      <dsp:spPr>
        <a:xfrm>
          <a:off x="0" y="2124"/>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C16624-4D20-42F3-A523-02909852BA4F}">
      <dsp:nvSpPr>
        <dsp:cNvPr id="0" name=""/>
        <dsp:cNvSpPr/>
      </dsp:nvSpPr>
      <dsp:spPr>
        <a:xfrm>
          <a:off x="0" y="0"/>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endParaRPr lang="en-US" sz="1900" b="1" kern="1200"/>
        </a:p>
        <a:p>
          <a:pPr marL="0" lvl="0" indent="0" algn="l" defTabSz="844550">
            <a:lnSpc>
              <a:spcPct val="90000"/>
            </a:lnSpc>
            <a:spcBef>
              <a:spcPct val="0"/>
            </a:spcBef>
            <a:spcAft>
              <a:spcPct val="35000"/>
            </a:spcAft>
            <a:buNone/>
          </a:pPr>
          <a:r>
            <a:rPr lang="en-US" sz="1900" b="1" kern="1200"/>
            <a:t>Questions for the Speaker should be entered into the Q&amp;A Box</a:t>
          </a:r>
        </a:p>
        <a:p>
          <a:pPr marL="0" lvl="0" indent="0" algn="l" defTabSz="844550">
            <a:lnSpc>
              <a:spcPct val="90000"/>
            </a:lnSpc>
            <a:spcBef>
              <a:spcPct val="0"/>
            </a:spcBef>
            <a:spcAft>
              <a:spcPct val="35000"/>
            </a:spcAft>
            <a:buNone/>
          </a:pPr>
          <a:endParaRPr lang="en-US" sz="1900" b="1" kern="1200"/>
        </a:p>
        <a:p>
          <a:pPr marL="0" lvl="0" indent="0" algn="l" defTabSz="844550">
            <a:lnSpc>
              <a:spcPct val="90000"/>
            </a:lnSpc>
            <a:spcBef>
              <a:spcPct val="0"/>
            </a:spcBef>
            <a:spcAft>
              <a:spcPct val="35000"/>
            </a:spcAft>
            <a:buNone/>
          </a:pPr>
          <a:endParaRPr lang="en-US" sz="1900" b="1" kern="1200"/>
        </a:p>
        <a:p>
          <a:pPr marL="0" lvl="0" indent="0" algn="l" defTabSz="844550">
            <a:lnSpc>
              <a:spcPct val="90000"/>
            </a:lnSpc>
            <a:spcBef>
              <a:spcPct val="0"/>
            </a:spcBef>
            <a:spcAft>
              <a:spcPct val="35000"/>
            </a:spcAft>
            <a:buNone/>
          </a:pPr>
          <a:endParaRPr lang="en-US" sz="1900" b="1" kern="1200"/>
        </a:p>
        <a:p>
          <a:pPr marL="0" lvl="0" indent="0" algn="l" defTabSz="844550">
            <a:lnSpc>
              <a:spcPct val="90000"/>
            </a:lnSpc>
            <a:spcBef>
              <a:spcPct val="0"/>
            </a:spcBef>
            <a:spcAft>
              <a:spcPct val="35000"/>
            </a:spcAft>
            <a:buNone/>
          </a:pPr>
          <a:r>
            <a:rPr lang="en-US" sz="1900" b="1" kern="1200"/>
            <a:t>Comments and Questions for 3D Molecular Designs Staff should be entered into the Chat box. </a:t>
          </a:r>
        </a:p>
        <a:p>
          <a:pPr marL="0" lvl="0" indent="0" algn="l" defTabSz="844550">
            <a:lnSpc>
              <a:spcPct val="90000"/>
            </a:lnSpc>
            <a:spcBef>
              <a:spcPct val="0"/>
            </a:spcBef>
            <a:spcAft>
              <a:spcPct val="35000"/>
            </a:spcAft>
            <a:buNone/>
          </a:pPr>
          <a:endParaRPr lang="en-US" sz="1900" b="1" i="0" kern="1200"/>
        </a:p>
        <a:p>
          <a:pPr marL="0" lvl="0" indent="0" algn="l" defTabSz="844550">
            <a:lnSpc>
              <a:spcPct val="90000"/>
            </a:lnSpc>
            <a:spcBef>
              <a:spcPct val="0"/>
            </a:spcBef>
            <a:spcAft>
              <a:spcPct val="35000"/>
            </a:spcAft>
            <a:buNone/>
          </a:pPr>
          <a:endParaRPr lang="en-US" sz="1800" b="1" i="0" kern="1200"/>
        </a:p>
        <a:p>
          <a:pPr marL="0" lvl="0" indent="0" algn="l" defTabSz="844550">
            <a:lnSpc>
              <a:spcPct val="90000"/>
            </a:lnSpc>
            <a:spcBef>
              <a:spcPct val="0"/>
            </a:spcBef>
            <a:spcAft>
              <a:spcPct val="35000"/>
            </a:spcAft>
            <a:buNone/>
          </a:pPr>
          <a:endParaRPr lang="en-US" sz="1800" b="1" i="0" kern="1200"/>
        </a:p>
        <a:p>
          <a:pPr marL="0" lvl="0" indent="0" algn="l" defTabSz="844550">
            <a:lnSpc>
              <a:spcPct val="90000"/>
            </a:lnSpc>
            <a:spcBef>
              <a:spcPct val="0"/>
            </a:spcBef>
            <a:spcAft>
              <a:spcPct val="35000"/>
            </a:spcAft>
            <a:buNone/>
          </a:pPr>
          <a:r>
            <a:rPr lang="en-US" sz="1800" b="1" i="0" kern="1200"/>
            <a:t>Use the Raise Hand button to participate in discussion when applicable.</a:t>
          </a:r>
        </a:p>
      </dsp:txBody>
      <dsp:txXfrm>
        <a:off x="0" y="0"/>
        <a:ext cx="7218680" cy="1449029"/>
      </dsp:txXfrm>
    </dsp:sp>
    <dsp:sp modelId="{A07D1F01-BE16-41F4-8CCF-D34405A1C613}">
      <dsp:nvSpPr>
        <dsp:cNvPr id="0" name=""/>
        <dsp:cNvSpPr/>
      </dsp:nvSpPr>
      <dsp:spPr>
        <a:xfrm>
          <a:off x="0" y="1451154"/>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11CC3-D4EE-48FF-A8D8-1F64DB5DB364}">
      <dsp:nvSpPr>
        <dsp:cNvPr id="0" name=""/>
        <dsp:cNvSpPr/>
      </dsp:nvSpPr>
      <dsp:spPr>
        <a:xfrm>
          <a:off x="0" y="1451154"/>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endParaRPr lang="en-US" sz="1200" kern="1200"/>
        </a:p>
      </dsp:txBody>
      <dsp:txXfrm>
        <a:off x="0" y="1451154"/>
        <a:ext cx="7218680" cy="1449029"/>
      </dsp:txXfrm>
    </dsp:sp>
    <dsp:sp modelId="{BB9D4DA5-9080-405A-9EED-C3C70F2505CD}">
      <dsp:nvSpPr>
        <dsp:cNvPr id="0" name=""/>
        <dsp:cNvSpPr/>
      </dsp:nvSpPr>
      <dsp:spPr>
        <a:xfrm>
          <a:off x="0" y="2900183"/>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98B293-9D8A-4C57-B8B7-40799B122A74}">
      <dsp:nvSpPr>
        <dsp:cNvPr id="0" name=""/>
        <dsp:cNvSpPr/>
      </dsp:nvSpPr>
      <dsp:spPr>
        <a:xfrm>
          <a:off x="0" y="2900183"/>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2900183"/>
        <a:ext cx="7218680" cy="1449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DEC5F-5704-49F9-832A-5E855B7C1AE7}">
      <dsp:nvSpPr>
        <dsp:cNvPr id="0" name=""/>
        <dsp:cNvSpPr/>
      </dsp:nvSpPr>
      <dsp:spPr>
        <a:xfrm>
          <a:off x="0" y="2124"/>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C16624-4D20-42F3-A523-02909852BA4F}">
      <dsp:nvSpPr>
        <dsp:cNvPr id="0" name=""/>
        <dsp:cNvSpPr/>
      </dsp:nvSpPr>
      <dsp:spPr>
        <a:xfrm>
          <a:off x="0" y="0"/>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a:t>Transcription, Translation, &amp; Sickle Cell Anemia</a:t>
          </a:r>
        </a:p>
        <a:p>
          <a:pPr marL="0" lvl="0" indent="0" algn="l" defTabSz="844550">
            <a:lnSpc>
              <a:spcPct val="90000"/>
            </a:lnSpc>
            <a:spcBef>
              <a:spcPct val="0"/>
            </a:spcBef>
            <a:spcAft>
              <a:spcPct val="35000"/>
            </a:spcAft>
            <a:buNone/>
          </a:pPr>
          <a:r>
            <a:rPr lang="en-US" sz="1800" b="0" kern="1200"/>
            <a:t>A Tale of Two Sisters, Modeling Transcription &amp; Protein Synthesis</a:t>
          </a:r>
        </a:p>
        <a:p>
          <a:pPr marL="0" lvl="0" indent="0" algn="l" defTabSz="844550">
            <a:lnSpc>
              <a:spcPct val="90000"/>
            </a:lnSpc>
            <a:spcBef>
              <a:spcPct val="0"/>
            </a:spcBef>
            <a:spcAft>
              <a:spcPct val="35000"/>
            </a:spcAft>
            <a:buNone/>
          </a:pPr>
          <a:r>
            <a:rPr lang="en-US" sz="1800" b="0" kern="1200"/>
            <a:t>Wednesday, January 27, 2021 at 6:00 PM Central</a:t>
          </a:r>
        </a:p>
        <a:p>
          <a:pPr marL="0" lvl="0" indent="0" algn="l" defTabSz="844550">
            <a:lnSpc>
              <a:spcPct val="90000"/>
            </a:lnSpc>
            <a:spcBef>
              <a:spcPct val="0"/>
            </a:spcBef>
            <a:spcAft>
              <a:spcPct val="35000"/>
            </a:spcAft>
            <a:buNone/>
          </a:pPr>
          <a:endParaRPr lang="en-US" sz="1800" b="0" kern="1200"/>
        </a:p>
        <a:p>
          <a:pPr marL="0" lvl="0" indent="0" algn="l" defTabSz="844550">
            <a:lnSpc>
              <a:spcPct val="90000"/>
            </a:lnSpc>
            <a:spcBef>
              <a:spcPct val="0"/>
            </a:spcBef>
            <a:spcAft>
              <a:spcPct val="35000"/>
            </a:spcAft>
            <a:buNone/>
          </a:pPr>
          <a:r>
            <a:rPr lang="en-US" sz="1900" b="1" kern="1200"/>
            <a:t>Neurotransmitters, Synapses &amp; Acetylcholinesterase</a:t>
          </a:r>
        </a:p>
        <a:p>
          <a:pPr marL="0" lvl="0" indent="0" algn="l" defTabSz="844550">
            <a:lnSpc>
              <a:spcPct val="90000"/>
            </a:lnSpc>
            <a:spcBef>
              <a:spcPct val="0"/>
            </a:spcBef>
            <a:spcAft>
              <a:spcPct val="35000"/>
            </a:spcAft>
            <a:buNone/>
          </a:pPr>
          <a:r>
            <a:rPr lang="en-US" sz="1800" b="0" kern="1200"/>
            <a:t>Modeling How Cells Talk – Making Sense of Synapses and Signals </a:t>
          </a:r>
        </a:p>
        <a:p>
          <a:pPr marL="0" lvl="0" indent="0" algn="l" defTabSz="844550">
            <a:lnSpc>
              <a:spcPct val="90000"/>
            </a:lnSpc>
            <a:spcBef>
              <a:spcPct val="0"/>
            </a:spcBef>
            <a:spcAft>
              <a:spcPct val="35000"/>
            </a:spcAft>
            <a:buNone/>
          </a:pPr>
          <a:r>
            <a:rPr lang="en-US" sz="1800" b="0" i="0" kern="1200"/>
            <a:t>Wednesday, February 10, 2021 at 6:00 PM Central</a:t>
          </a:r>
        </a:p>
        <a:p>
          <a:pPr marL="0" lvl="0" indent="0" algn="l" defTabSz="844550">
            <a:lnSpc>
              <a:spcPct val="90000"/>
            </a:lnSpc>
            <a:spcBef>
              <a:spcPct val="0"/>
            </a:spcBef>
            <a:spcAft>
              <a:spcPct val="35000"/>
            </a:spcAft>
            <a:buNone/>
          </a:pPr>
          <a:endParaRPr lang="en-US" sz="2000" b="1" i="0" kern="1200"/>
        </a:p>
        <a:p>
          <a:pPr marL="0" lvl="0" indent="0" algn="l" defTabSz="844550">
            <a:lnSpc>
              <a:spcPct val="90000"/>
            </a:lnSpc>
            <a:spcBef>
              <a:spcPct val="0"/>
            </a:spcBef>
            <a:spcAft>
              <a:spcPct val="35000"/>
            </a:spcAft>
            <a:buNone/>
          </a:pPr>
          <a:r>
            <a:rPr lang="en-US" sz="2000" b="1" i="0" kern="1200"/>
            <a:t>Proteins &amp; the Protein Folding Problem</a:t>
          </a:r>
        </a:p>
        <a:p>
          <a:pPr marL="0" lvl="0" indent="0" algn="l" defTabSz="844550">
            <a:lnSpc>
              <a:spcPct val="90000"/>
            </a:lnSpc>
            <a:spcBef>
              <a:spcPct val="0"/>
            </a:spcBef>
            <a:spcAft>
              <a:spcPct val="35000"/>
            </a:spcAft>
            <a:buNone/>
          </a:pPr>
          <a:r>
            <a:rPr lang="en-US" sz="1800" b="0" i="0" kern="1200"/>
            <a:t>Proteins – Now that Everything has Changed</a:t>
          </a:r>
        </a:p>
        <a:p>
          <a:pPr marL="0" lvl="0" indent="0" algn="l" defTabSz="844550">
            <a:lnSpc>
              <a:spcPct val="90000"/>
            </a:lnSpc>
            <a:spcBef>
              <a:spcPct val="0"/>
            </a:spcBef>
            <a:spcAft>
              <a:spcPct val="35000"/>
            </a:spcAft>
            <a:buNone/>
          </a:pPr>
          <a:r>
            <a:rPr lang="en-US" sz="1800" b="0" i="0" kern="1200"/>
            <a:t>Wednesday, February 17, 2021 at 6:00 PM Central</a:t>
          </a:r>
        </a:p>
      </dsp:txBody>
      <dsp:txXfrm>
        <a:off x="0" y="0"/>
        <a:ext cx="7218680" cy="1449029"/>
      </dsp:txXfrm>
    </dsp:sp>
    <dsp:sp modelId="{A07D1F01-BE16-41F4-8CCF-D34405A1C613}">
      <dsp:nvSpPr>
        <dsp:cNvPr id="0" name=""/>
        <dsp:cNvSpPr/>
      </dsp:nvSpPr>
      <dsp:spPr>
        <a:xfrm>
          <a:off x="0" y="1451154"/>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11CC3-D4EE-48FF-A8D8-1F64DB5DB364}">
      <dsp:nvSpPr>
        <dsp:cNvPr id="0" name=""/>
        <dsp:cNvSpPr/>
      </dsp:nvSpPr>
      <dsp:spPr>
        <a:xfrm>
          <a:off x="0" y="1451154"/>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endParaRPr lang="en-US" sz="1200" kern="1200"/>
        </a:p>
      </dsp:txBody>
      <dsp:txXfrm>
        <a:off x="0" y="1451154"/>
        <a:ext cx="7218680" cy="1449029"/>
      </dsp:txXfrm>
    </dsp:sp>
    <dsp:sp modelId="{BB9D4DA5-9080-405A-9EED-C3C70F2505CD}">
      <dsp:nvSpPr>
        <dsp:cNvPr id="0" name=""/>
        <dsp:cNvSpPr/>
      </dsp:nvSpPr>
      <dsp:spPr>
        <a:xfrm>
          <a:off x="0" y="2900183"/>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98B293-9D8A-4C57-B8B7-40799B122A74}">
      <dsp:nvSpPr>
        <dsp:cNvPr id="0" name=""/>
        <dsp:cNvSpPr/>
      </dsp:nvSpPr>
      <dsp:spPr>
        <a:xfrm>
          <a:off x="0" y="2900183"/>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2900183"/>
        <a:ext cx="7218680" cy="144902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1E6631-3820-4E98-BF68-68B400AF7D22}" type="datetimeFigureOut">
              <a:rPr lang="en-US" smtClean="0"/>
              <a:t>10/13/2022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9958F6-399B-45B2-A422-817322D7B5F1}" type="slidenum">
              <a:rPr lang="en-US" smtClean="0"/>
              <a:t>‹#›</a:t>
            </a:fld>
            <a:endParaRPr lang="en-US"/>
          </a:p>
        </p:txBody>
      </p:sp>
    </p:spTree>
    <p:extLst>
      <p:ext uri="{BB962C8B-B14F-4D97-AF65-F5344CB8AC3E}">
        <p14:creationId xmlns:p14="http://schemas.microsoft.com/office/powerpoint/2010/main" val="123493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Welcome to </a:t>
            </a:r>
            <a:r>
              <a:rPr lang="en-US" sz="1800" b="1">
                <a:effectLst/>
                <a:latin typeface="Calibri" panose="020F0502020204030204" pitchFamily="34" charset="0"/>
                <a:ea typeface="Calibri" panose="020F0502020204030204" pitchFamily="34" charset="0"/>
                <a:cs typeface="Calibri" panose="020F0502020204030204" pitchFamily="34" charset="0"/>
              </a:rPr>
              <a:t>Coronavirus Antibodies &amp; Emerging Vaccines!  </a:t>
            </a:r>
            <a:r>
              <a:rPr lang="en-US" sz="1800">
                <a:effectLst/>
                <a:latin typeface="Calibri" panose="020F0502020204030204" pitchFamily="34" charset="0"/>
                <a:ea typeface="Calibri" panose="020F0502020204030204" pitchFamily="34" charset="0"/>
                <a:cs typeface="Calibri" panose="020F0502020204030204" pitchFamily="34" charset="0"/>
              </a:rPr>
              <a:t>We are very pleased to have you join us for our very first webinar.  I really appreciate the support you have shown 3D Molecular Designs and the MSOE Center for </a:t>
            </a:r>
            <a:r>
              <a:rPr lang="en-US" sz="1800" err="1">
                <a:effectLst/>
                <a:latin typeface="Calibri" panose="020F0502020204030204" pitchFamily="34" charset="0"/>
                <a:ea typeface="Calibri" panose="020F0502020204030204" pitchFamily="34" charset="0"/>
                <a:cs typeface="Calibri" panose="020F0502020204030204" pitchFamily="34" charset="0"/>
              </a:rPr>
              <a:t>BioMolecular</a:t>
            </a:r>
            <a:r>
              <a:rPr lang="en-US" sz="1800">
                <a:effectLst/>
                <a:latin typeface="Calibri" panose="020F0502020204030204" pitchFamily="34" charset="0"/>
                <a:ea typeface="Calibri" panose="020F0502020204030204" pitchFamily="34" charset="0"/>
                <a:cs typeface="Calibri" panose="020F0502020204030204" pitchFamily="34" charset="0"/>
              </a:rPr>
              <a:t> Modeling with your registration.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r>
              <a:rPr lang="en-US" sz="1800">
                <a:effectLst/>
                <a:latin typeface="Calibri" panose="020F0502020204030204" pitchFamily="34" charset="0"/>
                <a:ea typeface="Calibri" panose="020F0502020204030204" pitchFamily="34" charset="0"/>
              </a:rPr>
              <a:t>I am Heather Ryan, and I will be your host for the series.</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138AFE-988E-443D-9B40-10AF4031A8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3772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I hope you all have received your Student Modeling Packs by now!  </a:t>
            </a:r>
            <a:r>
              <a:rPr lang="en-US" sz="1800" b="1" i="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Kris Click to Short video of other modeling packs</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We created these individual packs to support safe, hands-on modeling at school or home during the pandemic.  Our classroom kits will always be most effective – both in terms of total cost and student learning, but the Student Modeling Packs give teachers another option at this time.  You will see a mix of the regular classroom kits and Student Modeling Packs during this webinar series.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And now I would like to welcome Diane Herman, 3D Molecular Designs’ Managing Partner.</a:t>
            </a:r>
          </a:p>
          <a:p>
            <a:endParaRPr lang="en-US"/>
          </a:p>
        </p:txBody>
      </p:sp>
      <p:sp>
        <p:nvSpPr>
          <p:cNvPr id="4" name="Slide Number Placeholder 3"/>
          <p:cNvSpPr>
            <a:spLocks noGrp="1"/>
          </p:cNvSpPr>
          <p:nvPr>
            <p:ph type="sldNum" sz="quarter" idx="5"/>
          </p:nvPr>
        </p:nvSpPr>
        <p:spPr/>
        <p:txBody>
          <a:bodyPr/>
          <a:lstStyle/>
          <a:p>
            <a:fld id="{199958F6-399B-45B2-A422-817322D7B5F1}" type="slidenum">
              <a:rPr lang="en-US" smtClean="0"/>
              <a:t>2</a:t>
            </a:fld>
            <a:endParaRPr lang="en-US"/>
          </a:p>
        </p:txBody>
      </p:sp>
    </p:spTree>
    <p:extLst>
      <p:ext uri="{BB962C8B-B14F-4D97-AF65-F5344CB8AC3E}">
        <p14:creationId xmlns:p14="http://schemas.microsoft.com/office/powerpoint/2010/main" val="4269151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We recognize so many of you.  Please raise your hand if you have attended one of the CBM’s summer courses or a conference workshop.  It is great to interact with you again!  We are also excited to have so many new teachers attending.  Please introduce yourself in the chat – your name, where and what you teach -- whether returning or new. </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I will be monitoring chat and providing information. Don’t be shy about making comments or asking questions. Since this is a large group, if I miss your request or question, please ask again.</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And now I’ll welcome Kris Herman our Education Program Manager.</a:t>
            </a:r>
            <a:endParaRPr lang="en-US" sz="18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199958F6-399B-45B2-A422-817322D7B5F1}" type="slidenum">
              <a:rPr lang="en-US" smtClean="0"/>
              <a:t>3</a:t>
            </a:fld>
            <a:endParaRPr lang="en-US"/>
          </a:p>
        </p:txBody>
      </p:sp>
    </p:spTree>
    <p:extLst>
      <p:ext uri="{BB962C8B-B14F-4D97-AF65-F5344CB8AC3E}">
        <p14:creationId xmlns:p14="http://schemas.microsoft.com/office/powerpoint/2010/main" val="2499132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a:effectLst/>
                <a:latin typeface="Calibri" panose="020F0502020204030204" pitchFamily="34" charset="0"/>
                <a:ea typeface="Calibri" panose="020F0502020204030204" pitchFamily="34" charset="0"/>
                <a:cs typeface="Arial" panose="020B0604020202020204" pitchFamily="34" charset="0"/>
              </a:rPr>
              <a:t>You will notice we are in a Webinar Zoom due to our participation numbers.</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200">
                <a:effectLst/>
                <a:latin typeface="Calibri" panose="020F0502020204030204" pitchFamily="34" charset="0"/>
                <a:ea typeface="Calibri" panose="020F0502020204030204" pitchFamily="34" charset="0"/>
                <a:cs typeface="Arial" panose="020B0604020202020204" pitchFamily="34" charset="0"/>
              </a:rPr>
              <a:t>Please raise your hand to ask a verbal question or to turn on your video.</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200">
                <a:effectLst/>
                <a:latin typeface="Calibri" panose="020F0502020204030204" pitchFamily="34" charset="0"/>
                <a:ea typeface="Calibri" panose="020F0502020204030204" pitchFamily="34" charset="0"/>
                <a:cs typeface="Arial" panose="020B0604020202020204" pitchFamily="34" charset="0"/>
              </a:rPr>
              <a:t>Diane will be monitoring chat to share information – please post and share as much as you want there.</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200">
                <a:effectLst/>
                <a:latin typeface="Calibri" panose="020F0502020204030204" pitchFamily="34" charset="0"/>
                <a:ea typeface="Calibri" panose="020F0502020204030204" pitchFamily="34" charset="0"/>
                <a:cs typeface="Arial" panose="020B0604020202020204" pitchFamily="34" charset="0"/>
              </a:rPr>
              <a:t>If you have a question for a speaker, please post that in the Q&amp;A.  Our speakers will watch that for questions as we go.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200">
                <a:effectLst/>
                <a:latin typeface="Calibri" panose="020F0502020204030204" pitchFamily="34" charset="0"/>
                <a:ea typeface="Calibri" panose="020F0502020204030204" pitchFamily="34" charset="0"/>
                <a:cs typeface="Arial" panose="020B0604020202020204" pitchFamily="34" charset="0"/>
              </a:rPr>
              <a:t>We are recording this session and it will be available, along with the session slides to registrants on our website for a year.  I will send you an email with a link when it is available.</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200">
                <a:effectLst/>
                <a:latin typeface="Calibri" panose="020F0502020204030204" pitchFamily="34" charset="0"/>
                <a:ea typeface="Calibri" panose="020F0502020204030204" pitchFamily="34" charset="0"/>
                <a:cs typeface="Arial" panose="020B0604020202020204" pitchFamily="34" charset="0"/>
              </a:rPr>
              <a:t>We are happy to provide Certificates of Participation for attendees.  Please complete the form on the link that Diane provides.  </a:t>
            </a:r>
            <a:endParaRPr lang="en-US" sz="11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199958F6-399B-45B2-A422-817322D7B5F1}" type="slidenum">
              <a:rPr lang="en-US" smtClean="0"/>
              <a:t>4</a:t>
            </a:fld>
            <a:endParaRPr lang="en-US"/>
          </a:p>
        </p:txBody>
      </p:sp>
    </p:spTree>
    <p:extLst>
      <p:ext uri="{BB962C8B-B14F-4D97-AF65-F5344CB8AC3E}">
        <p14:creationId xmlns:p14="http://schemas.microsoft.com/office/powerpoint/2010/main" val="1663427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I’m pleased to introduce our Speaker Dr. Tim</a:t>
            </a:r>
            <a:r>
              <a:rPr lang="en-US"/>
              <a:t> Herman; director of the Center for Biomolecular Modeling at MSOE.  Dr. Herman has 25 years of experience producing physical models of proteins and other molecular structures for science researchers and classroom educators.  Tim received his B.S. in Chemistry from the University of Nebraska and his Ph.D. in Biochemistry from Oregon State University. He pursued post-doctoral studies in Molecular Biology at Harvard Medical School. Welcome Tim:</a:t>
            </a:r>
          </a:p>
          <a:p>
            <a:endParaRPr lang="en-US"/>
          </a:p>
          <a:p>
            <a:r>
              <a:rPr lang="en-US"/>
              <a:t>10:32 Kris stop screen share</a:t>
            </a:r>
          </a:p>
          <a:p>
            <a:r>
              <a:rPr lang="en-US"/>
              <a:t>Tim: Coronavirus model</a:t>
            </a:r>
          </a:p>
          <a:p>
            <a:endParaRPr lang="en-US"/>
          </a:p>
        </p:txBody>
      </p:sp>
      <p:sp>
        <p:nvSpPr>
          <p:cNvPr id="4" name="Slide Number Placeholder 3"/>
          <p:cNvSpPr>
            <a:spLocks noGrp="1"/>
          </p:cNvSpPr>
          <p:nvPr>
            <p:ph type="sldNum" sz="quarter" idx="5"/>
          </p:nvPr>
        </p:nvSpPr>
        <p:spPr/>
        <p:txBody>
          <a:bodyPr/>
          <a:lstStyle/>
          <a:p>
            <a:fld id="{199958F6-399B-45B2-A422-817322D7B5F1}" type="slidenum">
              <a:rPr lang="en-US" smtClean="0"/>
              <a:t>5</a:t>
            </a:fld>
            <a:endParaRPr lang="en-US"/>
          </a:p>
        </p:txBody>
      </p:sp>
    </p:spTree>
    <p:extLst>
      <p:ext uri="{BB962C8B-B14F-4D97-AF65-F5344CB8AC3E}">
        <p14:creationId xmlns:p14="http://schemas.microsoft.com/office/powerpoint/2010/main" val="3592047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9958F6-399B-45B2-A422-817322D7B5F1}" type="slidenum">
              <a:rPr lang="en-US" smtClean="0"/>
              <a:t>12</a:t>
            </a:fld>
            <a:endParaRPr lang="en-US"/>
          </a:p>
        </p:txBody>
      </p:sp>
    </p:spTree>
    <p:extLst>
      <p:ext uri="{BB962C8B-B14F-4D97-AF65-F5344CB8AC3E}">
        <p14:creationId xmlns:p14="http://schemas.microsoft.com/office/powerpoint/2010/main" val="3321916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9958F6-399B-45B2-A422-817322D7B5F1}" type="slidenum">
              <a:rPr lang="en-US" smtClean="0"/>
              <a:t>13</a:t>
            </a:fld>
            <a:endParaRPr lang="en-US"/>
          </a:p>
        </p:txBody>
      </p:sp>
    </p:spTree>
    <p:extLst>
      <p:ext uri="{BB962C8B-B14F-4D97-AF65-F5344CB8AC3E}">
        <p14:creationId xmlns:p14="http://schemas.microsoft.com/office/powerpoint/2010/main" val="3332229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Tim </a:t>
            </a:r>
          </a:p>
        </p:txBody>
      </p:sp>
      <p:sp>
        <p:nvSpPr>
          <p:cNvPr id="4" name="Slide Number Placeholder 3"/>
          <p:cNvSpPr>
            <a:spLocks noGrp="1"/>
          </p:cNvSpPr>
          <p:nvPr>
            <p:ph type="sldNum" sz="quarter" idx="5"/>
          </p:nvPr>
        </p:nvSpPr>
        <p:spPr/>
        <p:txBody>
          <a:bodyPr/>
          <a:lstStyle/>
          <a:p>
            <a:fld id="{199958F6-399B-45B2-A422-817322D7B5F1}" type="slidenum">
              <a:rPr lang="en-US" smtClean="0"/>
              <a:t>24</a:t>
            </a:fld>
            <a:endParaRPr lang="en-US"/>
          </a:p>
        </p:txBody>
      </p:sp>
    </p:spTree>
    <p:extLst>
      <p:ext uri="{BB962C8B-B14F-4D97-AF65-F5344CB8AC3E}">
        <p14:creationId xmlns:p14="http://schemas.microsoft.com/office/powerpoint/2010/main" val="545304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9958F6-399B-45B2-A422-817322D7B5F1}" type="slidenum">
              <a:rPr lang="en-US" smtClean="0"/>
              <a:t>25</a:t>
            </a:fld>
            <a:endParaRPr lang="en-US"/>
          </a:p>
        </p:txBody>
      </p:sp>
    </p:spTree>
    <p:extLst>
      <p:ext uri="{BB962C8B-B14F-4D97-AF65-F5344CB8AC3E}">
        <p14:creationId xmlns:p14="http://schemas.microsoft.com/office/powerpoint/2010/main" val="433523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22AEA-402F-498C-9ED1-51AF839D38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BD9945-3387-430B-9274-46F0EF2F82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0B30CC-1392-4E24-91D2-8CF4DCFDA24F}"/>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5" name="Footer Placeholder 4">
            <a:extLst>
              <a:ext uri="{FF2B5EF4-FFF2-40B4-BE49-F238E27FC236}">
                <a16:creationId xmlns:a16="http://schemas.microsoft.com/office/drawing/2014/main" id="{EC388C96-9074-4D9A-8A4D-BB7015D3B9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5BDE35-4397-4DE2-AFE1-066A11D8F3A5}"/>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1392025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D9327-6CFC-4337-99FD-05A613CED3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58E874-26FF-4503-8C3D-5D7786CFEB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22BC5-D401-4D50-92C8-9458DDD29BB3}"/>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5" name="Footer Placeholder 4">
            <a:extLst>
              <a:ext uri="{FF2B5EF4-FFF2-40B4-BE49-F238E27FC236}">
                <a16:creationId xmlns:a16="http://schemas.microsoft.com/office/drawing/2014/main" id="{E0DEF7B0-A0D1-4082-8748-D60E6D269A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C2CA62-BEAA-47B6-97AA-110EFCC3B265}"/>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3159334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782D8E-3B19-4041-A485-2282F17EC7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C4B7BD-0A20-4222-A09E-42B58579DE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2FE78C-33B7-41B8-A374-24CFDF23EAEA}"/>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5" name="Footer Placeholder 4">
            <a:extLst>
              <a:ext uri="{FF2B5EF4-FFF2-40B4-BE49-F238E27FC236}">
                <a16:creationId xmlns:a16="http://schemas.microsoft.com/office/drawing/2014/main" id="{F811DA38-1978-4475-833F-D9AC33926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FEBF90-8385-4756-BCB7-B280544C65BD}"/>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3903135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8DE7-2E0C-44D1-9F04-0702CA5687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D93686-46C0-4F44-A0F0-E645DEB53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6278C-0F1F-427C-B6A6-B7274004D718}"/>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70B19D12-C1FC-43EC-AC84-C3054B7DB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2BDDDC-DDCA-4880-A801-370CA94996BE}"/>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3870928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E3ED-698E-4AB6-B9B5-F5AB2101D5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939821-4911-4D40-9213-304F3C704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754E26-AD83-4013-A765-D525F27EC94C}"/>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06829AAB-6A40-46C3-8DA4-F3827B8A3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1B7673-E186-430F-9A21-6B8C09A1C3B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085933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8A552-0322-4CF2-93DA-933E243D4C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1CAFA4-D08B-4AE2-ABC7-3EC5421E4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ADA87E-4D76-41EC-A548-1AD2F8DE967A}"/>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9EC6D651-1C13-463B-A3DA-094D7A677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35FA88-B05C-4DD4-A7CD-E4B79B6F3791}"/>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583800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779E-C4CF-4C44-BF82-34297CACCE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10FB8-889E-4D6D-910B-04F2D1A88B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4AFAB7-4BD8-4F49-AF8A-8A27E78107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B2356-0902-420F-BF19-A4FF62F7E76B}"/>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6" name="Footer Placeholder 5">
            <a:extLst>
              <a:ext uri="{FF2B5EF4-FFF2-40B4-BE49-F238E27FC236}">
                <a16:creationId xmlns:a16="http://schemas.microsoft.com/office/drawing/2014/main" id="{94336C01-8AE4-4352-B679-FD1353145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7B77F-78E9-45DD-9BB1-2033CC55584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65540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29CF1-EB6C-432D-AF2A-5FB814AB4E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A6A436-3C29-4B4E-8D0B-055B31A3B1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62413-B2E8-49C5-B5D5-0BD1A2ACC5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C493DB-552D-4228-A6FA-EF3F7751D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C19ED-6299-432B-975F-DBD14C4201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1793D6-B0DD-4918-848C-A75F34B7E05B}"/>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8" name="Footer Placeholder 7">
            <a:extLst>
              <a:ext uri="{FF2B5EF4-FFF2-40B4-BE49-F238E27FC236}">
                <a16:creationId xmlns:a16="http://schemas.microsoft.com/office/drawing/2014/main" id="{E9EDB1F1-1D68-46D6-8C18-E174B7CEDB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FE9590-13FE-4972-A4A1-F33B2C4F2C37}"/>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806473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F57D-EF68-4E37-AFE7-EF03A89F32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381084-EFA9-48D7-A79B-6526C5A5874C}"/>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4" name="Footer Placeholder 3">
            <a:extLst>
              <a:ext uri="{FF2B5EF4-FFF2-40B4-BE49-F238E27FC236}">
                <a16:creationId xmlns:a16="http://schemas.microsoft.com/office/drawing/2014/main" id="{BA64CD1D-29CE-4D40-8EAF-8EF2F5F52C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5E08E6A-1EAD-4608-80CB-96B178ABFA75}"/>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52344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6E7E1-1780-4A79-8EED-42998F474D41}"/>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3" name="Footer Placeholder 2">
            <a:extLst>
              <a:ext uri="{FF2B5EF4-FFF2-40B4-BE49-F238E27FC236}">
                <a16:creationId xmlns:a16="http://schemas.microsoft.com/office/drawing/2014/main" id="{CAEEEC3A-5779-4CDE-9D62-D6E777D5BB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25D082-3902-4670-B68E-B1D30A1A7673}"/>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1143782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62B0-E7F9-43CF-BDFF-2F89EB35A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1CD44B-E919-439F-AECC-7ED3F26B2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4F8E5C-B4E8-4F16-B371-84F4147A3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429433-5FFB-4C0E-AF24-AD523515E758}"/>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6" name="Footer Placeholder 5">
            <a:extLst>
              <a:ext uri="{FF2B5EF4-FFF2-40B4-BE49-F238E27FC236}">
                <a16:creationId xmlns:a16="http://schemas.microsoft.com/office/drawing/2014/main" id="{39494EEA-6A2E-438A-BC63-3D8128DFEB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DD8456-0CE3-49EB-9F51-D0A3A7DDDCE6}"/>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788754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904C4-5B04-4EC5-97DE-02C294C303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6826B1-FBB3-4B15-9D6D-9208F36626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59F0BD-C942-4D23-8CD1-284B97DE082B}"/>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5" name="Footer Placeholder 4">
            <a:extLst>
              <a:ext uri="{FF2B5EF4-FFF2-40B4-BE49-F238E27FC236}">
                <a16:creationId xmlns:a16="http://schemas.microsoft.com/office/drawing/2014/main" id="{5DCD9AF3-CD50-483B-9E0A-FD90B76EF0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81C21C-25A5-4802-B646-C6A1E2B51E68}"/>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2675135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B731-A5A1-4FEE-9E36-5FAECF4804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EDD06F-8293-4715-975A-560B742F10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E34984C-531E-4364-8835-568AD26AF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0D4382-1AF8-4E3D-BB88-35A442E0140D}"/>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6" name="Footer Placeholder 5">
            <a:extLst>
              <a:ext uri="{FF2B5EF4-FFF2-40B4-BE49-F238E27FC236}">
                <a16:creationId xmlns:a16="http://schemas.microsoft.com/office/drawing/2014/main" id="{0791E415-93E7-4304-A651-262DD08A21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27A7F4-439C-406A-8509-B75EC65AD53B}"/>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4040997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985DC-D788-4124-B7D5-EC7A36FE81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590116-0847-49BC-9CB4-C0B214407E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7507D2-3C53-4758-945B-94B8F5DC6040}"/>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0F0F1388-DB6E-4671-8511-81DEB504F8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46EDDB-757D-462A-A11C-B063767D20BC}"/>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307635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77AF96-4776-467F-879A-25A5F480A9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F3ABA4-DF8D-4757-B3B7-7335737CDD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AF78D4-1885-46CF-B007-7E381E8A5787}"/>
              </a:ext>
            </a:extLst>
          </p:cNvPr>
          <p:cNvSpPr>
            <a:spLocks noGrp="1"/>
          </p:cNvSpPr>
          <p:nvPr>
            <p:ph type="dt" sz="half" idx="10"/>
          </p:nvPr>
        </p:nvSpPr>
        <p:spPr/>
        <p:txBody>
          <a:body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C452449A-6B78-4736-AB27-EB86DA2623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79E069-F0C6-4F15-850F-1D505D2C9D38}"/>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550999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FA31E-FBB4-4AB2-8C58-39D8D97570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F70E94-2898-4A7C-9A04-CD03637B34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5D1F76-0ECF-4A25-B11B-3E72FE7EC9A2}"/>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5" name="Footer Placeholder 4">
            <a:extLst>
              <a:ext uri="{FF2B5EF4-FFF2-40B4-BE49-F238E27FC236}">
                <a16:creationId xmlns:a16="http://schemas.microsoft.com/office/drawing/2014/main" id="{1CEFE310-1758-44D5-ADD8-1786324BCE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7EC8B-42AF-4A84-A6DA-1F62A224EF90}"/>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52336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4B6CC-0A93-4C66-83AE-CE0DBFDB6A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8E600D-7144-4F1A-87FB-6CFFEFBF1A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95B656-4032-4B32-8F44-DD96E2F21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31FB43-F85D-4F76-9972-54A11ABB8A50}"/>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6" name="Footer Placeholder 5">
            <a:extLst>
              <a:ext uri="{FF2B5EF4-FFF2-40B4-BE49-F238E27FC236}">
                <a16:creationId xmlns:a16="http://schemas.microsoft.com/office/drawing/2014/main" id="{93368667-6627-4829-A05D-7D047148D3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24BB6F-D9F7-4CA0-A682-F66C38799E2C}"/>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2445718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55F2C-5A51-4D66-9556-ED790D26C8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4805CF-16C9-4DFA-9C71-A25E84A8F2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D8981B-2D7E-42E3-B314-8BAE01A3C1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9BD264-06CD-45A5-93B4-D8FE754F1B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C6ACA7-BC19-42E0-894B-8C1B58769D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3EDCCC-EE41-46FD-B4FA-428B76E87407}"/>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8" name="Footer Placeholder 7">
            <a:extLst>
              <a:ext uri="{FF2B5EF4-FFF2-40B4-BE49-F238E27FC236}">
                <a16:creationId xmlns:a16="http://schemas.microsoft.com/office/drawing/2014/main" id="{B15B6769-49E0-42B8-8538-DF45749ED8B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BC01ED-48BA-4EBE-8785-4619D741756B}"/>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74490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90CF5-93B5-458F-BBD7-C85C9117BA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CB40AE2-F637-467B-BDEF-8440F2C080AC}"/>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4" name="Footer Placeholder 3">
            <a:extLst>
              <a:ext uri="{FF2B5EF4-FFF2-40B4-BE49-F238E27FC236}">
                <a16:creationId xmlns:a16="http://schemas.microsoft.com/office/drawing/2014/main" id="{62A13A9A-49A5-47BA-8FE6-D6B934D171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669AC5-FD52-4BD3-8D9B-D4121132BC7E}"/>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1856856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AA8D1A-9C0B-4909-BA8C-93038A0B06EC}"/>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3" name="Footer Placeholder 2">
            <a:extLst>
              <a:ext uri="{FF2B5EF4-FFF2-40B4-BE49-F238E27FC236}">
                <a16:creationId xmlns:a16="http://schemas.microsoft.com/office/drawing/2014/main" id="{61F68781-8837-4F44-999C-71F0AC870B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809B69-26E2-4A53-8829-3FBA2AA2114A}"/>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1988239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A1B7E-4964-4AAC-8CC9-8D4ED0A623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23313F-3C68-47D8-8888-65D449A5F3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C72A70-2280-4042-9343-11AE06507E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C76A15-174D-4AC5-B55D-6E172AAB75AB}"/>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6" name="Footer Placeholder 5">
            <a:extLst>
              <a:ext uri="{FF2B5EF4-FFF2-40B4-BE49-F238E27FC236}">
                <a16:creationId xmlns:a16="http://schemas.microsoft.com/office/drawing/2014/main" id="{AC305E5D-D24C-4996-A32C-08A8FA32A8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D6C4FE-7E13-4978-B91C-5E8BBBE44850}"/>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2069017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7D5B3-8086-4BA7-AFFB-0A71C63443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F0AD59-D2FB-4C2C-9C51-EE33595B2B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2B8472-CCF8-468D-9C3E-2815855FC7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14FDB2-9118-48C3-879F-ABA9D8FB7D86}"/>
              </a:ext>
            </a:extLst>
          </p:cNvPr>
          <p:cNvSpPr>
            <a:spLocks noGrp="1"/>
          </p:cNvSpPr>
          <p:nvPr>
            <p:ph type="dt" sz="half" idx="10"/>
          </p:nvPr>
        </p:nvSpPr>
        <p:spPr/>
        <p:txBody>
          <a:bodyPr/>
          <a:lstStyle/>
          <a:p>
            <a:fld id="{28261561-B7A4-48B7-B4E9-77F43A455F2D}" type="datetimeFigureOut">
              <a:rPr lang="en-US" smtClean="0"/>
              <a:t>10/13/2022</a:t>
            </a:fld>
            <a:endParaRPr lang="en-US"/>
          </a:p>
        </p:txBody>
      </p:sp>
      <p:sp>
        <p:nvSpPr>
          <p:cNvPr id="6" name="Footer Placeholder 5">
            <a:extLst>
              <a:ext uri="{FF2B5EF4-FFF2-40B4-BE49-F238E27FC236}">
                <a16:creationId xmlns:a16="http://schemas.microsoft.com/office/drawing/2014/main" id="{2150B12A-AC33-49AB-92F0-ADB87D7CF3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B58939-394C-47D5-B44F-E73AF5D98089}"/>
              </a:ext>
            </a:extLst>
          </p:cNvPr>
          <p:cNvSpPr>
            <a:spLocks noGrp="1"/>
          </p:cNvSpPr>
          <p:nvPr>
            <p:ph type="sldNum" sz="quarter" idx="12"/>
          </p:nvPr>
        </p:nvSpPr>
        <p:spPr/>
        <p:txBody>
          <a:bodyPr/>
          <a:lstStyle/>
          <a:p>
            <a:fld id="{6A9F60F3-140B-41A8-B088-140AE5C2B1F8}" type="slidenum">
              <a:rPr lang="en-US" smtClean="0"/>
              <a:t>‹#›</a:t>
            </a:fld>
            <a:endParaRPr lang="en-US"/>
          </a:p>
        </p:txBody>
      </p:sp>
    </p:spTree>
    <p:extLst>
      <p:ext uri="{BB962C8B-B14F-4D97-AF65-F5344CB8AC3E}">
        <p14:creationId xmlns:p14="http://schemas.microsoft.com/office/powerpoint/2010/main" val="317979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AA636C-7591-4D81-8789-9E63F21344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C49EDE-4A11-45BF-9045-FF1E2EE26E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AA748-EDB8-485E-B059-675E5146BB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261561-B7A4-48B7-B4E9-77F43A455F2D}" type="datetimeFigureOut">
              <a:rPr lang="en-US" smtClean="0"/>
              <a:t>10/13/2022</a:t>
            </a:fld>
            <a:endParaRPr lang="en-US"/>
          </a:p>
        </p:txBody>
      </p:sp>
      <p:sp>
        <p:nvSpPr>
          <p:cNvPr id="5" name="Footer Placeholder 4">
            <a:extLst>
              <a:ext uri="{FF2B5EF4-FFF2-40B4-BE49-F238E27FC236}">
                <a16:creationId xmlns:a16="http://schemas.microsoft.com/office/drawing/2014/main" id="{1BEF8F63-12BE-4D0A-B420-DE3EB5827F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E45C00D-C6BD-48B2-8FCE-1CFDCFAD6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F60F3-140B-41A8-B088-140AE5C2B1F8}" type="slidenum">
              <a:rPr lang="en-US" smtClean="0"/>
              <a:t>‹#›</a:t>
            </a:fld>
            <a:endParaRPr lang="en-US"/>
          </a:p>
        </p:txBody>
      </p:sp>
    </p:spTree>
    <p:extLst>
      <p:ext uri="{BB962C8B-B14F-4D97-AF65-F5344CB8AC3E}">
        <p14:creationId xmlns:p14="http://schemas.microsoft.com/office/powerpoint/2010/main" val="19236434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3ECC0-AEB9-41DB-B6D1-DB03AA6A2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A128D-1632-4C5D-916C-E070B7707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A3E24C-F24D-4DE2-8855-174554520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7D912-F9E3-44A0-BEBD-C09BB8C3C460}" type="datetimeFigureOut">
              <a:rPr lang="en-GB" smtClean="0"/>
              <a:t>13/10/2022</a:t>
            </a:fld>
            <a:endParaRPr lang="en-GB"/>
          </a:p>
        </p:txBody>
      </p:sp>
      <p:sp>
        <p:nvSpPr>
          <p:cNvPr id="5" name="Footer Placeholder 4">
            <a:extLst>
              <a:ext uri="{FF2B5EF4-FFF2-40B4-BE49-F238E27FC236}">
                <a16:creationId xmlns:a16="http://schemas.microsoft.com/office/drawing/2014/main" id="{F89174DB-5AAB-45F8-89D7-EEED2C7C1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7CA270-C96F-4336-A0B4-884C750F9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B5198-7AC2-44C6-A913-EDAF7871156D}" type="slidenum">
              <a:rPr lang="en-GB" smtClean="0"/>
              <a:t>‹#›</a:t>
            </a:fld>
            <a:endParaRPr lang="en-GB"/>
          </a:p>
        </p:txBody>
      </p:sp>
      <p:pic>
        <p:nvPicPr>
          <p:cNvPr id="7" name="Picture 6">
            <a:extLst>
              <a:ext uri="{FF2B5EF4-FFF2-40B4-BE49-F238E27FC236}">
                <a16:creationId xmlns:a16="http://schemas.microsoft.com/office/drawing/2014/main" id="{97254C42-8CF3-4F85-B556-67EE1034934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217890" y="246703"/>
            <a:ext cx="2913028" cy="1578921"/>
          </a:xfrm>
          <a:prstGeom prst="rect">
            <a:avLst/>
          </a:prstGeom>
        </p:spPr>
      </p:pic>
    </p:spTree>
    <p:extLst>
      <p:ext uri="{BB962C8B-B14F-4D97-AF65-F5344CB8AC3E}">
        <p14:creationId xmlns:p14="http://schemas.microsoft.com/office/powerpoint/2010/main" val="41785273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hyperlink" Target="https://doi.org/10.1101/2020.08.08.238469"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universityofcalifornia.edu/news/aeronabs-promise-powerful-inhalable-protection-against-covid-19" TargetMode="External"/><Relationship Id="rId2" Type="http://schemas.openxmlformats.org/officeDocument/2006/relationships/hyperlink" Target="https://www.youtube.com/watch?v=WjhbexLtYts&amp;feature=emb_logo" TargetMode="External"/><Relationship Id="rId1" Type="http://schemas.openxmlformats.org/officeDocument/2006/relationships/slideLayout" Target="../slideLayouts/slideLayout7.xml"/><Relationship Id="rId6" Type="http://schemas.openxmlformats.org/officeDocument/2006/relationships/hyperlink" Target="https://doi.org/10.1101/2020.08.08.238469" TargetMode="External"/><Relationship Id="rId5" Type="http://schemas.openxmlformats.org/officeDocument/2006/relationships/image" Target="../media/image24.pn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5.xml"/><Relationship Id="rId1" Type="http://schemas.openxmlformats.org/officeDocument/2006/relationships/video" Target="https://www.youtube.com/embed/HczuYzq4s-M?feature=oembe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hyperlink" Target="mailto:Ask3dmd@3dmoleculardesigns.com"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diagramLayout" Target="../diagrams/layout2.xml"/><Relationship Id="rId7" Type="http://schemas.openxmlformats.org/officeDocument/2006/relationships/image" Target="../media/image33.jpeg"/><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0.jpeg"/><Relationship Id="rId4" Type="http://schemas.openxmlformats.org/officeDocument/2006/relationships/diagramLayout" Target="../diagrams/layout1.xml"/><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65000" b="-6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EC1F-AAE9-43D9-8A82-CD34BD7FD01E}"/>
              </a:ext>
            </a:extLst>
          </p:cNvPr>
          <p:cNvSpPr>
            <a:spLocks noGrp="1"/>
          </p:cNvSpPr>
          <p:nvPr>
            <p:ph type="ctrTitle"/>
          </p:nvPr>
        </p:nvSpPr>
        <p:spPr>
          <a:xfrm>
            <a:off x="0" y="0"/>
            <a:ext cx="12192000" cy="1120990"/>
          </a:xfrm>
          <a:gradFill flip="none" rotWithShape="1">
            <a:gsLst>
              <a:gs pos="0">
                <a:srgbClr val="6F9725">
                  <a:alpha val="96000"/>
                </a:srgbClr>
              </a:gs>
              <a:gs pos="96067">
                <a:schemeClr val="accent3">
                  <a:lumMod val="45000"/>
                  <a:lumOff val="55000"/>
                  <a:alpha val="32000"/>
                </a:schemeClr>
              </a:gs>
              <a:gs pos="49000">
                <a:schemeClr val="accent3">
                  <a:lumMod val="45000"/>
                  <a:lumOff val="55000"/>
                  <a:alpha val="96000"/>
                </a:schemeClr>
              </a:gs>
              <a:gs pos="80000">
                <a:schemeClr val="accent3">
                  <a:lumMod val="45000"/>
                  <a:lumOff val="55000"/>
                  <a:alpha val="76000"/>
                </a:schemeClr>
              </a:gs>
            </a:gsLst>
            <a:lin ang="16200000" scaled="1"/>
            <a:tileRect/>
          </a:gradFill>
        </p:spPr>
        <p:txBody>
          <a:bodyPr>
            <a:normAutofit/>
          </a:bodyPr>
          <a:lstStyle/>
          <a:p>
            <a:pPr lvl="0">
              <a:spcBef>
                <a:spcPts val="1000"/>
              </a:spcBef>
              <a:defRPr/>
            </a:pPr>
            <a:r>
              <a:rPr kumimoji="0" lang="en-US" sz="4400" b="1" i="0" u="none" strike="noStrike" kern="1200" cap="none" spc="0" normalizeH="0" baseline="0" noProof="0">
                <a:ln>
                  <a:noFill/>
                </a:ln>
                <a:effectLst/>
                <a:uLnTx/>
                <a:uFillTx/>
                <a:latin typeface="Calibri" panose="020F0502020204030204"/>
                <a:ea typeface="+mn-ea"/>
                <a:cs typeface="+mn-cs"/>
              </a:rPr>
              <a:t>Coronavirus </a:t>
            </a:r>
            <a:r>
              <a:rPr lang="en-US" sz="4400" b="1">
                <a:latin typeface="Calibri" panose="020F0502020204030204"/>
                <a:ea typeface="+mn-ea"/>
                <a:cs typeface="+mn-cs"/>
              </a:rPr>
              <a:t>Antibodies &amp; Emerging Vaccines</a:t>
            </a:r>
            <a:endParaRPr kumimoji="0" lang="en-US" sz="4400" b="1" i="0" u="none" strike="noStrike" kern="1200" cap="none" spc="0" normalizeH="0" baseline="0" noProof="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1646755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F85B4F70-8EAF-486F-B16B-DDF8EC84A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1386" y="1470787"/>
            <a:ext cx="5245100" cy="4787900"/>
          </a:xfrm>
          <a:prstGeom prst="rect">
            <a:avLst/>
          </a:prstGeom>
        </p:spPr>
      </p:pic>
      <p:sp>
        <p:nvSpPr>
          <p:cNvPr id="11" name="TextBox 10">
            <a:extLst>
              <a:ext uri="{FF2B5EF4-FFF2-40B4-BE49-F238E27FC236}">
                <a16:creationId xmlns:a16="http://schemas.microsoft.com/office/drawing/2014/main" id="{7209A55B-EB50-4814-ADAD-FE12C9EF44C6}"/>
              </a:ext>
            </a:extLst>
          </p:cNvPr>
          <p:cNvSpPr txBox="1"/>
          <p:nvPr/>
        </p:nvSpPr>
        <p:spPr>
          <a:xfrm>
            <a:off x="7900032" y="393369"/>
            <a:ext cx="2240280" cy="523220"/>
          </a:xfrm>
          <a:prstGeom prst="rect">
            <a:avLst/>
          </a:prstGeom>
          <a:noFill/>
        </p:spPr>
        <p:txBody>
          <a:bodyPr wrap="square" rtlCol="0">
            <a:spAutoFit/>
          </a:bodyPr>
          <a:lstStyle/>
          <a:p>
            <a:r>
              <a:rPr lang="en-US" sz="2800" b="1">
                <a:solidFill>
                  <a:schemeClr val="accent2"/>
                </a:solidFill>
              </a:rPr>
              <a:t>Antigens</a:t>
            </a:r>
          </a:p>
        </p:txBody>
      </p:sp>
      <p:cxnSp>
        <p:nvCxnSpPr>
          <p:cNvPr id="13" name="Straight Connector 12">
            <a:extLst>
              <a:ext uri="{FF2B5EF4-FFF2-40B4-BE49-F238E27FC236}">
                <a16:creationId xmlns:a16="http://schemas.microsoft.com/office/drawing/2014/main" id="{1A29CEEF-8E78-4DA1-8DB0-487F69212F63}"/>
              </a:ext>
            </a:extLst>
          </p:cNvPr>
          <p:cNvCxnSpPr>
            <a:cxnSpLocks/>
          </p:cNvCxnSpPr>
          <p:nvPr/>
        </p:nvCxnSpPr>
        <p:spPr>
          <a:xfrm flipH="1">
            <a:off x="7281124" y="841223"/>
            <a:ext cx="768082" cy="275282"/>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EC14A48-F61C-43DE-B4F5-9ADFA9A5DD25}"/>
              </a:ext>
            </a:extLst>
          </p:cNvPr>
          <p:cNvCxnSpPr>
            <a:cxnSpLocks/>
          </p:cNvCxnSpPr>
          <p:nvPr/>
        </p:nvCxnSpPr>
        <p:spPr>
          <a:xfrm>
            <a:off x="8974452" y="890168"/>
            <a:ext cx="845504" cy="29209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90470EE-21DE-46D4-92DA-EB3F032C862A}"/>
              </a:ext>
            </a:extLst>
          </p:cNvPr>
          <p:cNvSpPr txBox="1"/>
          <p:nvPr/>
        </p:nvSpPr>
        <p:spPr>
          <a:xfrm>
            <a:off x="327144" y="2249997"/>
            <a:ext cx="5355200" cy="3847207"/>
          </a:xfrm>
          <a:prstGeom prst="rect">
            <a:avLst/>
          </a:prstGeom>
          <a:noFill/>
        </p:spPr>
        <p:txBody>
          <a:bodyPr wrap="square" rtlCol="0">
            <a:spAutoFit/>
          </a:bodyPr>
          <a:lstStyle/>
          <a:p>
            <a:r>
              <a:rPr lang="en-US" sz="2800" b="1"/>
              <a:t>Antibodies have a modular design</a:t>
            </a:r>
            <a:endParaRPr lang="en-US"/>
          </a:p>
          <a:p>
            <a:endParaRPr lang="en-US"/>
          </a:p>
          <a:p>
            <a:endParaRPr lang="en-US"/>
          </a:p>
          <a:p>
            <a:r>
              <a:rPr lang="en-US" sz="2000"/>
              <a:t>They are composed of 12 immunoglobulin folds</a:t>
            </a:r>
          </a:p>
          <a:p>
            <a:endParaRPr lang="en-US" sz="2000"/>
          </a:p>
          <a:p>
            <a:r>
              <a:rPr lang="en-US" sz="2000"/>
              <a:t>Each IgG fold is made up of ~120 amino acids</a:t>
            </a:r>
          </a:p>
          <a:p>
            <a:endParaRPr lang="en-US" sz="2000"/>
          </a:p>
          <a:p>
            <a:r>
              <a:rPr lang="en-US" sz="2000"/>
              <a:t>Each IgG fold consists of 2 beta-sheets….connected by a disulfide bond.</a:t>
            </a:r>
          </a:p>
          <a:p>
            <a:endParaRPr lang="en-US" sz="2000"/>
          </a:p>
          <a:p>
            <a:r>
              <a:rPr lang="en-US" sz="2000"/>
              <a:t>An antibody is composed of 2 Light Chains, </a:t>
            </a:r>
            <a:br>
              <a:rPr lang="en-US" sz="2000"/>
            </a:br>
            <a:r>
              <a:rPr lang="en-US" sz="2000"/>
              <a:t>and 2 Heavy Chains</a:t>
            </a:r>
          </a:p>
        </p:txBody>
      </p:sp>
      <p:sp>
        <p:nvSpPr>
          <p:cNvPr id="2" name="Freeform: Shape 1">
            <a:extLst>
              <a:ext uri="{FF2B5EF4-FFF2-40B4-BE49-F238E27FC236}">
                <a16:creationId xmlns:a16="http://schemas.microsoft.com/office/drawing/2014/main" id="{F77DC67C-599C-41F8-9FC4-AC02DFC269BD}"/>
              </a:ext>
            </a:extLst>
          </p:cNvPr>
          <p:cNvSpPr/>
          <p:nvPr/>
        </p:nvSpPr>
        <p:spPr>
          <a:xfrm>
            <a:off x="5976853" y="930076"/>
            <a:ext cx="1304271" cy="1351363"/>
          </a:xfrm>
          <a:custGeom>
            <a:avLst/>
            <a:gdLst>
              <a:gd name="connsiteX0" fmla="*/ 412062 w 1304271"/>
              <a:gd name="connsiteY0" fmla="*/ 1205563 h 1351363"/>
              <a:gd name="connsiteX1" fmla="*/ 549222 w 1304271"/>
              <a:gd name="connsiteY1" fmla="*/ 874093 h 1351363"/>
              <a:gd name="connsiteX2" fmla="*/ 663522 w 1304271"/>
              <a:gd name="connsiteY2" fmla="*/ 794083 h 1351363"/>
              <a:gd name="connsiteX3" fmla="*/ 754962 w 1304271"/>
              <a:gd name="connsiteY3" fmla="*/ 794083 h 1351363"/>
              <a:gd name="connsiteX4" fmla="*/ 994992 w 1304271"/>
              <a:gd name="connsiteY4" fmla="*/ 656923 h 1351363"/>
              <a:gd name="connsiteX5" fmla="*/ 1246452 w 1304271"/>
              <a:gd name="connsiteY5" fmla="*/ 668353 h 1351363"/>
              <a:gd name="connsiteX6" fmla="*/ 1292172 w 1304271"/>
              <a:gd name="connsiteY6" fmla="*/ 382603 h 1351363"/>
              <a:gd name="connsiteX7" fmla="*/ 1075002 w 1304271"/>
              <a:gd name="connsiteY7" fmla="*/ 62563 h 1351363"/>
              <a:gd name="connsiteX8" fmla="*/ 503502 w 1304271"/>
              <a:gd name="connsiteY8" fmla="*/ 39703 h 1351363"/>
              <a:gd name="connsiteX9" fmla="*/ 114882 w 1304271"/>
              <a:gd name="connsiteY9" fmla="*/ 496903 h 1351363"/>
              <a:gd name="connsiteX10" fmla="*/ 582 w 1304271"/>
              <a:gd name="connsiteY10" fmla="*/ 931243 h 1351363"/>
              <a:gd name="connsiteX11" fmla="*/ 149172 w 1304271"/>
              <a:gd name="connsiteY11" fmla="*/ 1297003 h 1351363"/>
              <a:gd name="connsiteX12" fmla="*/ 332052 w 1304271"/>
              <a:gd name="connsiteY12" fmla="*/ 1342723 h 1351363"/>
              <a:gd name="connsiteX13" fmla="*/ 412062 w 1304271"/>
              <a:gd name="connsiteY13" fmla="*/ 1205563 h 1351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4271" h="1351363">
                <a:moveTo>
                  <a:pt x="412062" y="1205563"/>
                </a:moveTo>
                <a:cubicBezTo>
                  <a:pt x="448257" y="1127458"/>
                  <a:pt x="507312" y="942673"/>
                  <a:pt x="549222" y="874093"/>
                </a:cubicBezTo>
                <a:cubicBezTo>
                  <a:pt x="591132" y="805513"/>
                  <a:pt x="629232" y="807418"/>
                  <a:pt x="663522" y="794083"/>
                </a:cubicBezTo>
                <a:cubicBezTo>
                  <a:pt x="697812" y="780748"/>
                  <a:pt x="699717" y="816943"/>
                  <a:pt x="754962" y="794083"/>
                </a:cubicBezTo>
                <a:cubicBezTo>
                  <a:pt x="810207" y="771223"/>
                  <a:pt x="913077" y="677878"/>
                  <a:pt x="994992" y="656923"/>
                </a:cubicBezTo>
                <a:cubicBezTo>
                  <a:pt x="1076907" y="635968"/>
                  <a:pt x="1196922" y="714073"/>
                  <a:pt x="1246452" y="668353"/>
                </a:cubicBezTo>
                <a:cubicBezTo>
                  <a:pt x="1295982" y="622633"/>
                  <a:pt x="1320747" y="483568"/>
                  <a:pt x="1292172" y="382603"/>
                </a:cubicBezTo>
                <a:cubicBezTo>
                  <a:pt x="1263597" y="281638"/>
                  <a:pt x="1206447" y="119713"/>
                  <a:pt x="1075002" y="62563"/>
                </a:cubicBezTo>
                <a:cubicBezTo>
                  <a:pt x="943557" y="5413"/>
                  <a:pt x="663522" y="-32687"/>
                  <a:pt x="503502" y="39703"/>
                </a:cubicBezTo>
                <a:cubicBezTo>
                  <a:pt x="343482" y="112093"/>
                  <a:pt x="198702" y="348313"/>
                  <a:pt x="114882" y="496903"/>
                </a:cubicBezTo>
                <a:cubicBezTo>
                  <a:pt x="31062" y="645493"/>
                  <a:pt x="-5133" y="797893"/>
                  <a:pt x="582" y="931243"/>
                </a:cubicBezTo>
                <a:cubicBezTo>
                  <a:pt x="6297" y="1064593"/>
                  <a:pt x="93927" y="1228423"/>
                  <a:pt x="149172" y="1297003"/>
                </a:cubicBezTo>
                <a:cubicBezTo>
                  <a:pt x="204417" y="1365583"/>
                  <a:pt x="284427" y="1354153"/>
                  <a:pt x="332052" y="1342723"/>
                </a:cubicBezTo>
                <a:cubicBezTo>
                  <a:pt x="379677" y="1331293"/>
                  <a:pt x="375867" y="1283668"/>
                  <a:pt x="412062" y="1205563"/>
                </a:cubicBezTo>
                <a:close/>
              </a:path>
            </a:pathLst>
          </a:cu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7D0A648-0A95-4A33-BCCC-C2FAC07417C7}"/>
              </a:ext>
            </a:extLst>
          </p:cNvPr>
          <p:cNvSpPr/>
          <p:nvPr/>
        </p:nvSpPr>
        <p:spPr>
          <a:xfrm flipH="1">
            <a:off x="9817414" y="1003375"/>
            <a:ext cx="1386032" cy="1351363"/>
          </a:xfrm>
          <a:custGeom>
            <a:avLst/>
            <a:gdLst>
              <a:gd name="connsiteX0" fmla="*/ 412062 w 1304271"/>
              <a:gd name="connsiteY0" fmla="*/ 1205563 h 1351363"/>
              <a:gd name="connsiteX1" fmla="*/ 549222 w 1304271"/>
              <a:gd name="connsiteY1" fmla="*/ 874093 h 1351363"/>
              <a:gd name="connsiteX2" fmla="*/ 663522 w 1304271"/>
              <a:gd name="connsiteY2" fmla="*/ 794083 h 1351363"/>
              <a:gd name="connsiteX3" fmla="*/ 754962 w 1304271"/>
              <a:gd name="connsiteY3" fmla="*/ 794083 h 1351363"/>
              <a:gd name="connsiteX4" fmla="*/ 994992 w 1304271"/>
              <a:gd name="connsiteY4" fmla="*/ 656923 h 1351363"/>
              <a:gd name="connsiteX5" fmla="*/ 1246452 w 1304271"/>
              <a:gd name="connsiteY5" fmla="*/ 668353 h 1351363"/>
              <a:gd name="connsiteX6" fmla="*/ 1292172 w 1304271"/>
              <a:gd name="connsiteY6" fmla="*/ 382603 h 1351363"/>
              <a:gd name="connsiteX7" fmla="*/ 1075002 w 1304271"/>
              <a:gd name="connsiteY7" fmla="*/ 62563 h 1351363"/>
              <a:gd name="connsiteX8" fmla="*/ 503502 w 1304271"/>
              <a:gd name="connsiteY8" fmla="*/ 39703 h 1351363"/>
              <a:gd name="connsiteX9" fmla="*/ 114882 w 1304271"/>
              <a:gd name="connsiteY9" fmla="*/ 496903 h 1351363"/>
              <a:gd name="connsiteX10" fmla="*/ 582 w 1304271"/>
              <a:gd name="connsiteY10" fmla="*/ 931243 h 1351363"/>
              <a:gd name="connsiteX11" fmla="*/ 149172 w 1304271"/>
              <a:gd name="connsiteY11" fmla="*/ 1297003 h 1351363"/>
              <a:gd name="connsiteX12" fmla="*/ 332052 w 1304271"/>
              <a:gd name="connsiteY12" fmla="*/ 1342723 h 1351363"/>
              <a:gd name="connsiteX13" fmla="*/ 412062 w 1304271"/>
              <a:gd name="connsiteY13" fmla="*/ 1205563 h 1351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4271" h="1351363">
                <a:moveTo>
                  <a:pt x="412062" y="1205563"/>
                </a:moveTo>
                <a:cubicBezTo>
                  <a:pt x="448257" y="1127458"/>
                  <a:pt x="507312" y="942673"/>
                  <a:pt x="549222" y="874093"/>
                </a:cubicBezTo>
                <a:cubicBezTo>
                  <a:pt x="591132" y="805513"/>
                  <a:pt x="629232" y="807418"/>
                  <a:pt x="663522" y="794083"/>
                </a:cubicBezTo>
                <a:cubicBezTo>
                  <a:pt x="697812" y="780748"/>
                  <a:pt x="699717" y="816943"/>
                  <a:pt x="754962" y="794083"/>
                </a:cubicBezTo>
                <a:cubicBezTo>
                  <a:pt x="810207" y="771223"/>
                  <a:pt x="913077" y="677878"/>
                  <a:pt x="994992" y="656923"/>
                </a:cubicBezTo>
                <a:cubicBezTo>
                  <a:pt x="1076907" y="635968"/>
                  <a:pt x="1196922" y="714073"/>
                  <a:pt x="1246452" y="668353"/>
                </a:cubicBezTo>
                <a:cubicBezTo>
                  <a:pt x="1295982" y="622633"/>
                  <a:pt x="1320747" y="483568"/>
                  <a:pt x="1292172" y="382603"/>
                </a:cubicBezTo>
                <a:cubicBezTo>
                  <a:pt x="1263597" y="281638"/>
                  <a:pt x="1206447" y="119713"/>
                  <a:pt x="1075002" y="62563"/>
                </a:cubicBezTo>
                <a:cubicBezTo>
                  <a:pt x="943557" y="5413"/>
                  <a:pt x="663522" y="-32687"/>
                  <a:pt x="503502" y="39703"/>
                </a:cubicBezTo>
                <a:cubicBezTo>
                  <a:pt x="343482" y="112093"/>
                  <a:pt x="198702" y="348313"/>
                  <a:pt x="114882" y="496903"/>
                </a:cubicBezTo>
                <a:cubicBezTo>
                  <a:pt x="31062" y="645493"/>
                  <a:pt x="-5133" y="797893"/>
                  <a:pt x="582" y="931243"/>
                </a:cubicBezTo>
                <a:cubicBezTo>
                  <a:pt x="6297" y="1064593"/>
                  <a:pt x="93927" y="1228423"/>
                  <a:pt x="149172" y="1297003"/>
                </a:cubicBezTo>
                <a:cubicBezTo>
                  <a:pt x="204417" y="1365583"/>
                  <a:pt x="284427" y="1354153"/>
                  <a:pt x="332052" y="1342723"/>
                </a:cubicBezTo>
                <a:cubicBezTo>
                  <a:pt x="379677" y="1331293"/>
                  <a:pt x="375867" y="1283668"/>
                  <a:pt x="412062" y="1205563"/>
                </a:cubicBezTo>
                <a:close/>
              </a:path>
            </a:pathLst>
          </a:cu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7465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onoclonal antibody | Definition, Hybridoma, &amp; Human Monoclonal Antibody |  Britannica">
            <a:extLst>
              <a:ext uri="{FF2B5EF4-FFF2-40B4-BE49-F238E27FC236}">
                <a16:creationId xmlns:a16="http://schemas.microsoft.com/office/drawing/2014/main" id="{A1FE40FE-FD31-4583-A618-A417F86C169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23385" y="1301614"/>
            <a:ext cx="7591425" cy="5060315"/>
          </a:xfrm>
          <a:prstGeom prst="rect">
            <a:avLst/>
          </a:prstGeom>
          <a:noFill/>
          <a:ln>
            <a:noFill/>
          </a:ln>
        </p:spPr>
      </p:pic>
      <p:sp>
        <p:nvSpPr>
          <p:cNvPr id="7" name="Rectangle 6">
            <a:extLst>
              <a:ext uri="{FF2B5EF4-FFF2-40B4-BE49-F238E27FC236}">
                <a16:creationId xmlns:a16="http://schemas.microsoft.com/office/drawing/2014/main" id="{7D0A65DA-A148-42FB-9B86-8CE9775FC338}"/>
              </a:ext>
            </a:extLst>
          </p:cNvPr>
          <p:cNvSpPr/>
          <p:nvPr/>
        </p:nvSpPr>
        <p:spPr>
          <a:xfrm>
            <a:off x="4223385" y="5859009"/>
            <a:ext cx="2468880" cy="502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2422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tibody. Causes, symptoms, treatment Antibody">
            <a:extLst>
              <a:ext uri="{FF2B5EF4-FFF2-40B4-BE49-F238E27FC236}">
                <a16:creationId xmlns:a16="http://schemas.microsoft.com/office/drawing/2014/main" id="{1FBA8530-CCF1-43AC-9BB8-AAB8D88DED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67696" y="460797"/>
            <a:ext cx="8968061" cy="5936406"/>
          </a:xfrm>
          <a:prstGeom prst="rect">
            <a:avLst/>
          </a:prstGeom>
          <a:noFill/>
          <a:ln>
            <a:noFill/>
          </a:ln>
        </p:spPr>
      </p:pic>
      <p:sp>
        <p:nvSpPr>
          <p:cNvPr id="8" name="Freeform: Shape 7">
            <a:extLst>
              <a:ext uri="{FF2B5EF4-FFF2-40B4-BE49-F238E27FC236}">
                <a16:creationId xmlns:a16="http://schemas.microsoft.com/office/drawing/2014/main" id="{666723DF-9EAB-42EB-9E2E-7F6486D68507}"/>
              </a:ext>
            </a:extLst>
          </p:cNvPr>
          <p:cNvSpPr/>
          <p:nvPr/>
        </p:nvSpPr>
        <p:spPr>
          <a:xfrm>
            <a:off x="6240780" y="3406140"/>
            <a:ext cx="457200" cy="308610"/>
          </a:xfrm>
          <a:custGeom>
            <a:avLst/>
            <a:gdLst>
              <a:gd name="connsiteX0" fmla="*/ 457200 w 457200"/>
              <a:gd name="connsiteY0" fmla="*/ 0 h 308610"/>
              <a:gd name="connsiteX1" fmla="*/ 148590 w 457200"/>
              <a:gd name="connsiteY1" fmla="*/ 114300 h 308610"/>
              <a:gd name="connsiteX2" fmla="*/ 0 w 457200"/>
              <a:gd name="connsiteY2" fmla="*/ 308610 h 308610"/>
              <a:gd name="connsiteX3" fmla="*/ 0 w 457200"/>
              <a:gd name="connsiteY3" fmla="*/ 308610 h 308610"/>
            </a:gdLst>
            <a:ahLst/>
            <a:cxnLst>
              <a:cxn ang="0">
                <a:pos x="connsiteX0" y="connsiteY0"/>
              </a:cxn>
              <a:cxn ang="0">
                <a:pos x="connsiteX1" y="connsiteY1"/>
              </a:cxn>
              <a:cxn ang="0">
                <a:pos x="connsiteX2" y="connsiteY2"/>
              </a:cxn>
              <a:cxn ang="0">
                <a:pos x="connsiteX3" y="connsiteY3"/>
              </a:cxn>
            </a:cxnLst>
            <a:rect l="l" t="t" r="r" b="b"/>
            <a:pathLst>
              <a:path w="457200" h="308610">
                <a:moveTo>
                  <a:pt x="457200" y="0"/>
                </a:moveTo>
                <a:cubicBezTo>
                  <a:pt x="340995" y="31432"/>
                  <a:pt x="224790" y="62865"/>
                  <a:pt x="148590" y="114300"/>
                </a:cubicBezTo>
                <a:cubicBezTo>
                  <a:pt x="72390" y="165735"/>
                  <a:pt x="0" y="308610"/>
                  <a:pt x="0" y="308610"/>
                </a:cubicBezTo>
                <a:lnTo>
                  <a:pt x="0" y="30861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6096A2B-FBB5-4DE6-B59F-EBAE751491E8}"/>
              </a:ext>
            </a:extLst>
          </p:cNvPr>
          <p:cNvSpPr/>
          <p:nvPr/>
        </p:nvSpPr>
        <p:spPr>
          <a:xfrm>
            <a:off x="4960620" y="2983230"/>
            <a:ext cx="1188720" cy="231791"/>
          </a:xfrm>
          <a:custGeom>
            <a:avLst/>
            <a:gdLst>
              <a:gd name="connsiteX0" fmla="*/ 1188720 w 1188720"/>
              <a:gd name="connsiteY0" fmla="*/ 0 h 231791"/>
              <a:gd name="connsiteX1" fmla="*/ 822960 w 1188720"/>
              <a:gd name="connsiteY1" fmla="*/ 217170 h 231791"/>
              <a:gd name="connsiteX2" fmla="*/ 0 w 1188720"/>
              <a:gd name="connsiteY2" fmla="*/ 194310 h 231791"/>
            </a:gdLst>
            <a:ahLst/>
            <a:cxnLst>
              <a:cxn ang="0">
                <a:pos x="connsiteX0" y="connsiteY0"/>
              </a:cxn>
              <a:cxn ang="0">
                <a:pos x="connsiteX1" y="connsiteY1"/>
              </a:cxn>
              <a:cxn ang="0">
                <a:pos x="connsiteX2" y="connsiteY2"/>
              </a:cxn>
            </a:cxnLst>
            <a:rect l="l" t="t" r="r" b="b"/>
            <a:pathLst>
              <a:path w="1188720" h="231791">
                <a:moveTo>
                  <a:pt x="1188720" y="0"/>
                </a:moveTo>
                <a:cubicBezTo>
                  <a:pt x="1104900" y="92392"/>
                  <a:pt x="1021080" y="184785"/>
                  <a:pt x="822960" y="217170"/>
                </a:cubicBezTo>
                <a:cubicBezTo>
                  <a:pt x="624840" y="249555"/>
                  <a:pt x="312420" y="221932"/>
                  <a:pt x="0" y="19431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986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3B931DC4-D08E-48BC-891B-13777A1796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0238" y="1122968"/>
            <a:ext cx="9536712" cy="5234287"/>
          </a:xfrm>
          <a:prstGeom prst="rect">
            <a:avLst/>
          </a:prstGeom>
        </p:spPr>
      </p:pic>
      <p:sp>
        <p:nvSpPr>
          <p:cNvPr id="5" name="Rectangle 4">
            <a:extLst>
              <a:ext uri="{FF2B5EF4-FFF2-40B4-BE49-F238E27FC236}">
                <a16:creationId xmlns:a16="http://schemas.microsoft.com/office/drawing/2014/main" id="{C7ADA491-6084-4D27-9898-39352E22C0D8}"/>
              </a:ext>
            </a:extLst>
          </p:cNvPr>
          <p:cNvSpPr/>
          <p:nvPr/>
        </p:nvSpPr>
        <p:spPr>
          <a:xfrm>
            <a:off x="1120238" y="870857"/>
            <a:ext cx="9428019" cy="362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7A193A8-3ECF-4AAC-90E4-971F74B72CE5}"/>
              </a:ext>
            </a:extLst>
          </p:cNvPr>
          <p:cNvSpPr/>
          <p:nvPr/>
        </p:nvSpPr>
        <p:spPr>
          <a:xfrm>
            <a:off x="9014938" y="1052285"/>
            <a:ext cx="1642012" cy="362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7066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tibody structure and genetic encoding. The germ line (unrearranged)... |  Download Scientific Diagram">
            <a:extLst>
              <a:ext uri="{FF2B5EF4-FFF2-40B4-BE49-F238E27FC236}">
                <a16:creationId xmlns:a16="http://schemas.microsoft.com/office/drawing/2014/main" id="{84246A12-9811-4FF0-98C6-875D98F6D60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2233" y="498566"/>
            <a:ext cx="6162675" cy="6187440"/>
          </a:xfrm>
          <a:prstGeom prst="rect">
            <a:avLst/>
          </a:prstGeom>
          <a:noFill/>
          <a:ln>
            <a:noFill/>
          </a:ln>
        </p:spPr>
      </p:pic>
    </p:spTree>
    <p:extLst>
      <p:ext uri="{BB962C8B-B14F-4D97-AF65-F5344CB8AC3E}">
        <p14:creationId xmlns:p14="http://schemas.microsoft.com/office/powerpoint/2010/main" val="3305335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463A8F5-1913-4AF8-9ED9-2EE3B41D537B}"/>
              </a:ext>
            </a:extLst>
          </p:cNvPr>
          <p:cNvSpPr>
            <a:spLocks noChangeArrowheads="1"/>
          </p:cNvSpPr>
          <p:nvPr/>
        </p:nvSpPr>
        <p:spPr bwMode="auto">
          <a:xfrm>
            <a:off x="4553653" y="685800"/>
            <a:ext cx="604266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First Antibody Structure…Saul  et.al,….1973</a:t>
            </a:r>
            <a:endParaRPr kumimoji="0" lang="en-US" altLang="en-US" sz="9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3">
            <a:extLst>
              <a:ext uri="{FF2B5EF4-FFF2-40B4-BE49-F238E27FC236}">
                <a16:creationId xmlns:a16="http://schemas.microsoft.com/office/drawing/2014/main" id="{44F981BC-F175-48AA-A24F-00745BC05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834" t="17757" r="15479" b="8968"/>
          <a:stretch>
            <a:fillRect/>
          </a:stretch>
        </p:blipFill>
        <p:spPr bwMode="auto">
          <a:xfrm>
            <a:off x="3349534" y="1134308"/>
            <a:ext cx="8450898" cy="53020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C2327D12-86D9-4CC9-B3BA-A8D3C5B019B7}"/>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586040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6A3692-3411-48C3-BC59-5409A201032D}"/>
              </a:ext>
            </a:extLst>
          </p:cNvPr>
          <p:cNvSpPr txBox="1"/>
          <p:nvPr/>
        </p:nvSpPr>
        <p:spPr>
          <a:xfrm>
            <a:off x="2584622" y="1078382"/>
            <a:ext cx="7290486" cy="646331"/>
          </a:xfrm>
          <a:prstGeom prst="rect">
            <a:avLst/>
          </a:prstGeom>
          <a:noFill/>
        </p:spPr>
        <p:txBody>
          <a:bodyPr wrap="square" rtlCol="0">
            <a:spAutoFit/>
          </a:bodyPr>
          <a:lstStyle/>
          <a:p>
            <a:pPr algn="ctr"/>
            <a:r>
              <a:rPr lang="en-US" sz="3600" b="1"/>
              <a:t>The IgG Fold….</a:t>
            </a:r>
          </a:p>
        </p:txBody>
      </p:sp>
      <p:sp>
        <p:nvSpPr>
          <p:cNvPr id="5" name="TextBox 4">
            <a:extLst>
              <a:ext uri="{FF2B5EF4-FFF2-40B4-BE49-F238E27FC236}">
                <a16:creationId xmlns:a16="http://schemas.microsoft.com/office/drawing/2014/main" id="{28E5D06B-9AB4-4582-8BFB-B67536281881}"/>
              </a:ext>
            </a:extLst>
          </p:cNvPr>
          <p:cNvSpPr txBox="1"/>
          <p:nvPr/>
        </p:nvSpPr>
        <p:spPr>
          <a:xfrm>
            <a:off x="1478692" y="1849202"/>
            <a:ext cx="9502346" cy="523220"/>
          </a:xfrm>
          <a:prstGeom prst="rect">
            <a:avLst/>
          </a:prstGeom>
          <a:noFill/>
        </p:spPr>
        <p:txBody>
          <a:bodyPr wrap="square" rtlCol="0">
            <a:spAutoFit/>
          </a:bodyPr>
          <a:lstStyle/>
          <a:p>
            <a:pPr algn="ctr"/>
            <a:r>
              <a:rPr lang="en-US" sz="2800" b="1">
                <a:solidFill>
                  <a:srgbClr val="0070C0"/>
                </a:solidFill>
              </a:rPr>
              <a:t>2 beta-sheets, connected by a disulfide bond</a:t>
            </a:r>
          </a:p>
        </p:txBody>
      </p:sp>
      <p:pic>
        <p:nvPicPr>
          <p:cNvPr id="8" name="Picture 7" descr="Immunoglobulin Superfamily - Natarajan - - Major Reference Works - Wiley  Online Library">
            <a:extLst>
              <a:ext uri="{FF2B5EF4-FFF2-40B4-BE49-F238E27FC236}">
                <a16:creationId xmlns:a16="http://schemas.microsoft.com/office/drawing/2014/main" id="{86BA1E9A-F5D0-41C7-865B-86B78C15E28A}"/>
              </a:ext>
            </a:extLst>
          </p:cNvPr>
          <p:cNvPicPr/>
          <p:nvPr/>
        </p:nvPicPr>
        <p:blipFill rotWithShape="1">
          <a:blip r:embed="rId2">
            <a:extLst>
              <a:ext uri="{28A0092B-C50C-407E-A947-70E740481C1C}">
                <a14:useLocalDpi xmlns:a14="http://schemas.microsoft.com/office/drawing/2010/main" val="0"/>
              </a:ext>
            </a:extLst>
          </a:blip>
          <a:srcRect t="50888"/>
          <a:stretch/>
        </p:blipFill>
        <p:spPr bwMode="auto">
          <a:xfrm>
            <a:off x="2074244" y="2820076"/>
            <a:ext cx="3710409" cy="2716079"/>
          </a:xfrm>
          <a:prstGeom prst="rect">
            <a:avLst/>
          </a:prstGeom>
          <a:noFill/>
          <a:ln>
            <a:noFill/>
          </a:ln>
          <a:extLst>
            <a:ext uri="{53640926-AAD7-44D8-BBD7-CCE9431645EC}">
              <a14:shadowObscured xmlns:a14="http://schemas.microsoft.com/office/drawing/2010/main"/>
            </a:ext>
          </a:extLst>
        </p:spPr>
      </p:pic>
      <p:pic>
        <p:nvPicPr>
          <p:cNvPr id="9" name="Picture 8" descr="A picture containing small, food, toy, table&#10;&#10;Description automatically generated">
            <a:extLst>
              <a:ext uri="{FF2B5EF4-FFF2-40B4-BE49-F238E27FC236}">
                <a16:creationId xmlns:a16="http://schemas.microsoft.com/office/drawing/2014/main" id="{3792ED95-0709-4A28-BF48-D9A444448BB1}"/>
              </a:ext>
            </a:extLst>
          </p:cNvPr>
          <p:cNvPicPr/>
          <p:nvPr/>
        </p:nvPicPr>
        <p:blipFill rotWithShape="1">
          <a:blip r:embed="rId3" cstate="print">
            <a:extLst>
              <a:ext uri="{28A0092B-C50C-407E-A947-70E740481C1C}">
                <a14:useLocalDpi xmlns:a14="http://schemas.microsoft.com/office/drawing/2010/main" val="0"/>
              </a:ext>
            </a:extLst>
          </a:blip>
          <a:srcRect l="17165" t="15181" r="8418" b="14449"/>
          <a:stretch/>
        </p:blipFill>
        <p:spPr bwMode="auto">
          <a:xfrm rot="5400000">
            <a:off x="6666361" y="2892127"/>
            <a:ext cx="3967138" cy="28624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39886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2CCA33-85C5-4BF8-B2BC-020ED92EF6E6}"/>
              </a:ext>
            </a:extLst>
          </p:cNvPr>
          <p:cNvSpPr txBox="1"/>
          <p:nvPr/>
        </p:nvSpPr>
        <p:spPr>
          <a:xfrm>
            <a:off x="974124" y="1853514"/>
            <a:ext cx="10243752" cy="5478423"/>
          </a:xfrm>
          <a:prstGeom prst="rect">
            <a:avLst/>
          </a:prstGeom>
          <a:noFill/>
        </p:spPr>
        <p:txBody>
          <a:bodyPr wrap="square">
            <a:spAutoFit/>
          </a:bodyPr>
          <a:lstStyle/>
          <a:p>
            <a:pPr marR="1130"/>
            <a:r>
              <a:rPr lang="en-US" sz="1400" b="0" i="0" u="none" strike="noStrike" baseline="0">
                <a:solidFill>
                  <a:srgbClr val="FF0000"/>
                </a:solidFill>
                <a:latin typeface="Arial" panose="020B0604020202020204" pitchFamily="34" charset="0"/>
              </a:rPr>
              <a:t>Michael Schoof</a:t>
            </a:r>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 Bryan Faust</a:t>
            </a:r>
            <a:r>
              <a:rPr lang="en-US" sz="1400" b="0" i="0" u="none" strike="noStrike" baseline="30000">
                <a:latin typeface="Arial" panose="020B0604020202020204" pitchFamily="34" charset="0"/>
              </a:rPr>
              <a:t>1,2,3,4#</a:t>
            </a:r>
            <a:r>
              <a:rPr lang="en-US" sz="1400" b="0" i="0" u="none" strike="noStrike" baseline="0">
                <a:latin typeface="Arial" panose="020B0604020202020204" pitchFamily="34" charset="0"/>
              </a:rPr>
              <a:t>, Reuben A. Saunders</a:t>
            </a:r>
            <a:r>
              <a:rPr lang="en-US" sz="1400" b="0" i="0" u="none" strike="noStrike" baseline="30000">
                <a:latin typeface="Arial" panose="020B0604020202020204" pitchFamily="34" charset="0"/>
              </a:rPr>
              <a:t>1,5#</a:t>
            </a:r>
            <a:r>
              <a:rPr lang="en-US" sz="1400" b="0" i="0" u="none" strike="noStrike" baseline="0">
                <a:latin typeface="Arial" panose="020B0604020202020204" pitchFamily="34" charset="0"/>
              </a:rPr>
              <a:t>, </a:t>
            </a:r>
            <a:r>
              <a:rPr lang="en-US" sz="1400" b="0" i="0" u="none" strike="noStrike" baseline="0">
                <a:solidFill>
                  <a:srgbClr val="FF0000"/>
                </a:solidFill>
                <a:latin typeface="Arial" panose="020B0604020202020204" pitchFamily="34" charset="0"/>
              </a:rPr>
              <a:t>Smriti Sangwan</a:t>
            </a:r>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 Veronica Rezelj</a:t>
            </a:r>
            <a:r>
              <a:rPr lang="en-US" sz="1400" b="0" i="0" u="none" strike="noStrike" baseline="30000">
                <a:latin typeface="Arial" panose="020B0604020202020204" pitchFamily="34" charset="0"/>
              </a:rPr>
              <a:t>6#</a:t>
            </a:r>
            <a:r>
              <a:rPr lang="en-US" sz="1400" b="0" i="0" u="none" strike="noStrike" baseline="0">
                <a:latin typeface="Arial" panose="020B0604020202020204" pitchFamily="34" charset="0"/>
              </a:rPr>
              <a:t>, Nick Hoppe</a:t>
            </a:r>
            <a:r>
              <a:rPr lang="en-US" sz="1400" b="0" i="0" u="none" strike="noStrike" baseline="30000">
                <a:latin typeface="Arial" panose="020B0604020202020204" pitchFamily="34" charset="0"/>
              </a:rPr>
              <a:t>3,4</a:t>
            </a:r>
            <a:r>
              <a:rPr lang="en-US" sz="1400" b="0" i="0" u="none" strike="noStrike" baseline="0">
                <a:latin typeface="Arial" panose="020B0604020202020204" pitchFamily="34" charset="0"/>
              </a:rPr>
              <a:t>, </a:t>
            </a:r>
            <a:r>
              <a:rPr lang="en-US" sz="1400" b="0" i="0" u="none" strike="noStrike" baseline="0" err="1">
                <a:latin typeface="Arial" panose="020B0604020202020204" pitchFamily="34" charset="0"/>
              </a:rPr>
              <a:t>Morgane</a:t>
            </a:r>
            <a:r>
              <a:rPr lang="en-US" sz="1400" b="0" i="0" u="none" strike="noStrike" baseline="0">
                <a:latin typeface="Arial" panose="020B0604020202020204" pitchFamily="34" charset="0"/>
              </a:rPr>
              <a:t> Boone</a:t>
            </a:r>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 Christian Bache Billesbølle</a:t>
            </a:r>
            <a:r>
              <a:rPr lang="en-US" sz="1400" b="0" i="0" u="none" strike="noStrike" baseline="30000">
                <a:latin typeface="Arial" panose="020B0604020202020204" pitchFamily="34" charset="0"/>
              </a:rPr>
              <a:t>3,4</a:t>
            </a:r>
            <a:r>
              <a:rPr lang="en-US" sz="1400" b="0" i="0" u="none" strike="noStrike" baseline="0">
                <a:latin typeface="Arial" panose="020B0604020202020204" pitchFamily="34" charset="0"/>
              </a:rPr>
              <a:t>, Marcell Zimanyi</a:t>
            </a:r>
            <a:r>
              <a:rPr lang="en-US" sz="1400" b="0" i="0" u="none" strike="noStrike" baseline="30000">
                <a:latin typeface="Arial" panose="020B0604020202020204" pitchFamily="34" charset="0"/>
              </a:rPr>
              <a:t>1,2,3</a:t>
            </a:r>
            <a:r>
              <a:rPr lang="en-US" sz="1400" b="0" i="0" u="none" strike="noStrike" baseline="0">
                <a:latin typeface="Arial" panose="020B0604020202020204" pitchFamily="34" charset="0"/>
              </a:rPr>
              <a:t>, Ishan Deshpande</a:t>
            </a:r>
            <a:r>
              <a:rPr lang="en-US" sz="1400" b="0" i="0" u="none" strike="noStrike" baseline="30000">
                <a:latin typeface="Arial" panose="020B0604020202020204" pitchFamily="34" charset="0"/>
              </a:rPr>
              <a:t>3,4</a:t>
            </a:r>
            <a:r>
              <a:rPr lang="en-US" sz="1400" b="0" i="0" u="none" strike="noStrike" baseline="0">
                <a:latin typeface="Arial" panose="020B0604020202020204" pitchFamily="34" charset="0"/>
              </a:rPr>
              <a:t>, </a:t>
            </a:r>
            <a:r>
              <a:rPr lang="en-US" sz="1400" b="0" i="0" u="none" strike="noStrike" baseline="0" err="1">
                <a:latin typeface="Arial" panose="020B0604020202020204" pitchFamily="34" charset="0"/>
              </a:rPr>
              <a:t>Jiahao</a:t>
            </a:r>
            <a:r>
              <a:rPr lang="en-US" sz="1400" b="0" i="0" u="none" strike="noStrike" baseline="0">
                <a:latin typeface="Arial" panose="020B0604020202020204" pitchFamily="34" charset="0"/>
              </a:rPr>
              <a:t> Liang</a:t>
            </a:r>
            <a:r>
              <a:rPr lang="en-US" sz="1400" b="0" i="0" u="none" strike="noStrike" baseline="30000">
                <a:latin typeface="Arial" panose="020B0604020202020204" pitchFamily="34" charset="0"/>
              </a:rPr>
              <a:t>3</a:t>
            </a:r>
            <a:r>
              <a:rPr lang="en-US" sz="1400" b="0" i="0" u="none" strike="noStrike" baseline="0">
                <a:latin typeface="Arial" panose="020B0604020202020204" pitchFamily="34" charset="0"/>
              </a:rPr>
              <a:t>, Aditya A. Anand</a:t>
            </a:r>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 </a:t>
            </a:r>
            <a:r>
              <a:rPr lang="en-US" sz="1400" b="0" i="0" u="none" strike="noStrike" baseline="0" err="1">
                <a:latin typeface="Arial" panose="020B0604020202020204" pitchFamily="34" charset="0"/>
              </a:rPr>
              <a:t>Niv</a:t>
            </a:r>
            <a:r>
              <a:rPr lang="en-US" sz="1400" b="0" i="0" u="none" strike="noStrike" baseline="0">
                <a:latin typeface="Arial" panose="020B0604020202020204" pitchFamily="34" charset="0"/>
              </a:rPr>
              <a:t> Dobzinski</a:t>
            </a:r>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 Beth Shoshana Zha</a:t>
            </a:r>
            <a:r>
              <a:rPr lang="en-US" sz="1400" b="0" i="0" u="none" strike="noStrike" baseline="30000">
                <a:latin typeface="Arial" panose="020B0604020202020204" pitchFamily="34" charset="0"/>
              </a:rPr>
              <a:t>7</a:t>
            </a:r>
            <a:r>
              <a:rPr lang="en-US" sz="1400" b="0" i="0" u="none" strike="noStrike" baseline="0">
                <a:latin typeface="Arial" panose="020B0604020202020204" pitchFamily="34" charset="0"/>
              </a:rPr>
              <a:t>, Benjamin Barsi-Rhyne</a:t>
            </a:r>
            <a:r>
              <a:rPr lang="en-US" sz="1400" b="0" i="0" u="none" strike="noStrike" baseline="30000">
                <a:latin typeface="Arial" panose="020B0604020202020204" pitchFamily="34" charset="0"/>
              </a:rPr>
              <a:t>3</a:t>
            </a:r>
            <a:r>
              <a:rPr lang="en-US" sz="1400" b="0" i="0" u="none" strike="noStrike" baseline="0">
                <a:latin typeface="Arial" panose="020B0604020202020204" pitchFamily="34" charset="0"/>
              </a:rPr>
              <a:t>, Vladislav Belyy</a:t>
            </a:r>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 Andrew W. Barile-Hill</a:t>
            </a:r>
            <a:r>
              <a:rPr lang="en-US" sz="1400" b="0" i="0" u="none" strike="noStrike" baseline="30000">
                <a:latin typeface="Arial" panose="020B0604020202020204" pitchFamily="34" charset="0"/>
              </a:rPr>
              <a:t>8</a:t>
            </a:r>
            <a:r>
              <a:rPr lang="en-US" sz="1400" b="0" i="0" u="none" strike="noStrike" baseline="0">
                <a:latin typeface="Arial" panose="020B0604020202020204" pitchFamily="34" charset="0"/>
              </a:rPr>
              <a:t>, </a:t>
            </a:r>
            <a:r>
              <a:rPr lang="en-US" sz="1400" b="0" i="0" u="none" strike="noStrike" baseline="0" err="1">
                <a:latin typeface="Arial" panose="020B0604020202020204" pitchFamily="34" charset="0"/>
              </a:rPr>
              <a:t>Sayan</a:t>
            </a:r>
            <a:r>
              <a:rPr lang="en-US" sz="1400" b="0" i="0" u="none" strike="noStrike" baseline="0">
                <a:latin typeface="Arial" panose="020B0604020202020204" pitchFamily="34" charset="0"/>
              </a:rPr>
              <a:t> Gupta</a:t>
            </a:r>
            <a:r>
              <a:rPr lang="en-US" sz="1400" b="0" i="0" u="none" strike="noStrike" baseline="30000">
                <a:latin typeface="Arial" panose="020B0604020202020204" pitchFamily="34" charset="0"/>
              </a:rPr>
              <a:t>9</a:t>
            </a:r>
            <a:r>
              <a:rPr lang="en-US" sz="1400" b="0" i="0" u="none" strike="noStrike" baseline="0">
                <a:latin typeface="Arial" panose="020B0604020202020204" pitchFamily="34" charset="0"/>
              </a:rPr>
              <a:t>, Camille R. Simoneau</a:t>
            </a:r>
            <a:r>
              <a:rPr lang="en-US" sz="1400" b="0" i="0" u="none" strike="noStrike" baseline="30000">
                <a:latin typeface="Arial" panose="020B0604020202020204" pitchFamily="34" charset="0"/>
              </a:rPr>
              <a:t>10,11,12</a:t>
            </a:r>
            <a:r>
              <a:rPr lang="en-US" sz="1400" b="0" i="0" u="none" strike="noStrike" baseline="0">
                <a:latin typeface="Arial" panose="020B0604020202020204" pitchFamily="34" charset="0"/>
              </a:rPr>
              <a:t>, Kristoffer Leon</a:t>
            </a:r>
            <a:r>
              <a:rPr lang="en-US" sz="1400" b="0" i="0" u="none" strike="noStrike" baseline="30000">
                <a:latin typeface="Arial" panose="020B0604020202020204" pitchFamily="34" charset="0"/>
              </a:rPr>
              <a:t>10,11,12</a:t>
            </a:r>
            <a:r>
              <a:rPr lang="en-US" sz="1400" b="0" i="0" u="none" strike="noStrike" baseline="0">
                <a:latin typeface="Arial" panose="020B0604020202020204" pitchFamily="34" charset="0"/>
              </a:rPr>
              <a:t>, Kris M. White</a:t>
            </a:r>
            <a:r>
              <a:rPr lang="en-US" sz="1400" b="0" i="0" u="none" strike="noStrike" baseline="30000">
                <a:latin typeface="Arial" panose="020B0604020202020204" pitchFamily="34" charset="0"/>
              </a:rPr>
              <a:t>13,14</a:t>
            </a:r>
            <a:r>
              <a:rPr lang="en-US" sz="1400" b="0" i="0" u="none" strike="noStrike" baseline="0">
                <a:latin typeface="Arial" panose="020B0604020202020204" pitchFamily="34" charset="0"/>
              </a:rPr>
              <a:t>, Silke Nock</a:t>
            </a:r>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 Yuwei Liu</a:t>
            </a:r>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 </a:t>
            </a:r>
            <a:r>
              <a:rPr lang="en-US" sz="1400" b="0" i="0" u="none" strike="noStrike" baseline="0" err="1">
                <a:latin typeface="Arial" panose="020B0604020202020204" pitchFamily="34" charset="0"/>
              </a:rPr>
              <a:t>Nevan</a:t>
            </a:r>
            <a:r>
              <a:rPr lang="en-US" sz="1400" b="0" i="0" u="none" strike="noStrike" baseline="0">
                <a:latin typeface="Arial" panose="020B0604020202020204" pitchFamily="34" charset="0"/>
              </a:rPr>
              <a:t> J. Krogan</a:t>
            </a:r>
            <a:r>
              <a:rPr lang="en-US" sz="1400" b="0" i="0" u="none" strike="noStrike" baseline="30000">
                <a:latin typeface="Arial" panose="020B0604020202020204" pitchFamily="34" charset="0"/>
              </a:rPr>
              <a:t>4,5,10,11</a:t>
            </a:r>
            <a:r>
              <a:rPr lang="en-US" sz="1400" b="0" i="0" u="none" strike="noStrike" baseline="0">
                <a:latin typeface="Arial" panose="020B0604020202020204" pitchFamily="34" charset="0"/>
              </a:rPr>
              <a:t>, Corie Y. Ralston</a:t>
            </a:r>
            <a:r>
              <a:rPr lang="en-US" sz="1400" b="0" i="0" u="none" strike="noStrike" baseline="30000">
                <a:latin typeface="Arial" panose="020B0604020202020204" pitchFamily="34" charset="0"/>
              </a:rPr>
              <a:t>9</a:t>
            </a:r>
            <a:r>
              <a:rPr lang="en-US" sz="1400" b="0" i="0" u="none" strike="noStrike" baseline="0">
                <a:latin typeface="Arial" panose="020B0604020202020204" pitchFamily="34" charset="0"/>
              </a:rPr>
              <a:t>, Danielle L. Swaney</a:t>
            </a:r>
            <a:r>
              <a:rPr lang="en-US" sz="1400" b="0" i="0" u="none" strike="noStrike" baseline="30000">
                <a:latin typeface="Arial" panose="020B0604020202020204" pitchFamily="34" charset="0"/>
              </a:rPr>
              <a:t>4,5,10,11</a:t>
            </a:r>
            <a:r>
              <a:rPr lang="en-US" sz="1400" b="0" i="0" u="none" strike="noStrike" baseline="0">
                <a:latin typeface="Arial" panose="020B0604020202020204" pitchFamily="34" charset="0"/>
              </a:rPr>
              <a:t>, Adolfo García-Sastre</a:t>
            </a:r>
            <a:r>
              <a:rPr lang="en-US" sz="1400" b="0" i="0" u="none" strike="noStrike" baseline="30000">
                <a:latin typeface="Arial" panose="020B0604020202020204" pitchFamily="34" charset="0"/>
              </a:rPr>
              <a:t>13,14</a:t>
            </a:r>
            <a:r>
              <a:rPr lang="en-US" sz="1400" b="0" i="0" u="none" strike="noStrike" baseline="0">
                <a:latin typeface="Arial" panose="020B0604020202020204" pitchFamily="34" charset="0"/>
              </a:rPr>
              <a:t>, Melanie Ott</a:t>
            </a:r>
            <a:r>
              <a:rPr lang="en-US" sz="1400" b="0" i="0" u="none" strike="noStrike" baseline="30000">
                <a:latin typeface="Arial" panose="020B0604020202020204" pitchFamily="34" charset="0"/>
              </a:rPr>
              <a:t>10,11,12</a:t>
            </a:r>
            <a:r>
              <a:rPr lang="en-US" sz="1400" b="0" i="0" u="none" strike="noStrike" baseline="0">
                <a:latin typeface="Arial" panose="020B0604020202020204" pitchFamily="34" charset="0"/>
              </a:rPr>
              <a:t>, Marco Vignuzzi</a:t>
            </a:r>
            <a:r>
              <a:rPr lang="en-US" sz="1400" b="0" i="0" u="none" strike="noStrike" baseline="30000">
                <a:latin typeface="Arial" panose="020B0604020202020204" pitchFamily="34" charset="0"/>
              </a:rPr>
              <a:t>6</a:t>
            </a:r>
            <a:r>
              <a:rPr lang="en-US" sz="1400" b="0" i="0" u="none" strike="noStrike" baseline="0">
                <a:latin typeface="Arial" panose="020B0604020202020204" pitchFamily="34" charset="0"/>
              </a:rPr>
              <a:t>, QCRG Structural Biology Consortium</a:t>
            </a:r>
            <a:r>
              <a:rPr lang="en-US" sz="1400" b="0" i="0" u="none" strike="noStrike" baseline="30000">
                <a:latin typeface="Arial" panose="020B0604020202020204" pitchFamily="34" charset="0"/>
              </a:rPr>
              <a:t>4</a:t>
            </a:r>
            <a:r>
              <a:rPr lang="en-US" sz="1400" b="0" i="0" u="none" strike="noStrike" baseline="0">
                <a:latin typeface="Arial" panose="020B0604020202020204" pitchFamily="34" charset="0"/>
              </a:rPr>
              <a:t>, </a:t>
            </a:r>
            <a:r>
              <a:rPr lang="en-US" sz="1400" b="0" i="0" u="sng" strike="noStrike" baseline="0">
                <a:solidFill>
                  <a:srgbClr val="FF0000"/>
                </a:solidFill>
                <a:latin typeface="Arial" panose="020B0604020202020204" pitchFamily="34" charset="0"/>
              </a:rPr>
              <a:t>Peter Walter</a:t>
            </a:r>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 </a:t>
            </a:r>
            <a:r>
              <a:rPr lang="en-US" sz="1400" b="0" i="0" u="sng" strike="noStrike" baseline="0">
                <a:solidFill>
                  <a:srgbClr val="FF0000"/>
                </a:solidFill>
                <a:latin typeface="Arial" panose="020B0604020202020204" pitchFamily="34" charset="0"/>
              </a:rPr>
              <a:t>Aashish </a:t>
            </a:r>
            <a:r>
              <a:rPr lang="en-US" sz="1400" b="0" i="0" u="sng" strike="noStrike">
                <a:solidFill>
                  <a:srgbClr val="FF0000"/>
                </a:solidFill>
                <a:latin typeface="Arial" panose="020B0604020202020204" pitchFamily="34" charset="0"/>
              </a:rPr>
              <a:t>Manglik</a:t>
            </a:r>
            <a:r>
              <a:rPr lang="en-US" sz="1400" b="0" i="0" u="none" strike="noStrike" baseline="30000">
                <a:latin typeface="Arial" panose="020B0604020202020204" pitchFamily="34" charset="0"/>
              </a:rPr>
              <a:t>3,4,10,15</a:t>
            </a:r>
            <a:r>
              <a:rPr lang="en-US" sz="1400" b="0" i="0" u="none" strike="noStrike" baseline="-25000">
                <a:latin typeface="Arial" panose="020B0604020202020204" pitchFamily="34" charset="0"/>
              </a:rPr>
              <a:t>*</a:t>
            </a:r>
          </a:p>
          <a:p>
            <a:pPr marR="1130"/>
            <a:endParaRPr lang="en-US" sz="1400" b="0" i="0" u="none" strike="noStrike" baseline="0">
              <a:latin typeface="Arial" panose="020B0604020202020204" pitchFamily="34" charset="0"/>
            </a:endParaRPr>
          </a:p>
          <a:p>
            <a:pPr marR="1130"/>
            <a:r>
              <a:rPr lang="en-US" sz="1400" b="0" i="0" u="none" strike="noStrike" baseline="30000">
                <a:latin typeface="Arial" panose="020B0604020202020204" pitchFamily="34" charset="0"/>
              </a:rPr>
              <a:t>1</a:t>
            </a:r>
            <a:r>
              <a:rPr lang="en-US" sz="1400" b="0" i="0" u="none" strike="noStrike" baseline="0">
                <a:latin typeface="Arial" panose="020B0604020202020204" pitchFamily="34" charset="0"/>
              </a:rPr>
              <a:t>Howard Hughes Medical Institute, University of California at San Francisco, San Francisco, CA, USA.</a:t>
            </a:r>
          </a:p>
          <a:p>
            <a:pPr marR="1130"/>
            <a:r>
              <a:rPr lang="en-US" sz="1400" b="0" i="0" u="none" strike="noStrike" baseline="30000">
                <a:latin typeface="Arial" panose="020B0604020202020204" pitchFamily="34" charset="0"/>
              </a:rPr>
              <a:t>2</a:t>
            </a:r>
            <a:r>
              <a:rPr lang="en-US" sz="1400" b="0" i="0" u="none" strike="noStrike" baseline="0">
                <a:latin typeface="Arial" panose="020B0604020202020204" pitchFamily="34" charset="0"/>
              </a:rPr>
              <a:t>Department of Biochemistry and Biophysics, University of California at San Francisco, San Francisco, CA, USA.</a:t>
            </a:r>
          </a:p>
          <a:p>
            <a:pPr marR="1130"/>
            <a:r>
              <a:rPr lang="en-US" sz="1400" b="0" i="0" u="none" strike="noStrike" baseline="30000">
                <a:latin typeface="Arial" panose="020B0604020202020204" pitchFamily="34" charset="0"/>
              </a:rPr>
              <a:t>3</a:t>
            </a:r>
            <a:r>
              <a:rPr lang="en-US" sz="1400" b="0" i="0" u="none" strike="noStrike" baseline="0">
                <a:latin typeface="Arial" panose="020B0604020202020204" pitchFamily="34" charset="0"/>
              </a:rPr>
              <a:t>Department of Pharmaceutical Chemistry, University of California at San Francisco, San Francisco, CA, USA.</a:t>
            </a:r>
          </a:p>
          <a:p>
            <a:pPr marR="1130"/>
            <a:r>
              <a:rPr lang="en-US" sz="1400" b="0" i="0" u="none" strike="noStrike" baseline="30000">
                <a:latin typeface="Arial" panose="020B0604020202020204" pitchFamily="34" charset="0"/>
              </a:rPr>
              <a:t>4</a:t>
            </a:r>
            <a:r>
              <a:rPr lang="en-US" sz="1400" b="0" i="0" u="none" strike="noStrike" baseline="0">
                <a:solidFill>
                  <a:srgbClr val="202124"/>
                </a:solidFill>
                <a:latin typeface="Arial" panose="020B0604020202020204" pitchFamily="34" charset="0"/>
              </a:rPr>
              <a:t>Quantitative Biosciences Institute (QBI) Coronavirus Research Group Structural Biology Consortium, University of California, San Francisco, CA, USA.</a:t>
            </a:r>
          </a:p>
          <a:p>
            <a:pPr marR="1130"/>
            <a:r>
              <a:rPr lang="en-US" sz="1400" b="0" i="0" u="none" strike="noStrike" baseline="30000">
                <a:latin typeface="Arial" panose="020B0604020202020204" pitchFamily="34" charset="0"/>
              </a:rPr>
              <a:t>5</a:t>
            </a:r>
            <a:r>
              <a:rPr lang="en-US" sz="1400" b="0" i="0" u="none" strike="noStrike" baseline="0">
                <a:latin typeface="Arial" panose="020B0604020202020204" pitchFamily="34" charset="0"/>
              </a:rPr>
              <a:t>Department of Cellular and Molecular Pharmacology, University of California at San Francisco, San Francisco, CA, USA.</a:t>
            </a:r>
          </a:p>
          <a:p>
            <a:pPr marR="1130"/>
            <a:r>
              <a:rPr lang="en-US" sz="1400" b="0" i="0" u="none" strike="noStrike" baseline="30000">
                <a:latin typeface="Arial" panose="020B0604020202020204" pitchFamily="34" charset="0"/>
              </a:rPr>
              <a:t>6</a:t>
            </a:r>
            <a:r>
              <a:rPr lang="en-US" sz="1400" b="0" i="0" u="none" strike="noStrike" baseline="0">
                <a:solidFill>
                  <a:srgbClr val="201F1E"/>
                </a:solidFill>
                <a:latin typeface="Arial" panose="020B0604020202020204" pitchFamily="34" charset="0"/>
              </a:rPr>
              <a:t>Viral Populations and Pathogenesis Unit, CNRS UMR 3569, </a:t>
            </a:r>
            <a:r>
              <a:rPr lang="en-US" sz="1400" b="0" i="0" u="none" strike="noStrike" baseline="0" err="1">
                <a:solidFill>
                  <a:srgbClr val="201F1E"/>
                </a:solidFill>
                <a:latin typeface="Arial" panose="020B0604020202020204" pitchFamily="34" charset="0"/>
              </a:rPr>
              <a:t>Institut</a:t>
            </a:r>
            <a:r>
              <a:rPr lang="en-US" sz="1400" b="0" i="0" u="none" strike="noStrike" baseline="0">
                <a:solidFill>
                  <a:srgbClr val="201F1E"/>
                </a:solidFill>
                <a:latin typeface="Arial" panose="020B0604020202020204" pitchFamily="34" charset="0"/>
              </a:rPr>
              <a:t> Pasteur, 75724, Paris, </a:t>
            </a:r>
            <a:r>
              <a:rPr lang="en-US" sz="1400" b="0" i="0" u="none" strike="noStrike" baseline="0" err="1">
                <a:solidFill>
                  <a:srgbClr val="201F1E"/>
                </a:solidFill>
                <a:latin typeface="Arial" panose="020B0604020202020204" pitchFamily="34" charset="0"/>
              </a:rPr>
              <a:t>cedex</a:t>
            </a:r>
            <a:r>
              <a:rPr lang="en-US" sz="1400" b="0" i="0" u="none" strike="noStrike" baseline="0">
                <a:solidFill>
                  <a:srgbClr val="201F1E"/>
                </a:solidFill>
                <a:latin typeface="Arial" panose="020B0604020202020204" pitchFamily="34" charset="0"/>
              </a:rPr>
              <a:t> 15, France</a:t>
            </a:r>
          </a:p>
          <a:p>
            <a:pPr marR="1130"/>
            <a:r>
              <a:rPr lang="en-US" sz="1400" b="0" i="0" u="none" strike="noStrike" baseline="30000">
                <a:latin typeface="Arial" panose="020B0604020202020204" pitchFamily="34" charset="0"/>
              </a:rPr>
              <a:t>7</a:t>
            </a:r>
            <a:r>
              <a:rPr lang="en-US" sz="1400" b="0" i="0" u="none" strike="noStrike" baseline="0">
                <a:latin typeface="Arial" panose="020B0604020202020204" pitchFamily="34" charset="0"/>
              </a:rPr>
              <a:t>Department of Pulmonary, Critical Care, Allergy and Sleep Medicine, University of California San Francisco, San Francisco, CA 94158, USA.</a:t>
            </a:r>
          </a:p>
          <a:p>
            <a:pPr marR="1130"/>
            <a:r>
              <a:rPr lang="en-US" sz="1400" b="0" i="0" u="none" strike="noStrike" baseline="30000">
                <a:latin typeface="Arial" panose="020B0604020202020204" pitchFamily="34" charset="0"/>
              </a:rPr>
              <a:t>8</a:t>
            </a:r>
            <a:r>
              <a:rPr lang="en-US" sz="1400" b="0" i="0" u="none" strike="noStrike" baseline="0">
                <a:latin typeface="Arial" panose="020B0604020202020204" pitchFamily="34" charset="0"/>
              </a:rPr>
              <a:t>Cytiva Life Sciences, Marlborough, MA, USA.</a:t>
            </a:r>
          </a:p>
          <a:p>
            <a:pPr marR="2310"/>
            <a:r>
              <a:rPr lang="en-US" sz="1400" b="0" i="0" u="none" strike="noStrike" baseline="30000">
                <a:latin typeface="Arial" panose="020B0604020202020204" pitchFamily="34" charset="0"/>
              </a:rPr>
              <a:t>9</a:t>
            </a:r>
            <a:r>
              <a:rPr lang="en-US" sz="1400" b="0" i="0" u="none" strike="noStrike" baseline="0">
                <a:latin typeface="Arial" panose="020B0604020202020204" pitchFamily="34" charset="0"/>
              </a:rPr>
              <a:t>Molecular Biophysics and Integrated Bioimaging and the Molecular Foundry, Lawrence Berkeley National Laboratory, Berkeley, CA, USA.</a:t>
            </a:r>
          </a:p>
          <a:p>
            <a:pPr marR="2310"/>
            <a:r>
              <a:rPr lang="it-IT" sz="1400" b="0" i="0" u="none" strike="noStrike" baseline="30000">
                <a:latin typeface="Arial" panose="020B0604020202020204" pitchFamily="34" charset="0"/>
              </a:rPr>
              <a:t>10</a:t>
            </a:r>
            <a:r>
              <a:rPr lang="it-IT" sz="1400" b="0" i="0" u="none" strike="noStrike" baseline="0">
                <a:latin typeface="Arial" panose="020B0604020202020204" pitchFamily="34" charset="0"/>
              </a:rPr>
              <a:t>Quantitative Biosciences Institute (QBI), University of California San Francisco, San Francisco, CA, USA.</a:t>
            </a:r>
          </a:p>
          <a:p>
            <a:pPr marR="1130"/>
            <a:r>
              <a:rPr lang="en-US" sz="1400" b="0" i="0" u="none" strike="noStrike" baseline="30000">
                <a:latin typeface="Arial" panose="020B0604020202020204" pitchFamily="34" charset="0"/>
              </a:rPr>
              <a:t>11</a:t>
            </a:r>
            <a:r>
              <a:rPr lang="en-US" sz="1400" b="0" i="0" u="none" strike="noStrike" baseline="0">
                <a:latin typeface="Arial" panose="020B0604020202020204" pitchFamily="34" charset="0"/>
              </a:rPr>
              <a:t>J. David Gladstone Institutes, San Francisco, CA, USA.</a:t>
            </a:r>
          </a:p>
          <a:p>
            <a:pPr marR="2310"/>
            <a:r>
              <a:rPr lang="en-US" sz="1400" b="0" i="0" u="none" strike="noStrike" baseline="30000">
                <a:latin typeface="Arial" panose="020B0604020202020204" pitchFamily="34" charset="0"/>
              </a:rPr>
              <a:t>12</a:t>
            </a:r>
            <a:r>
              <a:rPr lang="en-US" sz="1400" b="0" i="0" u="none" strike="noStrike" baseline="0">
                <a:latin typeface="Arial" panose="020B0604020202020204" pitchFamily="34" charset="0"/>
              </a:rPr>
              <a:t>Department of Medicine, University of California San Francisco, San Francisco, CA, USA. </a:t>
            </a:r>
            <a:r>
              <a:rPr lang="en-US" sz="1400" b="0" i="0" u="none" strike="noStrike" baseline="30000">
                <a:latin typeface="Arial" panose="020B0604020202020204" pitchFamily="34" charset="0"/>
              </a:rPr>
              <a:t>13</a:t>
            </a:r>
            <a:r>
              <a:rPr lang="en-US" sz="1400" b="0" i="0" u="none" strike="noStrike" baseline="0">
                <a:latin typeface="Arial" panose="020B0604020202020204" pitchFamily="34" charset="0"/>
              </a:rPr>
              <a:t>Department of Microbiology, Icahn School of Medicine at Mount Sinai, New York, NY, USA. </a:t>
            </a:r>
            <a:r>
              <a:rPr lang="en-US" sz="1400" b="0" i="0" u="none" strike="noStrike" baseline="30000">
                <a:latin typeface="Arial" panose="020B0604020202020204" pitchFamily="34" charset="0"/>
              </a:rPr>
              <a:t>14</a:t>
            </a:r>
            <a:r>
              <a:rPr lang="en-US" sz="1400" b="0" i="0" u="none" strike="noStrike" baseline="0">
                <a:latin typeface="Arial" panose="020B0604020202020204" pitchFamily="34" charset="0"/>
              </a:rPr>
              <a:t>Global Health and Emerging Pathogens Institute, Icahn School of Medicine at Mount Sinai, New York, NY, USA.</a:t>
            </a:r>
          </a:p>
          <a:p>
            <a:pPr marR="1130"/>
            <a:r>
              <a:rPr lang="en-US" sz="1400" b="0" i="0" u="none" strike="noStrike" baseline="30000">
                <a:latin typeface="Arial" panose="020B0604020202020204" pitchFamily="34" charset="0"/>
              </a:rPr>
              <a:t>15</a:t>
            </a:r>
            <a:r>
              <a:rPr lang="en-US" sz="1400" b="0" i="0" u="none" strike="noStrike" baseline="0">
                <a:latin typeface="Arial" panose="020B0604020202020204" pitchFamily="34" charset="0"/>
              </a:rPr>
              <a:t>Department of Anesthesia and Perioperative Care, University of California at San Francisco, San Francisco, CA, USA.</a:t>
            </a:r>
          </a:p>
        </p:txBody>
      </p:sp>
      <p:sp>
        <p:nvSpPr>
          <p:cNvPr id="2" name="TextBox 1">
            <a:extLst>
              <a:ext uri="{FF2B5EF4-FFF2-40B4-BE49-F238E27FC236}">
                <a16:creationId xmlns:a16="http://schemas.microsoft.com/office/drawing/2014/main" id="{F9B43168-4D04-47AB-8A4B-95B95EE70D39}"/>
              </a:ext>
            </a:extLst>
          </p:cNvPr>
          <p:cNvSpPr txBox="1"/>
          <p:nvPr/>
        </p:nvSpPr>
        <p:spPr>
          <a:xfrm>
            <a:off x="1073889" y="324042"/>
            <a:ext cx="10717618" cy="954107"/>
          </a:xfrm>
          <a:prstGeom prst="rect">
            <a:avLst/>
          </a:prstGeom>
          <a:noFill/>
        </p:spPr>
        <p:txBody>
          <a:bodyPr wrap="square" rtlCol="0">
            <a:spAutoFit/>
          </a:bodyPr>
          <a:lstStyle/>
          <a:p>
            <a:pPr marR="1130"/>
            <a:r>
              <a:rPr lang="en-US" sz="2800" b="1" i="0" u="none" strike="noStrike" baseline="0">
                <a:solidFill>
                  <a:srgbClr val="201F1E"/>
                </a:solidFill>
                <a:latin typeface="Arial" panose="020B0604020202020204" pitchFamily="34" charset="0"/>
              </a:rPr>
              <a:t>An ultra-high affinity synthetic nanobody blocks SARS-CoV-2 infection by locking Spike into an inactive conformation</a:t>
            </a:r>
          </a:p>
        </p:txBody>
      </p:sp>
      <p:sp>
        <p:nvSpPr>
          <p:cNvPr id="8" name="TextBox 7">
            <a:extLst>
              <a:ext uri="{FF2B5EF4-FFF2-40B4-BE49-F238E27FC236}">
                <a16:creationId xmlns:a16="http://schemas.microsoft.com/office/drawing/2014/main" id="{C24849A4-9046-4FDB-88BB-7410C6E18BA5}"/>
              </a:ext>
            </a:extLst>
          </p:cNvPr>
          <p:cNvSpPr txBox="1"/>
          <p:nvPr/>
        </p:nvSpPr>
        <p:spPr>
          <a:xfrm>
            <a:off x="1618364" y="1231983"/>
            <a:ext cx="8955272" cy="523220"/>
          </a:xfrm>
          <a:prstGeom prst="rect">
            <a:avLst/>
          </a:prstGeom>
          <a:noFill/>
        </p:spPr>
        <p:txBody>
          <a:bodyPr wrap="square">
            <a:spAutoFit/>
          </a:bodyPr>
          <a:lstStyle/>
          <a:p>
            <a:r>
              <a:rPr lang="en-US" sz="2800" b="1"/>
              <a:t> </a:t>
            </a:r>
            <a:r>
              <a:rPr lang="en-US" sz="2400" b="1"/>
              <a:t>a </a:t>
            </a:r>
            <a:r>
              <a:rPr lang="en-US" sz="2400" b="1" err="1"/>
              <a:t>bioRxiv</a:t>
            </a:r>
            <a:r>
              <a:rPr lang="en-US" sz="2400" b="1"/>
              <a:t> preprint: </a:t>
            </a:r>
            <a:r>
              <a:rPr lang="en-US" sz="2400" b="1">
                <a:hlinkClick r:id="rId2"/>
              </a:rPr>
              <a:t>https://doi.org/10.1101/2020.08.08.238469</a:t>
            </a:r>
            <a:endParaRPr lang="en-US" sz="2800" b="1"/>
          </a:p>
        </p:txBody>
      </p:sp>
    </p:spTree>
    <p:extLst>
      <p:ext uri="{BB962C8B-B14F-4D97-AF65-F5344CB8AC3E}">
        <p14:creationId xmlns:p14="http://schemas.microsoft.com/office/powerpoint/2010/main" val="3433376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14D5691-F671-4437-AE3D-7476BF3917AA}"/>
              </a:ext>
            </a:extLst>
          </p:cNvPr>
          <p:cNvSpPr txBox="1"/>
          <p:nvPr/>
        </p:nvSpPr>
        <p:spPr>
          <a:xfrm>
            <a:off x="1303183" y="6137945"/>
            <a:ext cx="7245280" cy="369332"/>
          </a:xfrm>
          <a:prstGeom prst="rect">
            <a:avLst/>
          </a:prstGeom>
          <a:noFill/>
        </p:spPr>
        <p:txBody>
          <a:bodyPr wrap="square">
            <a:spAutoFit/>
          </a:bodyPr>
          <a:lstStyle/>
          <a:p>
            <a:r>
              <a:rPr lang="en-US">
                <a:hlinkClick r:id="rId2"/>
              </a:rPr>
              <a:t>https://www.youtube.com/watch?v=WjhbexLtYts&amp;feature=emb_logo</a:t>
            </a:r>
            <a:r>
              <a:rPr lang="en-US"/>
              <a:t> </a:t>
            </a:r>
          </a:p>
        </p:txBody>
      </p:sp>
      <p:sp>
        <p:nvSpPr>
          <p:cNvPr id="7" name="TextBox 6">
            <a:extLst>
              <a:ext uri="{FF2B5EF4-FFF2-40B4-BE49-F238E27FC236}">
                <a16:creationId xmlns:a16="http://schemas.microsoft.com/office/drawing/2014/main" id="{1D5C43E3-6E7B-408A-BCE9-CA43E7F2839B}"/>
              </a:ext>
            </a:extLst>
          </p:cNvPr>
          <p:cNvSpPr txBox="1"/>
          <p:nvPr/>
        </p:nvSpPr>
        <p:spPr>
          <a:xfrm>
            <a:off x="2696974" y="2251754"/>
            <a:ext cx="4457699" cy="923330"/>
          </a:xfrm>
          <a:prstGeom prst="rect">
            <a:avLst/>
          </a:prstGeom>
          <a:noFill/>
        </p:spPr>
        <p:txBody>
          <a:bodyPr wrap="square">
            <a:spAutoFit/>
          </a:bodyPr>
          <a:lstStyle/>
          <a:p>
            <a:r>
              <a:rPr lang="en-US">
                <a:hlinkClick r:id="rId3"/>
              </a:rPr>
              <a:t>https://www.universityofcalifornia.edu/news/aeronabs-promise-powerful-inhalable-protection-against-covid-19</a:t>
            </a:r>
            <a:r>
              <a:rPr lang="en-US"/>
              <a:t> </a:t>
            </a:r>
          </a:p>
        </p:txBody>
      </p:sp>
      <p:pic>
        <p:nvPicPr>
          <p:cNvPr id="1026" name="Picture 2" descr="Nasal spray">
            <a:extLst>
              <a:ext uri="{FF2B5EF4-FFF2-40B4-BE49-F238E27FC236}">
                <a16:creationId xmlns:a16="http://schemas.microsoft.com/office/drawing/2014/main" id="{A438B71E-9F5F-47BF-A0DE-AE2B6E842C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085" r="22131" b="15167"/>
          <a:stretch/>
        </p:blipFill>
        <p:spPr bwMode="auto">
          <a:xfrm>
            <a:off x="7979844" y="1769686"/>
            <a:ext cx="2359821" cy="213527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C9819B7-37DD-48B5-8C35-5269766A1295}"/>
              </a:ext>
            </a:extLst>
          </p:cNvPr>
          <p:cNvPicPr>
            <a:picLocks noChangeAspect="1"/>
          </p:cNvPicPr>
          <p:nvPr/>
        </p:nvPicPr>
        <p:blipFill rotWithShape="1">
          <a:blip r:embed="rId5"/>
          <a:srcRect l="29128" t="22171" r="28750" b="35504"/>
          <a:stretch/>
        </p:blipFill>
        <p:spPr>
          <a:xfrm>
            <a:off x="2789274" y="4183059"/>
            <a:ext cx="3306726" cy="1869019"/>
          </a:xfrm>
          <a:prstGeom prst="rect">
            <a:avLst/>
          </a:prstGeom>
        </p:spPr>
      </p:pic>
      <p:sp>
        <p:nvSpPr>
          <p:cNvPr id="11" name="TextBox 10">
            <a:extLst>
              <a:ext uri="{FF2B5EF4-FFF2-40B4-BE49-F238E27FC236}">
                <a16:creationId xmlns:a16="http://schemas.microsoft.com/office/drawing/2014/main" id="{EF0677C1-F528-4D5A-B051-AE99D035B56D}"/>
              </a:ext>
            </a:extLst>
          </p:cNvPr>
          <p:cNvSpPr txBox="1"/>
          <p:nvPr/>
        </p:nvSpPr>
        <p:spPr>
          <a:xfrm>
            <a:off x="765370" y="412426"/>
            <a:ext cx="7905611" cy="830997"/>
          </a:xfrm>
          <a:prstGeom prst="rect">
            <a:avLst/>
          </a:prstGeom>
          <a:noFill/>
        </p:spPr>
        <p:txBody>
          <a:bodyPr wrap="square">
            <a:spAutoFit/>
          </a:bodyPr>
          <a:lstStyle/>
          <a:p>
            <a:r>
              <a:rPr lang="en-US" sz="2400" b="1"/>
              <a:t>An ultra-high affinity synthetic nanobody blocks SARS-CoV-2 infection by locking Spike 2 into an inactive conformation</a:t>
            </a:r>
          </a:p>
        </p:txBody>
      </p:sp>
      <p:sp>
        <p:nvSpPr>
          <p:cNvPr id="2" name="TextBox 1">
            <a:extLst>
              <a:ext uri="{FF2B5EF4-FFF2-40B4-BE49-F238E27FC236}">
                <a16:creationId xmlns:a16="http://schemas.microsoft.com/office/drawing/2014/main" id="{76544E6D-07C1-4BEC-88DD-7236CD0418A3}"/>
              </a:ext>
            </a:extLst>
          </p:cNvPr>
          <p:cNvSpPr txBox="1"/>
          <p:nvPr/>
        </p:nvSpPr>
        <p:spPr>
          <a:xfrm>
            <a:off x="7627045" y="4623753"/>
            <a:ext cx="3551362" cy="1292662"/>
          </a:xfrm>
          <a:prstGeom prst="rect">
            <a:avLst/>
          </a:prstGeom>
          <a:noFill/>
        </p:spPr>
        <p:txBody>
          <a:bodyPr wrap="square" rtlCol="0">
            <a:spAutoFit/>
          </a:bodyPr>
          <a:lstStyle/>
          <a:p>
            <a:r>
              <a:rPr lang="en-US" sz="2400" b="1" err="1">
                <a:solidFill>
                  <a:srgbClr val="FF0000"/>
                </a:solidFill>
              </a:rPr>
              <a:t>AeroNab</a:t>
            </a:r>
            <a:r>
              <a:rPr lang="en-US"/>
              <a:t> – a single domain nanobody that binds the coronavirus Spike protein….and protects us from infection??</a:t>
            </a:r>
          </a:p>
        </p:txBody>
      </p:sp>
      <p:cxnSp>
        <p:nvCxnSpPr>
          <p:cNvPr id="4" name="Straight Arrow Connector 3">
            <a:extLst>
              <a:ext uri="{FF2B5EF4-FFF2-40B4-BE49-F238E27FC236}">
                <a16:creationId xmlns:a16="http://schemas.microsoft.com/office/drawing/2014/main" id="{B9BEB55D-B937-4652-900C-745C1C19DD36}"/>
              </a:ext>
            </a:extLst>
          </p:cNvPr>
          <p:cNvCxnSpPr/>
          <p:nvPr/>
        </p:nvCxnSpPr>
        <p:spPr>
          <a:xfrm flipV="1">
            <a:off x="8296507" y="4047893"/>
            <a:ext cx="0" cy="5758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95D443F-557A-487A-86B7-785C01A6AC86}"/>
              </a:ext>
            </a:extLst>
          </p:cNvPr>
          <p:cNvCxnSpPr>
            <a:cxnSpLocks/>
          </p:cNvCxnSpPr>
          <p:nvPr/>
        </p:nvCxnSpPr>
        <p:spPr>
          <a:xfrm flipH="1">
            <a:off x="6783859" y="4887364"/>
            <a:ext cx="58182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0B95F13-B734-46C1-9E45-A0A1832E2A51}"/>
              </a:ext>
            </a:extLst>
          </p:cNvPr>
          <p:cNvSpPr txBox="1"/>
          <p:nvPr/>
        </p:nvSpPr>
        <p:spPr>
          <a:xfrm>
            <a:off x="1529273" y="1139508"/>
            <a:ext cx="6097772" cy="400110"/>
          </a:xfrm>
          <a:prstGeom prst="rect">
            <a:avLst/>
          </a:prstGeom>
          <a:noFill/>
        </p:spPr>
        <p:txBody>
          <a:bodyPr wrap="square">
            <a:spAutoFit/>
          </a:bodyPr>
          <a:lstStyle/>
          <a:p>
            <a:r>
              <a:rPr lang="en-US" sz="2000"/>
              <a:t> </a:t>
            </a:r>
            <a:r>
              <a:rPr lang="en-US" sz="1800"/>
              <a:t>a </a:t>
            </a:r>
            <a:r>
              <a:rPr lang="en-US" sz="1800" err="1"/>
              <a:t>bioRxiv</a:t>
            </a:r>
            <a:r>
              <a:rPr lang="en-US" sz="1800"/>
              <a:t> </a:t>
            </a:r>
            <a:r>
              <a:rPr lang="en-US" sz="1800" err="1"/>
              <a:t>preprint:</a:t>
            </a:r>
            <a:r>
              <a:rPr lang="en-US" sz="1800" err="1">
                <a:hlinkClick r:id="rId6"/>
              </a:rPr>
              <a:t>https</a:t>
            </a:r>
            <a:r>
              <a:rPr lang="en-US" sz="1800">
                <a:hlinkClick r:id="rId6"/>
              </a:rPr>
              <a:t>://doi.org/10.1101/2020.08.08.238469</a:t>
            </a:r>
            <a:endParaRPr lang="en-US" sz="2000" b="1"/>
          </a:p>
        </p:txBody>
      </p:sp>
    </p:spTree>
    <p:extLst>
      <p:ext uri="{BB962C8B-B14F-4D97-AF65-F5344CB8AC3E}">
        <p14:creationId xmlns:p14="http://schemas.microsoft.com/office/powerpoint/2010/main" val="2624986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5F6A32D-966A-4AAA-BE30-467151465F79}"/>
              </a:ext>
            </a:extLst>
          </p:cNvPr>
          <p:cNvSpPr txBox="1"/>
          <p:nvPr/>
        </p:nvSpPr>
        <p:spPr>
          <a:xfrm>
            <a:off x="1242237" y="2331314"/>
            <a:ext cx="9452344" cy="400110"/>
          </a:xfrm>
          <a:prstGeom prst="rect">
            <a:avLst/>
          </a:prstGeom>
          <a:noFill/>
        </p:spPr>
        <p:txBody>
          <a:bodyPr wrap="square" rtlCol="0">
            <a:spAutoFit/>
          </a:bodyPr>
          <a:lstStyle/>
          <a:p>
            <a:r>
              <a:rPr lang="en-US" sz="2000" b="1">
                <a:solidFill>
                  <a:srgbClr val="FF0000"/>
                </a:solidFill>
              </a:rPr>
              <a:t>AND NOW,…an update….</a:t>
            </a:r>
          </a:p>
        </p:txBody>
      </p:sp>
      <p:sp>
        <p:nvSpPr>
          <p:cNvPr id="3" name="TextBox 2">
            <a:extLst>
              <a:ext uri="{FF2B5EF4-FFF2-40B4-BE49-F238E27FC236}">
                <a16:creationId xmlns:a16="http://schemas.microsoft.com/office/drawing/2014/main" id="{D20591FC-DE59-45EF-A4EF-AF6AE0142591}"/>
              </a:ext>
            </a:extLst>
          </p:cNvPr>
          <p:cNvSpPr txBox="1"/>
          <p:nvPr/>
        </p:nvSpPr>
        <p:spPr>
          <a:xfrm>
            <a:off x="1242237" y="3004205"/>
            <a:ext cx="9707525" cy="3447098"/>
          </a:xfrm>
          <a:prstGeom prst="rect">
            <a:avLst/>
          </a:prstGeom>
          <a:noFill/>
        </p:spPr>
        <p:txBody>
          <a:bodyPr wrap="square" rtlCol="0">
            <a:spAutoFit/>
          </a:bodyPr>
          <a:lstStyle/>
          <a:p>
            <a:r>
              <a:rPr lang="en-US"/>
              <a:t>On Nov. 23, we learned that the work described in the </a:t>
            </a:r>
            <a:r>
              <a:rPr lang="en-US" err="1"/>
              <a:t>bioRxiv</a:t>
            </a:r>
            <a:r>
              <a:rPr lang="en-US"/>
              <a:t> pre-preprint has been peer-reviewed and accepted for publication in Science.</a:t>
            </a:r>
          </a:p>
          <a:p>
            <a:endParaRPr lang="en-US"/>
          </a:p>
          <a:p>
            <a:r>
              <a:rPr lang="en-US"/>
              <a:t>And more importantly, this means that the pdb files describing the structure of the Nb6 nanobody bound to the coronavirus spike protein is available  to everyone,… from the Protein Data Bank.  The relevant pdb file is 7KKK.pdb.</a:t>
            </a:r>
          </a:p>
          <a:p>
            <a:endParaRPr lang="en-US"/>
          </a:p>
          <a:p>
            <a:r>
              <a:rPr lang="en-US"/>
              <a:t>A pdf of the Science paper that will soon be published is available here:</a:t>
            </a:r>
          </a:p>
          <a:p>
            <a:endParaRPr lang="en-US"/>
          </a:p>
          <a:p>
            <a:endParaRPr lang="en-US"/>
          </a:p>
          <a:p>
            <a:endParaRPr lang="en-US"/>
          </a:p>
          <a:p>
            <a:r>
              <a:rPr lang="en-US" sz="2000" b="1">
                <a:solidFill>
                  <a:srgbClr val="FF0000"/>
                </a:solidFill>
              </a:rPr>
              <a:t>Happy Modeling……</a:t>
            </a:r>
          </a:p>
        </p:txBody>
      </p:sp>
    </p:spTree>
    <p:extLst>
      <p:ext uri="{BB962C8B-B14F-4D97-AF65-F5344CB8AC3E}">
        <p14:creationId xmlns:p14="http://schemas.microsoft.com/office/powerpoint/2010/main" val="2386145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tudent modeling pack final">
            <a:hlinkClick r:id="" action="ppaction://media"/>
            <a:extLst>
              <a:ext uri="{FF2B5EF4-FFF2-40B4-BE49-F238E27FC236}">
                <a16:creationId xmlns:a16="http://schemas.microsoft.com/office/drawing/2014/main" id="{386F5F79-A19F-43B8-A374-A4907320E6CB}"/>
              </a:ext>
            </a:extLst>
          </p:cNvPr>
          <p:cNvPicPr>
            <a:picLocks noChangeAspect="1"/>
          </p:cNvPicPr>
          <p:nvPr>
            <a:videoFile r:link="rId1"/>
            <p:extLst>
              <p:ext uri="{DAA4B4D4-6D71-4841-9C94-3DE7FCFB9230}">
                <p14:media xmlns:p14="http://schemas.microsoft.com/office/powerpoint/2010/main" r:embed="rId2">
                  <p14:trim st="12000" end="6128"/>
                </p14:media>
              </p:ext>
            </p:extLst>
          </p:nvPr>
        </p:nvPicPr>
        <p:blipFill>
          <a:blip r:embed="rId5"/>
          <a:stretch>
            <a:fillRect/>
          </a:stretch>
        </p:blipFill>
        <p:spPr>
          <a:xfrm>
            <a:off x="0" y="0"/>
            <a:ext cx="12192000" cy="6858000"/>
          </a:xfrm>
          <a:prstGeom prst="rect">
            <a:avLst/>
          </a:prstGeom>
        </p:spPr>
      </p:pic>
      <p:pic>
        <p:nvPicPr>
          <p:cNvPr id="6" name="Picture 5" descr="A picture containing arrow&#10;&#10;Description automatically generated">
            <a:extLst>
              <a:ext uri="{FF2B5EF4-FFF2-40B4-BE49-F238E27FC236}">
                <a16:creationId xmlns:a16="http://schemas.microsoft.com/office/drawing/2014/main" id="{F64F9164-40D2-46D2-8816-FE711D90FD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0265" y="1825625"/>
            <a:ext cx="4691469" cy="4351338"/>
          </a:xfrm>
          <a:prstGeom prst="rect">
            <a:avLst/>
          </a:prstGeom>
          <a:noFill/>
        </p:spPr>
      </p:pic>
    </p:spTree>
    <p:extLst>
      <p:ext uri="{BB962C8B-B14F-4D97-AF65-F5344CB8AC3E}">
        <p14:creationId xmlns:p14="http://schemas.microsoft.com/office/powerpoint/2010/main" val="52113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68"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mute="1" showWhenStopped="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 arrow&#10;&#10;Description automatically generated">
            <a:extLst>
              <a:ext uri="{FF2B5EF4-FFF2-40B4-BE49-F238E27FC236}">
                <a16:creationId xmlns:a16="http://schemas.microsoft.com/office/drawing/2014/main" id="{21E3A572-96FC-414B-9C13-46A151EFC963}"/>
              </a:ext>
            </a:extLst>
          </p:cNvPr>
          <p:cNvPicPr/>
          <p:nvPr/>
        </p:nvPicPr>
        <p:blipFill>
          <a:blip r:embed="rId2">
            <a:extLst>
              <a:ext uri="{28A0092B-C50C-407E-A947-70E740481C1C}">
                <a14:useLocalDpi xmlns:a14="http://schemas.microsoft.com/office/drawing/2010/main" val="0"/>
              </a:ext>
            </a:extLst>
          </a:blip>
          <a:stretch>
            <a:fillRect/>
          </a:stretch>
        </p:blipFill>
        <p:spPr>
          <a:xfrm>
            <a:off x="4006759" y="432844"/>
            <a:ext cx="7357110" cy="5353050"/>
          </a:xfrm>
          <a:prstGeom prst="rect">
            <a:avLst/>
          </a:prstGeom>
        </p:spPr>
      </p:pic>
      <p:sp>
        <p:nvSpPr>
          <p:cNvPr id="6" name="Text Box 2">
            <a:extLst>
              <a:ext uri="{FF2B5EF4-FFF2-40B4-BE49-F238E27FC236}">
                <a16:creationId xmlns:a16="http://schemas.microsoft.com/office/drawing/2014/main" id="{6388D832-39F9-4D6D-9253-F31BF10B8601}"/>
              </a:ext>
            </a:extLst>
          </p:cNvPr>
          <p:cNvSpPr txBox="1"/>
          <p:nvPr/>
        </p:nvSpPr>
        <p:spPr>
          <a:xfrm>
            <a:off x="4779463" y="5853656"/>
            <a:ext cx="2266950" cy="5715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Variable domain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Box 4">
            <a:extLst>
              <a:ext uri="{FF2B5EF4-FFF2-40B4-BE49-F238E27FC236}">
                <a16:creationId xmlns:a16="http://schemas.microsoft.com/office/drawing/2014/main" id="{662A8C15-0C80-4FF6-B66A-338B7AD9C8F1}"/>
              </a:ext>
            </a:extLst>
          </p:cNvPr>
          <p:cNvSpPr txBox="1"/>
          <p:nvPr/>
        </p:nvSpPr>
        <p:spPr>
          <a:xfrm>
            <a:off x="8863239" y="5834469"/>
            <a:ext cx="2266950" cy="571500"/>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Constant domain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237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10;&#10;Description automatically generated">
            <a:extLst>
              <a:ext uri="{FF2B5EF4-FFF2-40B4-BE49-F238E27FC236}">
                <a16:creationId xmlns:a16="http://schemas.microsoft.com/office/drawing/2014/main" id="{7296F472-7A82-4089-A12C-A70EA95D573F}"/>
              </a:ext>
            </a:extLst>
          </p:cNvPr>
          <p:cNvPicPr/>
          <p:nvPr/>
        </p:nvPicPr>
        <p:blipFill>
          <a:blip r:embed="rId2">
            <a:extLst>
              <a:ext uri="{28A0092B-C50C-407E-A947-70E740481C1C}">
                <a14:useLocalDpi xmlns:a14="http://schemas.microsoft.com/office/drawing/2010/main" val="0"/>
              </a:ext>
            </a:extLst>
          </a:blip>
          <a:stretch>
            <a:fillRect/>
          </a:stretch>
        </p:blipFill>
        <p:spPr>
          <a:xfrm>
            <a:off x="3505200" y="1645104"/>
            <a:ext cx="8229600" cy="4743450"/>
          </a:xfrm>
          <a:prstGeom prst="rect">
            <a:avLst/>
          </a:prstGeom>
        </p:spPr>
      </p:pic>
    </p:spTree>
    <p:extLst>
      <p:ext uri="{BB962C8B-B14F-4D97-AF65-F5344CB8AC3E}">
        <p14:creationId xmlns:p14="http://schemas.microsoft.com/office/powerpoint/2010/main" val="3821040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9240A1-9701-4403-817D-E24D7237A815}"/>
              </a:ext>
            </a:extLst>
          </p:cNvPr>
          <p:cNvSpPr txBox="1"/>
          <p:nvPr/>
        </p:nvSpPr>
        <p:spPr>
          <a:xfrm>
            <a:off x="1148861" y="932765"/>
            <a:ext cx="9894277" cy="646331"/>
          </a:xfrm>
          <a:prstGeom prst="rect">
            <a:avLst/>
          </a:prstGeom>
          <a:noFill/>
        </p:spPr>
        <p:txBody>
          <a:bodyPr wrap="square" rtlCol="0">
            <a:spAutoFit/>
          </a:bodyPr>
          <a:lstStyle/>
          <a:p>
            <a:r>
              <a:rPr lang="en-US" sz="3600" b="1"/>
              <a:t>What are we </a:t>
            </a:r>
            <a:r>
              <a:rPr lang="en-US" sz="3600" b="1">
                <a:solidFill>
                  <a:srgbClr val="FF0000"/>
                </a:solidFill>
              </a:rPr>
              <a:t>NOT</a:t>
            </a:r>
            <a:r>
              <a:rPr lang="en-US" sz="3600" b="1"/>
              <a:t> going to talk about …..tonight?</a:t>
            </a:r>
          </a:p>
        </p:txBody>
      </p:sp>
      <p:sp>
        <p:nvSpPr>
          <p:cNvPr id="3" name="TextBox 2">
            <a:extLst>
              <a:ext uri="{FF2B5EF4-FFF2-40B4-BE49-F238E27FC236}">
                <a16:creationId xmlns:a16="http://schemas.microsoft.com/office/drawing/2014/main" id="{00F0E6B0-307A-4050-887E-7126FCE217DC}"/>
              </a:ext>
            </a:extLst>
          </p:cNvPr>
          <p:cNvSpPr txBox="1"/>
          <p:nvPr/>
        </p:nvSpPr>
        <p:spPr>
          <a:xfrm>
            <a:off x="1266092" y="2110154"/>
            <a:ext cx="9437077" cy="1200329"/>
          </a:xfrm>
          <a:prstGeom prst="rect">
            <a:avLst/>
          </a:prstGeom>
          <a:noFill/>
        </p:spPr>
        <p:txBody>
          <a:bodyPr wrap="square" rtlCol="0">
            <a:spAutoFit/>
          </a:bodyPr>
          <a:lstStyle/>
          <a:p>
            <a:r>
              <a:rPr lang="en-US" sz="3600" b="1" u="sng"/>
              <a:t>Virology</a:t>
            </a:r>
            <a:r>
              <a:rPr lang="en-US" sz="3600" b="1"/>
              <a:t>…. </a:t>
            </a:r>
            <a:r>
              <a:rPr lang="en-US" sz="2800" b="1" i="1">
                <a:solidFill>
                  <a:srgbClr val="0070C0"/>
                </a:solidFill>
                <a:latin typeface="Comic Sans MS" panose="030F0702030302020204" pitchFamily="66" charset="0"/>
              </a:rPr>
              <a:t>But check out TWIV: a podcast about 			  viruses – “the kind that make you sick”</a:t>
            </a:r>
            <a:r>
              <a:rPr lang="en-US" sz="3600" b="1" i="1">
                <a:solidFill>
                  <a:srgbClr val="0070C0"/>
                </a:solidFill>
                <a:latin typeface="Comic Sans MS" panose="030F0702030302020204" pitchFamily="66" charset="0"/>
              </a:rPr>
              <a:t>.</a:t>
            </a:r>
          </a:p>
        </p:txBody>
      </p:sp>
      <p:sp>
        <p:nvSpPr>
          <p:cNvPr id="4" name="TextBox 3">
            <a:extLst>
              <a:ext uri="{FF2B5EF4-FFF2-40B4-BE49-F238E27FC236}">
                <a16:creationId xmlns:a16="http://schemas.microsoft.com/office/drawing/2014/main" id="{648FEC64-6DE9-4C2F-8DCA-A62818823977}"/>
              </a:ext>
            </a:extLst>
          </p:cNvPr>
          <p:cNvSpPr txBox="1"/>
          <p:nvPr/>
        </p:nvSpPr>
        <p:spPr>
          <a:xfrm>
            <a:off x="1266091" y="4493458"/>
            <a:ext cx="9132278" cy="1077218"/>
          </a:xfrm>
          <a:prstGeom prst="rect">
            <a:avLst/>
          </a:prstGeom>
          <a:noFill/>
        </p:spPr>
        <p:txBody>
          <a:bodyPr wrap="square" rtlCol="0">
            <a:spAutoFit/>
          </a:bodyPr>
          <a:lstStyle/>
          <a:p>
            <a:r>
              <a:rPr lang="en-US" sz="3600" b="1" u="sng"/>
              <a:t>Public Health Issues</a:t>
            </a:r>
            <a:r>
              <a:rPr lang="en-US" sz="3600" b="1"/>
              <a:t>….   </a:t>
            </a:r>
            <a:r>
              <a:rPr lang="en-US" sz="2800" b="1" i="1">
                <a:solidFill>
                  <a:srgbClr val="0070C0"/>
                </a:solidFill>
                <a:latin typeface="Comic Sans MS" panose="030F0702030302020204" pitchFamily="66" charset="0"/>
              </a:rPr>
              <a:t>Viral diagnostics 						PCR vs. Rapid tests</a:t>
            </a:r>
            <a:endParaRPr lang="en-US" sz="3600" b="1" i="1">
              <a:solidFill>
                <a:srgbClr val="0070C0"/>
              </a:solidFill>
              <a:latin typeface="Comic Sans MS" panose="030F0702030302020204" pitchFamily="66" charset="0"/>
            </a:endParaRPr>
          </a:p>
        </p:txBody>
      </p:sp>
      <p:sp>
        <p:nvSpPr>
          <p:cNvPr id="5" name="TextBox 4">
            <a:extLst>
              <a:ext uri="{FF2B5EF4-FFF2-40B4-BE49-F238E27FC236}">
                <a16:creationId xmlns:a16="http://schemas.microsoft.com/office/drawing/2014/main" id="{AC1E39AC-EEE3-4DEF-B117-3C7EA8763AAA}"/>
              </a:ext>
            </a:extLst>
          </p:cNvPr>
          <p:cNvSpPr txBox="1"/>
          <p:nvPr/>
        </p:nvSpPr>
        <p:spPr>
          <a:xfrm>
            <a:off x="1266091" y="5532129"/>
            <a:ext cx="7971693" cy="646331"/>
          </a:xfrm>
          <a:prstGeom prst="rect">
            <a:avLst/>
          </a:prstGeom>
          <a:noFill/>
        </p:spPr>
        <p:txBody>
          <a:bodyPr wrap="square" rtlCol="0">
            <a:spAutoFit/>
          </a:bodyPr>
          <a:lstStyle/>
          <a:p>
            <a:r>
              <a:rPr lang="en-US" sz="3600" b="1" u="sng"/>
              <a:t>Vaccines</a:t>
            </a:r>
            <a:r>
              <a:rPr lang="en-US" sz="3600" b="1"/>
              <a:t>….	</a:t>
            </a:r>
            <a:r>
              <a:rPr lang="en-US" sz="2800" b="1" i="1">
                <a:solidFill>
                  <a:srgbClr val="0070C0"/>
                </a:solidFill>
                <a:latin typeface="Comic Sans MS" panose="030F0702030302020204" pitchFamily="66" charset="0"/>
              </a:rPr>
              <a:t>mRNA vaccines</a:t>
            </a:r>
            <a:endParaRPr lang="en-US" sz="3600" b="1" i="1">
              <a:solidFill>
                <a:srgbClr val="0070C0"/>
              </a:solidFill>
              <a:latin typeface="Comic Sans MS" panose="030F0702030302020204" pitchFamily="66" charset="0"/>
            </a:endParaRPr>
          </a:p>
        </p:txBody>
      </p:sp>
      <p:sp>
        <p:nvSpPr>
          <p:cNvPr id="6" name="TextBox 5">
            <a:extLst>
              <a:ext uri="{FF2B5EF4-FFF2-40B4-BE49-F238E27FC236}">
                <a16:creationId xmlns:a16="http://schemas.microsoft.com/office/drawing/2014/main" id="{DD46F84C-BFC8-45F8-B768-BCA40B44156C}"/>
              </a:ext>
            </a:extLst>
          </p:cNvPr>
          <p:cNvSpPr txBox="1"/>
          <p:nvPr/>
        </p:nvSpPr>
        <p:spPr>
          <a:xfrm>
            <a:off x="1266091" y="3232447"/>
            <a:ext cx="9777047" cy="1077218"/>
          </a:xfrm>
          <a:prstGeom prst="rect">
            <a:avLst/>
          </a:prstGeom>
          <a:noFill/>
        </p:spPr>
        <p:txBody>
          <a:bodyPr wrap="square" rtlCol="0">
            <a:spAutoFit/>
          </a:bodyPr>
          <a:lstStyle/>
          <a:p>
            <a:r>
              <a:rPr lang="en-US" sz="3600" b="1" u="sng"/>
              <a:t>Immunology</a:t>
            </a:r>
            <a:r>
              <a:rPr lang="en-US" sz="3600" b="1"/>
              <a:t>…..    </a:t>
            </a:r>
            <a:r>
              <a:rPr lang="en-US" sz="2800" b="1" i="1">
                <a:solidFill>
                  <a:srgbClr val="0070C0"/>
                </a:solidFill>
                <a:latin typeface="Comic Sans MS" panose="030F0702030302020204" pitchFamily="66" charset="0"/>
              </a:rPr>
              <a:t>Innate vs Adaptive Immunity</a:t>
            </a:r>
          </a:p>
          <a:p>
            <a:r>
              <a:rPr lang="en-US" sz="2800" b="1" i="1">
                <a:solidFill>
                  <a:srgbClr val="0070C0"/>
                </a:solidFill>
                <a:latin typeface="Comic Sans MS" panose="030F0702030302020204" pitchFamily="66" charset="0"/>
              </a:rPr>
              <a:t>			    Humoral vs. Cellular Immunity </a:t>
            </a:r>
            <a:endParaRPr lang="en-US" sz="3600" b="1" i="1">
              <a:solidFill>
                <a:srgbClr val="0070C0"/>
              </a:solidFill>
              <a:latin typeface="Comic Sans MS" panose="030F0702030302020204" pitchFamily="66" charset="0"/>
            </a:endParaRPr>
          </a:p>
        </p:txBody>
      </p:sp>
    </p:spTree>
    <p:extLst>
      <p:ext uri="{BB962C8B-B14F-4D97-AF65-F5344CB8AC3E}">
        <p14:creationId xmlns:p14="http://schemas.microsoft.com/office/powerpoint/2010/main" val="405799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E67727ED-E66C-4F43-ACC2-3BD67D9DB634}"/>
              </a:ext>
            </a:extLst>
          </p:cNvPr>
          <p:cNvSpPr txBox="1"/>
          <p:nvPr/>
        </p:nvSpPr>
        <p:spPr>
          <a:xfrm>
            <a:off x="3440664" y="269703"/>
            <a:ext cx="6097554" cy="2031325"/>
          </a:xfrm>
          <a:prstGeom prst="rect">
            <a:avLst/>
          </a:prstGeom>
          <a:noFill/>
        </p:spPr>
        <p:txBody>
          <a:bodyPr wrap="square">
            <a:spAutoFit/>
          </a:bodyPr>
          <a:lstStyle/>
          <a:p>
            <a:pPr algn="ctr"/>
            <a:r>
              <a:rPr lang="en-US" b="0" i="1">
                <a:solidFill>
                  <a:srgbClr val="E20803"/>
                </a:solidFill>
                <a:effectLst/>
                <a:latin typeface="Arial" panose="020B0604020202020204" pitchFamily="34" charset="0"/>
              </a:rPr>
              <a:t>Summer Professional Development Courses</a:t>
            </a:r>
          </a:p>
          <a:p>
            <a:pPr algn="ctr"/>
            <a:r>
              <a:rPr lang="en-US" b="1" i="0">
                <a:solidFill>
                  <a:srgbClr val="990000"/>
                </a:solidFill>
                <a:effectLst/>
                <a:latin typeface="Arial" panose="020B0604020202020204" pitchFamily="34" charset="0"/>
              </a:rPr>
              <a:t>From the MSOE Center for </a:t>
            </a:r>
            <a:r>
              <a:rPr lang="en-US" b="1" i="0" err="1">
                <a:solidFill>
                  <a:srgbClr val="990000"/>
                </a:solidFill>
                <a:effectLst/>
                <a:latin typeface="Arial" panose="020B0604020202020204" pitchFamily="34" charset="0"/>
              </a:rPr>
              <a:t>BioMolecular</a:t>
            </a:r>
            <a:r>
              <a:rPr lang="en-US" b="1" i="0">
                <a:solidFill>
                  <a:srgbClr val="990000"/>
                </a:solidFill>
                <a:effectLst/>
                <a:latin typeface="Arial" panose="020B0604020202020204" pitchFamily="34" charset="0"/>
              </a:rPr>
              <a:t> Modeling</a:t>
            </a:r>
          </a:p>
          <a:p>
            <a:pPr algn="ctr"/>
            <a:endParaRPr lang="en-US" b="1" i="0">
              <a:solidFill>
                <a:srgbClr val="990000"/>
              </a:solidFill>
              <a:effectLst/>
              <a:latin typeface="Arial" panose="020B0604020202020204" pitchFamily="34" charset="0"/>
            </a:endParaRPr>
          </a:p>
          <a:p>
            <a:pPr algn="ctr"/>
            <a:r>
              <a:rPr lang="en-US" b="0" i="1">
                <a:solidFill>
                  <a:srgbClr val="65507C"/>
                </a:solidFill>
                <a:effectLst/>
                <a:latin typeface="Arial" panose="020B0604020202020204" pitchFamily="34" charset="0"/>
              </a:rPr>
              <a:t>The CBM hosts a collection of professional development courses that provide teachers with the experience and community necessary to confidently use models in their classroom</a:t>
            </a:r>
          </a:p>
        </p:txBody>
      </p:sp>
      <p:sp>
        <p:nvSpPr>
          <p:cNvPr id="25" name="TextBox 24">
            <a:extLst>
              <a:ext uri="{FF2B5EF4-FFF2-40B4-BE49-F238E27FC236}">
                <a16:creationId xmlns:a16="http://schemas.microsoft.com/office/drawing/2014/main" id="{81AE878E-E558-45B9-A3D8-6BD686CFB102}"/>
              </a:ext>
            </a:extLst>
          </p:cNvPr>
          <p:cNvSpPr txBox="1"/>
          <p:nvPr/>
        </p:nvSpPr>
        <p:spPr>
          <a:xfrm>
            <a:off x="643812" y="6403631"/>
            <a:ext cx="11355355" cy="369332"/>
          </a:xfrm>
          <a:prstGeom prst="rect">
            <a:avLst/>
          </a:prstGeom>
          <a:noFill/>
        </p:spPr>
        <p:txBody>
          <a:bodyPr wrap="square">
            <a:spAutoFit/>
          </a:bodyPr>
          <a:lstStyle/>
          <a:p>
            <a:r>
              <a:rPr lang="en-US" b="0" i="0">
                <a:solidFill>
                  <a:srgbClr val="E70003"/>
                </a:solidFill>
                <a:effectLst/>
                <a:latin typeface="Arial" panose="020B0604020202020204" pitchFamily="34" charset="0"/>
              </a:rPr>
              <a:t>★★ </a:t>
            </a:r>
            <a:r>
              <a:rPr lang="en-US" b="1" i="0">
                <a:solidFill>
                  <a:srgbClr val="E70003"/>
                </a:solidFill>
                <a:effectLst/>
                <a:latin typeface="Arial" panose="020B0604020202020204" pitchFamily="34" charset="0"/>
              </a:rPr>
              <a:t>NOTE: Do to Covid-19, we plan to offer this workshop June 22-26, 2020 as a virtual workshop. </a:t>
            </a:r>
            <a:r>
              <a:rPr lang="en-US" b="0" i="0">
                <a:solidFill>
                  <a:srgbClr val="E70003"/>
                </a:solidFill>
                <a:effectLst/>
                <a:latin typeface="Arial" panose="020B0604020202020204" pitchFamily="34" charset="0"/>
              </a:rPr>
              <a:t>★★</a:t>
            </a:r>
            <a:endParaRPr lang="en-US"/>
          </a:p>
        </p:txBody>
      </p:sp>
      <p:pic>
        <p:nvPicPr>
          <p:cNvPr id="26" name="Online Media 25" title="MSOE Center for BioMolecular Modeling Summer Courses">
            <a:hlinkClick r:id="" action="ppaction://media"/>
            <a:extLst>
              <a:ext uri="{FF2B5EF4-FFF2-40B4-BE49-F238E27FC236}">
                <a16:creationId xmlns:a16="http://schemas.microsoft.com/office/drawing/2014/main" id="{5697A4AE-FB9A-4EAB-9A85-97C215ACAB59}"/>
              </a:ext>
            </a:extLst>
          </p:cNvPr>
          <p:cNvPicPr>
            <a:picLocks noRot="1" noChangeAspect="1"/>
          </p:cNvPicPr>
          <p:nvPr>
            <a:videoFile r:link="rId1"/>
          </p:nvPr>
        </p:nvPicPr>
        <p:blipFill>
          <a:blip r:embed="rId3"/>
          <a:stretch>
            <a:fillRect/>
          </a:stretch>
        </p:blipFill>
        <p:spPr>
          <a:xfrm>
            <a:off x="3135085" y="2356954"/>
            <a:ext cx="7063274" cy="3990751"/>
          </a:xfrm>
          <a:prstGeom prst="rect">
            <a:avLst/>
          </a:prstGeom>
        </p:spPr>
      </p:pic>
      <p:sp>
        <p:nvSpPr>
          <p:cNvPr id="3" name="Content Placeholder 2">
            <a:extLst>
              <a:ext uri="{FF2B5EF4-FFF2-40B4-BE49-F238E27FC236}">
                <a16:creationId xmlns:a16="http://schemas.microsoft.com/office/drawing/2014/main" id="{14B6C6EC-10B6-4240-BC29-CF012ECAF3FF}"/>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197901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6"/>
                </p:tgtEl>
              </p:cMediaNode>
            </p:video>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6"/>
                                        </p:tgtEl>
                                      </p:cBhvr>
                                    </p:cmd>
                                  </p:childTnLst>
                                </p:cTn>
                              </p:par>
                            </p:childTnLst>
                          </p:cTn>
                        </p:par>
                      </p:childTnLst>
                    </p:cTn>
                  </p:par>
                </p:childTnLst>
              </p:cTn>
              <p:nextCondLst>
                <p:cond evt="onClick" delay="0">
                  <p:tgtEl>
                    <p:spTgt spid="2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D47944-4C87-4056-9CAD-D3748E707DBE}"/>
              </a:ext>
            </a:extLst>
          </p:cNvPr>
          <p:cNvSpPr>
            <a:spLocks noGrp="1"/>
          </p:cNvSpPr>
          <p:nvPr>
            <p:ph type="ctrTitle"/>
          </p:nvPr>
        </p:nvSpPr>
        <p:spPr>
          <a:xfrm>
            <a:off x="6421700" y="713232"/>
            <a:ext cx="5154168" cy="1197864"/>
          </a:xfrm>
        </p:spPr>
        <p:txBody>
          <a:bodyPr vert="horz" lIns="91440" tIns="45720" rIns="91440" bIns="45720" rtlCol="0" anchor="ctr">
            <a:normAutofit/>
          </a:bodyPr>
          <a:lstStyle/>
          <a:p>
            <a:pPr algn="l"/>
            <a:r>
              <a:rPr lang="en-US" sz="4400">
                <a:solidFill>
                  <a:schemeClr val="tx2">
                    <a:lumMod val="50000"/>
                  </a:schemeClr>
                </a:solidFill>
              </a:rPr>
              <a:t>Mark Hoelzer</a:t>
            </a:r>
          </a:p>
        </p:txBody>
      </p:sp>
      <p:cxnSp>
        <p:nvCxnSpPr>
          <p:cNvPr id="22" name="Straight Connector 21">
            <a:extLst>
              <a:ext uri="{FF2B5EF4-FFF2-40B4-BE49-F238E27FC236}">
                <a16:creationId xmlns:a16="http://schemas.microsoft.com/office/drawing/2014/main" id="{EDF5FE34-0A41-407A-8D94-10FCF68F1D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05594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5BDBFAF5-219E-4203-B77B-12574E474E75}"/>
              </a:ext>
            </a:extLst>
          </p:cNvPr>
          <p:cNvSpPr>
            <a:spLocks noGrp="1"/>
          </p:cNvSpPr>
          <p:nvPr>
            <p:ph type="subTitle" idx="1"/>
          </p:nvPr>
        </p:nvSpPr>
        <p:spPr>
          <a:xfrm>
            <a:off x="6421700" y="2048256"/>
            <a:ext cx="5154168" cy="4123944"/>
          </a:xfrm>
        </p:spPr>
        <p:txBody>
          <a:bodyPr vert="horz" lIns="91440" tIns="45720" rIns="91440" bIns="45720" rtlCol="0" anchor="t">
            <a:normAutofit/>
          </a:bodyPr>
          <a:lstStyle/>
          <a:p>
            <a:pPr marL="342900" indent="-228600" algn="l">
              <a:buFont typeface="Arial" panose="020B0604020202020204" pitchFamily="34" charset="0"/>
              <a:buChar char="•"/>
            </a:pPr>
            <a:r>
              <a:rPr lang="en-US" sz="2200">
                <a:solidFill>
                  <a:schemeClr val="tx2">
                    <a:lumMod val="50000"/>
                  </a:schemeClr>
                </a:solidFill>
              </a:rPr>
              <a:t>Director of Digital Media at the Center of </a:t>
            </a:r>
            <a:r>
              <a:rPr lang="en-US" sz="2200" err="1">
                <a:solidFill>
                  <a:schemeClr val="tx2">
                    <a:lumMod val="50000"/>
                  </a:schemeClr>
                </a:solidFill>
              </a:rPr>
              <a:t>BioMolecular</a:t>
            </a:r>
            <a:r>
              <a:rPr lang="en-US" sz="2200">
                <a:solidFill>
                  <a:schemeClr val="tx2">
                    <a:lumMod val="50000"/>
                  </a:schemeClr>
                </a:solidFill>
              </a:rPr>
              <a:t> Modeling</a:t>
            </a:r>
          </a:p>
          <a:p>
            <a:pPr marL="342900" indent="-228600" algn="l">
              <a:buFont typeface="Arial" panose="020B0604020202020204" pitchFamily="34" charset="0"/>
              <a:buChar char="•"/>
            </a:pPr>
            <a:r>
              <a:rPr lang="en-US" sz="2200">
                <a:solidFill>
                  <a:schemeClr val="tx2">
                    <a:lumMod val="50000"/>
                  </a:schemeClr>
                </a:solidFill>
              </a:rPr>
              <a:t>Partner of 3D Molecular Designs and Lead Model Designer</a:t>
            </a:r>
          </a:p>
          <a:p>
            <a:pPr marL="342900" indent="-228600" algn="l">
              <a:buFont typeface="Arial" panose="020B0604020202020204" pitchFamily="34" charset="0"/>
              <a:buChar char="•"/>
            </a:pPr>
            <a:r>
              <a:rPr lang="en-US" sz="2200">
                <a:solidFill>
                  <a:schemeClr val="tx2">
                    <a:lumMod val="50000"/>
                  </a:schemeClr>
                </a:solidFill>
              </a:rPr>
              <a:t>Masters of Fine Art (2014) in New Media from the Academy of Art University</a:t>
            </a:r>
          </a:p>
          <a:p>
            <a:pPr marL="114300" algn="l"/>
            <a:endParaRPr lang="en-US" sz="2200">
              <a:solidFill>
                <a:schemeClr val="tx2">
                  <a:lumMod val="50000"/>
                </a:schemeClr>
              </a:solidFill>
            </a:endParaRPr>
          </a:p>
          <a:p>
            <a:pPr marL="114300" algn="l"/>
            <a:endParaRPr lang="en-US" sz="2200">
              <a:solidFill>
                <a:schemeClr val="tx2">
                  <a:lumMod val="50000"/>
                </a:schemeClr>
              </a:solidFill>
            </a:endParaRPr>
          </a:p>
          <a:p>
            <a:pPr marL="342900" indent="-228600" algn="l">
              <a:buFont typeface="Arial" panose="020B0604020202020204" pitchFamily="34" charset="0"/>
              <a:buChar char="•"/>
            </a:pPr>
            <a:endParaRPr lang="en-US" sz="2200">
              <a:solidFill>
                <a:schemeClr val="tx2">
                  <a:lumMod val="50000"/>
                </a:schemeClr>
              </a:solidFill>
            </a:endParaRPr>
          </a:p>
          <a:p>
            <a:pPr indent="-228600" algn="l">
              <a:buFont typeface="Arial" panose="020B0604020202020204" pitchFamily="34" charset="0"/>
              <a:buChar char="•"/>
            </a:pPr>
            <a:endParaRPr lang="en-US" sz="2200"/>
          </a:p>
          <a:p>
            <a:pPr indent="-228600" algn="l">
              <a:buFont typeface="Arial" panose="020B0604020202020204" pitchFamily="34" charset="0"/>
              <a:buChar char="•"/>
            </a:pPr>
            <a:endParaRPr lang="en-US" sz="2200"/>
          </a:p>
        </p:txBody>
      </p:sp>
      <p:pic>
        <p:nvPicPr>
          <p:cNvPr id="4" name="Picture 5">
            <a:extLst>
              <a:ext uri="{FF2B5EF4-FFF2-40B4-BE49-F238E27FC236}">
                <a16:creationId xmlns:a16="http://schemas.microsoft.com/office/drawing/2014/main" id="{96D18D92-3885-AF43-96D8-531CF0EEA1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482" y="0"/>
            <a:ext cx="5154162" cy="6777501"/>
          </a:xfrm>
          <a:prstGeom prst="rect">
            <a:avLst/>
          </a:prstGeom>
        </p:spPr>
      </p:pic>
    </p:spTree>
    <p:extLst>
      <p:ext uri="{BB962C8B-B14F-4D97-AF65-F5344CB8AC3E}">
        <p14:creationId xmlns:p14="http://schemas.microsoft.com/office/powerpoint/2010/main" val="2532077983"/>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5">
            <a:extLst>
              <a:ext uri="{FF2B5EF4-FFF2-40B4-BE49-F238E27FC236}">
                <a16:creationId xmlns:a16="http://schemas.microsoft.com/office/drawing/2014/main" id="{9B789048-32EE-491B-8CBF-558344FDB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83095" cy="6858000"/>
          </a:xfrm>
          <a:prstGeom prst="rect">
            <a:avLst/>
          </a:prstGeom>
          <a:gradFill>
            <a:gsLst>
              <a:gs pos="0">
                <a:schemeClr val="accent1">
                  <a:lumMod val="100000"/>
                  <a:alpha val="72000"/>
                </a:schemeClr>
              </a:gs>
              <a:gs pos="25000">
                <a:schemeClr val="accent1">
                  <a:alpha val="55000"/>
                </a:schemeClr>
              </a:gs>
              <a:gs pos="94000">
                <a:schemeClr val="bg2">
                  <a:lumMod val="75000"/>
                  <a:alpha val="90000"/>
                </a:schemeClr>
              </a:gs>
              <a:gs pos="100000">
                <a:schemeClr val="bg2">
                  <a:lumMod val="75000"/>
                  <a:alpha val="9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7">
            <a:extLst>
              <a:ext uri="{FF2B5EF4-FFF2-40B4-BE49-F238E27FC236}">
                <a16:creationId xmlns:a16="http://schemas.microsoft.com/office/drawing/2014/main" id="{1B6DA64E-EB13-4B6B-B5C7-EDB6E8B29A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 name="Subtitle 2">
            <a:extLst>
              <a:ext uri="{FF2B5EF4-FFF2-40B4-BE49-F238E27FC236}">
                <a16:creationId xmlns:a16="http://schemas.microsoft.com/office/drawing/2014/main" id="{66FD4E50-0D4C-4D51-96AE-E4D4B3841CA8}"/>
              </a:ext>
            </a:extLst>
          </p:cNvPr>
          <p:cNvSpPr>
            <a:spLocks noGrp="1"/>
          </p:cNvSpPr>
          <p:nvPr>
            <p:ph type="subTitle" idx="1"/>
          </p:nvPr>
        </p:nvSpPr>
        <p:spPr>
          <a:xfrm>
            <a:off x="7245218" y="3851027"/>
            <a:ext cx="4699246" cy="1446193"/>
          </a:xfrm>
        </p:spPr>
        <p:txBody>
          <a:bodyPr anchor="b">
            <a:normAutofit/>
          </a:bodyPr>
          <a:lstStyle/>
          <a:p>
            <a:r>
              <a:rPr lang="en-US" sz="2800" b="1">
                <a:solidFill>
                  <a:srgbClr val="000000"/>
                </a:solidFill>
              </a:rPr>
              <a:t>Purchase Kits and Models at </a:t>
            </a:r>
            <a:r>
              <a:rPr lang="en-US" sz="2800" b="1">
                <a:solidFill>
                  <a:srgbClr val="6F9725"/>
                </a:solidFill>
              </a:rPr>
              <a:t>3dmoleculardesigns.com</a:t>
            </a:r>
            <a:r>
              <a:rPr lang="en-US" sz="2800">
                <a:solidFill>
                  <a:srgbClr val="6F9725"/>
                </a:solidFill>
              </a:rPr>
              <a:t>. </a:t>
            </a:r>
          </a:p>
          <a:p>
            <a:r>
              <a:rPr lang="en-US" b="1"/>
              <a:t>Discount code: WEBINAR20</a:t>
            </a:r>
          </a:p>
        </p:txBody>
      </p:sp>
      <p:sp>
        <p:nvSpPr>
          <p:cNvPr id="2" name="Title 1">
            <a:extLst>
              <a:ext uri="{FF2B5EF4-FFF2-40B4-BE49-F238E27FC236}">
                <a16:creationId xmlns:a16="http://schemas.microsoft.com/office/drawing/2014/main" id="{F7F29A5C-024B-498F-B5BC-A10A39A26B9B}"/>
              </a:ext>
            </a:extLst>
          </p:cNvPr>
          <p:cNvSpPr>
            <a:spLocks noGrp="1"/>
          </p:cNvSpPr>
          <p:nvPr>
            <p:ph type="ctrTitle"/>
          </p:nvPr>
        </p:nvSpPr>
        <p:spPr>
          <a:xfrm>
            <a:off x="5478431" y="576053"/>
            <a:ext cx="6225490" cy="1146876"/>
          </a:xfrm>
        </p:spPr>
        <p:txBody>
          <a:bodyPr anchor="t">
            <a:normAutofit/>
          </a:bodyPr>
          <a:lstStyle/>
          <a:p>
            <a:pPr algn="l"/>
            <a:r>
              <a:rPr lang="en-US" sz="4800" b="1">
                <a:solidFill>
                  <a:schemeClr val="accent1">
                    <a:lumMod val="60000"/>
                    <a:lumOff val="40000"/>
                  </a:schemeClr>
                </a:solidFill>
              </a:rPr>
              <a:t>Thank you for attending!</a:t>
            </a:r>
          </a:p>
        </p:txBody>
      </p:sp>
      <p:sp>
        <p:nvSpPr>
          <p:cNvPr id="15" name="Freeform 67">
            <a:extLst>
              <a:ext uri="{FF2B5EF4-FFF2-40B4-BE49-F238E27FC236}">
                <a16:creationId xmlns:a16="http://schemas.microsoft.com/office/drawing/2014/main" id="{07500BEA-8A07-45E9-9219-40FBEECD55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0086"/>
            <a:ext cx="3209709" cy="2677914"/>
          </a:xfrm>
          <a:custGeom>
            <a:avLst/>
            <a:gdLst>
              <a:gd name="connsiteX0" fmla="*/ 1465277 w 3242130"/>
              <a:gd name="connsiteY0" fmla="*/ 0 h 2704964"/>
              <a:gd name="connsiteX1" fmla="*/ 3242130 w 3242130"/>
              <a:gd name="connsiteY1" fmla="*/ 1776853 h 2704964"/>
              <a:gd name="connsiteX2" fmla="*/ 3027674 w 3242130"/>
              <a:gd name="connsiteY2" fmla="*/ 2623807 h 2704964"/>
              <a:gd name="connsiteX3" fmla="*/ 2978369 w 3242130"/>
              <a:gd name="connsiteY3" fmla="*/ 2704964 h 2704964"/>
              <a:gd name="connsiteX4" fmla="*/ 0 w 3242130"/>
              <a:gd name="connsiteY4" fmla="*/ 2704964 h 2704964"/>
              <a:gd name="connsiteX5" fmla="*/ 0 w 3242130"/>
              <a:gd name="connsiteY5" fmla="*/ 772542 h 2704964"/>
              <a:gd name="connsiteX6" fmla="*/ 94171 w 3242130"/>
              <a:gd name="connsiteY6" fmla="*/ 646610 h 2704964"/>
              <a:gd name="connsiteX7" fmla="*/ 1465277 w 3242130"/>
              <a:gd name="connsiteY7" fmla="*/ 0 h 2704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2130" h="2704964">
                <a:moveTo>
                  <a:pt x="1465277" y="0"/>
                </a:moveTo>
                <a:cubicBezTo>
                  <a:pt x="2446606" y="0"/>
                  <a:pt x="3242130" y="795524"/>
                  <a:pt x="3242130" y="1776853"/>
                </a:cubicBezTo>
                <a:cubicBezTo>
                  <a:pt x="3242130" y="2083519"/>
                  <a:pt x="3164442" y="2372039"/>
                  <a:pt x="3027674" y="2623807"/>
                </a:cubicBezTo>
                <a:lnTo>
                  <a:pt x="2978369" y="2704964"/>
                </a:lnTo>
                <a:lnTo>
                  <a:pt x="0" y="2704964"/>
                </a:lnTo>
                <a:lnTo>
                  <a:pt x="0" y="772542"/>
                </a:lnTo>
                <a:lnTo>
                  <a:pt x="94171" y="646610"/>
                </a:lnTo>
                <a:cubicBezTo>
                  <a:pt x="420072" y="251709"/>
                  <a:pt x="913280" y="0"/>
                  <a:pt x="1465277"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Oval 21">
            <a:extLst>
              <a:ext uri="{FF2B5EF4-FFF2-40B4-BE49-F238E27FC236}">
                <a16:creationId xmlns:a16="http://schemas.microsoft.com/office/drawing/2014/main" id="{F006ACBB-A8A7-4C1B-9832-A4BFEDD2E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14527" y="2905885"/>
            <a:ext cx="2765788" cy="2731720"/>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65">
            <a:extLst>
              <a:ext uri="{FF2B5EF4-FFF2-40B4-BE49-F238E27FC236}">
                <a16:creationId xmlns:a16="http://schemas.microsoft.com/office/drawing/2014/main" id="{46664683-CA82-4BDA-BCF2-581458074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090921" cy="3465906"/>
          </a:xfrm>
          <a:custGeom>
            <a:avLst/>
            <a:gdLst>
              <a:gd name="connsiteX0" fmla="*/ 0 w 4090921"/>
              <a:gd name="connsiteY0" fmla="*/ 0 h 3465906"/>
              <a:gd name="connsiteX1" fmla="*/ 3746474 w 4090921"/>
              <a:gd name="connsiteY1" fmla="*/ 0 h 3465906"/>
              <a:gd name="connsiteX2" fmla="*/ 3817144 w 4090921"/>
              <a:gd name="connsiteY2" fmla="*/ 116327 h 3465906"/>
              <a:gd name="connsiteX3" fmla="*/ 4090921 w 4090921"/>
              <a:gd name="connsiteY3" fmla="*/ 1197557 h 3465906"/>
              <a:gd name="connsiteX4" fmla="*/ 1822572 w 4090921"/>
              <a:gd name="connsiteY4" fmla="*/ 3465906 h 3465906"/>
              <a:gd name="connsiteX5" fmla="*/ 72204 w 4090921"/>
              <a:gd name="connsiteY5" fmla="*/ 2640438 h 3465906"/>
              <a:gd name="connsiteX6" fmla="*/ 0 w 4090921"/>
              <a:gd name="connsiteY6" fmla="*/ 2543882 h 3465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0921" h="3465906">
                <a:moveTo>
                  <a:pt x="0" y="0"/>
                </a:moveTo>
                <a:lnTo>
                  <a:pt x="3746474" y="0"/>
                </a:lnTo>
                <a:lnTo>
                  <a:pt x="3817144" y="116327"/>
                </a:lnTo>
                <a:cubicBezTo>
                  <a:pt x="3991744" y="437737"/>
                  <a:pt x="4090921" y="806065"/>
                  <a:pt x="4090921" y="1197557"/>
                </a:cubicBezTo>
                <a:cubicBezTo>
                  <a:pt x="4090921" y="2450332"/>
                  <a:pt x="3075348" y="3465906"/>
                  <a:pt x="1822572" y="3465906"/>
                </a:cubicBezTo>
                <a:cubicBezTo>
                  <a:pt x="1117886" y="3465906"/>
                  <a:pt x="488252" y="3144572"/>
                  <a:pt x="72204" y="2640438"/>
                </a:cubicBezTo>
                <a:lnTo>
                  <a:pt x="0" y="2543882"/>
                </a:ln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5">
            <a:extLst>
              <a:ext uri="{FF2B5EF4-FFF2-40B4-BE49-F238E27FC236}">
                <a16:creationId xmlns:a16="http://schemas.microsoft.com/office/drawing/2014/main" id="{BE1389DE-461A-9B48-9606-C235C54348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972" y="263220"/>
            <a:ext cx="3239077" cy="2307843"/>
          </a:xfrm>
          <a:prstGeom prst="rect">
            <a:avLst/>
          </a:prstGeom>
        </p:spPr>
      </p:pic>
      <p:pic>
        <p:nvPicPr>
          <p:cNvPr id="11" name="Picture 10" descr="A picture containing indoor, dish&#10;&#10;Description automatically generated">
            <a:extLst>
              <a:ext uri="{FF2B5EF4-FFF2-40B4-BE49-F238E27FC236}">
                <a16:creationId xmlns:a16="http://schemas.microsoft.com/office/drawing/2014/main" id="{0781BEBD-6EC1-460F-A072-647D5B303A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4677" y="3332997"/>
            <a:ext cx="1877496" cy="1877496"/>
          </a:xfrm>
          <a:prstGeom prst="rect">
            <a:avLst/>
          </a:prstGeom>
        </p:spPr>
      </p:pic>
      <p:pic>
        <p:nvPicPr>
          <p:cNvPr id="6" name="Picture 6">
            <a:extLst>
              <a:ext uri="{FF2B5EF4-FFF2-40B4-BE49-F238E27FC236}">
                <a16:creationId xmlns:a16="http://schemas.microsoft.com/office/drawing/2014/main" id="{F379D44C-78F2-1D40-9CDE-B4DCD15B63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410" y="4810859"/>
            <a:ext cx="1783921" cy="1783921"/>
          </a:xfrm>
          <a:prstGeom prst="rect">
            <a:avLst/>
          </a:prstGeom>
        </p:spPr>
      </p:pic>
      <p:sp>
        <p:nvSpPr>
          <p:cNvPr id="4" name="Subtitle 2">
            <a:extLst>
              <a:ext uri="{FF2B5EF4-FFF2-40B4-BE49-F238E27FC236}">
                <a16:creationId xmlns:a16="http://schemas.microsoft.com/office/drawing/2014/main" id="{594A1DB6-6D66-4E16-B4A1-136048C9D005}"/>
              </a:ext>
            </a:extLst>
          </p:cNvPr>
          <p:cNvSpPr txBox="1">
            <a:spLocks/>
          </p:cNvSpPr>
          <p:nvPr/>
        </p:nvSpPr>
        <p:spPr>
          <a:xfrm>
            <a:off x="6590465" y="2170947"/>
            <a:ext cx="4798500" cy="11620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2800" b="1">
                <a:latin typeface="Calibri" panose="020F0502020204030204" pitchFamily="34" charset="0"/>
                <a:cs typeface="Calibri" panose="020F0502020204030204" pitchFamily="34" charset="0"/>
              </a:rPr>
              <a:t>Start your MAPS Team Today</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0" i="1" u="none" strike="noStrike" kern="1200" cap="none" spc="0" normalizeH="0" baseline="0" noProof="0" err="1">
                <a:ln>
                  <a:noFill/>
                </a:ln>
                <a:solidFill>
                  <a:srgbClr val="C00000"/>
                </a:solidFill>
                <a:effectLst/>
                <a:uLnTx/>
                <a:uFillTx/>
                <a:latin typeface="Calibri" panose="020F0502020204030204"/>
                <a:ea typeface="+mn-ea"/>
                <a:cs typeface="+mn-cs"/>
              </a:rPr>
              <a:t>cbm.msoe.edu</a:t>
            </a:r>
            <a:endParaRPr kumimoji="0" lang="en-US" sz="2800" b="0" i="1"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7E7033E1-0B34-4206-BB7D-7269C80243E5}"/>
              </a:ext>
            </a:extLst>
          </p:cNvPr>
          <p:cNvSpPr txBox="1"/>
          <p:nvPr/>
        </p:nvSpPr>
        <p:spPr>
          <a:xfrm>
            <a:off x="6180315" y="6134725"/>
            <a:ext cx="5209673" cy="723275"/>
          </a:xfrm>
          <a:prstGeom prst="rect">
            <a:avLst/>
          </a:prstGeom>
          <a:noFill/>
        </p:spPr>
        <p:txBody>
          <a:bodyPr wrap="square" rtlCol="0">
            <a:spAutoFit/>
          </a:bodyPr>
          <a:lstStyle/>
          <a:p>
            <a:pPr marL="0" marR="0" lvl="0" indent="0" algn="l"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Contact us at: </a:t>
            </a:r>
            <a:r>
              <a:rPr kumimoji="0" lang="en-US" b="0" i="0" u="none" strike="noStrike" kern="1200" cap="none" spc="0" normalizeH="0" baseline="0" noProof="0">
                <a:ln>
                  <a:noFill/>
                </a:ln>
                <a:solidFill>
                  <a:prstClr val="black"/>
                </a:solidFill>
                <a:effectLst/>
                <a:uLnTx/>
                <a:uFillTx/>
                <a:latin typeface="Calibri" panose="020F0502020204030204"/>
                <a:ea typeface="+mn-ea"/>
                <a:cs typeface="+mn-cs"/>
                <a:hlinkClick r:id="rId7"/>
              </a:rPr>
              <a:t>Ask3DMD@3dmoleculardesigns.com</a:t>
            </a: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1163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D6A67-DCA8-4317-A54D-787D4EA734CA}"/>
              </a:ext>
            </a:extLst>
          </p:cNvPr>
          <p:cNvSpPr>
            <a:spLocks noGrp="1"/>
          </p:cNvSpPr>
          <p:nvPr>
            <p:ph type="title"/>
          </p:nvPr>
        </p:nvSpPr>
        <p:spPr>
          <a:xfrm>
            <a:off x="3644900" y="301625"/>
            <a:ext cx="7848600" cy="1325563"/>
          </a:xfrm>
        </p:spPr>
        <p:txBody>
          <a:bodyPr anchor="ctr">
            <a:normAutofit/>
          </a:bodyPr>
          <a:lstStyle/>
          <a:p>
            <a:r>
              <a:rPr lang="en-US"/>
              <a:t>Invite your colleagues to register!</a:t>
            </a:r>
          </a:p>
        </p:txBody>
      </p:sp>
      <p:graphicFrame>
        <p:nvGraphicFramePr>
          <p:cNvPr id="22" name="Content Placeholder 3">
            <a:extLst>
              <a:ext uri="{FF2B5EF4-FFF2-40B4-BE49-F238E27FC236}">
                <a16:creationId xmlns:a16="http://schemas.microsoft.com/office/drawing/2014/main" id="{6D2E8EE8-1712-4106-8CD8-C2BEB3B181A6}"/>
              </a:ext>
            </a:extLst>
          </p:cNvPr>
          <p:cNvGraphicFramePr>
            <a:graphicFrameLocks noGrp="1"/>
          </p:cNvGraphicFramePr>
          <p:nvPr>
            <p:ph sz="half" idx="2"/>
          </p:nvPr>
        </p:nvGraphicFramePr>
        <p:xfrm>
          <a:off x="4135120" y="1825625"/>
          <a:ext cx="721868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 name="Picture 24" descr="A picture containing clipart&#10;&#10;Description automatically generated">
            <a:extLst>
              <a:ext uri="{FF2B5EF4-FFF2-40B4-BE49-F238E27FC236}">
                <a16:creationId xmlns:a16="http://schemas.microsoft.com/office/drawing/2014/main" id="{51CEE6BE-A9F8-4480-84B9-19100ABBC2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60530" y="1999501"/>
            <a:ext cx="1524000" cy="1114425"/>
          </a:xfrm>
          <a:prstGeom prst="rect">
            <a:avLst/>
          </a:prstGeom>
          <a:scene3d>
            <a:camera prst="orthographicFront"/>
            <a:lightRig rig="threePt" dir="t"/>
          </a:scene3d>
          <a:sp3d>
            <a:bevelT w="152400" h="50800" prst="softRound"/>
            <a:bevelB w="165100" prst="coolSlant"/>
          </a:sp3d>
        </p:spPr>
      </p:pic>
      <p:pic>
        <p:nvPicPr>
          <p:cNvPr id="30" name="Picture 29" descr="A picture containing text&#10;&#10;Description automatically generated">
            <a:extLst>
              <a:ext uri="{FF2B5EF4-FFF2-40B4-BE49-F238E27FC236}">
                <a16:creationId xmlns:a16="http://schemas.microsoft.com/office/drawing/2014/main" id="{B32A3D18-FE08-4F0B-8BAC-2BAFFD2437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60530" y="5024438"/>
            <a:ext cx="1524000" cy="1152525"/>
          </a:xfrm>
          <a:prstGeom prst="rect">
            <a:avLst/>
          </a:prstGeom>
          <a:scene3d>
            <a:camera prst="orthographicFront"/>
            <a:lightRig rig="threePt" dir="t"/>
          </a:scene3d>
          <a:sp3d>
            <a:bevelT w="152400" h="50800" prst="softRound"/>
            <a:bevelB w="165100" prst="coolSlant"/>
          </a:sp3d>
        </p:spPr>
      </p:pic>
      <p:pic>
        <p:nvPicPr>
          <p:cNvPr id="33" name="Picture 32" descr="A picture containing text&#10;&#10;Description automatically generated">
            <a:extLst>
              <a:ext uri="{FF2B5EF4-FFF2-40B4-BE49-F238E27FC236}">
                <a16:creationId xmlns:a16="http://schemas.microsoft.com/office/drawing/2014/main" id="{7F36A8F4-9030-40BF-8F5F-3673DF03B6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60530" y="3449320"/>
            <a:ext cx="1524000" cy="1190625"/>
          </a:xfrm>
          <a:prstGeom prst="rect">
            <a:avLst/>
          </a:prstGeom>
          <a:scene3d>
            <a:camera prst="orthographicFront"/>
            <a:lightRig rig="threePt" dir="t"/>
          </a:scene3d>
          <a:sp3d>
            <a:bevelT w="152400" h="50800" prst="softRound"/>
            <a:bevelB w="165100" prst="coolSlant"/>
          </a:sp3d>
        </p:spPr>
      </p:pic>
      <p:sp>
        <p:nvSpPr>
          <p:cNvPr id="40" name="TextBox 39">
            <a:extLst>
              <a:ext uri="{FF2B5EF4-FFF2-40B4-BE49-F238E27FC236}">
                <a16:creationId xmlns:a16="http://schemas.microsoft.com/office/drawing/2014/main" id="{B6F588B5-4B77-479C-A615-47B21A57759A}"/>
              </a:ext>
            </a:extLst>
          </p:cNvPr>
          <p:cNvSpPr txBox="1"/>
          <p:nvPr/>
        </p:nvSpPr>
        <p:spPr>
          <a:xfrm>
            <a:off x="3644900" y="6378575"/>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0C0"/>
                </a:solidFill>
                <a:effectLst/>
                <a:uLnTx/>
                <a:uFillTx/>
                <a:latin typeface="Calibri" panose="020F0502020204030204"/>
                <a:ea typeface="+mn-ea"/>
                <a:cs typeface="+mn-cs"/>
              </a:rPr>
              <a:t>https://www.3dmoleculardesigns.com/Webinars4.htm</a:t>
            </a:r>
          </a:p>
        </p:txBody>
      </p:sp>
    </p:spTree>
    <p:extLst>
      <p:ext uri="{BB962C8B-B14F-4D97-AF65-F5344CB8AC3E}">
        <p14:creationId xmlns:p14="http://schemas.microsoft.com/office/powerpoint/2010/main" val="506301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person, indoor&#10;&#10;Description automatically generated">
            <a:extLst>
              <a:ext uri="{FF2B5EF4-FFF2-40B4-BE49-F238E27FC236}">
                <a16:creationId xmlns:a16="http://schemas.microsoft.com/office/drawing/2014/main" id="{76D9D355-D302-41BE-B93A-E98153EDDA2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45732" y="3572351"/>
            <a:ext cx="4847762" cy="2968896"/>
          </a:xfrm>
        </p:spPr>
      </p:pic>
      <p:pic>
        <p:nvPicPr>
          <p:cNvPr id="7" name="Picture 6" descr="A group of people sitting at a table with food and drinks&#10;&#10;Description automatically generated with low confidence">
            <a:extLst>
              <a:ext uri="{FF2B5EF4-FFF2-40B4-BE49-F238E27FC236}">
                <a16:creationId xmlns:a16="http://schemas.microsoft.com/office/drawing/2014/main" id="{E8B3931C-7811-46E2-BB65-A311BCC317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234" y="221391"/>
            <a:ext cx="4263317" cy="3024404"/>
          </a:xfrm>
          <a:prstGeom prst="rect">
            <a:avLst/>
          </a:prstGeom>
        </p:spPr>
      </p:pic>
      <p:pic>
        <p:nvPicPr>
          <p:cNvPr id="9" name="Picture 8" descr="A picture containing text, indoor&#10;&#10;Description automatically generated">
            <a:extLst>
              <a:ext uri="{FF2B5EF4-FFF2-40B4-BE49-F238E27FC236}">
                <a16:creationId xmlns:a16="http://schemas.microsoft.com/office/drawing/2014/main" id="{DA03AB83-84D2-421E-B0D0-C7BD457034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5660" y="221391"/>
            <a:ext cx="4263317" cy="3064259"/>
          </a:xfrm>
          <a:prstGeom prst="rect">
            <a:avLst/>
          </a:prstGeom>
        </p:spPr>
      </p:pic>
    </p:spTree>
    <p:extLst>
      <p:ext uri="{BB962C8B-B14F-4D97-AF65-F5344CB8AC3E}">
        <p14:creationId xmlns:p14="http://schemas.microsoft.com/office/powerpoint/2010/main" val="3359286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D6A67-DCA8-4317-A54D-787D4EA734CA}"/>
              </a:ext>
            </a:extLst>
          </p:cNvPr>
          <p:cNvSpPr>
            <a:spLocks noGrp="1"/>
          </p:cNvSpPr>
          <p:nvPr>
            <p:ph type="title"/>
          </p:nvPr>
        </p:nvSpPr>
        <p:spPr>
          <a:xfrm>
            <a:off x="3644900" y="301625"/>
            <a:ext cx="7848600" cy="1325563"/>
          </a:xfrm>
        </p:spPr>
        <p:txBody>
          <a:bodyPr anchor="ctr">
            <a:normAutofit/>
          </a:bodyPr>
          <a:lstStyle/>
          <a:p>
            <a:r>
              <a:rPr lang="en-US"/>
              <a:t>Webinar Norms</a:t>
            </a:r>
          </a:p>
        </p:txBody>
      </p:sp>
      <p:graphicFrame>
        <p:nvGraphicFramePr>
          <p:cNvPr id="22" name="Content Placeholder 3">
            <a:extLst>
              <a:ext uri="{FF2B5EF4-FFF2-40B4-BE49-F238E27FC236}">
                <a16:creationId xmlns:a16="http://schemas.microsoft.com/office/drawing/2014/main" id="{6D2E8EE8-1712-4106-8CD8-C2BEB3B181A6}"/>
              </a:ext>
            </a:extLst>
          </p:cNvPr>
          <p:cNvGraphicFramePr>
            <a:graphicFrameLocks noGrp="1"/>
          </p:cNvGraphicFramePr>
          <p:nvPr>
            <p:ph sz="half" idx="2"/>
          </p:nvPr>
        </p:nvGraphicFramePr>
        <p:xfrm>
          <a:off x="4135120" y="1825625"/>
          <a:ext cx="721868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5" name="Picture 24">
            <a:extLst>
              <a:ext uri="{FF2B5EF4-FFF2-40B4-BE49-F238E27FC236}">
                <a16:creationId xmlns:a16="http://schemas.microsoft.com/office/drawing/2014/main" id="{51CEE6BE-A9F8-4480-84B9-19100ABBC2A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785716" y="1999501"/>
            <a:ext cx="1273628" cy="1114425"/>
          </a:xfrm>
          <a:prstGeom prst="rect">
            <a:avLst/>
          </a:prstGeom>
          <a:scene3d>
            <a:camera prst="orthographicFront"/>
            <a:lightRig rig="threePt" dir="t"/>
          </a:scene3d>
          <a:sp3d>
            <a:bevelT w="152400" h="50800" prst="softRound"/>
            <a:bevelB w="165100" prst="coolSlant"/>
          </a:sp3d>
        </p:spPr>
      </p:pic>
      <p:pic>
        <p:nvPicPr>
          <p:cNvPr id="30" name="Picture 29">
            <a:extLst>
              <a:ext uri="{FF2B5EF4-FFF2-40B4-BE49-F238E27FC236}">
                <a16:creationId xmlns:a16="http://schemas.microsoft.com/office/drawing/2014/main" id="{B32A3D18-FE08-4F0B-8BAC-2BAFFD24378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667707" y="5024438"/>
            <a:ext cx="1509645" cy="1152525"/>
          </a:xfrm>
          <a:prstGeom prst="rect">
            <a:avLst/>
          </a:prstGeom>
          <a:scene3d>
            <a:camera prst="orthographicFront"/>
            <a:lightRig rig="threePt" dir="t"/>
          </a:scene3d>
          <a:sp3d>
            <a:bevelT w="152400" h="50800" prst="softRound"/>
            <a:bevelB w="165100" prst="coolSlant"/>
          </a:sp3d>
        </p:spPr>
      </p:pic>
      <p:pic>
        <p:nvPicPr>
          <p:cNvPr id="33" name="Picture 32">
            <a:extLst>
              <a:ext uri="{FF2B5EF4-FFF2-40B4-BE49-F238E27FC236}">
                <a16:creationId xmlns:a16="http://schemas.microsoft.com/office/drawing/2014/main" id="{7F36A8F4-9030-40BF-8F5F-3673DF03B60A}"/>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760140" y="3449320"/>
            <a:ext cx="1324779" cy="1190625"/>
          </a:xfrm>
          <a:prstGeom prst="rect">
            <a:avLst/>
          </a:prstGeom>
          <a:scene3d>
            <a:camera prst="orthographicFront"/>
            <a:lightRig rig="threePt" dir="t"/>
          </a:scene3d>
          <a:sp3d>
            <a:bevelT w="152400" h="50800" prst="softRound"/>
            <a:bevelB w="165100" prst="coolSlant"/>
          </a:sp3d>
        </p:spPr>
      </p:pic>
    </p:spTree>
    <p:extLst>
      <p:ext uri="{BB962C8B-B14F-4D97-AF65-F5344CB8AC3E}">
        <p14:creationId xmlns:p14="http://schemas.microsoft.com/office/powerpoint/2010/main" val="2158347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D47944-4C87-4056-9CAD-D3748E707DBE}"/>
              </a:ext>
            </a:extLst>
          </p:cNvPr>
          <p:cNvSpPr>
            <a:spLocks noGrp="1"/>
          </p:cNvSpPr>
          <p:nvPr>
            <p:ph type="ctrTitle"/>
          </p:nvPr>
        </p:nvSpPr>
        <p:spPr>
          <a:xfrm>
            <a:off x="6421700" y="713232"/>
            <a:ext cx="5154168" cy="1197864"/>
          </a:xfrm>
        </p:spPr>
        <p:txBody>
          <a:bodyPr vert="horz" lIns="91440" tIns="45720" rIns="91440" bIns="45720" rtlCol="0" anchor="ctr">
            <a:normAutofit/>
          </a:bodyPr>
          <a:lstStyle/>
          <a:p>
            <a:pPr algn="l"/>
            <a:r>
              <a:rPr lang="en-US" sz="4400">
                <a:solidFill>
                  <a:schemeClr val="tx2">
                    <a:lumMod val="50000"/>
                  </a:schemeClr>
                </a:solidFill>
              </a:rPr>
              <a:t>Timothy Herman, PhD</a:t>
            </a:r>
          </a:p>
        </p:txBody>
      </p:sp>
      <p:pic>
        <p:nvPicPr>
          <p:cNvPr id="5" name="Picture 2" descr="A person with a beard&#10;&#10;Description automatically generated with low confidence">
            <a:extLst>
              <a:ext uri="{FF2B5EF4-FFF2-40B4-BE49-F238E27FC236}">
                <a16:creationId xmlns:a16="http://schemas.microsoft.com/office/drawing/2014/main" id="{48AB57F5-DF5A-46F2-9B8B-AB68473A20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6695"/>
          <a:stretch/>
        </p:blipFill>
        <p:spPr bwMode="auto">
          <a:xfrm>
            <a:off x="20" y="10"/>
            <a:ext cx="5495089"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a:extLst>
              <a:ext uri="{FF2B5EF4-FFF2-40B4-BE49-F238E27FC236}">
                <a16:creationId xmlns:a16="http://schemas.microsoft.com/office/drawing/2014/main" id="{EDF5FE34-0A41-407A-8D94-10FCF68F1D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055940" y="826324"/>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5BDBFAF5-219E-4203-B77B-12574E474E75}"/>
              </a:ext>
            </a:extLst>
          </p:cNvPr>
          <p:cNvSpPr>
            <a:spLocks noGrp="1"/>
          </p:cNvSpPr>
          <p:nvPr>
            <p:ph type="subTitle" idx="1"/>
          </p:nvPr>
        </p:nvSpPr>
        <p:spPr>
          <a:xfrm>
            <a:off x="6421700" y="2048256"/>
            <a:ext cx="5154168" cy="4123944"/>
          </a:xfrm>
        </p:spPr>
        <p:txBody>
          <a:bodyPr vert="horz" lIns="91440" tIns="45720" rIns="91440" bIns="45720" rtlCol="0" anchor="t">
            <a:normAutofit/>
          </a:bodyPr>
          <a:lstStyle/>
          <a:p>
            <a:pPr marL="342900" indent="-228600" algn="l">
              <a:buFont typeface="Arial" panose="020B0604020202020204" pitchFamily="34" charset="0"/>
              <a:buChar char="•"/>
            </a:pPr>
            <a:r>
              <a:rPr lang="en-US" sz="2200">
                <a:solidFill>
                  <a:schemeClr val="tx2">
                    <a:lumMod val="50000"/>
                  </a:schemeClr>
                </a:solidFill>
              </a:rPr>
              <a:t>Director of the Center for </a:t>
            </a:r>
            <a:r>
              <a:rPr lang="en-US" sz="2200" err="1">
                <a:solidFill>
                  <a:schemeClr val="tx2">
                    <a:lumMod val="50000"/>
                  </a:schemeClr>
                </a:solidFill>
              </a:rPr>
              <a:t>BioMolecular</a:t>
            </a:r>
            <a:r>
              <a:rPr lang="en-US" sz="2200">
                <a:solidFill>
                  <a:schemeClr val="tx2">
                    <a:lumMod val="50000"/>
                  </a:schemeClr>
                </a:solidFill>
              </a:rPr>
              <a:t> Modeling at MSOE</a:t>
            </a:r>
          </a:p>
          <a:p>
            <a:pPr marL="342900" indent="-228600" algn="l">
              <a:buFont typeface="Arial" panose="020B0604020202020204" pitchFamily="34" charset="0"/>
              <a:buChar char="•"/>
            </a:pPr>
            <a:r>
              <a:rPr lang="en-US" sz="2200">
                <a:solidFill>
                  <a:schemeClr val="tx2">
                    <a:lumMod val="50000"/>
                  </a:schemeClr>
                </a:solidFill>
              </a:rPr>
              <a:t>Founding Partner of 3D Molecular Designs</a:t>
            </a:r>
          </a:p>
          <a:p>
            <a:pPr marL="342900" indent="-228600" algn="l">
              <a:buFont typeface="Arial" panose="020B0604020202020204" pitchFamily="34" charset="0"/>
              <a:buChar char="•"/>
            </a:pPr>
            <a:r>
              <a:rPr lang="en-US" sz="2200" b="0" i="0">
                <a:solidFill>
                  <a:schemeClr val="tx2">
                    <a:lumMod val="50000"/>
                  </a:schemeClr>
                </a:solidFill>
                <a:effectLst/>
              </a:rPr>
              <a:t>B.S. in Chemistry from the University of Nebraska</a:t>
            </a:r>
          </a:p>
          <a:p>
            <a:pPr marL="342900" indent="-228600" algn="l">
              <a:buFont typeface="Arial" panose="020B0604020202020204" pitchFamily="34" charset="0"/>
              <a:buChar char="•"/>
            </a:pPr>
            <a:r>
              <a:rPr lang="en-US" sz="2200" b="0" i="0">
                <a:solidFill>
                  <a:schemeClr val="tx2">
                    <a:lumMod val="50000"/>
                  </a:schemeClr>
                </a:solidFill>
                <a:effectLst/>
              </a:rPr>
              <a:t>Ph.D. in Biochemistry from Oregon State University. </a:t>
            </a:r>
          </a:p>
          <a:p>
            <a:pPr marL="342900" indent="-228600" algn="l">
              <a:buFont typeface="Arial" panose="020B0604020202020204" pitchFamily="34" charset="0"/>
              <a:buChar char="•"/>
            </a:pPr>
            <a:r>
              <a:rPr lang="en-US" sz="2200" b="0" i="0">
                <a:solidFill>
                  <a:schemeClr val="tx2">
                    <a:lumMod val="50000"/>
                  </a:schemeClr>
                </a:solidFill>
                <a:effectLst/>
              </a:rPr>
              <a:t>Post-doctoral studies in Molecular Biology at Harvard Medical School. </a:t>
            </a:r>
            <a:endParaRPr lang="en-US" sz="2200">
              <a:solidFill>
                <a:schemeClr val="tx2">
                  <a:lumMod val="50000"/>
                </a:schemeClr>
              </a:solidFill>
            </a:endParaRPr>
          </a:p>
          <a:p>
            <a:pPr indent="-228600" algn="l">
              <a:buFont typeface="Arial" panose="020B0604020202020204" pitchFamily="34" charset="0"/>
              <a:buChar char="•"/>
            </a:pPr>
            <a:endParaRPr lang="en-US" sz="2200"/>
          </a:p>
          <a:p>
            <a:pPr indent="-228600" algn="l">
              <a:buFont typeface="Arial" panose="020B0604020202020204" pitchFamily="34" charset="0"/>
              <a:buChar char="•"/>
            </a:pPr>
            <a:endParaRPr lang="en-US" sz="2200"/>
          </a:p>
        </p:txBody>
      </p:sp>
    </p:spTree>
    <p:extLst>
      <p:ext uri="{BB962C8B-B14F-4D97-AF65-F5344CB8AC3E}">
        <p14:creationId xmlns:p14="http://schemas.microsoft.com/office/powerpoint/2010/main" val="373871441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whiteboard&#10;&#10;Description automatically generated">
            <a:extLst>
              <a:ext uri="{FF2B5EF4-FFF2-40B4-BE49-F238E27FC236}">
                <a16:creationId xmlns:a16="http://schemas.microsoft.com/office/drawing/2014/main" id="{32ED0168-0D0D-4828-B02B-CBC68D5A74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 y="181356"/>
            <a:ext cx="2600862" cy="1312164"/>
          </a:xfrm>
          <a:prstGeom prst="rect">
            <a:avLst/>
          </a:prstGeom>
        </p:spPr>
      </p:pic>
      <p:pic>
        <p:nvPicPr>
          <p:cNvPr id="9" name="Picture 8" descr="Diagram&#10;&#10;Description automatically generated">
            <a:extLst>
              <a:ext uri="{FF2B5EF4-FFF2-40B4-BE49-F238E27FC236}">
                <a16:creationId xmlns:a16="http://schemas.microsoft.com/office/drawing/2014/main" id="{1B466756-CEF4-44AB-8A27-7EA4BF4BD5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1570" y="444246"/>
            <a:ext cx="3001685" cy="786384"/>
          </a:xfrm>
          <a:prstGeom prst="rect">
            <a:avLst/>
          </a:prstGeom>
        </p:spPr>
      </p:pic>
      <p:sp>
        <p:nvSpPr>
          <p:cNvPr id="10" name="TextBox 9">
            <a:extLst>
              <a:ext uri="{FF2B5EF4-FFF2-40B4-BE49-F238E27FC236}">
                <a16:creationId xmlns:a16="http://schemas.microsoft.com/office/drawing/2014/main" id="{1D8ADDDB-5F67-414E-B193-41C5481C8C25}"/>
              </a:ext>
            </a:extLst>
          </p:cNvPr>
          <p:cNvSpPr txBox="1"/>
          <p:nvPr/>
        </p:nvSpPr>
        <p:spPr>
          <a:xfrm>
            <a:off x="1383729" y="2861482"/>
            <a:ext cx="5090160" cy="1015663"/>
          </a:xfrm>
          <a:prstGeom prst="rect">
            <a:avLst/>
          </a:prstGeom>
          <a:noFill/>
        </p:spPr>
        <p:txBody>
          <a:bodyPr wrap="square" rtlCol="0">
            <a:spAutoFit/>
          </a:bodyPr>
          <a:lstStyle/>
          <a:p>
            <a:r>
              <a:rPr lang="en-US" sz="6000" b="1">
                <a:solidFill>
                  <a:srgbClr val="FF0000"/>
                </a:solidFill>
              </a:rPr>
              <a:t>CORONAVIRUS</a:t>
            </a:r>
          </a:p>
        </p:txBody>
      </p:sp>
      <p:sp>
        <p:nvSpPr>
          <p:cNvPr id="12" name="TextBox 11">
            <a:extLst>
              <a:ext uri="{FF2B5EF4-FFF2-40B4-BE49-F238E27FC236}">
                <a16:creationId xmlns:a16="http://schemas.microsoft.com/office/drawing/2014/main" id="{E0B808DB-6BF6-42BE-BA1D-62841B7D4D63}"/>
              </a:ext>
            </a:extLst>
          </p:cNvPr>
          <p:cNvSpPr txBox="1"/>
          <p:nvPr/>
        </p:nvSpPr>
        <p:spPr>
          <a:xfrm>
            <a:off x="1383729" y="4314571"/>
            <a:ext cx="5670812" cy="1200329"/>
          </a:xfrm>
          <a:prstGeom prst="rect">
            <a:avLst/>
          </a:prstGeom>
          <a:noFill/>
        </p:spPr>
        <p:txBody>
          <a:bodyPr wrap="square" rtlCol="0">
            <a:spAutoFit/>
          </a:bodyPr>
          <a:lstStyle/>
          <a:p>
            <a:r>
              <a:rPr lang="en-US" sz="3600" b="1"/>
              <a:t>…from the perspective of a </a:t>
            </a:r>
          </a:p>
          <a:p>
            <a:r>
              <a:rPr lang="en-US" sz="3600" b="1"/>
              <a:t> reductionist biochemist.</a:t>
            </a:r>
          </a:p>
        </p:txBody>
      </p:sp>
      <p:pic>
        <p:nvPicPr>
          <p:cNvPr id="1028" name="Picture 4">
            <a:extLst>
              <a:ext uri="{FF2B5EF4-FFF2-40B4-BE49-F238E27FC236}">
                <a16:creationId xmlns:a16="http://schemas.microsoft.com/office/drawing/2014/main" id="{B93FAF67-0D76-4A81-B41F-EB0E89276EE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0280" t="14444" b="20666"/>
          <a:stretch/>
        </p:blipFill>
        <p:spPr bwMode="auto">
          <a:xfrm>
            <a:off x="7356230" y="1652105"/>
            <a:ext cx="4007168" cy="445008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5B25D49-D44E-4116-97EF-44B753FE343C}"/>
              </a:ext>
            </a:extLst>
          </p:cNvPr>
          <p:cNvSpPr txBox="1"/>
          <p:nvPr/>
        </p:nvSpPr>
        <p:spPr>
          <a:xfrm>
            <a:off x="1803032" y="1996438"/>
            <a:ext cx="3668917" cy="646331"/>
          </a:xfrm>
          <a:prstGeom prst="rect">
            <a:avLst/>
          </a:prstGeom>
          <a:noFill/>
        </p:spPr>
        <p:txBody>
          <a:bodyPr wrap="square" rtlCol="0">
            <a:spAutoFit/>
          </a:bodyPr>
          <a:lstStyle/>
          <a:p>
            <a:pPr algn="ctr"/>
            <a:r>
              <a:rPr lang="en-US" sz="3600" b="1"/>
              <a:t>The science of</a:t>
            </a:r>
          </a:p>
        </p:txBody>
      </p:sp>
    </p:spTree>
    <p:extLst>
      <p:ext uri="{BB962C8B-B14F-4D97-AF65-F5344CB8AC3E}">
        <p14:creationId xmlns:p14="http://schemas.microsoft.com/office/powerpoint/2010/main" val="708626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054089-4045-4A6B-91FF-3DC9716AE4C7}"/>
              </a:ext>
            </a:extLst>
          </p:cNvPr>
          <p:cNvSpPr txBox="1"/>
          <p:nvPr/>
        </p:nvSpPr>
        <p:spPr>
          <a:xfrm>
            <a:off x="468923" y="1008185"/>
            <a:ext cx="2004646" cy="707886"/>
          </a:xfrm>
          <a:prstGeom prst="rect">
            <a:avLst/>
          </a:prstGeom>
          <a:noFill/>
        </p:spPr>
        <p:txBody>
          <a:bodyPr wrap="square" rtlCol="0">
            <a:spAutoFit/>
          </a:bodyPr>
          <a:lstStyle/>
          <a:p>
            <a:r>
              <a:rPr lang="en-US" sz="4000" b="1">
                <a:solidFill>
                  <a:srgbClr val="FF0000"/>
                </a:solidFill>
              </a:rPr>
              <a:t>My job?</a:t>
            </a:r>
          </a:p>
        </p:txBody>
      </p:sp>
      <p:sp>
        <p:nvSpPr>
          <p:cNvPr id="3" name="TextBox 2">
            <a:extLst>
              <a:ext uri="{FF2B5EF4-FFF2-40B4-BE49-F238E27FC236}">
                <a16:creationId xmlns:a16="http://schemas.microsoft.com/office/drawing/2014/main" id="{C875B824-9CF1-48B9-A5F0-8C300B8E24E7}"/>
              </a:ext>
            </a:extLst>
          </p:cNvPr>
          <p:cNvSpPr txBox="1"/>
          <p:nvPr/>
        </p:nvSpPr>
        <p:spPr>
          <a:xfrm>
            <a:off x="2473569" y="1008185"/>
            <a:ext cx="9612924" cy="2554545"/>
          </a:xfrm>
          <a:prstGeom prst="rect">
            <a:avLst/>
          </a:prstGeom>
          <a:noFill/>
        </p:spPr>
        <p:txBody>
          <a:bodyPr wrap="square" rtlCol="0">
            <a:spAutoFit/>
          </a:bodyPr>
          <a:lstStyle/>
          <a:p>
            <a:r>
              <a:rPr lang="en-US" sz="4000" b="1"/>
              <a:t>… to keep up with recent developments in the molecular biosciences,…. and to interpret/communicate these developments for educators and their students.  </a:t>
            </a:r>
          </a:p>
        </p:txBody>
      </p:sp>
      <p:sp>
        <p:nvSpPr>
          <p:cNvPr id="4" name="TextBox 3">
            <a:extLst>
              <a:ext uri="{FF2B5EF4-FFF2-40B4-BE49-F238E27FC236}">
                <a16:creationId xmlns:a16="http://schemas.microsoft.com/office/drawing/2014/main" id="{368FB551-A7D9-4E00-8DEE-E6F28254CE8B}"/>
              </a:ext>
            </a:extLst>
          </p:cNvPr>
          <p:cNvSpPr txBox="1"/>
          <p:nvPr/>
        </p:nvSpPr>
        <p:spPr>
          <a:xfrm>
            <a:off x="1946031" y="4689231"/>
            <a:ext cx="8774723" cy="769441"/>
          </a:xfrm>
          <a:prstGeom prst="rect">
            <a:avLst/>
          </a:prstGeom>
          <a:noFill/>
        </p:spPr>
        <p:txBody>
          <a:bodyPr wrap="square" rtlCol="0">
            <a:spAutoFit/>
          </a:bodyPr>
          <a:lstStyle/>
          <a:p>
            <a:r>
              <a:rPr lang="en-US" sz="4400" b="1" i="1">
                <a:latin typeface="Comic Sans MS" panose="030F0702030302020204" pitchFamily="66" charset="0"/>
              </a:rPr>
              <a:t>We do this through </a:t>
            </a:r>
            <a:r>
              <a:rPr lang="en-US" sz="4400" b="1" i="1">
                <a:solidFill>
                  <a:srgbClr val="FF0000"/>
                </a:solidFill>
                <a:latin typeface="Comic Sans MS" panose="030F0702030302020204" pitchFamily="66" charset="0"/>
              </a:rPr>
              <a:t>modeling</a:t>
            </a:r>
            <a:r>
              <a:rPr lang="en-US" sz="4400" b="1" i="1">
                <a:latin typeface="Comic Sans MS" panose="030F0702030302020204" pitchFamily="66" charset="0"/>
              </a:rPr>
              <a:t>!</a:t>
            </a:r>
          </a:p>
        </p:txBody>
      </p:sp>
    </p:spTree>
    <p:extLst>
      <p:ext uri="{BB962C8B-B14F-4D97-AF65-F5344CB8AC3E}">
        <p14:creationId xmlns:p14="http://schemas.microsoft.com/office/powerpoint/2010/main" val="160039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CAC837-40F5-491A-9DC3-EAEEEAD64157}"/>
              </a:ext>
            </a:extLst>
          </p:cNvPr>
          <p:cNvSpPr txBox="1"/>
          <p:nvPr/>
        </p:nvSpPr>
        <p:spPr>
          <a:xfrm>
            <a:off x="1922585" y="1219200"/>
            <a:ext cx="7502769" cy="1446550"/>
          </a:xfrm>
          <a:prstGeom prst="rect">
            <a:avLst/>
          </a:prstGeom>
          <a:noFill/>
        </p:spPr>
        <p:txBody>
          <a:bodyPr wrap="square" rtlCol="0">
            <a:spAutoFit/>
          </a:bodyPr>
          <a:lstStyle/>
          <a:p>
            <a:pPr algn="ctr"/>
            <a:r>
              <a:rPr lang="en-US" sz="4800" b="1">
                <a:solidFill>
                  <a:srgbClr val="FF0000"/>
                </a:solidFill>
              </a:rPr>
              <a:t>MAPS Teams</a:t>
            </a:r>
          </a:p>
          <a:p>
            <a:pPr algn="ctr"/>
            <a:r>
              <a:rPr lang="en-US" sz="4000" b="1">
                <a:solidFill>
                  <a:srgbClr val="FF0000"/>
                </a:solidFill>
              </a:rPr>
              <a:t>M</a:t>
            </a:r>
            <a:r>
              <a:rPr lang="en-US" sz="4000"/>
              <a:t>odeling</a:t>
            </a:r>
            <a:r>
              <a:rPr lang="en-US" sz="4000" b="1"/>
              <a:t> </a:t>
            </a:r>
            <a:r>
              <a:rPr lang="en-US" sz="4000" b="1">
                <a:solidFill>
                  <a:srgbClr val="FF0000"/>
                </a:solidFill>
              </a:rPr>
              <a:t>A</a:t>
            </a:r>
            <a:r>
              <a:rPr lang="en-US" sz="4000" b="1"/>
              <a:t> </a:t>
            </a:r>
            <a:r>
              <a:rPr lang="en-US" sz="4000" b="1">
                <a:solidFill>
                  <a:srgbClr val="FF0000"/>
                </a:solidFill>
              </a:rPr>
              <a:t>P</a:t>
            </a:r>
            <a:r>
              <a:rPr lang="en-US" sz="4000"/>
              <a:t>rotein</a:t>
            </a:r>
            <a:r>
              <a:rPr lang="en-US" sz="4000" b="1"/>
              <a:t> </a:t>
            </a:r>
            <a:r>
              <a:rPr lang="en-US" sz="4000" b="1">
                <a:solidFill>
                  <a:srgbClr val="FF0000"/>
                </a:solidFill>
              </a:rPr>
              <a:t>S</a:t>
            </a:r>
            <a:r>
              <a:rPr lang="en-US" sz="4000"/>
              <a:t>tory</a:t>
            </a:r>
            <a:r>
              <a:rPr lang="en-US" sz="4000" b="1"/>
              <a:t> </a:t>
            </a:r>
          </a:p>
        </p:txBody>
      </p:sp>
      <p:grpSp>
        <p:nvGrpSpPr>
          <p:cNvPr id="7" name="Group 6">
            <a:extLst>
              <a:ext uri="{FF2B5EF4-FFF2-40B4-BE49-F238E27FC236}">
                <a16:creationId xmlns:a16="http://schemas.microsoft.com/office/drawing/2014/main" id="{88E94B84-1CD3-45BA-90E4-E07CA8DAA051}"/>
              </a:ext>
            </a:extLst>
          </p:cNvPr>
          <p:cNvGrpSpPr/>
          <p:nvPr/>
        </p:nvGrpSpPr>
        <p:grpSpPr>
          <a:xfrm>
            <a:off x="3129718" y="3429000"/>
            <a:ext cx="5090160" cy="1661920"/>
            <a:chOff x="3129718" y="3429000"/>
            <a:chExt cx="5090160" cy="1661920"/>
          </a:xfrm>
        </p:grpSpPr>
        <p:sp>
          <p:nvSpPr>
            <p:cNvPr id="5" name="TextBox 4">
              <a:extLst>
                <a:ext uri="{FF2B5EF4-FFF2-40B4-BE49-F238E27FC236}">
                  <a16:creationId xmlns:a16="http://schemas.microsoft.com/office/drawing/2014/main" id="{B33CAC83-07F4-4B7D-9313-4AD7A814F75C}"/>
                </a:ext>
              </a:extLst>
            </p:cNvPr>
            <p:cNvSpPr txBox="1"/>
            <p:nvPr/>
          </p:nvSpPr>
          <p:spPr>
            <a:xfrm>
              <a:off x="3129718" y="3429000"/>
              <a:ext cx="5090160" cy="1015663"/>
            </a:xfrm>
            <a:prstGeom prst="rect">
              <a:avLst/>
            </a:prstGeom>
            <a:noFill/>
          </p:spPr>
          <p:txBody>
            <a:bodyPr wrap="square" rtlCol="0">
              <a:spAutoFit/>
            </a:bodyPr>
            <a:lstStyle/>
            <a:p>
              <a:r>
                <a:rPr lang="en-US" sz="6000" b="1">
                  <a:solidFill>
                    <a:srgbClr val="FF0000"/>
                  </a:solidFill>
                </a:rPr>
                <a:t>CORONAVIRUS</a:t>
              </a:r>
            </a:p>
          </p:txBody>
        </p:sp>
        <p:sp>
          <p:nvSpPr>
            <p:cNvPr id="6" name="TextBox 5">
              <a:extLst>
                <a:ext uri="{FF2B5EF4-FFF2-40B4-BE49-F238E27FC236}">
                  <a16:creationId xmlns:a16="http://schemas.microsoft.com/office/drawing/2014/main" id="{EBB48DE1-5084-4CE4-A3E0-E252280AC9E3}"/>
                </a:ext>
              </a:extLst>
            </p:cNvPr>
            <p:cNvSpPr txBox="1"/>
            <p:nvPr/>
          </p:nvSpPr>
          <p:spPr>
            <a:xfrm>
              <a:off x="3270738" y="4506145"/>
              <a:ext cx="4550555" cy="584775"/>
            </a:xfrm>
            <a:prstGeom prst="rect">
              <a:avLst/>
            </a:prstGeom>
            <a:noFill/>
          </p:spPr>
          <p:txBody>
            <a:bodyPr wrap="square" rtlCol="0">
              <a:spAutoFit/>
            </a:bodyPr>
            <a:lstStyle/>
            <a:p>
              <a:pPr algn="ctr"/>
              <a:r>
                <a:rPr lang="en-US" sz="3200" b="1"/>
                <a:t>The AeroNab Story</a:t>
              </a:r>
            </a:p>
          </p:txBody>
        </p:sp>
      </p:grpSp>
    </p:spTree>
    <p:extLst>
      <p:ext uri="{BB962C8B-B14F-4D97-AF65-F5344CB8AC3E}">
        <p14:creationId xmlns:p14="http://schemas.microsoft.com/office/powerpoint/2010/main" val="8234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332F1D-AC6F-41C5-B79C-9DAC2F049FC6}"/>
              </a:ext>
            </a:extLst>
          </p:cNvPr>
          <p:cNvSpPr txBox="1"/>
          <p:nvPr/>
        </p:nvSpPr>
        <p:spPr>
          <a:xfrm>
            <a:off x="984738" y="1008185"/>
            <a:ext cx="6506308" cy="584775"/>
          </a:xfrm>
          <a:prstGeom prst="rect">
            <a:avLst/>
          </a:prstGeom>
          <a:noFill/>
        </p:spPr>
        <p:txBody>
          <a:bodyPr wrap="square" rtlCol="0">
            <a:spAutoFit/>
          </a:bodyPr>
          <a:lstStyle/>
          <a:p>
            <a:r>
              <a:rPr lang="en-US" sz="3200" b="1" i="1"/>
              <a:t>And now,….</a:t>
            </a:r>
          </a:p>
        </p:txBody>
      </p:sp>
      <p:sp>
        <p:nvSpPr>
          <p:cNvPr id="3" name="TextBox 2">
            <a:extLst>
              <a:ext uri="{FF2B5EF4-FFF2-40B4-BE49-F238E27FC236}">
                <a16:creationId xmlns:a16="http://schemas.microsoft.com/office/drawing/2014/main" id="{AFFE3B30-3FB3-4CA6-9373-08B1FC828F45}"/>
              </a:ext>
            </a:extLst>
          </p:cNvPr>
          <p:cNvSpPr txBox="1"/>
          <p:nvPr/>
        </p:nvSpPr>
        <p:spPr>
          <a:xfrm>
            <a:off x="1746650" y="1872363"/>
            <a:ext cx="8686800" cy="707886"/>
          </a:xfrm>
          <a:prstGeom prst="rect">
            <a:avLst/>
          </a:prstGeom>
          <a:noFill/>
        </p:spPr>
        <p:txBody>
          <a:bodyPr wrap="square" rtlCol="0">
            <a:spAutoFit/>
          </a:bodyPr>
          <a:lstStyle/>
          <a:p>
            <a:r>
              <a:rPr lang="en-US" sz="4000" b="1">
                <a:solidFill>
                  <a:srgbClr val="FF0000"/>
                </a:solidFill>
              </a:rPr>
              <a:t>Antibodies,…and the AeroNab Story!</a:t>
            </a:r>
          </a:p>
        </p:txBody>
      </p:sp>
      <p:pic>
        <p:nvPicPr>
          <p:cNvPr id="4" name="Picture 2" descr="Nasal spray">
            <a:extLst>
              <a:ext uri="{FF2B5EF4-FFF2-40B4-BE49-F238E27FC236}">
                <a16:creationId xmlns:a16="http://schemas.microsoft.com/office/drawing/2014/main" id="{EF3F6FF5-3A8D-4ABD-B29D-AE595506B0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085" r="22131" b="15167"/>
          <a:stretch/>
        </p:blipFill>
        <p:spPr bwMode="auto">
          <a:xfrm>
            <a:off x="7491046" y="3578809"/>
            <a:ext cx="2359821" cy="213527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small, food, toy, table&#10;&#10;Description automatically generated">
            <a:extLst>
              <a:ext uri="{FF2B5EF4-FFF2-40B4-BE49-F238E27FC236}">
                <a16:creationId xmlns:a16="http://schemas.microsoft.com/office/drawing/2014/main" id="{89372EB2-EE19-484F-953E-AA969BA46912}"/>
              </a:ext>
            </a:extLst>
          </p:cNvPr>
          <p:cNvPicPr/>
          <p:nvPr/>
        </p:nvPicPr>
        <p:blipFill rotWithShape="1">
          <a:blip r:embed="rId3" cstate="print">
            <a:extLst>
              <a:ext uri="{28A0092B-C50C-407E-A947-70E740481C1C}">
                <a14:useLocalDpi xmlns:a14="http://schemas.microsoft.com/office/drawing/2010/main" val="0"/>
              </a:ext>
            </a:extLst>
          </a:blip>
          <a:srcRect l="17165" t="15181" r="8418" b="14449"/>
          <a:stretch/>
        </p:blipFill>
        <p:spPr bwMode="auto">
          <a:xfrm rot="5400000">
            <a:off x="2693376" y="3560661"/>
            <a:ext cx="3089032" cy="217157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339318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orkshopPPTemplateUpperLeftLogo" id="{A5821354-2A34-48CB-A707-015A1345DBF7}" vid="{88B938EB-2674-4139-8E75-755DF4364DE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5D45BA2B1B9A48A4997EE7809865CB" ma:contentTypeVersion="16" ma:contentTypeDescription="Create a new document." ma:contentTypeScope="" ma:versionID="d3ec6425f00d62354e5dee55e082ace3">
  <xsd:schema xmlns:xsd="http://www.w3.org/2001/XMLSchema" xmlns:xs="http://www.w3.org/2001/XMLSchema" xmlns:p="http://schemas.microsoft.com/office/2006/metadata/properties" xmlns:ns1="http://schemas.microsoft.com/sharepoint/v3" xmlns:ns2="64cbd99a-b18f-409e-b3f6-1a59c6f97bf0" xmlns:ns3="256d1f37-a5bf-40ea-9e3b-df9e783b5a8c" targetNamespace="http://schemas.microsoft.com/office/2006/metadata/properties" ma:root="true" ma:fieldsID="27c463e07f90aeff2af96f5855d1a502" ns1:_="" ns2:_="" ns3:_="">
    <xsd:import namespace="http://schemas.microsoft.com/sharepoint/v3"/>
    <xsd:import namespace="64cbd99a-b18f-409e-b3f6-1a59c6f97bf0"/>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1:_ip_UnifiedCompliancePolicyProperties" minOccurs="0"/>
                <xsd:element ref="ns1:_ip_UnifiedCompliancePolicyUIAc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cbd99a-b18f-409e-b3f6-1a59c6f97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56d1f37-a5bf-40ea-9e3b-df9e783b5a8c" xsi:nil="true"/>
    <lcf76f155ced4ddcb4097134ff3c332f xmlns="64cbd99a-b18f-409e-b3f6-1a59c6f97bf0">
      <Terms xmlns="http://schemas.microsoft.com/office/infopath/2007/PartnerControls"/>
    </lcf76f155ced4ddcb4097134ff3c332f>
    <MediaLengthInSeconds xmlns="64cbd99a-b18f-409e-b3f6-1a59c6f97bf0" xsi:nil="true"/>
    <SharedWithUsers xmlns="256d1f37-a5bf-40ea-9e3b-df9e783b5a8c">
      <UserInfo>
        <DisplayName/>
        <AccountId xsi:nil="true"/>
        <AccountType/>
      </UserInfo>
    </SharedWithUsers>
  </documentManagement>
</p:properties>
</file>

<file path=customXml/itemProps1.xml><?xml version="1.0" encoding="utf-8"?>
<ds:datastoreItem xmlns:ds="http://schemas.openxmlformats.org/officeDocument/2006/customXml" ds:itemID="{DA063B4C-528E-4215-9DD9-B37C565B7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4cbd99a-b18f-409e-b3f6-1a59c6f97bf0"/>
    <ds:schemaRef ds:uri="256d1f37-a5bf-40ea-9e3b-df9e783b5a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8234DE-B70F-4573-9D31-F8F0070790B0}">
  <ds:schemaRefs>
    <ds:schemaRef ds:uri="http://schemas.microsoft.com/sharepoint/v3/contenttype/forms"/>
  </ds:schemaRefs>
</ds:datastoreItem>
</file>

<file path=customXml/itemProps3.xml><?xml version="1.0" encoding="utf-8"?>
<ds:datastoreItem xmlns:ds="http://schemas.openxmlformats.org/officeDocument/2006/customXml" ds:itemID="{F7BAF0F4-B865-4C88-ADB0-385CA72AD5AF}">
  <ds:schemaRefs>
    <ds:schemaRef ds:uri="http://schemas.microsoft.com/office/2006/metadata/properties"/>
    <ds:schemaRef ds:uri="http://schemas.microsoft.com/office/infopath/2007/PartnerControls"/>
    <ds:schemaRef ds:uri="http://schemas.microsoft.com/sharepoint/v3"/>
    <ds:schemaRef ds:uri="http://www.w3.org/2000/xmlns/"/>
    <ds:schemaRef ds:uri="http://www.w3.org/2001/XMLSchema-instance"/>
    <ds:schemaRef ds:uri="256d1f37-a5bf-40ea-9e3b-df9e783b5a8c"/>
    <ds:schemaRef ds:uri="64cbd99a-b18f-409e-b3f6-1a59c6f97bf0"/>
  </ds:schemaRefs>
</ds:datastoreItem>
</file>

<file path=docProps/app.xml><?xml version="1.0" encoding="utf-8"?>
<Properties xmlns="http://schemas.openxmlformats.org/officeDocument/2006/extended-properties" xmlns:vt="http://schemas.openxmlformats.org/officeDocument/2006/docPropsVTypes">
  <TotalTime>0</TotalTime>
  <Words>1687</Words>
  <Application>Microsoft Office PowerPoint</Application>
  <PresentationFormat>Widescreen</PresentationFormat>
  <Paragraphs>148</Paragraphs>
  <Slides>26</Slides>
  <Notes>9</Notes>
  <HiddenSlides>0</HiddenSlides>
  <MMClips>2</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Office Theme</vt:lpstr>
      <vt:lpstr>1_Office Theme</vt:lpstr>
      <vt:lpstr>Coronavirus Antibodies &amp; Emerging Vaccines</vt:lpstr>
      <vt:lpstr>PowerPoint Presentation</vt:lpstr>
      <vt:lpstr>PowerPoint Presentation</vt:lpstr>
      <vt:lpstr>Webinar Norms</vt:lpstr>
      <vt:lpstr>Timothy Herman, PhD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Mark Hoelzer</vt:lpstr>
      <vt:lpstr>Thank you for attending!</vt:lpstr>
      <vt:lpstr>Invite your colleagues to register!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Coronavirus Antibodies &amp; Emerging Vaccines</dc:title>
  <dc:creator>Kris Herman</dc:creator>
  <cp:lastModifiedBy>Kris Herman</cp:lastModifiedBy>
  <cp:revision>2</cp:revision>
  <dcterms:created xsi:type="dcterms:W3CDTF">2021-01-13T22:10:39Z</dcterms:created>
  <dcterms:modified xsi:type="dcterms:W3CDTF">2022-10-13T14:58:17Z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0x010100D65D45BA2B1B9A48A4997EE7809865CB</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SubmittedtoNSTA">
    <vt:lpwstr>false</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