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4"/>
  </p:sldMasterIdLst>
  <p:notesMasterIdLst>
    <p:notesMasterId r:id="rId11"/>
  </p:notesMasterIdLst>
  <p:sldIdLst>
    <p:sldId id="261" r:id="rId5"/>
    <p:sldId id="259" r:id="rId6"/>
    <p:sldId id="260" r:id="rId7"/>
    <p:sldId id="263" r:id="rId8"/>
    <p:sldId id="264" r:id="rId9"/>
    <p:sldId id="265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Indie Flower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FE1"/>
    <a:srgbClr val="C4AD73"/>
    <a:srgbClr val="227C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25" y="8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d30bc540c7_0_63:notes"/>
          <p:cNvSpPr txBox="1">
            <a:spLocks noGrp="1"/>
          </p:cNvSpPr>
          <p:nvPr>
            <p:ph type="body" idx="1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d30bc540c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31465fd28_0_6:notes"/>
          <p:cNvSpPr txBox="1">
            <a:spLocks noGrp="1"/>
          </p:cNvSpPr>
          <p:nvPr>
            <p:ph type="body" idx="1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g531465fd2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531465fd28_0_10:notes"/>
          <p:cNvSpPr txBox="1">
            <a:spLocks noGrp="1"/>
          </p:cNvSpPr>
          <p:nvPr>
            <p:ph type="body" idx="1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531465fd2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8fc6dbb987_0_14:notes"/>
          <p:cNvSpPr txBox="1">
            <a:spLocks noGrp="1"/>
          </p:cNvSpPr>
          <p:nvPr>
            <p:ph type="body" idx="1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g8fc6dbb98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a39205bc03_4_1:notes"/>
          <p:cNvSpPr txBox="1">
            <a:spLocks noGrp="1"/>
          </p:cNvSpPr>
          <p:nvPr>
            <p:ph type="body" idx="1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a39205bc03_4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a39205bc03_4_84:notes"/>
          <p:cNvSpPr txBox="1">
            <a:spLocks noGrp="1"/>
          </p:cNvSpPr>
          <p:nvPr>
            <p:ph type="body" idx="1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8" name="Google Shape;208;ga39205bc03_4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DXI-wKqJNI?feature=oembed" TargetMode="Externa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https://www.youtube.com/embed/PVQyNa4DCng?feature=oembed" TargetMode="External"/><Relationship Id="rId1" Type="http://schemas.openxmlformats.org/officeDocument/2006/relationships/video" Target="https://www.youtube.com/embed/IeT-AOCfI7c?feature=oembed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137" y="2603100"/>
            <a:ext cx="3016550" cy="156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2"/>
          <p:cNvSpPr txBox="1">
            <a:spLocks noGrp="1"/>
          </p:cNvSpPr>
          <p:nvPr>
            <p:ph type="ctrTitle"/>
          </p:nvPr>
        </p:nvSpPr>
        <p:spPr>
          <a:xfrm>
            <a:off x="612300" y="1550325"/>
            <a:ext cx="6495900" cy="5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50"/>
              <a:buFont typeface="Calibri"/>
              <a:buNone/>
            </a:pPr>
            <a:r>
              <a:rPr lang="en-US" sz="6070" b="1">
                <a:solidFill>
                  <a:srgbClr val="0000FF"/>
                </a:solidFill>
                <a:highlight>
                  <a:srgbClr val="FFFFFF"/>
                </a:highlight>
              </a:rPr>
              <a:t>DNA with a </a:t>
            </a:r>
            <a:r>
              <a:rPr lang="en-US" sz="6790" b="1">
                <a:solidFill>
                  <a:srgbClr val="0000FF"/>
                </a:solidFill>
                <a:highlight>
                  <a:srgbClr val="FFFFFF"/>
                </a:highlight>
              </a:rPr>
              <a:t>Twist</a:t>
            </a:r>
            <a:endParaRPr lang="en-US" sz="6790" b="1" dirty="0">
              <a:solidFill>
                <a:srgbClr val="0000FF"/>
              </a:solidFill>
              <a:highlight>
                <a:srgbClr val="FFFFFF"/>
              </a:highlight>
            </a:endParaRPr>
          </a:p>
        </p:txBody>
      </p:sp>
      <p:sp>
        <p:nvSpPr>
          <p:cNvPr id="180" name="Google Shape;180;p32"/>
          <p:cNvSpPr txBox="1"/>
          <p:nvPr/>
        </p:nvSpPr>
        <p:spPr>
          <a:xfrm>
            <a:off x="4247450" y="1234925"/>
            <a:ext cx="3697800" cy="29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dk1"/>
                </a:solidFill>
                <a:highlight>
                  <a:srgbClr val="FFFFFF"/>
                </a:highlight>
                <a:latin typeface="Indie Flower"/>
                <a:ea typeface="Indie Flower"/>
                <a:cs typeface="Indie Flower"/>
                <a:sym typeface="Indie Flower"/>
              </a:rPr>
              <a:t>Activating Student Questioning with an interesting TWIST on DNA modeling</a:t>
            </a:r>
            <a:endParaRPr lang="en-US" sz="3800" dirty="0">
              <a:latin typeface="Indie Flower"/>
              <a:ea typeface="Indie Flower"/>
              <a:cs typeface="Indie Flower"/>
              <a:sym typeface="Indie Flow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>
            <a:spLocks noGrp="1"/>
          </p:cNvSpPr>
          <p:nvPr>
            <p:ph type="ctrTitle"/>
          </p:nvPr>
        </p:nvSpPr>
        <p:spPr>
          <a:xfrm>
            <a:off x="1253150" y="773100"/>
            <a:ext cx="7315200" cy="35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3200">
                <a:solidFill>
                  <a:srgbClr val="0070C0"/>
                </a:solidFill>
              </a:rPr>
              <a:t>Karen Avery </a:t>
            </a:r>
            <a:endParaRPr sz="320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2000">
                <a:solidFill>
                  <a:srgbClr val="0070C0"/>
                </a:solidFill>
              </a:rPr>
              <a:t>BA, MS Biology,</a:t>
            </a:r>
            <a:endParaRPr sz="200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2000">
                <a:solidFill>
                  <a:srgbClr val="0070C0"/>
                </a:solidFill>
              </a:rPr>
              <a:t>EdD Student, STEM Education</a:t>
            </a:r>
            <a:endParaRPr sz="200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3000">
                <a:solidFill>
                  <a:srgbClr val="0070C0"/>
                </a:solidFill>
              </a:rPr>
              <a:t>The Pennsylvania College of Technolog</a:t>
            </a:r>
            <a:r>
              <a:rPr lang="en" sz="3100">
                <a:solidFill>
                  <a:srgbClr val="0070C0"/>
                </a:solidFill>
              </a:rPr>
              <a:t>y </a:t>
            </a:r>
            <a:r>
              <a:rPr lang="en" sz="2100">
                <a:solidFill>
                  <a:srgbClr val="0070C0"/>
                </a:solidFill>
              </a:rPr>
              <a:t>W</a:t>
            </a:r>
            <a:r>
              <a:rPr lang="en" sz="2200">
                <a:solidFill>
                  <a:srgbClr val="0070C0"/>
                </a:solidFill>
              </a:rPr>
              <a:t>illiamsport, Pennsylvania </a:t>
            </a:r>
            <a:endParaRPr sz="220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3000">
                <a:solidFill>
                  <a:srgbClr val="0070C0"/>
                </a:solidFill>
              </a:rPr>
              <a:t>Instructor:  Biology, Microbiology</a:t>
            </a:r>
            <a:endParaRPr sz="300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2100">
                <a:solidFill>
                  <a:srgbClr val="0070C0"/>
                </a:solidFill>
              </a:rPr>
              <a:t>High School Biology</a:t>
            </a:r>
            <a:endParaRPr sz="2000">
              <a:solidFill>
                <a:srgbClr val="0070C0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br>
              <a:rPr lang="en" sz="3200">
                <a:solidFill>
                  <a:srgbClr val="0070C0"/>
                </a:solidFill>
              </a:rPr>
            </a:br>
            <a:endParaRPr sz="3200">
              <a:solidFill>
                <a:srgbClr val="0070C0"/>
              </a:solidFill>
            </a:endParaRPr>
          </a:p>
        </p:txBody>
      </p:sp>
      <p:pic>
        <p:nvPicPr>
          <p:cNvPr id="167" name="Google Shape;167;p30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350" y="2626525"/>
            <a:ext cx="1350325" cy="200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1"/>
          <p:cNvSpPr txBox="1">
            <a:spLocks noGrp="1"/>
          </p:cNvSpPr>
          <p:nvPr>
            <p:ph type="ctrTitle"/>
          </p:nvPr>
        </p:nvSpPr>
        <p:spPr>
          <a:xfrm>
            <a:off x="1489450" y="2707920"/>
            <a:ext cx="68580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3200">
                <a:solidFill>
                  <a:srgbClr val="0070C0"/>
                </a:solidFill>
              </a:rPr>
              <a:t>Dan Williams</a:t>
            </a:r>
            <a:endParaRPr sz="3200">
              <a:solidFill>
                <a:srgbClr val="0070C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2100">
                <a:solidFill>
                  <a:srgbClr val="0070C0"/>
                </a:solidFill>
              </a:rPr>
              <a:t>BS, MA Biology</a:t>
            </a:r>
            <a:endParaRPr sz="2100">
              <a:solidFill>
                <a:srgbClr val="0070C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2100">
                <a:solidFill>
                  <a:srgbClr val="0070C0"/>
                </a:solidFill>
              </a:rPr>
              <a:t>High School Teacher</a:t>
            </a:r>
            <a:endParaRPr sz="2100">
              <a:solidFill>
                <a:srgbClr val="0070C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2100">
                <a:solidFill>
                  <a:srgbClr val="0070C0"/>
                </a:solidFill>
              </a:rPr>
              <a:t>NYS Master Teacher, SAR Biology STANYS</a:t>
            </a:r>
            <a:endParaRPr sz="2100">
              <a:solidFill>
                <a:srgbClr val="0070C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3200">
                <a:solidFill>
                  <a:srgbClr val="0070C0"/>
                </a:solidFill>
              </a:rPr>
              <a:t>Shelter Island High School</a:t>
            </a:r>
            <a:endParaRPr sz="3200">
              <a:solidFill>
                <a:srgbClr val="0070C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r>
              <a:rPr lang="en" sz="3200">
                <a:solidFill>
                  <a:srgbClr val="0070C0"/>
                </a:solidFill>
              </a:rPr>
              <a:t> </a:t>
            </a:r>
            <a:r>
              <a:rPr lang="en" sz="2300">
                <a:solidFill>
                  <a:srgbClr val="0070C0"/>
                </a:solidFill>
              </a:rPr>
              <a:t>Shelter Island, New York</a:t>
            </a:r>
            <a:endParaRPr sz="2300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Calibri"/>
              <a:buNone/>
            </a:pPr>
            <a:endParaRPr sz="3200">
              <a:solidFill>
                <a:srgbClr val="0070C0"/>
              </a:solidFill>
            </a:endParaRPr>
          </a:p>
        </p:txBody>
      </p:sp>
      <p:pic>
        <p:nvPicPr>
          <p:cNvPr id="173" name="Google Shape;173;p31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500" y="2026450"/>
            <a:ext cx="1805525" cy="184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>
            <a:spLocks noGrp="1"/>
          </p:cNvSpPr>
          <p:nvPr>
            <p:ph type="title"/>
          </p:nvPr>
        </p:nvSpPr>
        <p:spPr>
          <a:xfrm>
            <a:off x="1423975" y="206700"/>
            <a:ext cx="5993700" cy="9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“All models are wrong, </a:t>
            </a:r>
            <a:endParaRPr>
              <a:solidFill>
                <a:schemeClr val="accent1"/>
              </a:solidFill>
            </a:endParaRPr>
          </a:p>
          <a:p>
            <a:pPr marL="18288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but some are useful”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192" name="Google Shape;192;p34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150" y="1910737"/>
            <a:ext cx="1082874" cy="2564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4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7519" y="1041561"/>
            <a:ext cx="1371799" cy="343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4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0439" y="1753795"/>
            <a:ext cx="3207236" cy="2483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4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0112" y="1289451"/>
            <a:ext cx="2027544" cy="2418156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4"/>
          <p:cNvSpPr txBox="1"/>
          <p:nvPr/>
        </p:nvSpPr>
        <p:spPr>
          <a:xfrm>
            <a:off x="131325" y="2571750"/>
            <a:ext cx="322200" cy="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Calibri"/>
                <a:ea typeface="Calibri"/>
                <a:cs typeface="Calibri"/>
                <a:sym typeface="Calibri"/>
              </a:rPr>
              <a:t>1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34"/>
          <p:cNvSpPr txBox="1"/>
          <p:nvPr/>
        </p:nvSpPr>
        <p:spPr>
          <a:xfrm>
            <a:off x="1665700" y="1596750"/>
            <a:ext cx="322200" cy="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Calibri"/>
                <a:ea typeface="Calibri"/>
                <a:cs typeface="Calibri"/>
                <a:sym typeface="Calibri"/>
              </a:rPr>
              <a:t>2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34"/>
          <p:cNvSpPr txBox="1"/>
          <p:nvPr/>
        </p:nvSpPr>
        <p:spPr>
          <a:xfrm>
            <a:off x="5536500" y="2195950"/>
            <a:ext cx="322200" cy="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Calibri"/>
                <a:ea typeface="Calibri"/>
                <a:cs typeface="Calibri"/>
                <a:sym typeface="Calibri"/>
              </a:rPr>
              <a:t>3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34"/>
          <p:cNvSpPr txBox="1"/>
          <p:nvPr/>
        </p:nvSpPr>
        <p:spPr>
          <a:xfrm>
            <a:off x="7256000" y="3620200"/>
            <a:ext cx="322200" cy="4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latin typeface="Calibri"/>
                <a:ea typeface="Calibri"/>
                <a:cs typeface="Calibri"/>
                <a:sym typeface="Calibri"/>
              </a:rPr>
              <a:t>4</a:t>
            </a:r>
            <a:endParaRPr sz="17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5"/>
          <p:cNvSpPr txBox="1">
            <a:spLocks noGrp="1"/>
          </p:cNvSpPr>
          <p:nvPr>
            <p:ph type="title"/>
          </p:nvPr>
        </p:nvSpPr>
        <p:spPr>
          <a:xfrm>
            <a:off x="64825" y="0"/>
            <a:ext cx="8989800" cy="754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0070C0"/>
                </a:solidFill>
              </a:rPr>
              <a:t>Features of Dynamic DNA Model and the Double Helix Student Modeling Pack</a:t>
            </a:r>
            <a:endParaRPr sz="2700">
              <a:solidFill>
                <a:srgbClr val="0070C0"/>
              </a:solidFill>
            </a:endParaRPr>
          </a:p>
        </p:txBody>
      </p:sp>
      <p:pic>
        <p:nvPicPr>
          <p:cNvPr id="3" name="Online Media 2" title="Dynamic DNA features">
            <a:hlinkClick r:id="" action="ppaction://media"/>
            <a:extLst>
              <a:ext uri="{FF2B5EF4-FFF2-40B4-BE49-F238E27FC236}">
                <a16:creationId xmlns:a16="http://schemas.microsoft.com/office/drawing/2014/main" id="{B5FD4EA9-10D2-4EF5-80DB-1C4392D828F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63996" y="1568450"/>
            <a:ext cx="4216007" cy="23820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6"/>
          <p:cNvSpPr txBox="1">
            <a:spLocks noGrp="1"/>
          </p:cNvSpPr>
          <p:nvPr>
            <p:ph type="title"/>
          </p:nvPr>
        </p:nvSpPr>
        <p:spPr>
          <a:xfrm>
            <a:off x="311700" y="3414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Digging Deeper into Dynamic DNA!</a:t>
            </a:r>
            <a:endParaRPr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sp>
        <p:nvSpPr>
          <p:cNvPr id="212" name="Google Shape;212;p36"/>
          <p:cNvSpPr txBox="1">
            <a:spLocks noGrp="1"/>
          </p:cNvSpPr>
          <p:nvPr>
            <p:ph type="body" idx="1"/>
          </p:nvPr>
        </p:nvSpPr>
        <p:spPr>
          <a:xfrm>
            <a:off x="348700" y="1211675"/>
            <a:ext cx="3999900" cy="7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4A86E8"/>
                </a:solidFill>
              </a:rPr>
              <a:t>Converting Dynamic DNA nucleotides into Dynamic RNA nucleotides!</a:t>
            </a:r>
            <a:endParaRPr b="1">
              <a:solidFill>
                <a:srgbClr val="4A86E8"/>
              </a:solidFill>
            </a:endParaRPr>
          </a:p>
        </p:txBody>
      </p:sp>
      <p:sp>
        <p:nvSpPr>
          <p:cNvPr id="213" name="Google Shape;213;p36"/>
          <p:cNvSpPr txBox="1">
            <a:spLocks noGrp="1"/>
          </p:cNvSpPr>
          <p:nvPr>
            <p:ph type="body" idx="2"/>
          </p:nvPr>
        </p:nvSpPr>
        <p:spPr>
          <a:xfrm>
            <a:off x="4621113" y="1152475"/>
            <a:ext cx="3999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4A86E8"/>
                </a:solidFill>
              </a:rPr>
              <a:t>Using Dynamic DNA to teach Energetics!</a:t>
            </a:r>
            <a:endParaRPr b="1">
              <a:solidFill>
                <a:srgbClr val="4A86E8"/>
              </a:solidFill>
            </a:endParaRPr>
          </a:p>
        </p:txBody>
      </p:sp>
      <p:pic>
        <p:nvPicPr>
          <p:cNvPr id="4" name="Online Media 3" title="DNA to RNA">
            <a:hlinkClick r:id="" action="ppaction://media"/>
            <a:extLst>
              <a:ext uri="{FF2B5EF4-FFF2-40B4-BE49-F238E27FC236}">
                <a16:creationId xmlns:a16="http://schemas.microsoft.com/office/drawing/2014/main" id="{2477A555-0E40-4164-9CDB-221475B9AA0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078650" y="2147094"/>
            <a:ext cx="2540000" cy="1435100"/>
          </a:xfrm>
          <a:prstGeom prst="rect">
            <a:avLst/>
          </a:prstGeom>
        </p:spPr>
      </p:pic>
      <p:pic>
        <p:nvPicPr>
          <p:cNvPr id="5" name="Online Media 4" title="Energetics">
            <a:hlinkClick r:id="" action="ppaction://media"/>
            <a:extLst>
              <a:ext uri="{FF2B5EF4-FFF2-40B4-BE49-F238E27FC236}">
                <a16:creationId xmlns:a16="http://schemas.microsoft.com/office/drawing/2014/main" id="{FE2091B8-6088-4494-96A1-955119AF315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5351063" y="2147094"/>
            <a:ext cx="2540000" cy="143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13" ma:contentTypeDescription="Create a new document." ma:contentTypeScope="" ma:versionID="9f6928aba159e848acb52affd70fa29c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9be2483742389b7cb51951385911b941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5056D2-E806-4CB7-A4E0-460ABDCE578E}">
  <ds:schemaRefs>
    <ds:schemaRef ds:uri="256d1f37-a5bf-40ea-9e3b-df9e783b5a8c"/>
    <ds:schemaRef ds:uri="http://schemas.openxmlformats.org/package/2006/metadata/core-properties"/>
    <ds:schemaRef ds:uri="http://schemas.microsoft.com/office/2006/documentManagement/types"/>
    <ds:schemaRef ds:uri="fccfdd5f-3cf6-48f3-9c58-398738ebd059"/>
    <ds:schemaRef ds:uri="http://purl.org/dc/dcmitype/"/>
    <ds:schemaRef ds:uri="http://purl.org/dc/elements/1.1/"/>
    <ds:schemaRef ds:uri="http://www.w3.org/XML/1998/namespace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6C156B2E-FE49-4CE2-B608-A7A03D1578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D0A5E8-D1FA-4594-B9BB-5E5E27BCEC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118</Words>
  <Application>Microsoft Office PowerPoint</Application>
  <PresentationFormat>On-screen Show (16:9)</PresentationFormat>
  <Paragraphs>25</Paragraphs>
  <Slides>6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Indie Flower</vt:lpstr>
      <vt:lpstr>Arial</vt:lpstr>
      <vt:lpstr>Calibri</vt:lpstr>
      <vt:lpstr>Simple Light</vt:lpstr>
      <vt:lpstr>DNA with a Twist</vt:lpstr>
      <vt:lpstr>Karen Avery  BA, MS Biology, EdD Student, STEM Education The Pennsylvania College of Technology Williamsport, Pennsylvania  Instructor:  Biology, Microbiology High School Biology  </vt:lpstr>
      <vt:lpstr>Dan Williams BS, MA Biology High School Teacher NYS Master Teacher, SAR Biology STANYS Shelter Island High School  Shelter Island, New York </vt:lpstr>
      <vt:lpstr>“All models are wrong,  but some are useful”</vt:lpstr>
      <vt:lpstr>Features of Dynamic DNA Model and the Double Helix Student Modeling Pack</vt:lpstr>
      <vt:lpstr>Digging Deeper into Dynamic DNA!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Structure &amp; Function</dc:title>
  <dc:creator>Rachel Mosey</dc:creator>
  <cp:lastModifiedBy>Rachel Mosey</cp:lastModifiedBy>
  <cp:revision>14</cp:revision>
  <dcterms:modified xsi:type="dcterms:W3CDTF">2021-04-22T15:20:05Z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