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4"/>
  </p:sldMasterIdLst>
  <p:notesMasterIdLst>
    <p:notesMasterId r:id="rId12"/>
  </p:notesMasterIdLst>
  <p:sldIdLst>
    <p:sldId id="266" r:id="rId5"/>
    <p:sldId id="267" r:id="rId6"/>
    <p:sldId id="268" r:id="rId7"/>
    <p:sldId id="269" r:id="rId8"/>
    <p:sldId id="270" r:id="rId9"/>
    <p:sldId id="271" r:id="rId10"/>
    <p:sldId id="274" r:id="rId11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9FE1"/>
    <a:srgbClr val="C4AD73"/>
    <a:srgbClr val="227C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71EE08A-9AA1-4F1A-9EBA-FF904C117104}" v="690" dt="2021-04-21T20:40:31.7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125" y="82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font" Target="fonts/font4.fntdata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531afc58da_0_17:notes"/>
          <p:cNvSpPr txBox="1">
            <a:spLocks noGrp="1"/>
          </p:cNvSpPr>
          <p:nvPr>
            <p:ph type="body" idx="1"/>
          </p:nvPr>
        </p:nvSpPr>
        <p:spPr>
          <a:xfrm>
            <a:off x="685785" y="4343385"/>
            <a:ext cx="5486400" cy="4114800"/>
          </a:xfrm>
          <a:prstGeom prst="rect">
            <a:avLst/>
          </a:prstGeom>
        </p:spPr>
        <p:txBody>
          <a:bodyPr spcFirstLastPara="1" wrap="square" lIns="89600" tIns="89600" rIns="89600" bIns="896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g531afc58da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a39205bc03_4_165:notes"/>
          <p:cNvSpPr txBox="1">
            <a:spLocks noGrp="1"/>
          </p:cNvSpPr>
          <p:nvPr>
            <p:ph type="body" idx="1"/>
          </p:nvPr>
        </p:nvSpPr>
        <p:spPr>
          <a:xfrm>
            <a:off x="685785" y="4343385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ga39205bc03_4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a38a681d26_1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About 30 minutes here. </a:t>
            </a:r>
            <a:endParaRPr/>
          </a:p>
        </p:txBody>
      </p:sp>
      <p:sp>
        <p:nvSpPr>
          <p:cNvPr id="232" name="Google Shape;232;ga38a681d26_1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a9ee49c157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a9ee49c157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d2ea45d080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gd2ea45d080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d2ea45d080_1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gd2ea45d080_1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3" r:id="rId3"/>
    <p:sldLayoutId id="2147483655" r:id="rId4"/>
    <p:sldLayoutId id="2147483656" r:id="rId5"/>
    <p:sldLayoutId id="2147483658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7"/>
          <p:cNvSpPr txBox="1">
            <a:spLocks noGrp="1"/>
          </p:cNvSpPr>
          <p:nvPr>
            <p:ph type="title"/>
          </p:nvPr>
        </p:nvSpPr>
        <p:spPr>
          <a:xfrm>
            <a:off x="1552750" y="273850"/>
            <a:ext cx="6637200" cy="99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Why is dynamic DNA a good model for students?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220" name="Google Shape;220;p37"/>
          <p:cNvSpPr txBox="1"/>
          <p:nvPr/>
        </p:nvSpPr>
        <p:spPr>
          <a:xfrm>
            <a:off x="2131225" y="2065525"/>
            <a:ext cx="4565100" cy="227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latin typeface="Calibri"/>
                <a:ea typeface="Calibri"/>
                <a:cs typeface="Calibri"/>
                <a:sym typeface="Calibri"/>
              </a:rPr>
              <a:t>Live interaction between both of us</a:t>
            </a:r>
            <a:endParaRPr sz="2100" b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b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b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latin typeface="Calibri"/>
                <a:ea typeface="Calibri"/>
                <a:cs typeface="Calibri"/>
                <a:sym typeface="Calibri"/>
              </a:rPr>
              <a:t>Karen Hand model -Go to full zoom screen?</a:t>
            </a:r>
            <a:endParaRPr sz="2100" b="1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1" name="Google Shape;221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4625" y="2122950"/>
            <a:ext cx="1746225" cy="145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37"/>
          <p:cNvPicPr preferRelativeResize="0"/>
          <p:nvPr/>
        </p:nvPicPr>
        <p:blipFill rotWithShape="1">
          <a:blip r:embed="rId4">
            <a:alphaModFix/>
          </a:blip>
          <a:srcRect b="2771"/>
          <a:stretch/>
        </p:blipFill>
        <p:spPr>
          <a:xfrm>
            <a:off x="6937100" y="2065525"/>
            <a:ext cx="2017775" cy="151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5400000">
            <a:off x="2709000" y="971063"/>
            <a:ext cx="3399950" cy="4463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8"/>
          <p:cNvSpPr txBox="1">
            <a:spLocks noGrp="1"/>
          </p:cNvSpPr>
          <p:nvPr>
            <p:ph type="title" idx="4294967295"/>
          </p:nvPr>
        </p:nvSpPr>
        <p:spPr>
          <a:xfrm>
            <a:off x="2470925" y="-76200"/>
            <a:ext cx="4290600" cy="7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Generates questions!</a:t>
            </a:r>
            <a:endParaRPr/>
          </a:p>
        </p:txBody>
      </p:sp>
      <p:pic>
        <p:nvPicPr>
          <p:cNvPr id="2" name="Version 2 (2)">
            <a:hlinkClick r:id="" action="ppaction://media"/>
            <a:extLst>
              <a:ext uri="{FF2B5EF4-FFF2-40B4-BE49-F238E27FC236}">
                <a16:creationId xmlns:a16="http://schemas.microsoft.com/office/drawing/2014/main" id="{9768184A-46C1-48AE-A102-30898415E2F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1096" y="602711"/>
            <a:ext cx="7322234" cy="41187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9"/>
          <p:cNvSpPr txBox="1"/>
          <p:nvPr/>
        </p:nvSpPr>
        <p:spPr>
          <a:xfrm>
            <a:off x="185668" y="769686"/>
            <a:ext cx="3357600" cy="18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Many Representations of DNA</a:t>
            </a:r>
            <a:endParaRPr sz="11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There are a variety of ways to represent DNA </a:t>
            </a:r>
            <a:r>
              <a:rPr lang="en" sz="1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nucleotides</a:t>
            </a: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Despite being very different, the four illustrations shown to the right all show the </a:t>
            </a:r>
            <a:r>
              <a:rPr lang="en" sz="1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DNA backbone</a:t>
            </a: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the </a:t>
            </a:r>
            <a:r>
              <a:rPr lang="en" sz="1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nitrogenous base</a:t>
            </a: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the </a:t>
            </a:r>
            <a:r>
              <a:rPr lang="en" sz="1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5’ to 3’ directionality </a:t>
            </a: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ends of the backbone.</a:t>
            </a:r>
            <a:endParaRPr sz="11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Grab and position the labels below to name the parts of each nucleotide illustration on the right.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Answer the question below and then move to the next slide.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39"/>
          <p:cNvSpPr txBox="1"/>
          <p:nvPr/>
        </p:nvSpPr>
        <p:spPr>
          <a:xfrm>
            <a:off x="255463" y="3901693"/>
            <a:ext cx="3026100" cy="1002000"/>
          </a:xfrm>
          <a:prstGeom prst="rect">
            <a:avLst/>
          </a:prstGeom>
          <a:solidFill>
            <a:srgbClr val="C4E0B2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Of the 4 different representations of a nucleotide shown here, which do you think is the most useful?  Why?</a:t>
            </a:r>
            <a:endParaRPr sz="11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6" name="Google Shape;236;p39" descr="A close up of a logo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9548" y="3318340"/>
            <a:ext cx="1151963" cy="2804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39" descr="A close up of a logo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27501" y="2552188"/>
            <a:ext cx="962495" cy="773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3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85186" y="2827598"/>
            <a:ext cx="742713" cy="1212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39" descr="A close up of a logo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245815" y="3104220"/>
            <a:ext cx="621454" cy="231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39" descr="A close up of a logo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9548" y="3318482"/>
            <a:ext cx="1151963" cy="2804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39" descr="A close up of a logo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31010" y="2557022"/>
            <a:ext cx="962495" cy="773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3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85186" y="2827738"/>
            <a:ext cx="742713" cy="1212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39" descr="A close up of a logo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245815" y="3104361"/>
            <a:ext cx="621454" cy="231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39" descr="A close up of a logo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9548" y="3318340"/>
            <a:ext cx="1151963" cy="2804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39" descr="A close up of a logo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33222" y="2557366"/>
            <a:ext cx="962495" cy="773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3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85186" y="2827598"/>
            <a:ext cx="742713" cy="1212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39" descr="A close up of a logo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245815" y="3104220"/>
            <a:ext cx="621454" cy="231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39" descr="A close up of a logo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9548" y="3316416"/>
            <a:ext cx="1151963" cy="2804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39" descr="A close up of a logo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27500" y="2557370"/>
            <a:ext cx="962495" cy="7730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3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85186" y="2825673"/>
            <a:ext cx="742713" cy="1212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39" descr="A close up of a logo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245815" y="3110989"/>
            <a:ext cx="621454" cy="231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digitalDNAactivitywalkthru">
            <a:hlinkClick r:id="" action="ppaction://media"/>
            <a:extLst>
              <a:ext uri="{FF2B5EF4-FFF2-40B4-BE49-F238E27FC236}">
                <a16:creationId xmlns:a16="http://schemas.microsoft.com/office/drawing/2014/main" id="{C5EF7729-9738-44EB-914A-0F2DC5EFF2FA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2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37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41"/>
          <p:cNvSpPr txBox="1"/>
          <p:nvPr/>
        </p:nvSpPr>
        <p:spPr>
          <a:xfrm>
            <a:off x="220650" y="333407"/>
            <a:ext cx="2896800" cy="216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Nucleotides Form Base Pairs</a:t>
            </a:r>
            <a:endParaRPr sz="11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There are four types of nucleotides, each with a different nitrogenous base: </a:t>
            </a:r>
            <a:r>
              <a:rPr lang="en" sz="1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guanine</a:t>
            </a: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(G), </a:t>
            </a:r>
            <a:r>
              <a:rPr lang="en" sz="1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cytosine</a:t>
            </a: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(C), </a:t>
            </a:r>
            <a:r>
              <a:rPr lang="en" sz="1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adenosine</a:t>
            </a: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(A) and </a:t>
            </a:r>
            <a:r>
              <a:rPr lang="en" sz="1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thymine</a:t>
            </a: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(T). They join to form</a:t>
            </a:r>
            <a:r>
              <a:rPr lang="en" sz="1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base pairs</a:t>
            </a: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1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 Study the chemical structure below.</a:t>
            </a:r>
            <a:endParaRPr sz="1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 Drag and connect the nucleotides on the right to build base pairs.  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 Answer the question below and move to the next slide.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41"/>
          <p:cNvSpPr txBox="1"/>
          <p:nvPr/>
        </p:nvSpPr>
        <p:spPr>
          <a:xfrm>
            <a:off x="3125164" y="4232335"/>
            <a:ext cx="5728500" cy="624300"/>
          </a:xfrm>
          <a:prstGeom prst="rect">
            <a:avLst/>
          </a:prstGeom>
          <a:solidFill>
            <a:srgbClr val="C4E0B2"/>
          </a:solidFill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does the size of an A-T base pair compare with the size of a G-C base pair?</a:t>
            </a:r>
            <a:endParaRPr sz="11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 i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3" name="Google Shape;263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70953" y="133369"/>
            <a:ext cx="1328152" cy="1967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16179" y="2100495"/>
            <a:ext cx="1342154" cy="20041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4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831309" y="162949"/>
            <a:ext cx="1341965" cy="19079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4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769181" y="2251929"/>
            <a:ext cx="1534506" cy="1799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41" descr="A sign lit up at night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697806" y="2811487"/>
            <a:ext cx="1010329" cy="9326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41" descr="A close up of a sign&#10;&#10;Description automatically generated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533237" y="2683032"/>
            <a:ext cx="1010329" cy="9371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41" descr="A picture containing drawing, clock&#10;&#10;Description automatically generated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745138" y="648339"/>
            <a:ext cx="1024043" cy="9371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41" descr="A close up of a sign&#10;&#10;Description automatically generated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580148" y="543813"/>
            <a:ext cx="996614" cy="969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41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348413" y="2680327"/>
            <a:ext cx="2465663" cy="2100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Google Shape;276;p4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4497" y="1484633"/>
            <a:ext cx="2468368" cy="2574156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42"/>
          <p:cNvSpPr txBox="1">
            <a:spLocks noGrp="1"/>
          </p:cNvSpPr>
          <p:nvPr>
            <p:ph type="title"/>
          </p:nvPr>
        </p:nvSpPr>
        <p:spPr>
          <a:xfrm>
            <a:off x="233775" y="333775"/>
            <a:ext cx="83976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 fontScale="90000"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" sz="3300">
                <a:latin typeface="Calibri"/>
                <a:ea typeface="Calibri"/>
                <a:cs typeface="Calibri"/>
                <a:sym typeface="Calibri"/>
              </a:rPr>
              <a:t>Photo 51 -Using Data to justify models of DNA.</a:t>
            </a:r>
            <a:endParaRPr/>
          </a:p>
        </p:txBody>
      </p:sp>
      <p:pic>
        <p:nvPicPr>
          <p:cNvPr id="278" name="Google Shape;278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400000">
            <a:off x="3794681" y="2063381"/>
            <a:ext cx="3799931" cy="19654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92B3C-B5C4-4D22-88EB-70EE4F493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</p:spPr>
        <p:txBody>
          <a:bodyPr wrap="square" anchor="b">
            <a:normAutofit/>
          </a:bodyPr>
          <a:lstStyle/>
          <a:p>
            <a:r>
              <a:rPr lang="en-US" dirty="0"/>
              <a:t>Questions?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0988FF47-0F4E-403A-91F7-CD62C152E0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C8085176-3B44-47B9-B17C-97D9F12A23D7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9684417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964E229AE904C840342B739320C07" ma:contentTypeVersion="13" ma:contentTypeDescription="Create a new document." ma:contentTypeScope="" ma:versionID="9f6928aba159e848acb52affd70fa29c">
  <xsd:schema xmlns:xsd="http://www.w3.org/2001/XMLSchema" xmlns:xs="http://www.w3.org/2001/XMLSchema" xmlns:p="http://schemas.microsoft.com/office/2006/metadata/properties" xmlns:ns1="http://schemas.microsoft.com/sharepoint/v3" xmlns:ns2="256d1f37-a5bf-40ea-9e3b-df9e783b5a8c" xmlns:ns3="fccfdd5f-3cf6-48f3-9c58-398738ebd059" targetNamespace="http://schemas.microsoft.com/office/2006/metadata/properties" ma:root="true" ma:fieldsID="9be2483742389b7cb51951385911b941" ns1:_="" ns2:_="" ns3:_="">
    <xsd:import namespace="http://schemas.microsoft.com/sharepoint/v3"/>
    <xsd:import namespace="256d1f37-a5bf-40ea-9e3b-df9e783b5a8c"/>
    <xsd:import namespace="fccfdd5f-3cf6-48f3-9c58-398738ebd05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fdd5f-3cf6-48f3-9c58-398738ebd0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4D0A5E8-D1FA-4594-B9BB-5E5E27BCEC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56d1f37-a5bf-40ea-9e3b-df9e783b5a8c"/>
    <ds:schemaRef ds:uri="fccfdd5f-3cf6-48f3-9c58-398738ebd05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25056D2-E806-4CB7-A4E0-460ABDCE578E}">
  <ds:schemaRefs>
    <ds:schemaRef ds:uri="256d1f37-a5bf-40ea-9e3b-df9e783b5a8c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purl.org/dc/terms/"/>
    <ds:schemaRef ds:uri="http://www.w3.org/XML/1998/namespace"/>
    <ds:schemaRef ds:uri="http://schemas.openxmlformats.org/package/2006/metadata/core-properties"/>
    <ds:schemaRef ds:uri="fccfdd5f-3cf6-48f3-9c58-398738ebd059"/>
    <ds:schemaRef ds:uri="http://schemas.microsoft.com/sharepoint/v3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6C156B2E-FE49-4CE2-B608-A7A03D15781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249</Words>
  <Application>Microsoft Office PowerPoint</Application>
  <PresentationFormat>On-screen Show (16:9)</PresentationFormat>
  <Paragraphs>24</Paragraphs>
  <Slides>7</Slides>
  <Notes>6</Notes>
  <HiddenSlides>0</HiddenSlides>
  <MMClips>2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Simple Light</vt:lpstr>
      <vt:lpstr>Why is dynamic DNA a good model for students?</vt:lpstr>
      <vt:lpstr>Generates questions!</vt:lpstr>
      <vt:lpstr>PowerPoint Presentation</vt:lpstr>
      <vt:lpstr>PowerPoint Presentation</vt:lpstr>
      <vt:lpstr>PowerPoint Presentation</vt:lpstr>
      <vt:lpstr>Photo 51 -Using Data to justify models of DNA.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DNA Structure &amp; Function</dc:title>
  <cp:lastModifiedBy>Rachel Mosey</cp:lastModifiedBy>
  <cp:revision>6</cp:revision>
  <dcterms:modified xsi:type="dcterms:W3CDTF">2021-04-22T14:22:56Z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0x01010087B964E229AE904C840342B739320C07</vt:lpwstr>
  </property>
</Properties>
</file>