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6" r:id="rId10"/>
    <p:sldId id="263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68AD7-5490-4020-AF54-EA1C37DA8367}" v="1" dt="2021-04-21T21:01:15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39" autoAdjust="0"/>
    <p:restoredTop sz="94660"/>
  </p:normalViewPr>
  <p:slideViewPr>
    <p:cSldViewPr snapToGrid="0">
      <p:cViewPr varScale="1">
        <p:scale>
          <a:sx n="57" d="100"/>
          <a:sy n="57" d="100"/>
        </p:scale>
        <p:origin x="65" y="5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Ryan" userId="f852ee0a-0a6d-478f-ae5c-3a8778551b77" providerId="ADAL" clId="{EBC68AD7-5490-4020-AF54-EA1C37DA8367}"/>
    <pc:docChg chg="modSld">
      <pc:chgData name="Heather Ryan" userId="f852ee0a-0a6d-478f-ae5c-3a8778551b77" providerId="ADAL" clId="{EBC68AD7-5490-4020-AF54-EA1C37DA8367}" dt="2021-04-21T21:01:15.036" v="0"/>
      <pc:docMkLst>
        <pc:docMk/>
      </pc:docMkLst>
      <pc:sldChg chg="modAnim">
        <pc:chgData name="Heather Ryan" userId="f852ee0a-0a6d-478f-ae5c-3a8778551b77" providerId="ADAL" clId="{EBC68AD7-5490-4020-AF54-EA1C37DA8367}" dt="2021-04-21T21:01:15.036" v="0"/>
        <pc:sldMkLst>
          <pc:docMk/>
          <pc:sldMk cId="3941454837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6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9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16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6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8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2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9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51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5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46FED-FB75-4645-AAD6-9CE5FF36E003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2C6F8-8719-48F0-9FD8-D772BC8AA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2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F60A4C9-DF75-4B32-83C7-8C7B827A7A38}"/>
              </a:ext>
            </a:extLst>
          </p:cNvPr>
          <p:cNvSpPr/>
          <p:nvPr/>
        </p:nvSpPr>
        <p:spPr>
          <a:xfrm>
            <a:off x="807720" y="389034"/>
            <a:ext cx="10183277" cy="7538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5093" y="1356401"/>
            <a:ext cx="106879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As we reflect on our teaching, you may notice that we ask our students a lot of “</a:t>
            </a:r>
            <a:r>
              <a:rPr lang="en-US" sz="2800" b="1" dirty="0">
                <a:solidFill>
                  <a:srgbClr val="FF0000"/>
                </a:solidFill>
              </a:rPr>
              <a:t>what</a:t>
            </a:r>
            <a:r>
              <a:rPr lang="en-US" sz="2800" b="1" dirty="0"/>
              <a:t>” questions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>What</a:t>
            </a:r>
            <a:r>
              <a:rPr lang="en-US" sz="2800" b="1" i="1" dirty="0">
                <a:solidFill>
                  <a:srgbClr val="0070C0"/>
                </a:solidFill>
              </a:rPr>
              <a:t> </a:t>
            </a:r>
            <a:r>
              <a:rPr lang="en-US" sz="2800" b="1" i="1" dirty="0"/>
              <a:t>is the difference between DNA and RNA?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01003" y="3791746"/>
            <a:ext cx="616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/>
              <a:t>RNA has U’s and DNA has T’s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01003" y="435436"/>
            <a:ext cx="9335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Teaching our kids to think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01003" y="4555493"/>
            <a:ext cx="6931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/>
              <a:t>DNA has deoxyribose; RNA has ribose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3723432"/>
            <a:ext cx="11343018" cy="2045606"/>
            <a:chOff x="0" y="3723432"/>
            <a:chExt cx="11343018" cy="2045606"/>
          </a:xfrm>
        </p:grpSpPr>
        <p:sp>
          <p:nvSpPr>
            <p:cNvPr id="6" name="TextBox 5"/>
            <p:cNvSpPr txBox="1"/>
            <p:nvPr/>
          </p:nvSpPr>
          <p:spPr>
            <a:xfrm>
              <a:off x="0" y="5245818"/>
              <a:ext cx="10058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en-US" sz="2800" b="1" i="1" dirty="0"/>
                <a:t>RNA is single-stranded; DNA is double-stranded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2900" y="3723432"/>
              <a:ext cx="2220118" cy="1998646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EA440A-2EB9-4F53-83AF-0B79FB0028DA}"/>
              </a:ext>
            </a:extLst>
          </p:cNvPr>
          <p:cNvGrpSpPr/>
          <p:nvPr/>
        </p:nvGrpSpPr>
        <p:grpSpPr>
          <a:xfrm>
            <a:off x="3586347" y="5778732"/>
            <a:ext cx="2886747" cy="461665"/>
            <a:chOff x="3586347" y="5778732"/>
            <a:chExt cx="2886747" cy="46166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F6848B2-3564-40E0-8DF0-B6FA670D509D}"/>
                </a:ext>
              </a:extLst>
            </p:cNvPr>
            <p:cNvSpPr txBox="1"/>
            <p:nvPr/>
          </p:nvSpPr>
          <p:spPr>
            <a:xfrm>
              <a:off x="4466164" y="5778732"/>
              <a:ext cx="2006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Not really….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46B040-55CA-4AE1-AD3F-DFFB922876B9}"/>
                </a:ext>
              </a:extLst>
            </p:cNvPr>
            <p:cNvSpPr/>
            <p:nvPr/>
          </p:nvSpPr>
          <p:spPr>
            <a:xfrm>
              <a:off x="3586347" y="5778732"/>
              <a:ext cx="783771" cy="230182"/>
            </a:xfrm>
            <a:custGeom>
              <a:avLst/>
              <a:gdLst>
                <a:gd name="connsiteX0" fmla="*/ 4407 w 823804"/>
                <a:gd name="connsiteY0" fmla="*/ 0 h 130628"/>
                <a:gd name="connsiteX1" fmla="*/ 123160 w 823804"/>
                <a:gd name="connsiteY1" fmla="*/ 95002 h 130628"/>
                <a:gd name="connsiteX2" fmla="*/ 823804 w 823804"/>
                <a:gd name="connsiteY2" fmla="*/ 130628 h 13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804" h="130628">
                  <a:moveTo>
                    <a:pt x="4407" y="0"/>
                  </a:moveTo>
                  <a:cubicBezTo>
                    <a:pt x="-4500" y="36615"/>
                    <a:pt x="-13406" y="73231"/>
                    <a:pt x="123160" y="95002"/>
                  </a:cubicBezTo>
                  <a:cubicBezTo>
                    <a:pt x="259726" y="116773"/>
                    <a:pt x="541765" y="123700"/>
                    <a:pt x="823804" y="130628"/>
                  </a:cubicBezTo>
                </a:path>
              </a:pathLst>
            </a:custGeom>
            <a:noFill/>
            <a:ln w="476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D746BB-33A6-4A11-B356-640B07DDBE51}"/>
              </a:ext>
            </a:extLst>
          </p:cNvPr>
          <p:cNvGrpSpPr/>
          <p:nvPr/>
        </p:nvGrpSpPr>
        <p:grpSpPr>
          <a:xfrm>
            <a:off x="6187440" y="3364731"/>
            <a:ext cx="2744130" cy="707735"/>
            <a:chOff x="6187440" y="3364731"/>
            <a:chExt cx="2744130" cy="70773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1BE767-067B-4504-9B4C-5B5FC78F5EAE}"/>
                </a:ext>
              </a:extLst>
            </p:cNvPr>
            <p:cNvSpPr txBox="1"/>
            <p:nvPr/>
          </p:nvSpPr>
          <p:spPr>
            <a:xfrm>
              <a:off x="6276498" y="3364731"/>
              <a:ext cx="2655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Yes, but Why?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DA29010-AE0C-41D9-9C3E-4E98A58DA777}"/>
                </a:ext>
              </a:extLst>
            </p:cNvPr>
            <p:cNvSpPr/>
            <p:nvPr/>
          </p:nvSpPr>
          <p:spPr>
            <a:xfrm>
              <a:off x="6187440" y="3825240"/>
              <a:ext cx="396240" cy="247226"/>
            </a:xfrm>
            <a:custGeom>
              <a:avLst/>
              <a:gdLst>
                <a:gd name="connsiteX0" fmla="*/ 0 w 396240"/>
                <a:gd name="connsiteY0" fmla="*/ 243840 h 247226"/>
                <a:gd name="connsiteX1" fmla="*/ 320040 w 396240"/>
                <a:gd name="connsiteY1" fmla="*/ 213360 h 247226"/>
                <a:gd name="connsiteX2" fmla="*/ 396240 w 396240"/>
                <a:gd name="connsiteY2" fmla="*/ 0 h 24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240" h="247226">
                  <a:moveTo>
                    <a:pt x="0" y="243840"/>
                  </a:moveTo>
                  <a:cubicBezTo>
                    <a:pt x="127000" y="248920"/>
                    <a:pt x="254000" y="254000"/>
                    <a:pt x="320040" y="213360"/>
                  </a:cubicBezTo>
                  <a:cubicBezTo>
                    <a:pt x="386080" y="172720"/>
                    <a:pt x="391160" y="86360"/>
                    <a:pt x="396240" y="0"/>
                  </a:cubicBez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DA8AEC-C20A-4484-A2C1-C0890FC8317A}"/>
              </a:ext>
            </a:extLst>
          </p:cNvPr>
          <p:cNvGrpSpPr/>
          <p:nvPr/>
        </p:nvGrpSpPr>
        <p:grpSpPr>
          <a:xfrm>
            <a:off x="5714999" y="4177492"/>
            <a:ext cx="3309544" cy="461665"/>
            <a:chOff x="5714999" y="4177492"/>
            <a:chExt cx="3309544" cy="4616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DADD24-149E-4B00-BA21-CB6D0DA7AD08}"/>
                </a:ext>
              </a:extLst>
            </p:cNvPr>
            <p:cNvSpPr txBox="1"/>
            <p:nvPr/>
          </p:nvSpPr>
          <p:spPr>
            <a:xfrm>
              <a:off x="6410119" y="4177492"/>
              <a:ext cx="2614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Yes, but so What?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4DDACE-6C87-4F56-AB67-23997A87176A}"/>
                </a:ext>
              </a:extLst>
            </p:cNvPr>
            <p:cNvSpPr/>
            <p:nvPr/>
          </p:nvSpPr>
          <p:spPr>
            <a:xfrm>
              <a:off x="5714999" y="4388388"/>
              <a:ext cx="695119" cy="229332"/>
            </a:xfrm>
            <a:custGeom>
              <a:avLst/>
              <a:gdLst>
                <a:gd name="connsiteX0" fmla="*/ 0 w 624840"/>
                <a:gd name="connsiteY0" fmla="*/ 217184 h 217184"/>
                <a:gd name="connsiteX1" fmla="*/ 182880 w 624840"/>
                <a:gd name="connsiteY1" fmla="*/ 19064 h 217184"/>
                <a:gd name="connsiteX2" fmla="*/ 624840 w 624840"/>
                <a:gd name="connsiteY2" fmla="*/ 19064 h 21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840" h="217184">
                  <a:moveTo>
                    <a:pt x="0" y="217184"/>
                  </a:moveTo>
                  <a:cubicBezTo>
                    <a:pt x="39370" y="134634"/>
                    <a:pt x="78740" y="52084"/>
                    <a:pt x="182880" y="19064"/>
                  </a:cubicBezTo>
                  <a:cubicBezTo>
                    <a:pt x="287020" y="-13956"/>
                    <a:pt x="455930" y="2554"/>
                    <a:pt x="624840" y="19064"/>
                  </a:cubicBez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461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91495" y="1715450"/>
            <a:ext cx="10310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STOP Teaching…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F1C133-07CC-4A2D-B303-FD342F8CAADC}"/>
              </a:ext>
            </a:extLst>
          </p:cNvPr>
          <p:cNvSpPr txBox="1"/>
          <p:nvPr/>
        </p:nvSpPr>
        <p:spPr>
          <a:xfrm>
            <a:off x="6814704" y="3291838"/>
            <a:ext cx="2670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 </a:t>
            </a:r>
            <a:r>
              <a:rPr lang="en-US" sz="4800" b="1" dirty="0">
                <a:solidFill>
                  <a:srgbClr val="FF0000"/>
                </a:solidFill>
              </a:rPr>
              <a:t>Why</a:t>
            </a:r>
            <a:endParaRPr lang="en-US" sz="4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271582-738E-4039-AC36-56CB1A181DC6}"/>
              </a:ext>
            </a:extLst>
          </p:cNvPr>
          <p:cNvSpPr txBox="1"/>
          <p:nvPr/>
        </p:nvSpPr>
        <p:spPr>
          <a:xfrm>
            <a:off x="1572893" y="3291839"/>
            <a:ext cx="5720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START Teaching…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DD081-BBD6-4236-98B9-63005757F388}"/>
              </a:ext>
            </a:extLst>
          </p:cNvPr>
          <p:cNvSpPr txBox="1"/>
          <p:nvPr/>
        </p:nvSpPr>
        <p:spPr>
          <a:xfrm>
            <a:off x="6643178" y="1715450"/>
            <a:ext cx="3169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 </a:t>
            </a:r>
            <a:r>
              <a:rPr lang="en-US" sz="4800" b="1" dirty="0">
                <a:solidFill>
                  <a:srgbClr val="FF0000"/>
                </a:solidFill>
              </a:rPr>
              <a:t>What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86854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5" y="377676"/>
            <a:ext cx="11616532" cy="613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52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302371" y="4680506"/>
            <a:ext cx="7610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DNA repair system can remove “U” from DNA.  </a:t>
            </a:r>
            <a:br>
              <a:rPr lang="en-US" sz="2400" dirty="0"/>
            </a:br>
            <a:r>
              <a:rPr lang="en-US" sz="2400" dirty="0"/>
              <a:t>But, how can we distinguish between a </a:t>
            </a:r>
            <a:br>
              <a:rPr lang="en-US" sz="2400" dirty="0"/>
            </a:br>
            <a:r>
              <a:rPr lang="en-US" sz="2400" dirty="0"/>
              <a:t>“deaminated C” and a normal U?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98682" y="6129924"/>
            <a:ext cx="215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ANSWER:  We can’t.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 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5218" y="1747178"/>
            <a:ext cx="3070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…if we had not switched…</a:t>
            </a:r>
          </a:p>
        </p:txBody>
      </p:sp>
    </p:spTree>
    <p:extLst>
      <p:ext uri="{BB962C8B-B14F-4D97-AF65-F5344CB8AC3E}">
        <p14:creationId xmlns:p14="http://schemas.microsoft.com/office/powerpoint/2010/main" val="988235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2 1"/>
          <p:cNvSpPr/>
          <p:nvPr/>
        </p:nvSpPr>
        <p:spPr>
          <a:xfrm>
            <a:off x="118855" y="890635"/>
            <a:ext cx="4700150" cy="1859625"/>
          </a:xfrm>
          <a:prstGeom prst="irregularSeal2">
            <a:avLst/>
          </a:prstGeom>
          <a:solidFill>
            <a:schemeClr val="accent2">
              <a:lumMod val="60000"/>
              <a:lumOff val="40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692322" y="5178596"/>
            <a:ext cx="9156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/>
              <a:t>Uracil glycosidase </a:t>
            </a:r>
            <a:r>
              <a:rPr lang="en-US" sz="2800" dirty="0"/>
              <a:t>constantly scans our DNA… looking for U’s. </a:t>
            </a:r>
          </a:p>
          <a:p>
            <a:pPr algn="ctr"/>
            <a:r>
              <a:rPr lang="en-US" sz="2800" dirty="0"/>
              <a:t>Any U is a bad U and should be repaired.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 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0215" y="1516708"/>
            <a:ext cx="3583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but after we switched</a:t>
            </a:r>
          </a:p>
        </p:txBody>
      </p:sp>
    </p:spTree>
    <p:extLst>
      <p:ext uri="{BB962C8B-B14F-4D97-AF65-F5344CB8AC3E}">
        <p14:creationId xmlns:p14="http://schemas.microsoft.com/office/powerpoint/2010/main" val="111900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4811" y="1729405"/>
            <a:ext cx="10249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Why</a:t>
            </a:r>
            <a:r>
              <a:rPr lang="en-US" sz="3200" b="1" i="1" dirty="0">
                <a:solidFill>
                  <a:srgbClr val="0070C0"/>
                </a:solidFill>
              </a:rPr>
              <a:t> is RNA single-stranded?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4811" y="2865188"/>
            <a:ext cx="102494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/>
              <a:t>….but wait, RNA is </a:t>
            </a:r>
            <a:r>
              <a:rPr lang="en-US" sz="3200" b="1" i="1" dirty="0">
                <a:solidFill>
                  <a:srgbClr val="FF0000"/>
                </a:solidFill>
              </a:rPr>
              <a:t>not</a:t>
            </a:r>
            <a:r>
              <a:rPr lang="en-US" sz="3200" b="1" i="1" dirty="0"/>
              <a:t> single-stranded…</a:t>
            </a:r>
          </a:p>
          <a:p>
            <a:pPr algn="ctr"/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394145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Ribo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912" y="1096989"/>
            <a:ext cx="4780218" cy="43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4064250" y="1560203"/>
            <a:ext cx="3819519" cy="3218002"/>
            <a:chOff x="4064250" y="1560203"/>
            <a:chExt cx="3819519" cy="3218002"/>
          </a:xfrm>
        </p:grpSpPr>
        <p:sp>
          <p:nvSpPr>
            <p:cNvPr id="6" name="TextBox 5"/>
            <p:cNvSpPr txBox="1"/>
            <p:nvPr/>
          </p:nvSpPr>
          <p:spPr>
            <a:xfrm>
              <a:off x="7373730" y="1560203"/>
              <a:ext cx="5100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64250" y="1560203"/>
              <a:ext cx="6255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04680" y="4008764"/>
              <a:ext cx="5540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O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69319" y="4008764"/>
              <a:ext cx="5481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O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5" y="866980"/>
            <a:ext cx="7335001" cy="510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1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297" t="22850" r="60383" b="52434"/>
          <a:stretch/>
        </p:blipFill>
        <p:spPr>
          <a:xfrm>
            <a:off x="309945" y="1502602"/>
            <a:ext cx="5786055" cy="46444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B1F140-8300-4268-98BA-A00F616092A7}"/>
              </a:ext>
            </a:extLst>
          </p:cNvPr>
          <p:cNvSpPr txBox="1"/>
          <p:nvPr/>
        </p:nvSpPr>
        <p:spPr>
          <a:xfrm>
            <a:off x="2041593" y="579120"/>
            <a:ext cx="10043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The 2’ OH group gives RNA </a:t>
            </a:r>
            <a:r>
              <a:rPr lang="en-US" sz="3200" b="1" i="1" dirty="0">
                <a:solidFill>
                  <a:srgbClr val="FF0000"/>
                </a:solidFill>
              </a:rPr>
              <a:t>special powers….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031AE-D3B8-4B7E-9DD3-F203357EF5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0" t="30280" r="50009" b="56517"/>
          <a:stretch/>
        </p:blipFill>
        <p:spPr>
          <a:xfrm>
            <a:off x="7430593" y="1502602"/>
            <a:ext cx="3537668" cy="31734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7AC402-42B0-4462-AD93-75CFE564EC2C}"/>
              </a:ext>
            </a:extLst>
          </p:cNvPr>
          <p:cNvSpPr txBox="1"/>
          <p:nvPr/>
        </p:nvSpPr>
        <p:spPr>
          <a:xfrm>
            <a:off x="6516800" y="5015732"/>
            <a:ext cx="5365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… it can form </a:t>
            </a:r>
            <a:r>
              <a:rPr lang="en-US" sz="3200" b="1" dirty="0">
                <a:solidFill>
                  <a:srgbClr val="FF0000"/>
                </a:solidFill>
              </a:rPr>
              <a:t>hydrogen bonds</a:t>
            </a:r>
            <a:r>
              <a:rPr lang="en-US" sz="3200" b="1" dirty="0"/>
              <a:t>, and fold into complex 3D shapes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91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AC787BB-BAFD-46D8-9A69-81CB1834FC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A7735A-9BF7-456B-A3C0-DC3A100532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5DFE02-79EC-4F26-88B6-2B2F98D8C90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235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Milwaukee School of Engineering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Herman, Dr. Timothy</dc:creator>
  <cp:lastModifiedBy>Heather Ryan</cp:lastModifiedBy>
  <cp:revision>15</cp:revision>
  <dcterms:created xsi:type="dcterms:W3CDTF">2018-06-28T17:00:16Z</dcterms:created>
  <dcterms:modified xsi:type="dcterms:W3CDTF">2021-04-21T21:01:48Z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