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1.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2.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omments/comment3.xml" ContentType="application/vnd.openxmlformats-officedocument.presentationml.comment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 id="2147483660" r:id="rId5"/>
  </p:sldMasterIdLst>
  <p:notesMasterIdLst>
    <p:notesMasterId r:id="rId63"/>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17" r:id="rId57"/>
    <p:sldId id="307" r:id="rId58"/>
    <p:sldId id="315" r:id="rId59"/>
    <p:sldId id="316" r:id="rId60"/>
    <p:sldId id="313" r:id="rId61"/>
    <p:sldId id="314" r:id="rId62"/>
  </p:sldIdLst>
  <p:sldSz cx="9144000" cy="5143500" type="screen16x9"/>
  <p:notesSz cx="6858000" cy="9144000"/>
  <p:embeddedFontLst>
    <p:embeddedFont>
      <p:font typeface="Calibri" panose="020F0502020204030204" pitchFamily="34" charset="0"/>
      <p:regular r:id="rId64"/>
      <p:bold r:id="rId65"/>
      <p:italic r:id="rId66"/>
      <p:boldItalic r:id="rId67"/>
    </p:embeddedFont>
    <p:embeddedFont>
      <p:font typeface="Comfortaa" panose="020B0604020202020204" charset="0"/>
      <p:regular r:id="rId68"/>
      <p:bold r:id="rId69"/>
    </p:embeddedFont>
    <p:embeddedFont>
      <p:font typeface="Dosis" panose="020B0604020202020204" charset="0"/>
      <p:regular r:id="rId70"/>
      <p:bold r:id="rId71"/>
    </p:embeddedFont>
    <p:embeddedFont>
      <p:font typeface="Montserrat" panose="020B0604020202020204" charset="0"/>
      <p:regular r:id="rId72"/>
      <p:bold r:id="rId73"/>
      <p:italic r:id="rId74"/>
      <p:boldItalic r:id="rId75"/>
    </p:embeddedFont>
    <p:embeddedFont>
      <p:font typeface="Quicksand" panose="020B0604020202020204" charset="0"/>
      <p:regular r:id="rId76"/>
      <p:bold r:id="rId77"/>
    </p:embeddedFont>
    <p:embeddedFont>
      <p:font typeface="Titillium Web" panose="020B0604020202020204" charset="0"/>
      <p:regular r:id="rId78"/>
      <p:bold r:id="rId79"/>
      <p:italic r:id="rId80"/>
      <p:boldItalic r:id="rId8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 Chou" initials=""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E59851-2C5F-4A03-82E9-BA3D897C7774}" v="16" dt="2021-04-14T00:32:00.5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6" d="100"/>
          <a:sy n="136" d="100"/>
        </p:scale>
        <p:origin x="894"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notesMaster" Target="notesMasters/notesMaster1.xml"/><Relationship Id="rId68" Type="http://schemas.openxmlformats.org/officeDocument/2006/relationships/font" Target="fonts/font5.fntdata"/><Relationship Id="rId84"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font" Target="fonts/font11.fntdata"/><Relationship Id="rId79" Type="http://schemas.openxmlformats.org/officeDocument/2006/relationships/font" Target="fonts/font16.fntdata"/><Relationship Id="rId5" Type="http://schemas.openxmlformats.org/officeDocument/2006/relationships/slideMaster" Target="slideMasters/slideMaster2.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font" Target="fonts/font1.fntdata"/><Relationship Id="rId69" Type="http://schemas.openxmlformats.org/officeDocument/2006/relationships/font" Target="fonts/font6.fntdata"/><Relationship Id="rId77" Type="http://schemas.openxmlformats.org/officeDocument/2006/relationships/font" Target="fonts/font14.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9.fntdata"/><Relationship Id="rId80" Type="http://schemas.openxmlformats.org/officeDocument/2006/relationships/font" Target="fonts/font17.fntdata"/><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font" Target="fonts/font4.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font" Target="fonts/font7.fntdata"/><Relationship Id="rId75" Type="http://schemas.openxmlformats.org/officeDocument/2006/relationships/font" Target="fonts/font12.fntdata"/><Relationship Id="rId83" Type="http://schemas.openxmlformats.org/officeDocument/2006/relationships/presProps" Target="presProps.xml"/><Relationship Id="rId88"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font" Target="fonts/font2.fntdata"/><Relationship Id="rId73" Type="http://schemas.openxmlformats.org/officeDocument/2006/relationships/font" Target="fonts/font10.fntdata"/><Relationship Id="rId78" Type="http://schemas.openxmlformats.org/officeDocument/2006/relationships/font" Target="fonts/font15.fntdata"/><Relationship Id="rId81" Type="http://schemas.openxmlformats.org/officeDocument/2006/relationships/font" Target="fonts/font18.fntdata"/><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font" Target="fonts/font13.fntdata"/><Relationship Id="rId7" Type="http://schemas.openxmlformats.org/officeDocument/2006/relationships/slide" Target="slides/slide2.xml"/><Relationship Id="rId71" Type="http://schemas.openxmlformats.org/officeDocument/2006/relationships/font" Target="fonts/font8.fntdata"/><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font" Target="fonts/font3.fntdata"/><Relationship Id="rId87" Type="http://schemas.microsoft.com/office/2016/11/relationships/changesInfo" Target="changesInfos/changesInfo1.xml"/><Relationship Id="rId61" Type="http://schemas.openxmlformats.org/officeDocument/2006/relationships/slide" Target="slides/slide56.xml"/><Relationship Id="rId82"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 Herman" userId="ebb3455e-9ef8-4c5a-a8c2-450eea55e30b" providerId="ADAL" clId="{57E59851-2C5F-4A03-82E9-BA3D897C7774}"/>
    <pc:docChg chg="custSel addSld modSld">
      <pc:chgData name="Kris Herman" userId="ebb3455e-9ef8-4c5a-a8c2-450eea55e30b" providerId="ADAL" clId="{57E59851-2C5F-4A03-82E9-BA3D897C7774}" dt="2021-04-14T00:32:18.157" v="43" actId="1076"/>
      <pc:docMkLst>
        <pc:docMk/>
      </pc:docMkLst>
      <pc:sldChg chg="modAnim">
        <pc:chgData name="Kris Herman" userId="ebb3455e-9ef8-4c5a-a8c2-450eea55e30b" providerId="ADAL" clId="{57E59851-2C5F-4A03-82E9-BA3D897C7774}" dt="2021-04-14T00:15:58.204" v="0"/>
        <pc:sldMkLst>
          <pc:docMk/>
          <pc:sldMk cId="0" sldId="257"/>
        </pc:sldMkLst>
      </pc:sldChg>
      <pc:sldChg chg="modSp mod">
        <pc:chgData name="Kris Herman" userId="ebb3455e-9ef8-4c5a-a8c2-450eea55e30b" providerId="ADAL" clId="{57E59851-2C5F-4A03-82E9-BA3D897C7774}" dt="2021-04-14T00:21:15.174" v="4" actId="27636"/>
        <pc:sldMkLst>
          <pc:docMk/>
          <pc:sldMk cId="0" sldId="274"/>
        </pc:sldMkLst>
        <pc:spChg chg="mod">
          <ac:chgData name="Kris Herman" userId="ebb3455e-9ef8-4c5a-a8c2-450eea55e30b" providerId="ADAL" clId="{57E59851-2C5F-4A03-82E9-BA3D897C7774}" dt="2021-04-14T00:21:15.174" v="4" actId="27636"/>
          <ac:spMkLst>
            <pc:docMk/>
            <pc:sldMk cId="0" sldId="274"/>
            <ac:spMk id="289" creationId="{00000000-0000-0000-0000-000000000000}"/>
          </ac:spMkLst>
        </pc:spChg>
      </pc:sldChg>
      <pc:sldChg chg="addSp delSp modSp new mod">
        <pc:chgData name="Kris Herman" userId="ebb3455e-9ef8-4c5a-a8c2-450eea55e30b" providerId="ADAL" clId="{57E59851-2C5F-4A03-82E9-BA3D897C7774}" dt="2021-04-14T00:32:18.157" v="43" actId="1076"/>
        <pc:sldMkLst>
          <pc:docMk/>
          <pc:sldMk cId="4208402057" sldId="317"/>
        </pc:sldMkLst>
        <pc:spChg chg="del">
          <ac:chgData name="Kris Herman" userId="ebb3455e-9ef8-4c5a-a8c2-450eea55e30b" providerId="ADAL" clId="{57E59851-2C5F-4A03-82E9-BA3D897C7774}" dt="2021-04-14T00:21:13.123" v="2" actId="478"/>
          <ac:spMkLst>
            <pc:docMk/>
            <pc:sldMk cId="4208402057" sldId="317"/>
            <ac:spMk id="2" creationId="{72B21E99-F2AE-4C45-A325-AD1CCAA34AFC}"/>
          </ac:spMkLst>
        </pc:spChg>
        <pc:spChg chg="del">
          <ac:chgData name="Kris Herman" userId="ebb3455e-9ef8-4c5a-a8c2-450eea55e30b" providerId="ADAL" clId="{57E59851-2C5F-4A03-82E9-BA3D897C7774}" dt="2021-04-14T00:21:21.412" v="5" actId="478"/>
          <ac:spMkLst>
            <pc:docMk/>
            <pc:sldMk cId="4208402057" sldId="317"/>
            <ac:spMk id="3" creationId="{8D0517B6-B3BB-4881-8703-E5DE72095DBE}"/>
          </ac:spMkLst>
        </pc:spChg>
        <pc:spChg chg="add mod">
          <ac:chgData name="Kris Herman" userId="ebb3455e-9ef8-4c5a-a8c2-450eea55e30b" providerId="ADAL" clId="{57E59851-2C5F-4A03-82E9-BA3D897C7774}" dt="2021-04-14T00:31:12.965" v="24" actId="1037"/>
          <ac:spMkLst>
            <pc:docMk/>
            <pc:sldMk cId="4208402057" sldId="317"/>
            <ac:spMk id="4" creationId="{8AC3460F-A06B-4595-9239-01186D00ABAA}"/>
          </ac:spMkLst>
        </pc:spChg>
        <pc:picChg chg="add mod">
          <ac:chgData name="Kris Herman" userId="ebb3455e-9ef8-4c5a-a8c2-450eea55e30b" providerId="ADAL" clId="{57E59851-2C5F-4A03-82E9-BA3D897C7774}" dt="2021-04-14T00:32:18.157" v="43" actId="1076"/>
          <ac:picMkLst>
            <pc:docMk/>
            <pc:sldMk cId="4208402057" sldId="317"/>
            <ac:picMk id="3" creationId="{48CDF6B7-4B67-4171-B508-7BE138899CB0}"/>
          </ac:picMkLst>
        </pc:picChg>
        <pc:picChg chg="add mod">
          <ac:chgData name="Kris Herman" userId="ebb3455e-9ef8-4c5a-a8c2-450eea55e30b" providerId="ADAL" clId="{57E59851-2C5F-4A03-82E9-BA3D897C7774}" dt="2021-04-14T00:32:15.534" v="42" actId="1076"/>
          <ac:picMkLst>
            <pc:docMk/>
            <pc:sldMk cId="4208402057" sldId="317"/>
            <ac:picMk id="6" creationId="{7E2997AB-120E-4B69-927B-6468358624E0}"/>
          </ac:picMkLst>
        </pc:pic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0" dt="2021-03-16T02:38:18.748" idx="1">
    <p:pos x="6000" y="0"/>
    <p:text>Different/better diagram?</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1-04-08T20:28:38.774" idx="2">
    <p:pos x="196" y="88"/>
    <p:text>@kris.herman3dmd@gmail.com If time is running short, I can cut out these case studies.
_Assigned to Kris Herman_</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21-04-08T03:56:11.160" idx="3">
    <p:pos x="196" y="40"/>
    <p:text>3DMD photos here?</p:text>
  </p:cm>
  <p:cm authorId="0" dt="2021-04-08T20:28:11.150" idx="4">
    <p:pos x="196" y="140"/>
    <p:text>@kris.herman3dmd@gmail.com Do you have images that 3DMD uses to show all the steps of the NA/K pump? Or a animation here?</p:text>
  </p:cm>
</p:cmLst>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8D3FCF-0F1B-4D87-B92E-2036B9957047}"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774CB552-ACA7-4777-A599-C9AF1B98F5A2}">
      <dgm:prSet custT="1"/>
      <dgm:spPr/>
      <dgm:t>
        <a:bodyPr/>
        <a:lstStyle/>
        <a:p>
          <a:r>
            <a:rPr lang="en-US" sz="1200" b="1" dirty="0">
              <a:solidFill>
                <a:srgbClr val="0070C0"/>
              </a:solidFill>
            </a:rPr>
            <a:t>DNA Structure &amp; Function</a:t>
          </a:r>
        </a:p>
        <a:p>
          <a:r>
            <a:rPr lang="en-US" sz="1200" b="0" i="0" dirty="0">
              <a:solidFill>
                <a:srgbClr val="0070C0"/>
              </a:solidFill>
            </a:rPr>
            <a:t>Inspiring Student Questions with a TWIST in DNA Modeling</a:t>
          </a:r>
        </a:p>
        <a:p>
          <a:r>
            <a:rPr lang="en-US" sz="1200" b="0" i="0" dirty="0">
              <a:solidFill>
                <a:srgbClr val="0070C0"/>
              </a:solidFill>
            </a:rPr>
            <a:t>Wednesday, April 21, 2021 at 6:00 PM Central</a:t>
          </a:r>
        </a:p>
        <a:p>
          <a:endParaRPr lang="en-US" sz="1200" b="0" i="0" dirty="0">
            <a:solidFill>
              <a:srgbClr val="0070C0"/>
            </a:solidFill>
          </a:endParaRPr>
        </a:p>
        <a:p>
          <a:endParaRPr lang="en-US" sz="1200" b="0" i="0" dirty="0">
            <a:solidFill>
              <a:srgbClr val="0070C0"/>
            </a:solidFill>
          </a:endParaRPr>
        </a:p>
        <a:p>
          <a:r>
            <a:rPr lang="en-US" sz="1200" b="1" i="0" dirty="0">
              <a:solidFill>
                <a:srgbClr val="0070C0"/>
              </a:solidFill>
            </a:rPr>
            <a:t>Biotechnology &amp; Coronavirus</a:t>
          </a:r>
        </a:p>
        <a:p>
          <a:r>
            <a:rPr lang="en-US" sz="1200" b="0" i="0" dirty="0">
              <a:solidFill>
                <a:srgbClr val="0070C0"/>
              </a:solidFill>
            </a:rPr>
            <a:t>The One Kit Wonder: Using Modeling to Teach Biotechnology Concepts</a:t>
          </a:r>
        </a:p>
        <a:p>
          <a:r>
            <a:rPr lang="en-US" sz="1200" b="0" i="0" dirty="0">
              <a:solidFill>
                <a:srgbClr val="0070C0"/>
              </a:solidFill>
            </a:rPr>
            <a:t>Wednesday, April 28, 2021 at 6:00PM Central</a:t>
          </a:r>
        </a:p>
        <a:p>
          <a:endParaRPr lang="en-US" sz="1200" b="0" i="0" dirty="0">
            <a:solidFill>
              <a:srgbClr val="0070C0"/>
            </a:solidFill>
          </a:endParaRPr>
        </a:p>
        <a:p>
          <a:endParaRPr lang="en-US" sz="1200" b="0" i="0" dirty="0">
            <a:solidFill>
              <a:srgbClr val="0070C0"/>
            </a:solidFill>
          </a:endParaRPr>
        </a:p>
        <a:p>
          <a:r>
            <a:rPr lang="en-US" sz="1200" b="1" i="0" dirty="0">
              <a:solidFill>
                <a:srgbClr val="0070C0"/>
              </a:solidFill>
            </a:rPr>
            <a:t>Join us at NSTA Engage!</a:t>
          </a:r>
        </a:p>
        <a:p>
          <a:r>
            <a:rPr lang="en-US" sz="1200" b="0" i="0" dirty="0">
              <a:solidFill>
                <a:srgbClr val="0070C0"/>
              </a:solidFill>
            </a:rPr>
            <a:t>Virtual Workshops April 29 and April 30</a:t>
          </a:r>
        </a:p>
      </dgm:t>
    </dgm:pt>
    <dgm:pt modelId="{3C5700B2-10E5-4977-AD95-9765DD0257B3}" type="parTrans" cxnId="{1B068FF4-8246-4301-BE0E-9978EC5512CA}">
      <dgm:prSet/>
      <dgm:spPr/>
      <dgm:t>
        <a:bodyPr/>
        <a:lstStyle/>
        <a:p>
          <a:endParaRPr lang="en-US"/>
        </a:p>
      </dgm:t>
    </dgm:pt>
    <dgm:pt modelId="{EC7D7351-B0B6-4A41-9224-715043CF73F8}" type="sibTrans" cxnId="{1B068FF4-8246-4301-BE0E-9978EC5512CA}">
      <dgm:prSet/>
      <dgm:spPr/>
      <dgm:t>
        <a:bodyPr/>
        <a:lstStyle/>
        <a:p>
          <a:endParaRPr lang="en-US"/>
        </a:p>
      </dgm:t>
    </dgm:pt>
    <dgm:pt modelId="{4DB75840-C18D-4AF0-8DA0-06208F15BD8F}">
      <dgm:prSet custT="1"/>
      <dgm:spPr/>
      <dgm:t>
        <a:bodyPr/>
        <a:lstStyle/>
        <a:p>
          <a:endParaRPr lang="en-US" sz="1200"/>
        </a:p>
      </dgm:t>
    </dgm:pt>
    <dgm:pt modelId="{331EB0EA-DDCB-4EDA-B040-B332EC8AB7E9}" type="parTrans" cxnId="{92475B34-2C13-4DFA-8CE3-FA242B777827}">
      <dgm:prSet/>
      <dgm:spPr/>
      <dgm:t>
        <a:bodyPr/>
        <a:lstStyle/>
        <a:p>
          <a:endParaRPr lang="en-US"/>
        </a:p>
      </dgm:t>
    </dgm:pt>
    <dgm:pt modelId="{E98C58D2-3B18-42F8-B1C9-FECD8B6A9A54}" type="sibTrans" cxnId="{92475B34-2C13-4DFA-8CE3-FA242B777827}">
      <dgm:prSet/>
      <dgm:spPr/>
      <dgm:t>
        <a:bodyPr/>
        <a:lstStyle/>
        <a:p>
          <a:endParaRPr lang="en-US"/>
        </a:p>
      </dgm:t>
    </dgm:pt>
    <dgm:pt modelId="{75C5F92D-8674-48A4-B20A-DBE3D2F57260}">
      <dgm:prSet/>
      <dgm:spPr/>
      <dgm:t>
        <a:bodyPr/>
        <a:lstStyle/>
        <a:p>
          <a:endParaRPr lang="en-US"/>
        </a:p>
      </dgm:t>
    </dgm:pt>
    <dgm:pt modelId="{9E3762F2-B408-48CE-8D8B-EE5E172999E9}" type="parTrans" cxnId="{369D8178-EA74-4B0C-9B54-8C02401E1A74}">
      <dgm:prSet/>
      <dgm:spPr/>
      <dgm:t>
        <a:bodyPr/>
        <a:lstStyle/>
        <a:p>
          <a:endParaRPr lang="en-US"/>
        </a:p>
      </dgm:t>
    </dgm:pt>
    <dgm:pt modelId="{87DAEB3F-3DCE-4390-AF8D-97FD61737F7A}" type="sibTrans" cxnId="{369D8178-EA74-4B0C-9B54-8C02401E1A74}">
      <dgm:prSet/>
      <dgm:spPr/>
      <dgm:t>
        <a:bodyPr/>
        <a:lstStyle/>
        <a:p>
          <a:endParaRPr lang="en-US"/>
        </a:p>
      </dgm:t>
    </dgm:pt>
    <dgm:pt modelId="{C2DD2728-101C-41E4-932A-106320507145}" type="pres">
      <dgm:prSet presAssocID="{BE8D3FCF-0F1B-4D87-B92E-2036B9957047}" presName="vert0" presStyleCnt="0">
        <dgm:presLayoutVars>
          <dgm:dir/>
          <dgm:animOne val="branch"/>
          <dgm:animLvl val="lvl"/>
        </dgm:presLayoutVars>
      </dgm:prSet>
      <dgm:spPr/>
    </dgm:pt>
    <dgm:pt modelId="{E6BDEC5F-5704-49F9-832A-5E855B7C1AE7}" type="pres">
      <dgm:prSet presAssocID="{774CB552-ACA7-4777-A599-C9AF1B98F5A2}" presName="thickLine" presStyleLbl="alignNode1" presStyleIdx="0" presStyleCnt="3"/>
      <dgm:spPr/>
    </dgm:pt>
    <dgm:pt modelId="{18197980-3318-437E-B71C-D6017D95F9CB}" type="pres">
      <dgm:prSet presAssocID="{774CB552-ACA7-4777-A599-C9AF1B98F5A2}" presName="horz1" presStyleCnt="0"/>
      <dgm:spPr/>
    </dgm:pt>
    <dgm:pt modelId="{26C16624-4D20-42F3-A523-02909852BA4F}" type="pres">
      <dgm:prSet presAssocID="{774CB552-ACA7-4777-A599-C9AF1B98F5A2}" presName="tx1" presStyleLbl="revTx" presStyleIdx="0" presStyleCnt="3" custLinFactNeighborY="-701"/>
      <dgm:spPr/>
    </dgm:pt>
    <dgm:pt modelId="{D757F27B-4454-425E-9D88-B82649DEFAD0}" type="pres">
      <dgm:prSet presAssocID="{774CB552-ACA7-4777-A599-C9AF1B98F5A2}" presName="vert1" presStyleCnt="0"/>
      <dgm:spPr/>
    </dgm:pt>
    <dgm:pt modelId="{A07D1F01-BE16-41F4-8CCF-D34405A1C613}" type="pres">
      <dgm:prSet presAssocID="{4DB75840-C18D-4AF0-8DA0-06208F15BD8F}" presName="thickLine" presStyleLbl="alignNode1" presStyleIdx="1" presStyleCnt="3"/>
      <dgm:spPr/>
    </dgm:pt>
    <dgm:pt modelId="{700B877E-B91B-45A9-9D4F-F88579E4C5AB}" type="pres">
      <dgm:prSet presAssocID="{4DB75840-C18D-4AF0-8DA0-06208F15BD8F}" presName="horz1" presStyleCnt="0"/>
      <dgm:spPr/>
    </dgm:pt>
    <dgm:pt modelId="{DE511CC3-D4EE-48FF-A8D8-1F64DB5DB364}" type="pres">
      <dgm:prSet presAssocID="{4DB75840-C18D-4AF0-8DA0-06208F15BD8F}" presName="tx1" presStyleLbl="revTx" presStyleIdx="1" presStyleCnt="3"/>
      <dgm:spPr/>
    </dgm:pt>
    <dgm:pt modelId="{961770CA-6D7A-486E-A4CA-33ACACDB43BF}" type="pres">
      <dgm:prSet presAssocID="{4DB75840-C18D-4AF0-8DA0-06208F15BD8F}" presName="vert1" presStyleCnt="0"/>
      <dgm:spPr/>
    </dgm:pt>
    <dgm:pt modelId="{BB9D4DA5-9080-405A-9EED-C3C70F2505CD}" type="pres">
      <dgm:prSet presAssocID="{75C5F92D-8674-48A4-B20A-DBE3D2F57260}" presName="thickLine" presStyleLbl="alignNode1" presStyleIdx="2" presStyleCnt="3"/>
      <dgm:spPr/>
    </dgm:pt>
    <dgm:pt modelId="{B94D67DF-A647-4490-95D5-F843255DE04A}" type="pres">
      <dgm:prSet presAssocID="{75C5F92D-8674-48A4-B20A-DBE3D2F57260}" presName="horz1" presStyleCnt="0"/>
      <dgm:spPr/>
    </dgm:pt>
    <dgm:pt modelId="{8E98B293-9D8A-4C57-B8B7-40799B122A74}" type="pres">
      <dgm:prSet presAssocID="{75C5F92D-8674-48A4-B20A-DBE3D2F57260}" presName="tx1" presStyleLbl="revTx" presStyleIdx="2" presStyleCnt="3"/>
      <dgm:spPr/>
    </dgm:pt>
    <dgm:pt modelId="{BA70F5F5-8DEB-4370-B2E9-4E50FF8EE106}" type="pres">
      <dgm:prSet presAssocID="{75C5F92D-8674-48A4-B20A-DBE3D2F57260}" presName="vert1" presStyleCnt="0"/>
      <dgm:spPr/>
    </dgm:pt>
  </dgm:ptLst>
  <dgm:cxnLst>
    <dgm:cxn modelId="{92475B34-2C13-4DFA-8CE3-FA242B777827}" srcId="{BE8D3FCF-0F1B-4D87-B92E-2036B9957047}" destId="{4DB75840-C18D-4AF0-8DA0-06208F15BD8F}" srcOrd="1" destOrd="0" parTransId="{331EB0EA-DDCB-4EDA-B040-B332EC8AB7E9}" sibTransId="{E98C58D2-3B18-42F8-B1C9-FECD8B6A9A54}"/>
    <dgm:cxn modelId="{369D8178-EA74-4B0C-9B54-8C02401E1A74}" srcId="{BE8D3FCF-0F1B-4D87-B92E-2036B9957047}" destId="{75C5F92D-8674-48A4-B20A-DBE3D2F57260}" srcOrd="2" destOrd="0" parTransId="{9E3762F2-B408-48CE-8D8B-EE5E172999E9}" sibTransId="{87DAEB3F-3DCE-4390-AF8D-97FD61737F7A}"/>
    <dgm:cxn modelId="{E16A9459-E635-4E58-9F17-F0A82B1CE7E7}" type="presOf" srcId="{774CB552-ACA7-4777-A599-C9AF1B98F5A2}" destId="{26C16624-4D20-42F3-A523-02909852BA4F}" srcOrd="0" destOrd="0" presId="urn:microsoft.com/office/officeart/2008/layout/LinedList"/>
    <dgm:cxn modelId="{77FB138B-FC7E-45E2-B90E-0921F33B8FC0}" type="presOf" srcId="{4DB75840-C18D-4AF0-8DA0-06208F15BD8F}" destId="{DE511CC3-D4EE-48FF-A8D8-1F64DB5DB364}" srcOrd="0" destOrd="0" presId="urn:microsoft.com/office/officeart/2008/layout/LinedList"/>
    <dgm:cxn modelId="{53CE9AE7-BB6E-470A-AFC5-FC8651452623}" type="presOf" srcId="{75C5F92D-8674-48A4-B20A-DBE3D2F57260}" destId="{8E98B293-9D8A-4C57-B8B7-40799B122A74}" srcOrd="0" destOrd="0" presId="urn:microsoft.com/office/officeart/2008/layout/LinedList"/>
    <dgm:cxn modelId="{6717D9F1-5678-4BFD-9407-EC89EE470962}" type="presOf" srcId="{BE8D3FCF-0F1B-4D87-B92E-2036B9957047}" destId="{C2DD2728-101C-41E4-932A-106320507145}" srcOrd="0" destOrd="0" presId="urn:microsoft.com/office/officeart/2008/layout/LinedList"/>
    <dgm:cxn modelId="{1B068FF4-8246-4301-BE0E-9978EC5512CA}" srcId="{BE8D3FCF-0F1B-4D87-B92E-2036B9957047}" destId="{774CB552-ACA7-4777-A599-C9AF1B98F5A2}" srcOrd="0" destOrd="0" parTransId="{3C5700B2-10E5-4977-AD95-9765DD0257B3}" sibTransId="{EC7D7351-B0B6-4A41-9224-715043CF73F8}"/>
    <dgm:cxn modelId="{B8D7399F-883B-49DD-A410-5A654016CD87}" type="presParOf" srcId="{C2DD2728-101C-41E4-932A-106320507145}" destId="{E6BDEC5F-5704-49F9-832A-5E855B7C1AE7}" srcOrd="0" destOrd="0" presId="urn:microsoft.com/office/officeart/2008/layout/LinedList"/>
    <dgm:cxn modelId="{4847EAF9-8BAA-4495-9077-A8C8AC78EB47}" type="presParOf" srcId="{C2DD2728-101C-41E4-932A-106320507145}" destId="{18197980-3318-437E-B71C-D6017D95F9CB}" srcOrd="1" destOrd="0" presId="urn:microsoft.com/office/officeart/2008/layout/LinedList"/>
    <dgm:cxn modelId="{E688F872-5550-404D-B105-095EABE2486B}" type="presParOf" srcId="{18197980-3318-437E-B71C-D6017D95F9CB}" destId="{26C16624-4D20-42F3-A523-02909852BA4F}" srcOrd="0" destOrd="0" presId="urn:microsoft.com/office/officeart/2008/layout/LinedList"/>
    <dgm:cxn modelId="{9F397C65-37DA-4024-B527-0295D74F50E8}" type="presParOf" srcId="{18197980-3318-437E-B71C-D6017D95F9CB}" destId="{D757F27B-4454-425E-9D88-B82649DEFAD0}" srcOrd="1" destOrd="0" presId="urn:microsoft.com/office/officeart/2008/layout/LinedList"/>
    <dgm:cxn modelId="{1B533F77-2841-4270-8F00-AD5D46450F56}" type="presParOf" srcId="{C2DD2728-101C-41E4-932A-106320507145}" destId="{A07D1F01-BE16-41F4-8CCF-D34405A1C613}" srcOrd="2" destOrd="0" presId="urn:microsoft.com/office/officeart/2008/layout/LinedList"/>
    <dgm:cxn modelId="{FE5882E5-4B52-48DA-A3FF-2BC6E8A5B73D}" type="presParOf" srcId="{C2DD2728-101C-41E4-932A-106320507145}" destId="{700B877E-B91B-45A9-9D4F-F88579E4C5AB}" srcOrd="3" destOrd="0" presId="urn:microsoft.com/office/officeart/2008/layout/LinedList"/>
    <dgm:cxn modelId="{4E72BC12-D652-47F6-A73A-870DD10D2FB6}" type="presParOf" srcId="{700B877E-B91B-45A9-9D4F-F88579E4C5AB}" destId="{DE511CC3-D4EE-48FF-A8D8-1F64DB5DB364}" srcOrd="0" destOrd="0" presId="urn:microsoft.com/office/officeart/2008/layout/LinedList"/>
    <dgm:cxn modelId="{F4F9C4ED-6D70-4ECD-8D3E-F5AC2C97DCF0}" type="presParOf" srcId="{700B877E-B91B-45A9-9D4F-F88579E4C5AB}" destId="{961770CA-6D7A-486E-A4CA-33ACACDB43BF}" srcOrd="1" destOrd="0" presId="urn:microsoft.com/office/officeart/2008/layout/LinedList"/>
    <dgm:cxn modelId="{BEA3F16A-0FB0-455A-BD09-0C78F4D58587}" type="presParOf" srcId="{C2DD2728-101C-41E4-932A-106320507145}" destId="{BB9D4DA5-9080-405A-9EED-C3C70F2505CD}" srcOrd="4" destOrd="0" presId="urn:microsoft.com/office/officeart/2008/layout/LinedList"/>
    <dgm:cxn modelId="{12B982F9-BE17-4383-8E33-7FB6EA032923}" type="presParOf" srcId="{C2DD2728-101C-41E4-932A-106320507145}" destId="{B94D67DF-A647-4490-95D5-F843255DE04A}" srcOrd="5" destOrd="0" presId="urn:microsoft.com/office/officeart/2008/layout/LinedList"/>
    <dgm:cxn modelId="{451987F7-89EC-4005-B229-27F0805BCA62}" type="presParOf" srcId="{B94D67DF-A647-4490-95D5-F843255DE04A}" destId="{8E98B293-9D8A-4C57-B8B7-40799B122A74}" srcOrd="0" destOrd="0" presId="urn:microsoft.com/office/officeart/2008/layout/LinedList"/>
    <dgm:cxn modelId="{B71FE62C-247C-49AC-B988-A0A02F9A2273}" type="presParOf" srcId="{B94D67DF-A647-4490-95D5-F843255DE04A}" destId="{BA70F5F5-8DEB-4370-B2E9-4E50FF8EE10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DEC5F-5704-49F9-832A-5E855B7C1AE7}">
      <dsp:nvSpPr>
        <dsp:cNvPr id="0" name=""/>
        <dsp:cNvSpPr/>
      </dsp:nvSpPr>
      <dsp:spPr>
        <a:xfrm>
          <a:off x="0" y="1593"/>
          <a:ext cx="5414009"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C16624-4D20-42F3-A523-02909852BA4F}">
      <dsp:nvSpPr>
        <dsp:cNvPr id="0" name=""/>
        <dsp:cNvSpPr/>
      </dsp:nvSpPr>
      <dsp:spPr>
        <a:xfrm>
          <a:off x="0" y="0"/>
          <a:ext cx="5414009" cy="10867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b="1" kern="1200" dirty="0">
              <a:solidFill>
                <a:srgbClr val="0070C0"/>
              </a:solidFill>
            </a:rPr>
            <a:t>DNA Structure &amp; Function</a:t>
          </a:r>
        </a:p>
        <a:p>
          <a:pPr marL="0" lvl="0" indent="0" algn="l" defTabSz="533400">
            <a:lnSpc>
              <a:spcPct val="90000"/>
            </a:lnSpc>
            <a:spcBef>
              <a:spcPct val="0"/>
            </a:spcBef>
            <a:spcAft>
              <a:spcPct val="35000"/>
            </a:spcAft>
            <a:buNone/>
          </a:pPr>
          <a:r>
            <a:rPr lang="en-US" sz="1200" b="0" i="0" kern="1200" dirty="0">
              <a:solidFill>
                <a:srgbClr val="0070C0"/>
              </a:solidFill>
            </a:rPr>
            <a:t>Inspiring Student Questions with a TWIST in DNA Modeling</a:t>
          </a:r>
        </a:p>
        <a:p>
          <a:pPr marL="0" lvl="0" indent="0" algn="l" defTabSz="533400">
            <a:lnSpc>
              <a:spcPct val="90000"/>
            </a:lnSpc>
            <a:spcBef>
              <a:spcPct val="0"/>
            </a:spcBef>
            <a:spcAft>
              <a:spcPct val="35000"/>
            </a:spcAft>
            <a:buNone/>
          </a:pPr>
          <a:r>
            <a:rPr lang="en-US" sz="1200" b="0" i="0" kern="1200" dirty="0">
              <a:solidFill>
                <a:srgbClr val="0070C0"/>
              </a:solidFill>
            </a:rPr>
            <a:t>Wednesday, April 21, 2021 at 6:00 PM Central</a:t>
          </a:r>
        </a:p>
        <a:p>
          <a:pPr marL="0" lvl="0" indent="0" algn="l" defTabSz="533400">
            <a:lnSpc>
              <a:spcPct val="90000"/>
            </a:lnSpc>
            <a:spcBef>
              <a:spcPct val="0"/>
            </a:spcBef>
            <a:spcAft>
              <a:spcPct val="35000"/>
            </a:spcAft>
            <a:buNone/>
          </a:pPr>
          <a:endParaRPr lang="en-US" sz="1200" b="0" i="0" kern="1200" dirty="0">
            <a:solidFill>
              <a:srgbClr val="0070C0"/>
            </a:solidFill>
          </a:endParaRPr>
        </a:p>
        <a:p>
          <a:pPr marL="0" lvl="0" indent="0" algn="l" defTabSz="533400">
            <a:lnSpc>
              <a:spcPct val="90000"/>
            </a:lnSpc>
            <a:spcBef>
              <a:spcPct val="0"/>
            </a:spcBef>
            <a:spcAft>
              <a:spcPct val="35000"/>
            </a:spcAft>
            <a:buNone/>
          </a:pPr>
          <a:endParaRPr lang="en-US" sz="1200" b="0" i="0" kern="1200" dirty="0">
            <a:solidFill>
              <a:srgbClr val="0070C0"/>
            </a:solidFill>
          </a:endParaRPr>
        </a:p>
        <a:p>
          <a:pPr marL="0" lvl="0" indent="0" algn="l" defTabSz="533400">
            <a:lnSpc>
              <a:spcPct val="90000"/>
            </a:lnSpc>
            <a:spcBef>
              <a:spcPct val="0"/>
            </a:spcBef>
            <a:spcAft>
              <a:spcPct val="35000"/>
            </a:spcAft>
            <a:buNone/>
          </a:pPr>
          <a:r>
            <a:rPr lang="en-US" sz="1200" b="1" i="0" kern="1200" dirty="0">
              <a:solidFill>
                <a:srgbClr val="0070C0"/>
              </a:solidFill>
            </a:rPr>
            <a:t>Biotechnology &amp; Coronavirus</a:t>
          </a:r>
        </a:p>
        <a:p>
          <a:pPr marL="0" lvl="0" indent="0" algn="l" defTabSz="533400">
            <a:lnSpc>
              <a:spcPct val="90000"/>
            </a:lnSpc>
            <a:spcBef>
              <a:spcPct val="0"/>
            </a:spcBef>
            <a:spcAft>
              <a:spcPct val="35000"/>
            </a:spcAft>
            <a:buNone/>
          </a:pPr>
          <a:r>
            <a:rPr lang="en-US" sz="1200" b="0" i="0" kern="1200" dirty="0">
              <a:solidFill>
                <a:srgbClr val="0070C0"/>
              </a:solidFill>
            </a:rPr>
            <a:t>The One Kit Wonder: Using Modeling to Teach Biotechnology Concepts</a:t>
          </a:r>
        </a:p>
        <a:p>
          <a:pPr marL="0" lvl="0" indent="0" algn="l" defTabSz="533400">
            <a:lnSpc>
              <a:spcPct val="90000"/>
            </a:lnSpc>
            <a:spcBef>
              <a:spcPct val="0"/>
            </a:spcBef>
            <a:spcAft>
              <a:spcPct val="35000"/>
            </a:spcAft>
            <a:buNone/>
          </a:pPr>
          <a:r>
            <a:rPr lang="en-US" sz="1200" b="0" i="0" kern="1200" dirty="0">
              <a:solidFill>
                <a:srgbClr val="0070C0"/>
              </a:solidFill>
            </a:rPr>
            <a:t>Wednesday, April 28, 2021 at 6:00PM Central</a:t>
          </a:r>
        </a:p>
        <a:p>
          <a:pPr marL="0" lvl="0" indent="0" algn="l" defTabSz="533400">
            <a:lnSpc>
              <a:spcPct val="90000"/>
            </a:lnSpc>
            <a:spcBef>
              <a:spcPct val="0"/>
            </a:spcBef>
            <a:spcAft>
              <a:spcPct val="35000"/>
            </a:spcAft>
            <a:buNone/>
          </a:pPr>
          <a:endParaRPr lang="en-US" sz="1200" b="0" i="0" kern="1200" dirty="0">
            <a:solidFill>
              <a:srgbClr val="0070C0"/>
            </a:solidFill>
          </a:endParaRPr>
        </a:p>
        <a:p>
          <a:pPr marL="0" lvl="0" indent="0" algn="l" defTabSz="533400">
            <a:lnSpc>
              <a:spcPct val="90000"/>
            </a:lnSpc>
            <a:spcBef>
              <a:spcPct val="0"/>
            </a:spcBef>
            <a:spcAft>
              <a:spcPct val="35000"/>
            </a:spcAft>
            <a:buNone/>
          </a:pPr>
          <a:endParaRPr lang="en-US" sz="1200" b="0" i="0" kern="1200" dirty="0">
            <a:solidFill>
              <a:srgbClr val="0070C0"/>
            </a:solidFill>
          </a:endParaRPr>
        </a:p>
        <a:p>
          <a:pPr marL="0" lvl="0" indent="0" algn="l" defTabSz="533400">
            <a:lnSpc>
              <a:spcPct val="90000"/>
            </a:lnSpc>
            <a:spcBef>
              <a:spcPct val="0"/>
            </a:spcBef>
            <a:spcAft>
              <a:spcPct val="35000"/>
            </a:spcAft>
            <a:buNone/>
          </a:pPr>
          <a:r>
            <a:rPr lang="en-US" sz="1200" b="1" i="0" kern="1200" dirty="0">
              <a:solidFill>
                <a:srgbClr val="0070C0"/>
              </a:solidFill>
            </a:rPr>
            <a:t>Join us at NSTA Engage!</a:t>
          </a:r>
        </a:p>
        <a:p>
          <a:pPr marL="0" lvl="0" indent="0" algn="l" defTabSz="533400">
            <a:lnSpc>
              <a:spcPct val="90000"/>
            </a:lnSpc>
            <a:spcBef>
              <a:spcPct val="0"/>
            </a:spcBef>
            <a:spcAft>
              <a:spcPct val="35000"/>
            </a:spcAft>
            <a:buNone/>
          </a:pPr>
          <a:r>
            <a:rPr lang="en-US" sz="1200" b="0" i="0" kern="1200" dirty="0">
              <a:solidFill>
                <a:srgbClr val="0070C0"/>
              </a:solidFill>
            </a:rPr>
            <a:t>Virtual Workshops April 29 and April 30</a:t>
          </a:r>
        </a:p>
      </dsp:txBody>
      <dsp:txXfrm>
        <a:off x="0" y="0"/>
        <a:ext cx="5414009" cy="1086772"/>
      </dsp:txXfrm>
    </dsp:sp>
    <dsp:sp modelId="{A07D1F01-BE16-41F4-8CCF-D34405A1C613}">
      <dsp:nvSpPr>
        <dsp:cNvPr id="0" name=""/>
        <dsp:cNvSpPr/>
      </dsp:nvSpPr>
      <dsp:spPr>
        <a:xfrm>
          <a:off x="0" y="1088365"/>
          <a:ext cx="5414009"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511CC3-D4EE-48FF-A8D8-1F64DB5DB364}">
      <dsp:nvSpPr>
        <dsp:cNvPr id="0" name=""/>
        <dsp:cNvSpPr/>
      </dsp:nvSpPr>
      <dsp:spPr>
        <a:xfrm>
          <a:off x="0" y="1088365"/>
          <a:ext cx="5414009" cy="10867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endParaRPr lang="en-US" sz="1200" kern="1200"/>
        </a:p>
      </dsp:txBody>
      <dsp:txXfrm>
        <a:off x="0" y="1088365"/>
        <a:ext cx="5414009" cy="1086772"/>
      </dsp:txXfrm>
    </dsp:sp>
    <dsp:sp modelId="{BB9D4DA5-9080-405A-9EED-C3C70F2505CD}">
      <dsp:nvSpPr>
        <dsp:cNvPr id="0" name=""/>
        <dsp:cNvSpPr/>
      </dsp:nvSpPr>
      <dsp:spPr>
        <a:xfrm>
          <a:off x="0" y="2175138"/>
          <a:ext cx="5414009"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98B293-9D8A-4C57-B8B7-40799B122A74}">
      <dsp:nvSpPr>
        <dsp:cNvPr id="0" name=""/>
        <dsp:cNvSpPr/>
      </dsp:nvSpPr>
      <dsp:spPr>
        <a:xfrm>
          <a:off x="0" y="2175138"/>
          <a:ext cx="5414009" cy="10867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120" tIns="198120" rIns="198120" bIns="198120" numCol="1" spcCol="1270" anchor="t" anchorCtr="0">
          <a:noAutofit/>
        </a:bodyPr>
        <a:lstStyle/>
        <a:p>
          <a:pPr marL="0" lvl="0" indent="0" algn="l" defTabSz="2311400">
            <a:lnSpc>
              <a:spcPct val="90000"/>
            </a:lnSpc>
            <a:spcBef>
              <a:spcPct val="0"/>
            </a:spcBef>
            <a:spcAft>
              <a:spcPct val="35000"/>
            </a:spcAft>
            <a:buNone/>
          </a:pPr>
          <a:endParaRPr lang="en-US" sz="5200" kern="1200"/>
        </a:p>
      </dsp:txBody>
      <dsp:txXfrm>
        <a:off x="0" y="2175138"/>
        <a:ext cx="5414009" cy="108677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pdb101.rcsb.org/motm/50"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www.rcsb.org/pdb/explore/explore.do?structureId=2zxe" TargetMode="External"/><Relationship Id="rId7" Type="http://schemas.openxmlformats.org/officeDocument/2006/relationships/hyperlink" Target="http://www.rcsb.org/pdb/explore/explore.do?structureId=3ixz" TargetMode="External"/><Relationship Id="rId2" Type="http://schemas.openxmlformats.org/officeDocument/2006/relationships/slide" Target="../slides/slide32.xml"/><Relationship Id="rId1" Type="http://schemas.openxmlformats.org/officeDocument/2006/relationships/notesMaster" Target="../notesMasters/notesMaster1.xml"/><Relationship Id="rId6" Type="http://schemas.openxmlformats.org/officeDocument/2006/relationships/hyperlink" Target="http://www.rcsb.org/pdb/explore/explore.do?structureId=3b8c" TargetMode="External"/><Relationship Id="rId5" Type="http://schemas.openxmlformats.org/officeDocument/2006/relationships/hyperlink" Target="http://www.rcsb.org/pdb/explore/explore.do?structureId=1su4" TargetMode="External"/><Relationship Id="rId4" Type="http://schemas.openxmlformats.org/officeDocument/2006/relationships/hyperlink" Target="http://pdb101.rcsb.org/motm/51"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ck12.org/c/physical-science/protein?referrer=crossref"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ck12.org/c/physical-science/energy?referrer=crossref"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err.ersjournals.com/content/22/127/58"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err.ersjournals.com/content/22/127/58#ref-9" TargetMode="External"/><Relationship Id="rId5" Type="http://schemas.openxmlformats.org/officeDocument/2006/relationships/hyperlink" Target="https://err.ersjournals.com/content/22/127/58#ref-17" TargetMode="External"/><Relationship Id="rId4" Type="http://schemas.openxmlformats.org/officeDocument/2006/relationships/hyperlink" Target="https://err.ersjournals.com/content/22/127/58#ref-16" TargetMode="Externa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c806b4b97a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c806b4b97a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c806b4b97a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c806b4b97a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Liposome: spherical-shaped vesicle composed of 1+ phospholipid bilayers - can be used as a drug delivery vehicle; micelle: aggregate of surfactant molecules dispersed in a liquid; forms a colloidal suspension; bilayer sheet: flat sheet, forms cell membrane, nucleus, membrane-bound organelles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c806b4b97a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c806b4b97a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c34ddbb2f2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c34ddbb2f2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Individual phospholipids can move within the bilayer, allowing for membrane fluidity and flexibility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c6e041d593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c6e041d593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Phospholipids, cholesterol, proteins, carbohydrates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c806b4b97a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c806b4b97a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bcbdbd257e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bcbdbd257e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Channel proteins transport substances passively through membrane; do not bind to molecules; carrier proteins transport ions and molecules through facilitated diffusion or active transport - binds to molecules; channel proteins transport materials more quickly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c806b4b97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c806b4b97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Channel proteins transport substances passively through membrane; do not bind to molecules; carrier proteins transport ions and molecules through facilitated diffusion or active transport - binds to molecules; channel proteins transport materials more quickly.</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c34ddbb2f2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c34ddbb2f2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bcbdbd257e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bcbdbd257e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Does not require energy to move substances across cell membranes; moves down the concentration gradient from an area of high concentration to an area of low concentration</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bcbdbd257e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bcbdbd257e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Aquaporins: also called water channels; Water CAN cross the cell membrane via simple diffusion, but because water is polar, the process is relatively slow; majority of water passes through aquaporin; 13 known types of AQPs in mammals; 6 found in the kidney; also in lung, exocrine glands, eye, GI organs, erythrocytes, leukocytes, adipocytes, astrocytes, skeletal muscle; also in plants &amp; microbes (bacteria, yeast)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cf0dcdde1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cf0dcdde1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c806b4b97a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c806b4b97a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AQP: 6 transmembrane a-helices; forms tetramers - each monomer acts as a water channel</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bcbdbd257e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bcbdbd257e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143d14d556d36274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143d14d556d36274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bcbdbd257e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bcbdbd257e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Put water molecules and Na+ ions inside and outside the cell to represent the following types of solutions (in the environment)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c6e041d59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c6e041d59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cedc238caa_2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cedc238caa_2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c6e041d593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c6e041d593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cedc238caa_2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cedc238caa_2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c34ddbb2f2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c34ddbb2f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c34ddbb2f2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c34ddbb2f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50">
                <a:solidFill>
                  <a:srgbClr val="5A5A5A"/>
                </a:solidFill>
                <a:highlight>
                  <a:srgbClr val="FFFFFF"/>
                </a:highlight>
              </a:rPr>
              <a:t>Potassium channels are designed to allow the flow of potassium ions across the membrane, but to block the flow of other ions--in particular, sodium ions. These channels are typically composed of two parts: the filter, which selects and allows potassium but not sodium to pass, and the gate, which opens and closes the channel based on environmental signals. The potassium channel  is comprised of four identical protein molecules that span the width of the membrane, forming a selective pore down the center. Potassium ions, shown in green, flow freely through it, at rates of up to one hundred million ions per second. But it is also remarkably selective--it allows only one sodium ion to pass for every ten thousand potassium ions.  Filter shown at the top; Gating domains shown at the bottom.</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cf0dcdde12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cf0dcdde12_0_11:notes"/>
          <p:cNvSpPr txBox="1">
            <a:spLocks noGrp="1"/>
          </p:cNvSpPr>
          <p:nvPr>
            <p:ph type="body" idx="1"/>
          </p:nvPr>
        </p:nvSpPr>
        <p:spPr>
          <a:xfrm>
            <a:off x="686421" y="4400238"/>
            <a:ext cx="5485200" cy="360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 name="Google Shape;66;gcf0dcdde12_0_11:notes"/>
          <p:cNvSpPr txBox="1">
            <a:spLocks noGrp="1"/>
          </p:cNvSpPr>
          <p:nvPr>
            <p:ph type="sldNum" idx="12"/>
          </p:nvPr>
        </p:nvSpPr>
        <p:spPr>
          <a:xfrm>
            <a:off x="3884026" y="8684926"/>
            <a:ext cx="2972400" cy="459000"/>
          </a:xfrm>
          <a:prstGeom prst="rect">
            <a:avLst/>
          </a:prstGeom>
          <a:noFill/>
          <a:ln>
            <a:noFill/>
          </a:ln>
        </p:spPr>
        <p:txBody>
          <a:bodyPr spcFirstLastPara="1" wrap="square" lIns="89600" tIns="89600" rIns="89600" bIns="896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sz="1400"/>
              <a:t>3</a:t>
            </a:fld>
            <a:endParaRPr sz="14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c34ddbb2f2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c34ddbb2f2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50">
                <a:solidFill>
                  <a:srgbClr val="5A5A5A"/>
                </a:solidFill>
                <a:highlight>
                  <a:srgbClr val="FFFFFF"/>
                </a:highlight>
              </a:rPr>
              <a:t>Glucose transporters manage the traffic of glucose across the cell's outer membrane. They act by alternating between two states. First, the transporter has an opening facing the outside of the cell, and it picks up a molecule of glucose. Then it shifts shape, and opens towards the inside, releasing glucose into the cell. Glucose transporters generally act passively: since glucose is rapidly phosphorylated by </a:t>
            </a:r>
            <a:r>
              <a:rPr lang="en" sz="1050">
                <a:solidFill>
                  <a:srgbClr val="337AC7"/>
                </a:solidFill>
                <a:highlight>
                  <a:srgbClr val="FFFFFF"/>
                </a:highlight>
                <a:uFill>
                  <a:noFill/>
                </a:uFill>
                <a:hlinkClick r:id="rId3">
                  <a:extLst>
                    <a:ext uri="{A12FA001-AC4F-418D-AE19-62706E023703}">
                      <ahyp:hlinkClr xmlns:ahyp="http://schemas.microsoft.com/office/drawing/2018/hyperlinkcolor" val="tx"/>
                    </a:ext>
                  </a:extLst>
                </a:hlinkClick>
              </a:rPr>
              <a:t>hexokinase</a:t>
            </a:r>
            <a:r>
              <a:rPr lang="en" sz="1050">
                <a:solidFill>
                  <a:srgbClr val="5A5A5A"/>
                </a:solidFill>
                <a:highlight>
                  <a:srgbClr val="FFFFFF"/>
                </a:highlight>
              </a:rPr>
              <a:t>, the concentration of free glucose in the cytoplasm is generally very low, and the higher concentration of glucose in the blood drives transport of glucose into the cell.</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c34ddbb2f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c34ddbb2f2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Active Transport: movement of molecules or substances from low to high concentration; uses energy (in the form on ATP or GTP)</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c34ddbb2f2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c34ddbb2f2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0000"/>
              </a:lnSpc>
              <a:spcBef>
                <a:spcPts val="800"/>
              </a:spcBef>
              <a:spcAft>
                <a:spcPts val="0"/>
              </a:spcAft>
              <a:buClr>
                <a:schemeClr val="dk1"/>
              </a:buClr>
              <a:buSzPts val="1100"/>
              <a:buFont typeface="Arial"/>
              <a:buNone/>
            </a:pPr>
            <a:r>
              <a:rPr lang="en" sz="1500">
                <a:solidFill>
                  <a:srgbClr val="5A5A5A"/>
                </a:solidFill>
                <a:highlight>
                  <a:srgbClr val="FFFFFF"/>
                </a:highlight>
              </a:rPr>
              <a:t>P-type Pumps</a:t>
            </a:r>
            <a:endParaRPr sz="1500">
              <a:solidFill>
                <a:srgbClr val="5A5A5A"/>
              </a:solidFill>
              <a:highlight>
                <a:srgbClr val="FFFFFF"/>
              </a:highlight>
            </a:endParaRPr>
          </a:p>
          <a:p>
            <a:pPr marL="0" lvl="0" indent="0" algn="l" rtl="0">
              <a:lnSpc>
                <a:spcPct val="115000"/>
              </a:lnSpc>
              <a:spcBef>
                <a:spcPts val="800"/>
              </a:spcBef>
              <a:spcAft>
                <a:spcPts val="0"/>
              </a:spcAft>
              <a:buNone/>
            </a:pPr>
            <a:r>
              <a:rPr lang="en" sz="1050">
                <a:solidFill>
                  <a:srgbClr val="5A5A5A"/>
                </a:solidFill>
                <a:highlight>
                  <a:srgbClr val="FFFFFF"/>
                </a:highlight>
              </a:rPr>
              <a:t>The sodium-potassium pump (shown here from PDB entry </a:t>
            </a:r>
            <a:r>
              <a:rPr lang="en" sz="1050">
                <a:solidFill>
                  <a:srgbClr val="337AC7"/>
                </a:solidFill>
                <a:highlight>
                  <a:srgbClr val="FFFFFF"/>
                </a:highlight>
                <a:uFill>
                  <a:noFill/>
                </a:uFill>
                <a:hlinkClick r:id="rId3">
                  <a:extLst>
                    <a:ext uri="{A12FA001-AC4F-418D-AE19-62706E023703}">
                      <ahyp:hlinkClr xmlns:ahyp="http://schemas.microsoft.com/office/drawing/2018/hyperlinkcolor" val="tx"/>
                    </a:ext>
                  </a:extLst>
                </a:hlinkClick>
              </a:rPr>
              <a:t>2zxe </a:t>
            </a:r>
            <a:r>
              <a:rPr lang="en" sz="1050">
                <a:solidFill>
                  <a:srgbClr val="5A5A5A"/>
                </a:solidFill>
                <a:highlight>
                  <a:srgbClr val="FFFFFF"/>
                </a:highlight>
              </a:rPr>
              <a:t>) is one of a large class of P-type ATPase pumps, so called because they all incorporate a phosphate-linked intermediate in their mechanism. Several other examples are currently available in the PDB. Many structures of the </a:t>
            </a:r>
            <a:r>
              <a:rPr lang="en" sz="1050">
                <a:solidFill>
                  <a:srgbClr val="337AC7"/>
                </a:solidFill>
                <a:highlight>
                  <a:srgbClr val="FFFFFF"/>
                </a:highlight>
                <a:uFill>
                  <a:noFill/>
                </a:uFill>
                <a:hlinkClick r:id="rId4">
                  <a:extLst>
                    <a:ext uri="{A12FA001-AC4F-418D-AE19-62706E023703}">
                      <ahyp:hlinkClr xmlns:ahyp="http://schemas.microsoft.com/office/drawing/2018/hyperlinkcolor" val="tx"/>
                    </a:ext>
                  </a:extLst>
                </a:hlinkClick>
              </a:rPr>
              <a:t>calcium pump</a:t>
            </a:r>
            <a:r>
              <a:rPr lang="en" sz="1050">
                <a:solidFill>
                  <a:srgbClr val="5A5A5A"/>
                </a:solidFill>
                <a:highlight>
                  <a:srgbClr val="FFFFFF"/>
                </a:highlight>
              </a:rPr>
              <a:t> are available (PDB entry </a:t>
            </a:r>
            <a:r>
              <a:rPr lang="en" sz="1050">
                <a:solidFill>
                  <a:srgbClr val="337AC7"/>
                </a:solidFill>
                <a:highlight>
                  <a:srgbClr val="FFFFFF"/>
                </a:highlight>
                <a:uFill>
                  <a:noFill/>
                </a:uFill>
                <a:hlinkClick r:id="rId5">
                  <a:extLst>
                    <a:ext uri="{A12FA001-AC4F-418D-AE19-62706E023703}">
                      <ahyp:hlinkClr xmlns:ahyp="http://schemas.microsoft.com/office/drawing/2018/hyperlinkcolor" val="tx"/>
                    </a:ext>
                  </a:extLst>
                </a:hlinkClick>
              </a:rPr>
              <a:t>1su4 </a:t>
            </a:r>
            <a:r>
              <a:rPr lang="en" sz="1050">
                <a:solidFill>
                  <a:srgbClr val="5A5A5A"/>
                </a:solidFill>
                <a:highlight>
                  <a:srgbClr val="FFFFFF"/>
                </a:highlight>
              </a:rPr>
              <a:t> is pictured here), showing how these pumps undergo large conformational changes through the pumping cycle. Other examples include the proton pump found in plant cell membranes (PDB entry </a:t>
            </a:r>
            <a:r>
              <a:rPr lang="en" sz="1050">
                <a:solidFill>
                  <a:srgbClr val="337AC7"/>
                </a:solidFill>
                <a:highlight>
                  <a:srgbClr val="FFFFFF"/>
                </a:highlight>
                <a:uFill>
                  <a:noFill/>
                </a:uFill>
                <a:hlinkClick r:id="rId6">
                  <a:extLst>
                    <a:ext uri="{A12FA001-AC4F-418D-AE19-62706E023703}">
                      <ahyp:hlinkClr xmlns:ahyp="http://schemas.microsoft.com/office/drawing/2018/hyperlinkcolor" val="tx"/>
                    </a:ext>
                  </a:extLst>
                </a:hlinkClick>
              </a:rPr>
              <a:t>3b8c </a:t>
            </a:r>
            <a:r>
              <a:rPr lang="en" sz="1050">
                <a:solidFill>
                  <a:srgbClr val="5A5A5A"/>
                </a:solidFill>
                <a:highlight>
                  <a:srgbClr val="FFFFFF"/>
                </a:highlight>
              </a:rPr>
              <a:t>), and a proton-potassium pump that acidifies the stomach (PDB entry </a:t>
            </a:r>
            <a:r>
              <a:rPr lang="en" sz="1050">
                <a:solidFill>
                  <a:srgbClr val="337AC7"/>
                </a:solidFill>
                <a:highlight>
                  <a:srgbClr val="FFFFFF"/>
                </a:highlight>
                <a:uFill>
                  <a:noFill/>
                </a:uFill>
                <a:hlinkClick r:id="rId7">
                  <a:extLst>
                    <a:ext uri="{A12FA001-AC4F-418D-AE19-62706E023703}">
                      <ahyp:hlinkClr xmlns:ahyp="http://schemas.microsoft.com/office/drawing/2018/hyperlinkcolor" val="tx"/>
                    </a:ext>
                  </a:extLst>
                </a:hlinkClick>
              </a:rPr>
              <a:t>3ixz </a:t>
            </a:r>
            <a:r>
              <a:rPr lang="en" sz="1050">
                <a:solidFill>
                  <a:srgbClr val="5A5A5A"/>
                </a:solidFill>
                <a:highlight>
                  <a:srgbClr val="FFFFFF"/>
                </a:highlight>
              </a:rPr>
              <a:t>, not shown here). The proton pump and the calcium pump are each composed of a single chain, whereas the pumps that transport potassium typically have a second smaller chain, shown here in turquoise. The structure of the sodium-potassium pump also has a third regulatory chain, shown here in purple.</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c34ddbb2f2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c34ddbb2f2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sodium-potassium pump uses ATP to maintain the concentration and electrical gradient across the cell membrane to facilitate nerve signal transmission.</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bcbdbd257e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bcbdbd257e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900" i="1">
                <a:solidFill>
                  <a:srgbClr val="5A5A5A"/>
                </a:solidFill>
                <a:highlight>
                  <a:srgbClr val="FFFFFF"/>
                </a:highlight>
              </a:rPr>
              <a:t>Sodium-potassium pump with potassium ions (green) in the transport sites and a phosphate analogue (yellow) in the ATP-binding site. The cell membrane is shown schematically in gray.</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cedc238caa_2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cedc238caa_2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highlight>
                  <a:srgbClr val="FFFFFF"/>
                </a:highlight>
              </a:rPr>
              <a:t>Model: 3 sodium ions bind with the </a:t>
            </a:r>
            <a:r>
              <a:rPr lang="en">
                <a:highlight>
                  <a:srgbClr val="FFFFFF"/>
                </a:highlight>
                <a:uFill>
                  <a:noFill/>
                </a:uFill>
                <a:hlinkClick r:id="rId3"/>
              </a:rPr>
              <a:t>protein</a:t>
            </a:r>
            <a:r>
              <a:rPr lang="en">
                <a:highlight>
                  <a:srgbClr val="FFFFFF"/>
                </a:highlight>
              </a:rPr>
              <a:t> pump inside the cell. The carrier protein then gets </a:t>
            </a:r>
            <a:r>
              <a:rPr lang="en">
                <a:highlight>
                  <a:srgbClr val="FFFFFF"/>
                </a:highlight>
                <a:uFill>
                  <a:noFill/>
                </a:uFill>
                <a:hlinkClick r:id="rId4"/>
              </a:rPr>
              <a:t>energy</a:t>
            </a:r>
            <a:r>
              <a:rPr lang="en">
                <a:highlight>
                  <a:srgbClr val="FFFFFF"/>
                </a:highlight>
              </a:rPr>
              <a:t> from ATP and changes shape. In doing so, it pumps the 3 Na+ ions out of the cell. At that point, 2 K+ ions from outside the cell bind to the protein pump. The potassium ions are then transported into the cell, and the process repeats.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c6e041d593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c6e041d593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c806b4b97a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c806b4b97a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CFTR is a relatively non-selective anion channel - chloride, bromide, iodide, fluoride, bicarbonate; Found on sweat glands, pancreas, GI tract, reproductive system, airways</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c806b4b97a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c806b4b97a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 TMD (Transmembrane Domain) form translocation pathway; 2 NBDs (cytoplasmic nucleotide binding domains) hydrolyze ATP; R (regulatory) domain must be phosphorylated to allow channel to open; R domain is phosphorylated → ATP binding opens the CFTR channel, and ATP hydrolysis closes it; positively-charged arg and lys residues play a role in attracting anions into pore; CFTR is a relatively non-selective anion channel - chloride, bromide, iodide, fluoride, bicarbonate; </a:t>
            </a:r>
            <a:endParaRPr/>
          </a:p>
          <a:p>
            <a:pPr marL="0" lvl="0" indent="0" algn="l" rtl="0">
              <a:spcBef>
                <a:spcPts val="0"/>
              </a:spcBef>
              <a:spcAft>
                <a:spcPts val="0"/>
              </a:spcAft>
              <a:buNone/>
            </a:pPr>
            <a:endParaRPr sz="1050">
              <a:solidFill>
                <a:schemeClr val="dk1"/>
              </a:solidFill>
              <a:highlight>
                <a:srgbClr val="FFFFFF"/>
              </a:highlight>
            </a:endParaRPr>
          </a:p>
          <a:p>
            <a:pPr marL="0" lvl="0" indent="0" algn="l" rtl="0">
              <a:spcBef>
                <a:spcPts val="0"/>
              </a:spcBef>
              <a:spcAft>
                <a:spcPts val="0"/>
              </a:spcAft>
              <a:buNone/>
            </a:pPr>
            <a:r>
              <a:rPr lang="en" sz="1050">
                <a:solidFill>
                  <a:schemeClr val="dk1"/>
                </a:solidFill>
                <a:highlight>
                  <a:srgbClr val="FFFFFF"/>
                </a:highlight>
              </a:rPr>
              <a:t>From (</a:t>
            </a:r>
            <a:r>
              <a:rPr lang="en" sz="1050" u="sng">
                <a:solidFill>
                  <a:schemeClr val="hlink"/>
                </a:solidFill>
                <a:highlight>
                  <a:srgbClr val="FFFFFF"/>
                </a:highlight>
                <a:hlinkClick r:id="rId3"/>
              </a:rPr>
              <a:t>https://err.ersjournals.com/content/22/127/58</a:t>
            </a:r>
            <a:r>
              <a:rPr lang="en" sz="1050">
                <a:solidFill>
                  <a:schemeClr val="dk1"/>
                </a:solidFill>
                <a:highlight>
                  <a:srgbClr val="FFFFFF"/>
                </a:highlight>
              </a:rPr>
              <a:t>): The CFTR protein is a cyclic adenosine monophosphate-regulated chloride ion channel composed of 1,480 amino acids [</a:t>
            </a:r>
            <a:r>
              <a:rPr lang="en" sz="1050" b="1">
                <a:solidFill>
                  <a:srgbClr val="005594"/>
                </a:solidFill>
                <a:highlight>
                  <a:srgbClr val="FFFFFF"/>
                </a:highlight>
                <a:uFill>
                  <a:noFill/>
                </a:uFill>
                <a:hlinkClick r:id="rId4">
                  <a:extLst>
                    <a:ext uri="{A12FA001-AC4F-418D-AE19-62706E023703}">
                      <ahyp:hlinkClr xmlns:ahyp="http://schemas.microsoft.com/office/drawing/2018/hyperlinkcolor" val="tx"/>
                    </a:ext>
                  </a:extLst>
                </a:hlinkClick>
              </a:rPr>
              <a:t>16</a:t>
            </a:r>
            <a:r>
              <a:rPr lang="en" sz="1050">
                <a:solidFill>
                  <a:schemeClr val="dk1"/>
                </a:solidFill>
                <a:highlight>
                  <a:srgbClr val="FFFFFF"/>
                </a:highlight>
              </a:rPr>
              <a:t>]. The channel is an ATP-binding cassette transporter and is composed of five domains: two transmembrane domains (TMD1/TMD2) that form the channel pore, one regulatory domain (R), and two nucleotide binding domains (NBD1/NBD2) [</a:t>
            </a:r>
            <a:r>
              <a:rPr lang="en" sz="1050" b="1">
                <a:solidFill>
                  <a:srgbClr val="005594"/>
                </a:solidFill>
                <a:highlight>
                  <a:srgbClr val="FFFFFF"/>
                </a:highlight>
                <a:uFill>
                  <a:noFill/>
                </a:uFill>
                <a:hlinkClick r:id="rId5">
                  <a:extLst>
                    <a:ext uri="{A12FA001-AC4F-418D-AE19-62706E023703}">
                      <ahyp:hlinkClr xmlns:ahyp="http://schemas.microsoft.com/office/drawing/2018/hyperlinkcolor" val="tx"/>
                    </a:ext>
                  </a:extLst>
                </a:hlinkClick>
              </a:rPr>
              <a:t>17</a:t>
            </a:r>
            <a:r>
              <a:rPr lang="en" sz="1050">
                <a:solidFill>
                  <a:schemeClr val="dk1"/>
                </a:solidFill>
                <a:highlight>
                  <a:srgbClr val="FFFFFF"/>
                </a:highlight>
              </a:rPr>
              <a:t>]. Classical channel opening is thought to be brought about by phosphorylation of the R domain by protein kinase A and recruitment of ATP to the nucleotide binding domains, NBD1 and NBD2. These domains dimerise (NBD1:NBD2) to open the channel pore. Upon subsequent ATP hydrolysis, the NBDs disassociate to close the channel [</a:t>
            </a:r>
            <a:r>
              <a:rPr lang="en" sz="1050" b="1">
                <a:solidFill>
                  <a:srgbClr val="005594"/>
                </a:solidFill>
                <a:highlight>
                  <a:srgbClr val="FFFFFF"/>
                </a:highlight>
                <a:uFill>
                  <a:noFill/>
                </a:uFill>
                <a:hlinkClick r:id="rId6">
                  <a:extLst>
                    <a:ext uri="{A12FA001-AC4F-418D-AE19-62706E023703}">
                      <ahyp:hlinkClr xmlns:ahyp="http://schemas.microsoft.com/office/drawing/2018/hyperlinkcolor" val="tx"/>
                    </a:ext>
                  </a:extLst>
                </a:hlinkClick>
              </a:rPr>
              <a:t>9</a:t>
            </a:r>
            <a:r>
              <a:rPr lang="en" sz="1050">
                <a:solidFill>
                  <a:schemeClr val="dk1"/>
                </a:solidFill>
                <a:highlight>
                  <a:srgbClr val="FFFFFF"/>
                </a:highlight>
              </a:rPr>
              <a:t>, </a:t>
            </a:r>
            <a:r>
              <a:rPr lang="en" sz="1050" b="1">
                <a:solidFill>
                  <a:srgbClr val="005594"/>
                </a:solidFill>
                <a:highlight>
                  <a:srgbClr val="FFFFFF"/>
                </a:highlight>
                <a:uFill>
                  <a:noFill/>
                </a:uFill>
                <a:hlinkClick r:id="rId5">
                  <a:extLst>
                    <a:ext uri="{A12FA001-AC4F-418D-AE19-62706E023703}">
                      <ahyp:hlinkClr xmlns:ahyp="http://schemas.microsoft.com/office/drawing/2018/hyperlinkcolor" val="tx"/>
                    </a:ext>
                  </a:extLst>
                </a:hlinkClick>
              </a:rPr>
              <a:t>17</a:t>
            </a:r>
            <a:r>
              <a:rPr lang="en" sz="1050">
                <a:solidFill>
                  <a:schemeClr val="dk1"/>
                </a:solidFill>
                <a:highlight>
                  <a:srgbClr val="FFFFFF"/>
                </a:highlight>
              </a:rPr>
              <a:t>]. The entire process of channel opening and closing is aptly termed channel “gating”.</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cc74f1653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cc74f1653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000"/>
              <a:t>Construction and placement of the CFTR protein in the cell membrane occurs in distinct phases. Located on the long (q) arm of chromosome 7 at position 31.2, the</a:t>
            </a:r>
            <a:r>
              <a:rPr lang="en" sz="1000" i="1"/>
              <a:t> CFTR </a:t>
            </a:r>
            <a:r>
              <a:rPr lang="en" sz="1000"/>
              <a:t>gene is comprised of 27 exons that encode its genetic sequence (1). An exon is a portion of a DNA that contains the code for a protein structure. The </a:t>
            </a:r>
            <a:r>
              <a:rPr lang="en" sz="1000" i="1"/>
              <a:t>CFTR</a:t>
            </a:r>
            <a:r>
              <a:rPr lang="en" sz="1000"/>
              <a:t> gene is transcribed into a single strand of RNA within the cell nucleus (2); regions that are not needed to make the protein are spliced out, producing the final messenger RNA (mRNA) (3). The mRNA leaves the nucleus (4) and is translated into protein by ribosomes in the endoplasmic reticulum, or ER (5). A number of proteins called chaperones (6), facilitate folding of the new CFTR protein and its to the Golgi apparatus (7) where sugars are added. The CFTR protein then travels (8) to cell surface (9).</a:t>
            </a:r>
            <a:endParaRPr sz="1000"/>
          </a:p>
          <a:p>
            <a:pPr marL="0" lvl="0" indent="0" algn="l" rtl="0">
              <a:lnSpc>
                <a:spcPct val="100000"/>
              </a:lnSpc>
              <a:spcBef>
                <a:spcPts val="1500"/>
              </a:spcBef>
              <a:spcAft>
                <a:spcPts val="0"/>
              </a:spcAft>
              <a:buNone/>
            </a:pPr>
            <a:endParaRPr sz="10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cedc238caa_2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cedc238caa_2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c806b4b97a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 name="Google Shape;478;gc806b4b97a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cedc238caa_2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cedc238caa_2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c806b4b97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c806b4b97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bcbdbd257e_1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bcbdbd257e_1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rgbClr val="666666"/>
                </a:solidFill>
              </a:rPr>
              <a:t>Most common mutation: deltaF508 (deletion of 3 nucleotides that results in loss of phenylalanine F at position 508 on protein);</a:t>
            </a:r>
            <a:endParaRPr sz="1200">
              <a:solidFill>
                <a:srgbClr val="666666"/>
              </a:solidFill>
            </a:endParaRPr>
          </a:p>
          <a:p>
            <a:pPr marL="0" lvl="0" indent="0" algn="l" rtl="0">
              <a:spcBef>
                <a:spcPts val="120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cc74f16532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cc74f16532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000" b="1" i="1">
                <a:solidFill>
                  <a:srgbClr val="0000FF"/>
                </a:solidFill>
                <a:highlight>
                  <a:srgbClr val="FFFFFF"/>
                </a:highlight>
              </a:rPr>
              <a:t>CFTR</a:t>
            </a:r>
            <a:r>
              <a:rPr lang="en" sz="1000" b="1">
                <a:solidFill>
                  <a:srgbClr val="0000FF"/>
                </a:solidFill>
                <a:highlight>
                  <a:srgbClr val="FFFFFF"/>
                </a:highlight>
              </a:rPr>
              <a:t> mutations are divided into six classes determined by the specific defect in CFTR protein synthesis, trafficking, function, or stability.</a:t>
            </a:r>
            <a:endParaRPr sz="1000" b="1">
              <a:solidFill>
                <a:srgbClr val="0000FF"/>
              </a:solidFill>
              <a:highlight>
                <a:srgbClr val="FFFFFF"/>
              </a:highlight>
            </a:endParaRPr>
          </a:p>
          <a:p>
            <a:pPr marL="0" lvl="0" indent="0" algn="l" rtl="0">
              <a:lnSpc>
                <a:spcPct val="100000"/>
              </a:lnSpc>
              <a:spcBef>
                <a:spcPts val="0"/>
              </a:spcBef>
              <a:spcAft>
                <a:spcPts val="0"/>
              </a:spcAft>
              <a:buNone/>
            </a:pPr>
            <a:r>
              <a:rPr lang="en" sz="1000">
                <a:solidFill>
                  <a:srgbClr val="FF0000"/>
                </a:solidFill>
                <a:highlight>
                  <a:srgbClr val="FFFFFF"/>
                </a:highlight>
              </a:rPr>
              <a:t>Although mutations of Classes I–III provoke more severe CF disease with absent or very weak residual CFTR activity, mutations representing Classes IV–VI lead to relatively high residual function and are associated with milder forms of CF.</a:t>
            </a:r>
            <a:endParaRPr sz="1000" b="1">
              <a:solidFill>
                <a:srgbClr val="FF0000"/>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 sz="1000" b="1"/>
              <a:t>Class 1 mutations: </a:t>
            </a:r>
            <a:r>
              <a:rPr lang="en" sz="1000"/>
              <a:t>No CFTR protein is produced. Class 1 mutations can be due to early termination of CFTR protein production or large regions of mutated CFTR DNA.</a:t>
            </a:r>
            <a:endParaRPr sz="1000"/>
          </a:p>
          <a:p>
            <a:pPr marL="0" lvl="0" indent="0" algn="l" rtl="0">
              <a:lnSpc>
                <a:spcPct val="100000"/>
              </a:lnSpc>
              <a:spcBef>
                <a:spcPts val="0"/>
              </a:spcBef>
              <a:spcAft>
                <a:spcPts val="0"/>
              </a:spcAft>
              <a:buClr>
                <a:schemeClr val="dk1"/>
              </a:buClr>
              <a:buSzPts val="1100"/>
              <a:buFont typeface="Arial"/>
              <a:buNone/>
            </a:pPr>
            <a:r>
              <a:rPr lang="en" sz="1000" b="1"/>
              <a:t>Class 2 mutations: </a:t>
            </a:r>
            <a:r>
              <a:rPr lang="en" sz="1000"/>
              <a:t>Defective trafficking of CFTR, which does not reach the surface of the cell. F508del is a class 2 mutation.</a:t>
            </a:r>
            <a:endParaRPr sz="1000"/>
          </a:p>
          <a:p>
            <a:pPr marL="0" lvl="0" indent="0" algn="l" rtl="0">
              <a:lnSpc>
                <a:spcPct val="100000"/>
              </a:lnSpc>
              <a:spcBef>
                <a:spcPts val="0"/>
              </a:spcBef>
              <a:spcAft>
                <a:spcPts val="0"/>
              </a:spcAft>
              <a:buClr>
                <a:schemeClr val="dk1"/>
              </a:buClr>
              <a:buSzPts val="1100"/>
              <a:buFont typeface="Arial"/>
              <a:buNone/>
            </a:pPr>
            <a:r>
              <a:rPr lang="en" sz="1000" b="1"/>
              <a:t>Class 3 mutations: </a:t>
            </a:r>
            <a:r>
              <a:rPr lang="en" sz="1000"/>
              <a:t>The CFTR protein reaches the cell surface but it does not function. G551D is a class 3 mutation.</a:t>
            </a:r>
            <a:endParaRPr sz="1000"/>
          </a:p>
          <a:p>
            <a:pPr marL="0" lvl="0" indent="0" algn="l" rtl="0">
              <a:lnSpc>
                <a:spcPct val="100000"/>
              </a:lnSpc>
              <a:spcBef>
                <a:spcPts val="0"/>
              </a:spcBef>
              <a:spcAft>
                <a:spcPts val="0"/>
              </a:spcAft>
              <a:buClr>
                <a:schemeClr val="dk1"/>
              </a:buClr>
              <a:buSzPts val="1100"/>
              <a:buFont typeface="Arial"/>
              <a:buNone/>
            </a:pPr>
            <a:r>
              <a:rPr lang="en" sz="1000" b="1"/>
              <a:t>Class 4 mutations: </a:t>
            </a:r>
            <a:r>
              <a:rPr lang="en" sz="1000"/>
              <a:t>The CFTR protein reaches the cell surface but chloride transport through the channel is defective.</a:t>
            </a:r>
            <a:endParaRPr sz="1000"/>
          </a:p>
          <a:p>
            <a:pPr marL="0" lvl="0" indent="0" algn="l" rtl="0">
              <a:lnSpc>
                <a:spcPct val="100000"/>
              </a:lnSpc>
              <a:spcBef>
                <a:spcPts val="0"/>
              </a:spcBef>
              <a:spcAft>
                <a:spcPts val="0"/>
              </a:spcAft>
              <a:buClr>
                <a:schemeClr val="dk1"/>
              </a:buClr>
              <a:buSzPts val="1100"/>
              <a:buFont typeface="Arial"/>
              <a:buNone/>
            </a:pPr>
            <a:r>
              <a:rPr lang="en" sz="1000" b="1"/>
              <a:t>Class 5 mutations: </a:t>
            </a:r>
            <a:r>
              <a:rPr lang="en" sz="1000"/>
              <a:t>The CFTR channel is normal but the amount of protein at the cell surface is decreased.</a:t>
            </a:r>
            <a:endParaRPr sz="1000"/>
          </a:p>
          <a:p>
            <a:pPr marL="0" lvl="0" indent="0" algn="l" rtl="0">
              <a:lnSpc>
                <a:spcPct val="100000"/>
              </a:lnSpc>
              <a:spcBef>
                <a:spcPts val="0"/>
              </a:spcBef>
              <a:spcAft>
                <a:spcPts val="0"/>
              </a:spcAft>
              <a:buClr>
                <a:schemeClr val="dk1"/>
              </a:buClr>
              <a:buSzPts val="1100"/>
              <a:buFont typeface="Arial"/>
              <a:buNone/>
            </a:pPr>
            <a:r>
              <a:rPr lang="en" sz="1000" b="1"/>
              <a:t>Class 6 mutations: </a:t>
            </a:r>
            <a:r>
              <a:rPr lang="en" sz="1000"/>
              <a:t>The CFTR channel is not stable at the cell surface so the amount of protein at the cell surface is decreased.</a:t>
            </a:r>
            <a:endParaRPr sz="1000"/>
          </a:p>
          <a:p>
            <a:pPr marL="0" lvl="0" indent="0" algn="l" rtl="0">
              <a:lnSpc>
                <a:spcPct val="100000"/>
              </a:lnSpc>
              <a:spcBef>
                <a:spcPts val="0"/>
              </a:spcBef>
              <a:spcAft>
                <a:spcPts val="0"/>
              </a:spcAft>
              <a:buNone/>
            </a:pPr>
            <a:endParaRPr sz="100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c3447c779e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5" name="Google Shape;515;gc3447c779e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Most common mutation: F508del - cells have little or no CFTR protein; Mutation classes I, II, V = absence or reduced quantity of CFTR protein at cell membrane; III, IV influence function or activity of CFTR at cell membrane;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cedc238caa_2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cedc238caa_2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Simplified model: Chloride ions are not transported across the membrane, so water is drawn into the cell, leading to thickened mucous on the surface of epithelial lung cells.</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cc74f16532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cc74f16532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More complex model: Lack of functional CFTR results in more open Na channels; More Na accumulates within cells; Water is drawn in; Mucus thickens</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806b4b97a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806b4b97a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Potentiator = increase function of CFTR channels expressed at cell surface; Correctors improve intracellular processing and delivery of mutant CFTR protein; Production correctors promote read-through of premature termination codons in mRNA, generating more production of CFTR protein</a:t>
            </a:r>
            <a:endParaRPr/>
          </a:p>
          <a:p>
            <a:pPr marL="0" lvl="0" indent="0" algn="l" rtl="0">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cc74f16532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 name="Google Shape;545;gcc74f16532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Ivacaftor - approved by FDA in 2012; helps the G551D mutation (accounts for 2-3% CFTR mutations worldwide); gating mutation. CFTR protein form the right shape so that it can traffic to the cell surface; It is a potentiator that binds to the defective protein at the cell surface and opens the chloride channel so that chloride can flow through;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cedc238caa_2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cedc238caa_2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cedc238caa_2_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cedc238caa_2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cc74f16532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 name="Google Shape;561;gcc74f16532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cc74f16532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cc74f16532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402850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96DEBD-C042-4C5F-BB5C-C89D1BD6E4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53929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c806b4b97a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c806b4b97a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c806b4b97a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c806b4b97a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take a look at these various examples of models of phospholipids. What do you notice? What do you wonder?</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bcbdbd257e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bcbdbd257e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Notes: polar, hydrophilic head (phosphate group, negatively charged); non-polar, hydrophobic tail (long fatty acid residues); amphipathic</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c806b4b97a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c806b4b97a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Follow this principle: </a:t>
            </a:r>
            <a:r>
              <a:rPr lang="en">
                <a:solidFill>
                  <a:schemeClr val="dk1"/>
                </a:solidFill>
              </a:rPr>
              <a:t>“Like attracts like” (hydrophobic vs. hydrophilic properties)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CCF9FF"/>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rgbClr val="CCF9FF"/>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39032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79466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189" lvl="0" indent="-380990">
              <a:spcBef>
                <a:spcPts val="0"/>
              </a:spcBef>
              <a:spcAft>
                <a:spcPts val="0"/>
              </a:spcAft>
              <a:buSzPts val="2400"/>
              <a:buChar char="●"/>
              <a:defRPr/>
            </a:lvl1pPr>
            <a:lvl2pPr marL="914378" lvl="1" indent="-380990">
              <a:spcBef>
                <a:spcPts val="0"/>
              </a:spcBef>
              <a:spcAft>
                <a:spcPts val="0"/>
              </a:spcAft>
              <a:buSzPts val="2400"/>
              <a:buChar char="○"/>
              <a:defRPr/>
            </a:lvl2pPr>
            <a:lvl3pPr marL="1371566" lvl="2" indent="-380990">
              <a:spcBef>
                <a:spcPts val="0"/>
              </a:spcBef>
              <a:spcAft>
                <a:spcPts val="0"/>
              </a:spcAft>
              <a:buSzPts val="2400"/>
              <a:buChar char="■"/>
              <a:defRPr/>
            </a:lvl3pPr>
            <a:lvl4pPr marL="1828754" lvl="3" indent="-380990">
              <a:spcBef>
                <a:spcPts val="0"/>
              </a:spcBef>
              <a:spcAft>
                <a:spcPts val="0"/>
              </a:spcAft>
              <a:buSzPts val="2400"/>
              <a:buChar char="●"/>
              <a:defRPr/>
            </a:lvl4pPr>
            <a:lvl5pPr marL="2285943" lvl="4" indent="-380990">
              <a:spcBef>
                <a:spcPts val="0"/>
              </a:spcBef>
              <a:spcAft>
                <a:spcPts val="0"/>
              </a:spcAft>
              <a:buSzPts val="2400"/>
              <a:buChar char="○"/>
              <a:defRPr/>
            </a:lvl5pPr>
            <a:lvl6pPr marL="2743132" lvl="5" indent="-380990">
              <a:spcBef>
                <a:spcPts val="0"/>
              </a:spcBef>
              <a:spcAft>
                <a:spcPts val="0"/>
              </a:spcAft>
              <a:buSzPts val="2400"/>
              <a:buChar char="■"/>
              <a:defRPr/>
            </a:lvl6pPr>
            <a:lvl7pPr marL="3200320" lvl="6" indent="-380990">
              <a:spcBef>
                <a:spcPts val="0"/>
              </a:spcBef>
              <a:spcAft>
                <a:spcPts val="0"/>
              </a:spcAft>
              <a:buSzPts val="2400"/>
              <a:buChar char="●"/>
              <a:defRPr/>
            </a:lvl7pPr>
            <a:lvl8pPr marL="3657509" lvl="7" indent="-380990">
              <a:spcBef>
                <a:spcPts val="0"/>
              </a:spcBef>
              <a:spcAft>
                <a:spcPts val="0"/>
              </a:spcAft>
              <a:buSzPts val="2400"/>
              <a:buChar char="○"/>
              <a:defRPr/>
            </a:lvl8pPr>
            <a:lvl9pPr marL="4114697" lvl="8" indent="-380990">
              <a:spcBef>
                <a:spcPts val="0"/>
              </a:spcBef>
              <a:spcAft>
                <a:spcPts val="0"/>
              </a:spcAft>
              <a:buSzPts val="2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20771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189" lvl="0" indent="-317492">
              <a:spcBef>
                <a:spcPts val="0"/>
              </a:spcBef>
              <a:spcAft>
                <a:spcPts val="0"/>
              </a:spcAft>
              <a:buSzPts val="1400"/>
              <a:buChar char="●"/>
              <a:defRPr sz="1400"/>
            </a:lvl1pPr>
            <a:lvl2pPr marL="914378" lvl="1" indent="-304793">
              <a:spcBef>
                <a:spcPts val="0"/>
              </a:spcBef>
              <a:spcAft>
                <a:spcPts val="0"/>
              </a:spcAft>
              <a:buSzPts val="1200"/>
              <a:buChar char="○"/>
              <a:defRPr sz="1200"/>
            </a:lvl2pPr>
            <a:lvl3pPr marL="1371566" lvl="2" indent="-304793">
              <a:spcBef>
                <a:spcPts val="0"/>
              </a:spcBef>
              <a:spcAft>
                <a:spcPts val="0"/>
              </a:spcAft>
              <a:buSzPts val="1200"/>
              <a:buChar char="■"/>
              <a:defRPr sz="1200"/>
            </a:lvl3pPr>
            <a:lvl4pPr marL="1828754" lvl="3" indent="-304793">
              <a:spcBef>
                <a:spcPts val="0"/>
              </a:spcBef>
              <a:spcAft>
                <a:spcPts val="0"/>
              </a:spcAft>
              <a:buSzPts val="1200"/>
              <a:buChar char="●"/>
              <a:defRPr sz="1200"/>
            </a:lvl4pPr>
            <a:lvl5pPr marL="2285943" lvl="4" indent="-304793">
              <a:spcBef>
                <a:spcPts val="0"/>
              </a:spcBef>
              <a:spcAft>
                <a:spcPts val="0"/>
              </a:spcAft>
              <a:buSzPts val="1200"/>
              <a:buChar char="○"/>
              <a:defRPr sz="1200"/>
            </a:lvl5pPr>
            <a:lvl6pPr marL="2743132" lvl="5" indent="-304793">
              <a:spcBef>
                <a:spcPts val="0"/>
              </a:spcBef>
              <a:spcAft>
                <a:spcPts val="0"/>
              </a:spcAft>
              <a:buSzPts val="1200"/>
              <a:buChar char="■"/>
              <a:defRPr sz="1200"/>
            </a:lvl6pPr>
            <a:lvl7pPr marL="3200320" lvl="6" indent="-304793">
              <a:spcBef>
                <a:spcPts val="0"/>
              </a:spcBef>
              <a:spcAft>
                <a:spcPts val="0"/>
              </a:spcAft>
              <a:buSzPts val="1200"/>
              <a:buChar char="●"/>
              <a:defRPr sz="1200"/>
            </a:lvl7pPr>
            <a:lvl8pPr marL="3657509" lvl="7" indent="-304793">
              <a:spcBef>
                <a:spcPts val="0"/>
              </a:spcBef>
              <a:spcAft>
                <a:spcPts val="0"/>
              </a:spcAft>
              <a:buSzPts val="1200"/>
              <a:buChar char="○"/>
              <a:defRPr sz="1200"/>
            </a:lvl8pPr>
            <a:lvl9pPr marL="4114697" lvl="8" indent="-304793">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189" lvl="0" indent="-317492">
              <a:spcBef>
                <a:spcPts val="0"/>
              </a:spcBef>
              <a:spcAft>
                <a:spcPts val="0"/>
              </a:spcAft>
              <a:buSzPts val="1400"/>
              <a:buChar char="●"/>
              <a:defRPr sz="1400"/>
            </a:lvl1pPr>
            <a:lvl2pPr marL="914378" lvl="1" indent="-304793">
              <a:spcBef>
                <a:spcPts val="0"/>
              </a:spcBef>
              <a:spcAft>
                <a:spcPts val="0"/>
              </a:spcAft>
              <a:buSzPts val="1200"/>
              <a:buChar char="○"/>
              <a:defRPr sz="1200"/>
            </a:lvl2pPr>
            <a:lvl3pPr marL="1371566" lvl="2" indent="-304793">
              <a:spcBef>
                <a:spcPts val="0"/>
              </a:spcBef>
              <a:spcAft>
                <a:spcPts val="0"/>
              </a:spcAft>
              <a:buSzPts val="1200"/>
              <a:buChar char="■"/>
              <a:defRPr sz="1200"/>
            </a:lvl3pPr>
            <a:lvl4pPr marL="1828754" lvl="3" indent="-304793">
              <a:spcBef>
                <a:spcPts val="0"/>
              </a:spcBef>
              <a:spcAft>
                <a:spcPts val="0"/>
              </a:spcAft>
              <a:buSzPts val="1200"/>
              <a:buChar char="●"/>
              <a:defRPr sz="1200"/>
            </a:lvl4pPr>
            <a:lvl5pPr marL="2285943" lvl="4" indent="-304793">
              <a:spcBef>
                <a:spcPts val="0"/>
              </a:spcBef>
              <a:spcAft>
                <a:spcPts val="0"/>
              </a:spcAft>
              <a:buSzPts val="1200"/>
              <a:buChar char="○"/>
              <a:defRPr sz="1200"/>
            </a:lvl5pPr>
            <a:lvl6pPr marL="2743132" lvl="5" indent="-304793">
              <a:spcBef>
                <a:spcPts val="0"/>
              </a:spcBef>
              <a:spcAft>
                <a:spcPts val="0"/>
              </a:spcAft>
              <a:buSzPts val="1200"/>
              <a:buChar char="■"/>
              <a:defRPr sz="1200"/>
            </a:lvl6pPr>
            <a:lvl7pPr marL="3200320" lvl="6" indent="-304793">
              <a:spcBef>
                <a:spcPts val="0"/>
              </a:spcBef>
              <a:spcAft>
                <a:spcPts val="0"/>
              </a:spcAft>
              <a:buSzPts val="1200"/>
              <a:buChar char="●"/>
              <a:defRPr sz="1200"/>
            </a:lvl7pPr>
            <a:lvl8pPr marL="3657509" lvl="7" indent="-304793">
              <a:spcBef>
                <a:spcPts val="0"/>
              </a:spcBef>
              <a:spcAft>
                <a:spcPts val="0"/>
              </a:spcAft>
              <a:buSzPts val="1200"/>
              <a:buChar char="○"/>
              <a:defRPr sz="1200"/>
            </a:lvl8pPr>
            <a:lvl9pPr marL="4114697" lvl="8" indent="-304793">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77534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48110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189" lvl="0" indent="-304793">
              <a:spcBef>
                <a:spcPts val="0"/>
              </a:spcBef>
              <a:spcAft>
                <a:spcPts val="0"/>
              </a:spcAft>
              <a:buSzPts val="1200"/>
              <a:buChar char="●"/>
              <a:defRPr sz="1200"/>
            </a:lvl1pPr>
            <a:lvl2pPr marL="914378" lvl="1" indent="-304793">
              <a:spcBef>
                <a:spcPts val="0"/>
              </a:spcBef>
              <a:spcAft>
                <a:spcPts val="0"/>
              </a:spcAft>
              <a:buSzPts val="1200"/>
              <a:buChar char="○"/>
              <a:defRPr sz="1200"/>
            </a:lvl2pPr>
            <a:lvl3pPr marL="1371566" lvl="2" indent="-304793">
              <a:spcBef>
                <a:spcPts val="0"/>
              </a:spcBef>
              <a:spcAft>
                <a:spcPts val="0"/>
              </a:spcAft>
              <a:buSzPts val="1200"/>
              <a:buChar char="■"/>
              <a:defRPr sz="1200"/>
            </a:lvl3pPr>
            <a:lvl4pPr marL="1828754" lvl="3" indent="-304793">
              <a:spcBef>
                <a:spcPts val="0"/>
              </a:spcBef>
              <a:spcAft>
                <a:spcPts val="0"/>
              </a:spcAft>
              <a:buSzPts val="1200"/>
              <a:buChar char="●"/>
              <a:defRPr sz="1200"/>
            </a:lvl4pPr>
            <a:lvl5pPr marL="2285943" lvl="4" indent="-304793">
              <a:spcBef>
                <a:spcPts val="0"/>
              </a:spcBef>
              <a:spcAft>
                <a:spcPts val="0"/>
              </a:spcAft>
              <a:buSzPts val="1200"/>
              <a:buChar char="○"/>
              <a:defRPr sz="1200"/>
            </a:lvl5pPr>
            <a:lvl6pPr marL="2743132" lvl="5" indent="-304793">
              <a:spcBef>
                <a:spcPts val="0"/>
              </a:spcBef>
              <a:spcAft>
                <a:spcPts val="0"/>
              </a:spcAft>
              <a:buSzPts val="1200"/>
              <a:buChar char="■"/>
              <a:defRPr sz="1200"/>
            </a:lvl6pPr>
            <a:lvl7pPr marL="3200320" lvl="6" indent="-304793">
              <a:spcBef>
                <a:spcPts val="0"/>
              </a:spcBef>
              <a:spcAft>
                <a:spcPts val="0"/>
              </a:spcAft>
              <a:buSzPts val="1200"/>
              <a:buChar char="●"/>
              <a:defRPr sz="1200"/>
            </a:lvl7pPr>
            <a:lvl8pPr marL="3657509" lvl="7" indent="-304793">
              <a:spcBef>
                <a:spcPts val="0"/>
              </a:spcBef>
              <a:spcAft>
                <a:spcPts val="0"/>
              </a:spcAft>
              <a:buSzPts val="1200"/>
              <a:buChar char="○"/>
              <a:defRPr sz="1200"/>
            </a:lvl8pPr>
            <a:lvl9pPr marL="4114697" lvl="8" indent="-304793">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69291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159123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189" lvl="0" indent="-380990">
              <a:spcBef>
                <a:spcPts val="0"/>
              </a:spcBef>
              <a:spcAft>
                <a:spcPts val="0"/>
              </a:spcAft>
              <a:buClr>
                <a:schemeClr val="dk1"/>
              </a:buClr>
              <a:buSzPts val="2400"/>
              <a:buChar char="●"/>
              <a:defRPr>
                <a:solidFill>
                  <a:schemeClr val="dk1"/>
                </a:solidFill>
              </a:defRPr>
            </a:lvl1pPr>
            <a:lvl2pPr marL="914378" lvl="1" indent="-380990">
              <a:spcBef>
                <a:spcPts val="0"/>
              </a:spcBef>
              <a:spcAft>
                <a:spcPts val="0"/>
              </a:spcAft>
              <a:buClr>
                <a:schemeClr val="dk1"/>
              </a:buClr>
              <a:buSzPts val="2400"/>
              <a:buChar char="○"/>
              <a:defRPr>
                <a:solidFill>
                  <a:schemeClr val="dk1"/>
                </a:solidFill>
              </a:defRPr>
            </a:lvl2pPr>
            <a:lvl3pPr marL="1371566" lvl="2" indent="-380990">
              <a:spcBef>
                <a:spcPts val="0"/>
              </a:spcBef>
              <a:spcAft>
                <a:spcPts val="0"/>
              </a:spcAft>
              <a:buClr>
                <a:schemeClr val="dk1"/>
              </a:buClr>
              <a:buSzPts val="2400"/>
              <a:buChar char="■"/>
              <a:defRPr>
                <a:solidFill>
                  <a:schemeClr val="dk1"/>
                </a:solidFill>
              </a:defRPr>
            </a:lvl3pPr>
            <a:lvl4pPr marL="1828754" lvl="3" indent="-380990">
              <a:spcBef>
                <a:spcPts val="0"/>
              </a:spcBef>
              <a:spcAft>
                <a:spcPts val="0"/>
              </a:spcAft>
              <a:buClr>
                <a:schemeClr val="dk1"/>
              </a:buClr>
              <a:buSzPts val="2400"/>
              <a:buChar char="●"/>
              <a:defRPr>
                <a:solidFill>
                  <a:schemeClr val="dk1"/>
                </a:solidFill>
              </a:defRPr>
            </a:lvl4pPr>
            <a:lvl5pPr marL="2285943" lvl="4" indent="-380990">
              <a:spcBef>
                <a:spcPts val="0"/>
              </a:spcBef>
              <a:spcAft>
                <a:spcPts val="0"/>
              </a:spcAft>
              <a:buClr>
                <a:schemeClr val="dk1"/>
              </a:buClr>
              <a:buSzPts val="2400"/>
              <a:buChar char="○"/>
              <a:defRPr>
                <a:solidFill>
                  <a:schemeClr val="dk1"/>
                </a:solidFill>
              </a:defRPr>
            </a:lvl5pPr>
            <a:lvl6pPr marL="2743132" lvl="5" indent="-380990">
              <a:spcBef>
                <a:spcPts val="0"/>
              </a:spcBef>
              <a:spcAft>
                <a:spcPts val="0"/>
              </a:spcAft>
              <a:buClr>
                <a:schemeClr val="dk1"/>
              </a:buClr>
              <a:buSzPts val="2400"/>
              <a:buChar char="■"/>
              <a:defRPr>
                <a:solidFill>
                  <a:schemeClr val="dk1"/>
                </a:solidFill>
              </a:defRPr>
            </a:lvl6pPr>
            <a:lvl7pPr marL="3200320" lvl="6" indent="-380990">
              <a:spcBef>
                <a:spcPts val="0"/>
              </a:spcBef>
              <a:spcAft>
                <a:spcPts val="0"/>
              </a:spcAft>
              <a:buClr>
                <a:schemeClr val="dk1"/>
              </a:buClr>
              <a:buSzPts val="2400"/>
              <a:buChar char="●"/>
              <a:defRPr>
                <a:solidFill>
                  <a:schemeClr val="dk1"/>
                </a:solidFill>
              </a:defRPr>
            </a:lvl7pPr>
            <a:lvl8pPr marL="3657509" lvl="7" indent="-380990">
              <a:spcBef>
                <a:spcPts val="0"/>
              </a:spcBef>
              <a:spcAft>
                <a:spcPts val="0"/>
              </a:spcAft>
              <a:buClr>
                <a:schemeClr val="dk1"/>
              </a:buClr>
              <a:buSzPts val="2400"/>
              <a:buChar char="○"/>
              <a:defRPr>
                <a:solidFill>
                  <a:schemeClr val="dk1"/>
                </a:solidFill>
              </a:defRPr>
            </a:lvl8pPr>
            <a:lvl9pPr marL="4114697" lvl="8" indent="-380990">
              <a:spcBef>
                <a:spcPts val="0"/>
              </a:spcBef>
              <a:spcAft>
                <a:spcPts val="0"/>
              </a:spcAft>
              <a:buClr>
                <a:schemeClr val="dk1"/>
              </a:buClr>
              <a:buSzPts val="2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766091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189" lvl="0" indent="-228594">
              <a:lnSpc>
                <a:spcPct val="100000"/>
              </a:lnSpc>
              <a:spcBef>
                <a:spcPts val="0"/>
              </a:spcBef>
              <a:spcAft>
                <a:spcPts val="0"/>
              </a:spcAft>
              <a:buSzPts val="24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3796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81000">
              <a:spcBef>
                <a:spcPts val="0"/>
              </a:spcBef>
              <a:spcAft>
                <a:spcPts val="0"/>
              </a:spcAft>
              <a:buSzPts val="2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189" lvl="0" indent="-380990" algn="ctr">
              <a:spcBef>
                <a:spcPts val="0"/>
              </a:spcBef>
              <a:spcAft>
                <a:spcPts val="0"/>
              </a:spcAft>
              <a:buSzPts val="2400"/>
              <a:buChar char="●"/>
              <a:defRPr/>
            </a:lvl1pPr>
            <a:lvl2pPr marL="914378" lvl="1" indent="-380990" algn="ctr">
              <a:spcBef>
                <a:spcPts val="0"/>
              </a:spcBef>
              <a:spcAft>
                <a:spcPts val="0"/>
              </a:spcAft>
              <a:buSzPts val="2400"/>
              <a:buChar char="○"/>
              <a:defRPr/>
            </a:lvl2pPr>
            <a:lvl3pPr marL="1371566" lvl="2" indent="-380990" algn="ctr">
              <a:spcBef>
                <a:spcPts val="0"/>
              </a:spcBef>
              <a:spcAft>
                <a:spcPts val="0"/>
              </a:spcAft>
              <a:buSzPts val="2400"/>
              <a:buChar char="■"/>
              <a:defRPr/>
            </a:lvl3pPr>
            <a:lvl4pPr marL="1828754" lvl="3" indent="-380990" algn="ctr">
              <a:spcBef>
                <a:spcPts val="0"/>
              </a:spcBef>
              <a:spcAft>
                <a:spcPts val="0"/>
              </a:spcAft>
              <a:buSzPts val="2400"/>
              <a:buChar char="●"/>
              <a:defRPr/>
            </a:lvl4pPr>
            <a:lvl5pPr marL="2285943" lvl="4" indent="-380990" algn="ctr">
              <a:spcBef>
                <a:spcPts val="0"/>
              </a:spcBef>
              <a:spcAft>
                <a:spcPts val="0"/>
              </a:spcAft>
              <a:buSzPts val="2400"/>
              <a:buChar char="○"/>
              <a:defRPr/>
            </a:lvl5pPr>
            <a:lvl6pPr marL="2743132" lvl="5" indent="-380990" algn="ctr">
              <a:spcBef>
                <a:spcPts val="0"/>
              </a:spcBef>
              <a:spcAft>
                <a:spcPts val="0"/>
              </a:spcAft>
              <a:buSzPts val="2400"/>
              <a:buChar char="■"/>
              <a:defRPr/>
            </a:lvl6pPr>
            <a:lvl7pPr marL="3200320" lvl="6" indent="-380990" algn="ctr">
              <a:spcBef>
                <a:spcPts val="0"/>
              </a:spcBef>
              <a:spcAft>
                <a:spcPts val="0"/>
              </a:spcAft>
              <a:buSzPts val="2400"/>
              <a:buChar char="●"/>
              <a:defRPr/>
            </a:lvl7pPr>
            <a:lvl8pPr marL="3657509" lvl="7" indent="-380990" algn="ctr">
              <a:spcBef>
                <a:spcPts val="0"/>
              </a:spcBef>
              <a:spcAft>
                <a:spcPts val="0"/>
              </a:spcAft>
              <a:buSzPts val="2400"/>
              <a:buChar char="○"/>
              <a:defRPr/>
            </a:lvl8pPr>
            <a:lvl9pPr marL="4114697" lvl="8" indent="-380990" algn="ctr">
              <a:spcBef>
                <a:spcPts val="0"/>
              </a:spcBef>
              <a:spcAft>
                <a:spcPts val="0"/>
              </a:spcAft>
              <a:buSzPts val="2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17734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797204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F779E-C4CF-4C44-BF82-34297CACCE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410FB8-889E-4D6D-910B-04F2D1A88B69}"/>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4AFAB7-4BD8-4F49-AF8A-8A27E7810792}"/>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7B2356-0902-420F-BF19-A4FF62F7E76B}"/>
              </a:ext>
            </a:extLst>
          </p:cNvPr>
          <p:cNvSpPr>
            <a:spLocks noGrp="1"/>
          </p:cNvSpPr>
          <p:nvPr>
            <p:ph type="dt" sz="half" idx="10"/>
          </p:nvPr>
        </p:nvSpPr>
        <p:spPr/>
        <p:txBody>
          <a:bodyPr/>
          <a:lstStyle/>
          <a:p>
            <a:fld id="{3007D912-F9E3-44A0-BEBD-C09BB8C3C460}" type="datetimeFigureOut">
              <a:rPr lang="en-GB" smtClean="0"/>
              <a:t>13/04/2021</a:t>
            </a:fld>
            <a:endParaRPr lang="en-GB"/>
          </a:p>
        </p:txBody>
      </p:sp>
      <p:sp>
        <p:nvSpPr>
          <p:cNvPr id="6" name="Footer Placeholder 5">
            <a:extLst>
              <a:ext uri="{FF2B5EF4-FFF2-40B4-BE49-F238E27FC236}">
                <a16:creationId xmlns:a16="http://schemas.microsoft.com/office/drawing/2014/main" id="{94336C01-8AE4-4352-B679-FD13531450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C7B77F-78E9-45DD-9BB1-2033CC55584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680526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81000">
              <a:spcBef>
                <a:spcPts val="0"/>
              </a:spcBef>
              <a:spcAft>
                <a:spcPts val="0"/>
              </a:spcAft>
              <a:buClr>
                <a:schemeClr val="dk1"/>
              </a:buClr>
              <a:buSzPts val="2400"/>
              <a:buChar char="●"/>
              <a:defRPr>
                <a:solidFill>
                  <a:schemeClr val="dk1"/>
                </a:solidFill>
              </a:defRPr>
            </a:lvl1pPr>
            <a:lvl2pPr marL="914400" lvl="1" indent="-381000">
              <a:spcBef>
                <a:spcPts val="0"/>
              </a:spcBef>
              <a:spcAft>
                <a:spcPts val="0"/>
              </a:spcAft>
              <a:buClr>
                <a:schemeClr val="dk1"/>
              </a:buClr>
              <a:buSzPts val="2400"/>
              <a:buChar char="○"/>
              <a:defRPr>
                <a:solidFill>
                  <a:schemeClr val="dk1"/>
                </a:solidFill>
              </a:defRPr>
            </a:lvl2pPr>
            <a:lvl3pPr marL="1371600" lvl="2" indent="-381000">
              <a:spcBef>
                <a:spcPts val="0"/>
              </a:spcBef>
              <a:spcAft>
                <a:spcPts val="0"/>
              </a:spcAft>
              <a:buClr>
                <a:schemeClr val="dk1"/>
              </a:buClr>
              <a:buSzPts val="2400"/>
              <a:buChar char="■"/>
              <a:defRPr>
                <a:solidFill>
                  <a:schemeClr val="dk1"/>
                </a:solidFill>
              </a:defRPr>
            </a:lvl3pPr>
            <a:lvl4pPr marL="1828800" lvl="3" indent="-381000">
              <a:spcBef>
                <a:spcPts val="0"/>
              </a:spcBef>
              <a:spcAft>
                <a:spcPts val="0"/>
              </a:spcAft>
              <a:buClr>
                <a:schemeClr val="dk1"/>
              </a:buClr>
              <a:buSzPts val="2400"/>
              <a:buChar char="●"/>
              <a:defRPr>
                <a:solidFill>
                  <a:schemeClr val="dk1"/>
                </a:solidFill>
              </a:defRPr>
            </a:lvl4pPr>
            <a:lvl5pPr marL="2286000" lvl="4" indent="-381000">
              <a:spcBef>
                <a:spcPts val="0"/>
              </a:spcBef>
              <a:spcAft>
                <a:spcPts val="0"/>
              </a:spcAft>
              <a:buClr>
                <a:schemeClr val="dk1"/>
              </a:buClr>
              <a:buSzPts val="2400"/>
              <a:buChar char="○"/>
              <a:defRPr>
                <a:solidFill>
                  <a:schemeClr val="dk1"/>
                </a:solidFill>
              </a:defRPr>
            </a:lvl5pPr>
            <a:lvl6pPr marL="2743200" lvl="5" indent="-381000">
              <a:spcBef>
                <a:spcPts val="0"/>
              </a:spcBef>
              <a:spcAft>
                <a:spcPts val="0"/>
              </a:spcAft>
              <a:buClr>
                <a:schemeClr val="dk1"/>
              </a:buClr>
              <a:buSzPts val="2400"/>
              <a:buChar char="■"/>
              <a:defRPr>
                <a:solidFill>
                  <a:schemeClr val="dk1"/>
                </a:solidFill>
              </a:defRPr>
            </a:lvl6pPr>
            <a:lvl7pPr marL="3200400" lvl="6" indent="-381000">
              <a:spcBef>
                <a:spcPts val="0"/>
              </a:spcBef>
              <a:spcAft>
                <a:spcPts val="0"/>
              </a:spcAft>
              <a:buClr>
                <a:schemeClr val="dk1"/>
              </a:buClr>
              <a:buSzPts val="2400"/>
              <a:buChar char="●"/>
              <a:defRPr>
                <a:solidFill>
                  <a:schemeClr val="dk1"/>
                </a:solidFill>
              </a:defRPr>
            </a:lvl7pPr>
            <a:lvl8pPr marL="3657600" lvl="7" indent="-381000">
              <a:spcBef>
                <a:spcPts val="0"/>
              </a:spcBef>
              <a:spcAft>
                <a:spcPts val="0"/>
              </a:spcAft>
              <a:buClr>
                <a:schemeClr val="dk1"/>
              </a:buClr>
              <a:buSzPts val="2400"/>
              <a:buChar char="○"/>
              <a:defRPr>
                <a:solidFill>
                  <a:schemeClr val="dk1"/>
                </a:solidFill>
              </a:defRPr>
            </a:lvl8pPr>
            <a:lvl9pPr marL="4114800" lvl="8" indent="-381000">
              <a:spcBef>
                <a:spcPts val="0"/>
              </a:spcBef>
              <a:spcAft>
                <a:spcPts val="0"/>
              </a:spcAft>
              <a:buClr>
                <a:schemeClr val="dk1"/>
              </a:buClr>
              <a:buSzPts val="2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81000" algn="ctr">
              <a:spcBef>
                <a:spcPts val="0"/>
              </a:spcBef>
              <a:spcAft>
                <a:spcPts val="0"/>
              </a:spcAft>
              <a:buSzPts val="2400"/>
              <a:buChar char="●"/>
              <a:defRPr/>
            </a:lvl1pPr>
            <a:lvl2pPr marL="914400" lvl="1" indent="-381000" algn="ctr">
              <a:spcBef>
                <a:spcPts val="0"/>
              </a:spcBef>
              <a:spcAft>
                <a:spcPts val="0"/>
              </a:spcAft>
              <a:buSzPts val="2400"/>
              <a:buChar char="○"/>
              <a:defRPr/>
            </a:lvl2pPr>
            <a:lvl3pPr marL="1371600" lvl="2" indent="-381000" algn="ctr">
              <a:spcBef>
                <a:spcPts val="0"/>
              </a:spcBef>
              <a:spcAft>
                <a:spcPts val="0"/>
              </a:spcAft>
              <a:buSzPts val="2400"/>
              <a:buChar char="■"/>
              <a:defRPr/>
            </a:lvl3pPr>
            <a:lvl4pPr marL="1828800" lvl="3" indent="-381000" algn="ctr">
              <a:spcBef>
                <a:spcPts val="0"/>
              </a:spcBef>
              <a:spcAft>
                <a:spcPts val="0"/>
              </a:spcAft>
              <a:buSzPts val="2400"/>
              <a:buChar char="●"/>
              <a:defRPr/>
            </a:lvl4pPr>
            <a:lvl5pPr marL="2286000" lvl="4" indent="-381000" algn="ctr">
              <a:spcBef>
                <a:spcPts val="0"/>
              </a:spcBef>
              <a:spcAft>
                <a:spcPts val="0"/>
              </a:spcAft>
              <a:buSzPts val="2400"/>
              <a:buChar char="○"/>
              <a:defRPr/>
            </a:lvl5pPr>
            <a:lvl6pPr marL="2743200" lvl="5" indent="-381000" algn="ctr">
              <a:spcBef>
                <a:spcPts val="0"/>
              </a:spcBef>
              <a:spcAft>
                <a:spcPts val="0"/>
              </a:spcAft>
              <a:buSzPts val="2400"/>
              <a:buChar char="■"/>
              <a:defRPr/>
            </a:lvl6pPr>
            <a:lvl7pPr marL="3200400" lvl="6" indent="-381000" algn="ctr">
              <a:spcBef>
                <a:spcPts val="0"/>
              </a:spcBef>
              <a:spcAft>
                <a:spcPts val="0"/>
              </a:spcAft>
              <a:buSzPts val="2400"/>
              <a:buChar char="●"/>
              <a:defRPr/>
            </a:lvl7pPr>
            <a:lvl8pPr marL="3657600" lvl="7" indent="-381000" algn="ctr">
              <a:spcBef>
                <a:spcPts val="0"/>
              </a:spcBef>
              <a:spcAft>
                <a:spcPts val="0"/>
              </a:spcAft>
              <a:buSzPts val="2400"/>
              <a:buChar char="○"/>
              <a:defRPr/>
            </a:lvl8pPr>
            <a:lvl9pPr marL="4114800" lvl="8" indent="-381000" algn="ctr">
              <a:spcBef>
                <a:spcPts val="0"/>
              </a:spcBef>
              <a:spcAft>
                <a:spcPts val="0"/>
              </a:spcAft>
              <a:buSzPts val="2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rgbClr val="CCF9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3200"/>
              <a:buNone/>
              <a:defRPr sz="3200" b="1">
                <a:solidFill>
                  <a:schemeClr val="dk2"/>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81000">
              <a:lnSpc>
                <a:spcPct val="115000"/>
              </a:lnSpc>
              <a:spcBef>
                <a:spcPts val="0"/>
              </a:spcBef>
              <a:spcAft>
                <a:spcPts val="0"/>
              </a:spcAft>
              <a:buClr>
                <a:srgbClr val="666666"/>
              </a:buClr>
              <a:buSzPts val="2400"/>
              <a:buChar char="●"/>
              <a:defRPr sz="2400">
                <a:solidFill>
                  <a:srgbClr val="666666"/>
                </a:solidFill>
              </a:defRPr>
            </a:lvl1pPr>
            <a:lvl2pPr marL="914400" lvl="1" indent="-381000">
              <a:lnSpc>
                <a:spcPct val="115000"/>
              </a:lnSpc>
              <a:spcBef>
                <a:spcPts val="0"/>
              </a:spcBef>
              <a:spcAft>
                <a:spcPts val="0"/>
              </a:spcAft>
              <a:buClr>
                <a:srgbClr val="666666"/>
              </a:buClr>
              <a:buSzPts val="2400"/>
              <a:buChar char="○"/>
              <a:defRPr sz="2400">
                <a:solidFill>
                  <a:srgbClr val="666666"/>
                </a:solidFill>
              </a:defRPr>
            </a:lvl2pPr>
            <a:lvl3pPr marL="1371600" lvl="2" indent="-381000">
              <a:lnSpc>
                <a:spcPct val="115000"/>
              </a:lnSpc>
              <a:spcBef>
                <a:spcPts val="0"/>
              </a:spcBef>
              <a:spcAft>
                <a:spcPts val="0"/>
              </a:spcAft>
              <a:buClr>
                <a:srgbClr val="666666"/>
              </a:buClr>
              <a:buSzPts val="2400"/>
              <a:buChar char="■"/>
              <a:defRPr sz="2400">
                <a:solidFill>
                  <a:srgbClr val="666666"/>
                </a:solidFill>
              </a:defRPr>
            </a:lvl3pPr>
            <a:lvl4pPr marL="1828800" lvl="3" indent="-381000">
              <a:lnSpc>
                <a:spcPct val="115000"/>
              </a:lnSpc>
              <a:spcBef>
                <a:spcPts val="0"/>
              </a:spcBef>
              <a:spcAft>
                <a:spcPts val="0"/>
              </a:spcAft>
              <a:buClr>
                <a:srgbClr val="666666"/>
              </a:buClr>
              <a:buSzPts val="2400"/>
              <a:buChar char="●"/>
              <a:defRPr sz="2400">
                <a:solidFill>
                  <a:srgbClr val="666666"/>
                </a:solidFill>
              </a:defRPr>
            </a:lvl4pPr>
            <a:lvl5pPr marL="2286000" lvl="4" indent="-381000">
              <a:lnSpc>
                <a:spcPct val="115000"/>
              </a:lnSpc>
              <a:spcBef>
                <a:spcPts val="0"/>
              </a:spcBef>
              <a:spcAft>
                <a:spcPts val="0"/>
              </a:spcAft>
              <a:buClr>
                <a:srgbClr val="666666"/>
              </a:buClr>
              <a:buSzPts val="2400"/>
              <a:buChar char="○"/>
              <a:defRPr sz="2400">
                <a:solidFill>
                  <a:srgbClr val="666666"/>
                </a:solidFill>
              </a:defRPr>
            </a:lvl5pPr>
            <a:lvl6pPr marL="2743200" lvl="5" indent="-381000">
              <a:lnSpc>
                <a:spcPct val="115000"/>
              </a:lnSpc>
              <a:spcBef>
                <a:spcPts val="0"/>
              </a:spcBef>
              <a:spcAft>
                <a:spcPts val="0"/>
              </a:spcAft>
              <a:buClr>
                <a:srgbClr val="666666"/>
              </a:buClr>
              <a:buSzPts val="2400"/>
              <a:buChar char="■"/>
              <a:defRPr sz="2400">
                <a:solidFill>
                  <a:srgbClr val="666666"/>
                </a:solidFill>
              </a:defRPr>
            </a:lvl6pPr>
            <a:lvl7pPr marL="3200400" lvl="6" indent="-381000">
              <a:lnSpc>
                <a:spcPct val="115000"/>
              </a:lnSpc>
              <a:spcBef>
                <a:spcPts val="0"/>
              </a:spcBef>
              <a:spcAft>
                <a:spcPts val="0"/>
              </a:spcAft>
              <a:buClr>
                <a:srgbClr val="666666"/>
              </a:buClr>
              <a:buSzPts val="2400"/>
              <a:buChar char="●"/>
              <a:defRPr sz="2400">
                <a:solidFill>
                  <a:srgbClr val="666666"/>
                </a:solidFill>
              </a:defRPr>
            </a:lvl7pPr>
            <a:lvl8pPr marL="3657600" lvl="7" indent="-381000">
              <a:lnSpc>
                <a:spcPct val="115000"/>
              </a:lnSpc>
              <a:spcBef>
                <a:spcPts val="0"/>
              </a:spcBef>
              <a:spcAft>
                <a:spcPts val="0"/>
              </a:spcAft>
              <a:buClr>
                <a:srgbClr val="666666"/>
              </a:buClr>
              <a:buSzPts val="2400"/>
              <a:buChar char="○"/>
              <a:defRPr sz="2400">
                <a:solidFill>
                  <a:srgbClr val="666666"/>
                </a:solidFill>
              </a:defRPr>
            </a:lvl8pPr>
            <a:lvl9pPr marL="4114800" lvl="8" indent="-381000">
              <a:lnSpc>
                <a:spcPct val="115000"/>
              </a:lnSpc>
              <a:spcBef>
                <a:spcPts val="0"/>
              </a:spcBef>
              <a:spcAft>
                <a:spcPts val="0"/>
              </a:spcAft>
              <a:buClr>
                <a:srgbClr val="666666"/>
              </a:buClr>
              <a:buSzPts val="2400"/>
              <a:buChar char="■"/>
              <a:defRPr sz="2400">
                <a:solidFill>
                  <a:srgbClr val="666666"/>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3200"/>
              <a:buNone/>
              <a:defRPr sz="3200" b="1">
                <a:solidFill>
                  <a:schemeClr val="dk2"/>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81000">
              <a:lnSpc>
                <a:spcPct val="115000"/>
              </a:lnSpc>
              <a:spcBef>
                <a:spcPts val="0"/>
              </a:spcBef>
              <a:spcAft>
                <a:spcPts val="0"/>
              </a:spcAft>
              <a:buClr>
                <a:srgbClr val="666666"/>
              </a:buClr>
              <a:buSzPts val="2400"/>
              <a:buChar char="●"/>
              <a:defRPr sz="2400">
                <a:solidFill>
                  <a:srgbClr val="666666"/>
                </a:solidFill>
              </a:defRPr>
            </a:lvl1pPr>
            <a:lvl2pPr marL="914400" lvl="1" indent="-381000">
              <a:lnSpc>
                <a:spcPct val="115000"/>
              </a:lnSpc>
              <a:spcBef>
                <a:spcPts val="0"/>
              </a:spcBef>
              <a:spcAft>
                <a:spcPts val="0"/>
              </a:spcAft>
              <a:buClr>
                <a:srgbClr val="666666"/>
              </a:buClr>
              <a:buSzPts val="2400"/>
              <a:buChar char="○"/>
              <a:defRPr sz="2400">
                <a:solidFill>
                  <a:srgbClr val="666666"/>
                </a:solidFill>
              </a:defRPr>
            </a:lvl2pPr>
            <a:lvl3pPr marL="1371600" lvl="2" indent="-381000">
              <a:lnSpc>
                <a:spcPct val="115000"/>
              </a:lnSpc>
              <a:spcBef>
                <a:spcPts val="0"/>
              </a:spcBef>
              <a:spcAft>
                <a:spcPts val="0"/>
              </a:spcAft>
              <a:buClr>
                <a:srgbClr val="666666"/>
              </a:buClr>
              <a:buSzPts val="2400"/>
              <a:buChar char="■"/>
              <a:defRPr sz="2400">
                <a:solidFill>
                  <a:srgbClr val="666666"/>
                </a:solidFill>
              </a:defRPr>
            </a:lvl3pPr>
            <a:lvl4pPr marL="1828800" lvl="3" indent="-381000">
              <a:lnSpc>
                <a:spcPct val="115000"/>
              </a:lnSpc>
              <a:spcBef>
                <a:spcPts val="0"/>
              </a:spcBef>
              <a:spcAft>
                <a:spcPts val="0"/>
              </a:spcAft>
              <a:buClr>
                <a:srgbClr val="666666"/>
              </a:buClr>
              <a:buSzPts val="2400"/>
              <a:buChar char="●"/>
              <a:defRPr sz="2400">
                <a:solidFill>
                  <a:srgbClr val="666666"/>
                </a:solidFill>
              </a:defRPr>
            </a:lvl4pPr>
            <a:lvl5pPr marL="2286000" lvl="4" indent="-381000">
              <a:lnSpc>
                <a:spcPct val="115000"/>
              </a:lnSpc>
              <a:spcBef>
                <a:spcPts val="0"/>
              </a:spcBef>
              <a:spcAft>
                <a:spcPts val="0"/>
              </a:spcAft>
              <a:buClr>
                <a:srgbClr val="666666"/>
              </a:buClr>
              <a:buSzPts val="2400"/>
              <a:buChar char="○"/>
              <a:defRPr sz="2400">
                <a:solidFill>
                  <a:srgbClr val="666666"/>
                </a:solidFill>
              </a:defRPr>
            </a:lvl5pPr>
            <a:lvl6pPr marL="2743200" lvl="5" indent="-381000">
              <a:lnSpc>
                <a:spcPct val="115000"/>
              </a:lnSpc>
              <a:spcBef>
                <a:spcPts val="0"/>
              </a:spcBef>
              <a:spcAft>
                <a:spcPts val="0"/>
              </a:spcAft>
              <a:buClr>
                <a:srgbClr val="666666"/>
              </a:buClr>
              <a:buSzPts val="2400"/>
              <a:buChar char="■"/>
              <a:defRPr sz="2400">
                <a:solidFill>
                  <a:srgbClr val="666666"/>
                </a:solidFill>
              </a:defRPr>
            </a:lvl6pPr>
            <a:lvl7pPr marL="3200400" lvl="6" indent="-381000">
              <a:lnSpc>
                <a:spcPct val="115000"/>
              </a:lnSpc>
              <a:spcBef>
                <a:spcPts val="0"/>
              </a:spcBef>
              <a:spcAft>
                <a:spcPts val="0"/>
              </a:spcAft>
              <a:buClr>
                <a:srgbClr val="666666"/>
              </a:buClr>
              <a:buSzPts val="2400"/>
              <a:buChar char="●"/>
              <a:defRPr sz="2400">
                <a:solidFill>
                  <a:srgbClr val="666666"/>
                </a:solidFill>
              </a:defRPr>
            </a:lvl7pPr>
            <a:lvl8pPr marL="3657600" lvl="7" indent="-381000">
              <a:lnSpc>
                <a:spcPct val="115000"/>
              </a:lnSpc>
              <a:spcBef>
                <a:spcPts val="0"/>
              </a:spcBef>
              <a:spcAft>
                <a:spcPts val="0"/>
              </a:spcAft>
              <a:buClr>
                <a:srgbClr val="666666"/>
              </a:buClr>
              <a:buSzPts val="2400"/>
              <a:buChar char="○"/>
              <a:defRPr sz="2400">
                <a:solidFill>
                  <a:srgbClr val="666666"/>
                </a:solidFill>
              </a:defRPr>
            </a:lvl8pPr>
            <a:lvl9pPr marL="4114800" lvl="8" indent="-381000">
              <a:lnSpc>
                <a:spcPct val="115000"/>
              </a:lnSpc>
              <a:spcBef>
                <a:spcPts val="0"/>
              </a:spcBef>
              <a:spcAft>
                <a:spcPts val="0"/>
              </a:spcAft>
              <a:buClr>
                <a:srgbClr val="666666"/>
              </a:buClr>
              <a:buSzPts val="2400"/>
              <a:buChar char="■"/>
              <a:defRPr sz="2400">
                <a:solidFill>
                  <a:srgbClr val="666666"/>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0992562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comments" Target="../comments/comment1.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27.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31.jpg"/><Relationship Id="rId4" Type="http://schemas.openxmlformats.org/officeDocument/2006/relationships/image" Target="../media/image30.jp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7" Type="http://schemas.microsoft.com/office/2007/relationships/hdphoto" Target="../media/hdphoto1.wdp"/><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50.jpg"/><Relationship Id="rId7" Type="http://schemas.openxmlformats.org/officeDocument/2006/relationships/image" Target="../media/image54.jpg"/><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53.jpg"/><Relationship Id="rId11" Type="http://schemas.openxmlformats.org/officeDocument/2006/relationships/comments" Target="../comments/comment3.xml"/><Relationship Id="rId5" Type="http://schemas.openxmlformats.org/officeDocument/2006/relationships/image" Target="../media/image52.jpg"/><Relationship Id="rId10" Type="http://schemas.openxmlformats.org/officeDocument/2006/relationships/image" Target="../media/image57.jpg"/><Relationship Id="rId4" Type="http://schemas.openxmlformats.org/officeDocument/2006/relationships/image" Target="../media/image51.jpg"/><Relationship Id="rId9" Type="http://schemas.openxmlformats.org/officeDocument/2006/relationships/image" Target="../media/image56.jp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60.pn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63.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67.jpg"/></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https://doi.org/10.3389/fphar.2019.00121" TargetMode="External"/><Relationship Id="rId2" Type="http://schemas.openxmlformats.org/officeDocument/2006/relationships/notesSlide" Target="../notesSlides/notesSlide48.xml"/><Relationship Id="rId1" Type="http://schemas.openxmlformats.org/officeDocument/2006/relationships/slideLayout" Target="../slideLayouts/slideLayout10.xml"/><Relationship Id="rId4" Type="http://schemas.openxmlformats.org/officeDocument/2006/relationships/image" Target="../media/image69.png"/></Relationships>
</file>

<file path=ppt/slides/_rels/slide4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73.png"/></Relationships>
</file>

<file path=ppt/slides/_rels/slide51.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fif"/><Relationship Id="rId1" Type="http://schemas.openxmlformats.org/officeDocument/2006/relationships/slideLayout" Target="../slideLayouts/slideLayout1.xml"/><Relationship Id="rId4" Type="http://schemas.microsoft.com/office/2007/relationships/hdphoto" Target="../media/hdphoto2.wdp"/></Relationships>
</file>

<file path=ppt/slides/_rels/slide5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2.xml"/><Relationship Id="rId1" Type="http://schemas.openxmlformats.org/officeDocument/2006/relationships/slideLayout" Target="../slideLayouts/slideLayout6.xml"/><Relationship Id="rId4" Type="http://schemas.openxmlformats.org/officeDocument/2006/relationships/image" Target="../media/image78.png"/></Relationships>
</file>

<file path=ppt/slides/_rels/slide5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8" Type="http://schemas.openxmlformats.org/officeDocument/2006/relationships/image" Target="../media/image84.pn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81.png"/><Relationship Id="rId1" Type="http://schemas.openxmlformats.org/officeDocument/2006/relationships/slideLayout" Target="../slideLayouts/slideLayout12.xml"/><Relationship Id="rId6" Type="http://schemas.openxmlformats.org/officeDocument/2006/relationships/image" Target="../media/image83.png"/><Relationship Id="rId5" Type="http://schemas.microsoft.com/office/2007/relationships/hdphoto" Target="../media/hdphoto4.wdp"/><Relationship Id="rId10" Type="http://schemas.openxmlformats.org/officeDocument/2006/relationships/hyperlink" Target="http://cbm.msoe.edu/lendingLibrary/index.php" TargetMode="External"/><Relationship Id="rId4" Type="http://schemas.openxmlformats.org/officeDocument/2006/relationships/image" Target="../media/image82.png"/><Relationship Id="rId9" Type="http://schemas.microsoft.com/office/2007/relationships/hdphoto" Target="../media/hdphoto6.wdp"/></Relationships>
</file>

<file path=ppt/slides/_rels/slide57.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4.xml"/><Relationship Id="rId1" Type="http://schemas.openxmlformats.org/officeDocument/2006/relationships/slideLayout" Target="../slideLayouts/slideLayout22.xml"/><Relationship Id="rId6" Type="http://schemas.openxmlformats.org/officeDocument/2006/relationships/diagramColors" Target="../diagrams/colors1.xml"/><Relationship Id="rId11" Type="http://schemas.openxmlformats.org/officeDocument/2006/relationships/image" Target="../media/image87.jpg"/><Relationship Id="rId5" Type="http://schemas.openxmlformats.org/officeDocument/2006/relationships/diagramQuickStyle" Target="../diagrams/quickStyle1.xml"/><Relationship Id="rId10" Type="http://schemas.openxmlformats.org/officeDocument/2006/relationships/image" Target="../media/image1.png"/><Relationship Id="rId4" Type="http://schemas.openxmlformats.org/officeDocument/2006/relationships/diagramLayout" Target="../diagrams/layout1.xml"/><Relationship Id="rId9" Type="http://schemas.openxmlformats.org/officeDocument/2006/relationships/image" Target="../media/image86.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242696" y="1103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4600" dirty="0">
                <a:latin typeface="Montserrat"/>
                <a:ea typeface="Montserrat"/>
                <a:cs typeface="Montserrat"/>
                <a:sym typeface="Montserrat"/>
              </a:rPr>
              <a:t>Exploring the Wonderful World of Cell Membranes</a:t>
            </a:r>
            <a:endParaRPr sz="4600" dirty="0">
              <a:latin typeface="Montserrat"/>
              <a:ea typeface="Montserrat"/>
              <a:cs typeface="Montserrat"/>
              <a:sym typeface="Montserrat"/>
            </a:endParaRPr>
          </a:p>
        </p:txBody>
      </p:sp>
      <p:sp>
        <p:nvSpPr>
          <p:cNvPr id="55" name="Google Shape;55;p13"/>
          <p:cNvSpPr txBox="1">
            <a:spLocks noGrp="1"/>
          </p:cNvSpPr>
          <p:nvPr>
            <p:ph type="subTitle" idx="1"/>
          </p:nvPr>
        </p:nvSpPr>
        <p:spPr>
          <a:xfrm>
            <a:off x="311700" y="2255906"/>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3200" i="1" dirty="0">
                <a:latin typeface="Dosis"/>
                <a:ea typeface="Dosis"/>
                <a:cs typeface="Dosis"/>
                <a:sym typeface="Dosis"/>
              </a:rPr>
              <a:t>Proteins, Lipids, and Ions, Oh My!</a:t>
            </a:r>
            <a:endParaRPr sz="3200" i="1" dirty="0">
              <a:latin typeface="Dosis"/>
              <a:ea typeface="Dosis"/>
              <a:cs typeface="Dosis"/>
              <a:sym typeface="Dosis"/>
            </a:endParaRPr>
          </a:p>
        </p:txBody>
      </p:sp>
      <p:sp>
        <p:nvSpPr>
          <p:cNvPr id="6" name="Google Shape;54;p13">
            <a:extLst>
              <a:ext uri="{FF2B5EF4-FFF2-40B4-BE49-F238E27FC236}">
                <a16:creationId xmlns:a16="http://schemas.microsoft.com/office/drawing/2014/main" id="{864C0944-C495-4AB5-AD82-487DF9EB7B94}"/>
              </a:ext>
            </a:extLst>
          </p:cNvPr>
          <p:cNvSpPr txBox="1">
            <a:spLocks/>
          </p:cNvSpPr>
          <p:nvPr/>
        </p:nvSpPr>
        <p:spPr>
          <a:xfrm>
            <a:off x="463743" y="2162975"/>
            <a:ext cx="8520600" cy="2052600"/>
          </a:xfrm>
          <a:prstGeom prst="rect">
            <a:avLst/>
          </a:prstGeom>
          <a:noFill/>
          <a:ln>
            <a:noFill/>
          </a:ln>
        </p:spPr>
        <p:txBody>
          <a:bodyPr spcFirstLastPara="1" wrap="square" lIns="91425" tIns="91425" rIns="91425" bIns="91425" anchor="b"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5200"/>
              <a:buFont typeface="Arial"/>
              <a:buNone/>
              <a:defRPr sz="5200" b="1"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n-US" sz="3200" dirty="0">
                <a:latin typeface="Montserrat"/>
                <a:ea typeface="Montserrat"/>
                <a:cs typeface="Montserrat"/>
                <a:sym typeface="Montserrat"/>
              </a:rPr>
              <a:t>Potassium Channels &amp; Scorpion Toxins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118"/>
        <p:cNvGrpSpPr/>
        <p:nvPr/>
      </p:nvGrpSpPr>
      <p:grpSpPr>
        <a:xfrm>
          <a:off x="0" y="0"/>
          <a:ext cx="0" cy="0"/>
          <a:chOff x="0" y="0"/>
          <a:chExt cx="0" cy="0"/>
        </a:xfrm>
      </p:grpSpPr>
      <p:sp>
        <p:nvSpPr>
          <p:cNvPr id="119" name="Google Shape;119;p22"/>
          <p:cNvSpPr txBox="1">
            <a:spLocks noGrp="1"/>
          </p:cNvSpPr>
          <p:nvPr>
            <p:ph type="title"/>
          </p:nvPr>
        </p:nvSpPr>
        <p:spPr>
          <a:xfrm>
            <a:off x="311700" y="3774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000"/>
              <a:t>Phospholipid Arrangements</a:t>
            </a:r>
            <a:endParaRPr sz="3000"/>
          </a:p>
        </p:txBody>
      </p:sp>
      <p:pic>
        <p:nvPicPr>
          <p:cNvPr id="120" name="Google Shape;120;p22"/>
          <p:cNvPicPr preferRelativeResize="0"/>
          <p:nvPr/>
        </p:nvPicPr>
        <p:blipFill>
          <a:blip r:embed="rId3">
            <a:alphaModFix/>
          </a:blip>
          <a:stretch>
            <a:fillRect/>
          </a:stretch>
        </p:blipFill>
        <p:spPr>
          <a:xfrm>
            <a:off x="437200" y="1261825"/>
            <a:ext cx="2724975" cy="3345775"/>
          </a:xfrm>
          <a:prstGeom prst="rect">
            <a:avLst/>
          </a:prstGeom>
          <a:noFill/>
          <a:ln w="9525" cap="flat" cmpd="sng">
            <a:solidFill>
              <a:srgbClr val="434343"/>
            </a:solidFill>
            <a:prstDash val="solid"/>
            <a:round/>
            <a:headEnd type="none" w="sm" len="sm"/>
            <a:tailEnd type="none" w="sm" len="sm"/>
          </a:ln>
        </p:spPr>
      </p:pic>
      <p:grpSp>
        <p:nvGrpSpPr>
          <p:cNvPr id="121" name="Google Shape;121;p22"/>
          <p:cNvGrpSpPr/>
          <p:nvPr/>
        </p:nvGrpSpPr>
        <p:grpSpPr>
          <a:xfrm>
            <a:off x="6809451" y="1467552"/>
            <a:ext cx="1792425" cy="1998359"/>
            <a:chOff x="5786036" y="532068"/>
            <a:chExt cx="2071449" cy="2151086"/>
          </a:xfrm>
        </p:grpSpPr>
        <p:pic>
          <p:nvPicPr>
            <p:cNvPr id="122" name="Google Shape;122;p22" descr="A picture containing food, light&#10;&#10;Description automatically generated"/>
            <p:cNvPicPr preferRelativeResize="0"/>
            <p:nvPr/>
          </p:nvPicPr>
          <p:blipFill rotWithShape="1">
            <a:blip r:embed="rId4">
              <a:alphaModFix/>
            </a:blip>
            <a:srcRect/>
            <a:stretch/>
          </p:blipFill>
          <p:spPr>
            <a:xfrm rot="3566794">
              <a:off x="7228990" y="850500"/>
              <a:ext cx="364830" cy="574361"/>
            </a:xfrm>
            <a:prstGeom prst="rect">
              <a:avLst/>
            </a:prstGeom>
            <a:noFill/>
            <a:ln>
              <a:noFill/>
            </a:ln>
          </p:spPr>
        </p:pic>
        <p:pic>
          <p:nvPicPr>
            <p:cNvPr id="123" name="Google Shape;123;p22" descr="A picture containing food, light&#10;&#10;Description automatically generated"/>
            <p:cNvPicPr preferRelativeResize="0"/>
            <p:nvPr/>
          </p:nvPicPr>
          <p:blipFill rotWithShape="1">
            <a:blip r:embed="rId4">
              <a:alphaModFix/>
            </a:blip>
            <a:srcRect/>
            <a:stretch/>
          </p:blipFill>
          <p:spPr>
            <a:xfrm rot="-2896162">
              <a:off x="6096315" y="850487"/>
              <a:ext cx="364830" cy="574361"/>
            </a:xfrm>
            <a:prstGeom prst="rect">
              <a:avLst/>
            </a:prstGeom>
            <a:noFill/>
            <a:ln>
              <a:noFill/>
            </a:ln>
          </p:spPr>
        </p:pic>
        <p:pic>
          <p:nvPicPr>
            <p:cNvPr id="124" name="Google Shape;124;p22" descr="A picture containing food, light&#10;&#10;Description automatically generated"/>
            <p:cNvPicPr preferRelativeResize="0"/>
            <p:nvPr/>
          </p:nvPicPr>
          <p:blipFill rotWithShape="1">
            <a:blip r:embed="rId4">
              <a:alphaModFix/>
            </a:blip>
            <a:srcRect/>
            <a:stretch/>
          </p:blipFill>
          <p:spPr>
            <a:xfrm rot="-1224369">
              <a:off x="6270040" y="639962"/>
              <a:ext cx="364830" cy="574361"/>
            </a:xfrm>
            <a:prstGeom prst="rect">
              <a:avLst/>
            </a:prstGeom>
            <a:noFill/>
            <a:ln>
              <a:noFill/>
            </a:ln>
          </p:spPr>
        </p:pic>
        <p:pic>
          <p:nvPicPr>
            <p:cNvPr id="125" name="Google Shape;125;p22" descr="A picture containing food, light&#10;&#10;Description automatically generated"/>
            <p:cNvPicPr preferRelativeResize="0"/>
            <p:nvPr/>
          </p:nvPicPr>
          <p:blipFill rotWithShape="1">
            <a:blip r:embed="rId4">
              <a:alphaModFix/>
            </a:blip>
            <a:srcRect/>
            <a:stretch/>
          </p:blipFill>
          <p:spPr>
            <a:xfrm rot="-6907413">
              <a:off x="5955002" y="1657425"/>
              <a:ext cx="364830" cy="574361"/>
            </a:xfrm>
            <a:prstGeom prst="rect">
              <a:avLst/>
            </a:prstGeom>
            <a:noFill/>
            <a:ln>
              <a:noFill/>
            </a:ln>
          </p:spPr>
        </p:pic>
        <p:pic>
          <p:nvPicPr>
            <p:cNvPr id="126" name="Google Shape;126;p22" descr="A picture containing food, light&#10;&#10;Description automatically generated"/>
            <p:cNvPicPr preferRelativeResize="0"/>
            <p:nvPr/>
          </p:nvPicPr>
          <p:blipFill rotWithShape="1">
            <a:blip r:embed="rId4">
              <a:alphaModFix/>
            </a:blip>
            <a:srcRect/>
            <a:stretch/>
          </p:blipFill>
          <p:spPr>
            <a:xfrm rot="-7962261">
              <a:off x="6131802" y="1858800"/>
              <a:ext cx="364830" cy="574361"/>
            </a:xfrm>
            <a:prstGeom prst="rect">
              <a:avLst/>
            </a:prstGeom>
            <a:noFill/>
            <a:ln>
              <a:noFill/>
            </a:ln>
          </p:spPr>
        </p:pic>
        <p:pic>
          <p:nvPicPr>
            <p:cNvPr id="127" name="Google Shape;127;p22" descr="A picture containing food, light&#10;&#10;Description automatically generated"/>
            <p:cNvPicPr preferRelativeResize="0"/>
            <p:nvPr/>
          </p:nvPicPr>
          <p:blipFill rotWithShape="1">
            <a:blip r:embed="rId4">
              <a:alphaModFix/>
            </a:blip>
            <a:srcRect/>
            <a:stretch/>
          </p:blipFill>
          <p:spPr>
            <a:xfrm rot="4456499">
              <a:off x="7336827" y="1106175"/>
              <a:ext cx="364830" cy="574361"/>
            </a:xfrm>
            <a:prstGeom prst="rect">
              <a:avLst/>
            </a:prstGeom>
            <a:noFill/>
            <a:ln>
              <a:noFill/>
            </a:ln>
          </p:spPr>
        </p:pic>
        <p:pic>
          <p:nvPicPr>
            <p:cNvPr id="128" name="Google Shape;128;p22" descr="A picture containing food, light&#10;&#10;Description automatically generated"/>
            <p:cNvPicPr preferRelativeResize="0"/>
            <p:nvPr/>
          </p:nvPicPr>
          <p:blipFill rotWithShape="1">
            <a:blip r:embed="rId4">
              <a:alphaModFix/>
            </a:blip>
            <a:srcRect/>
            <a:stretch/>
          </p:blipFill>
          <p:spPr>
            <a:xfrm>
              <a:off x="6545365" y="563763"/>
              <a:ext cx="364830" cy="574361"/>
            </a:xfrm>
            <a:prstGeom prst="rect">
              <a:avLst/>
            </a:prstGeom>
            <a:noFill/>
            <a:ln>
              <a:noFill/>
            </a:ln>
          </p:spPr>
        </p:pic>
        <p:pic>
          <p:nvPicPr>
            <p:cNvPr id="129" name="Google Shape;129;p22" descr="A picture containing food, light&#10;&#10;Description automatically generated"/>
            <p:cNvPicPr preferRelativeResize="0"/>
            <p:nvPr/>
          </p:nvPicPr>
          <p:blipFill rotWithShape="1">
            <a:blip r:embed="rId4">
              <a:alphaModFix/>
            </a:blip>
            <a:srcRect/>
            <a:stretch/>
          </p:blipFill>
          <p:spPr>
            <a:xfrm rot="-5081978">
              <a:off x="5934315" y="1106163"/>
              <a:ext cx="364830" cy="574360"/>
            </a:xfrm>
            <a:prstGeom prst="rect">
              <a:avLst/>
            </a:prstGeom>
            <a:noFill/>
            <a:ln>
              <a:noFill/>
            </a:ln>
          </p:spPr>
        </p:pic>
        <p:pic>
          <p:nvPicPr>
            <p:cNvPr id="130" name="Google Shape;130;p22" descr="A picture containing food, light&#10;&#10;Description automatically generated"/>
            <p:cNvPicPr preferRelativeResize="0"/>
            <p:nvPr/>
          </p:nvPicPr>
          <p:blipFill rotWithShape="1">
            <a:blip r:embed="rId4">
              <a:alphaModFix/>
            </a:blip>
            <a:srcRect/>
            <a:stretch/>
          </p:blipFill>
          <p:spPr>
            <a:xfrm rot="-6060913">
              <a:off x="5920365" y="1387500"/>
              <a:ext cx="364830" cy="574361"/>
            </a:xfrm>
            <a:prstGeom prst="rect">
              <a:avLst/>
            </a:prstGeom>
            <a:noFill/>
            <a:ln>
              <a:noFill/>
            </a:ln>
          </p:spPr>
        </p:pic>
        <p:pic>
          <p:nvPicPr>
            <p:cNvPr id="131" name="Google Shape;131;p22" descr="A picture containing food, light&#10;&#10;Description automatically generated"/>
            <p:cNvPicPr preferRelativeResize="0"/>
            <p:nvPr/>
          </p:nvPicPr>
          <p:blipFill rotWithShape="1">
            <a:blip r:embed="rId4">
              <a:alphaModFix/>
            </a:blip>
            <a:srcRect/>
            <a:stretch/>
          </p:blipFill>
          <p:spPr>
            <a:xfrm rot="-9096793">
              <a:off x="6377190" y="2056600"/>
              <a:ext cx="364830" cy="574360"/>
            </a:xfrm>
            <a:prstGeom prst="rect">
              <a:avLst/>
            </a:prstGeom>
            <a:noFill/>
            <a:ln>
              <a:noFill/>
            </a:ln>
          </p:spPr>
        </p:pic>
        <p:pic>
          <p:nvPicPr>
            <p:cNvPr id="132" name="Google Shape;132;p22" descr="A picture containing food, light&#10;&#10;Description automatically generated"/>
            <p:cNvPicPr preferRelativeResize="0"/>
            <p:nvPr/>
          </p:nvPicPr>
          <p:blipFill rotWithShape="1">
            <a:blip r:embed="rId4">
              <a:alphaModFix/>
            </a:blip>
            <a:srcRect/>
            <a:stretch/>
          </p:blipFill>
          <p:spPr>
            <a:xfrm rot="720914">
              <a:off x="6779340" y="563750"/>
              <a:ext cx="364830" cy="574361"/>
            </a:xfrm>
            <a:prstGeom prst="rect">
              <a:avLst/>
            </a:prstGeom>
            <a:noFill/>
            <a:ln>
              <a:noFill/>
            </a:ln>
          </p:spPr>
        </p:pic>
        <p:pic>
          <p:nvPicPr>
            <p:cNvPr id="133" name="Google Shape;133;p22" descr="A picture containing food, light&#10;&#10;Description automatically generated"/>
            <p:cNvPicPr preferRelativeResize="0"/>
            <p:nvPr/>
          </p:nvPicPr>
          <p:blipFill rotWithShape="1">
            <a:blip r:embed="rId4">
              <a:alphaModFix/>
            </a:blip>
            <a:srcRect/>
            <a:stretch/>
          </p:blipFill>
          <p:spPr>
            <a:xfrm rot="2300524">
              <a:off x="7049015" y="636250"/>
              <a:ext cx="364830" cy="574361"/>
            </a:xfrm>
            <a:prstGeom prst="rect">
              <a:avLst/>
            </a:prstGeom>
            <a:noFill/>
            <a:ln>
              <a:noFill/>
            </a:ln>
          </p:spPr>
        </p:pic>
        <p:pic>
          <p:nvPicPr>
            <p:cNvPr id="134" name="Google Shape;134;p22" descr="A picture containing food, light&#10;&#10;Description automatically generated"/>
            <p:cNvPicPr preferRelativeResize="0"/>
            <p:nvPr/>
          </p:nvPicPr>
          <p:blipFill rotWithShape="1">
            <a:blip r:embed="rId4">
              <a:alphaModFix/>
            </a:blip>
            <a:srcRect/>
            <a:stretch/>
          </p:blipFill>
          <p:spPr>
            <a:xfrm rot="9154830">
              <a:off x="6972815" y="1975263"/>
              <a:ext cx="364830" cy="574360"/>
            </a:xfrm>
            <a:prstGeom prst="rect">
              <a:avLst/>
            </a:prstGeom>
            <a:noFill/>
            <a:ln>
              <a:noFill/>
            </a:ln>
          </p:spPr>
        </p:pic>
        <p:pic>
          <p:nvPicPr>
            <p:cNvPr id="135" name="Google Shape;135;p22" descr="A picture containing food, light&#10;&#10;Description automatically generated"/>
            <p:cNvPicPr preferRelativeResize="0"/>
            <p:nvPr/>
          </p:nvPicPr>
          <p:blipFill rotWithShape="1">
            <a:blip r:embed="rId4">
              <a:alphaModFix/>
            </a:blip>
            <a:srcRect/>
            <a:stretch/>
          </p:blipFill>
          <p:spPr>
            <a:xfrm rot="10448826">
              <a:off x="6710615" y="2056600"/>
              <a:ext cx="364830" cy="574361"/>
            </a:xfrm>
            <a:prstGeom prst="rect">
              <a:avLst/>
            </a:prstGeom>
            <a:noFill/>
            <a:ln>
              <a:noFill/>
            </a:ln>
          </p:spPr>
        </p:pic>
        <p:pic>
          <p:nvPicPr>
            <p:cNvPr id="136" name="Google Shape;136;p22" descr="A picture containing food, light&#10;&#10;Description automatically generated"/>
            <p:cNvPicPr preferRelativeResize="0"/>
            <p:nvPr/>
          </p:nvPicPr>
          <p:blipFill rotWithShape="1">
            <a:blip r:embed="rId4">
              <a:alphaModFix/>
            </a:blip>
            <a:srcRect/>
            <a:stretch/>
          </p:blipFill>
          <p:spPr>
            <a:xfrm rot="5400000">
              <a:off x="7387890" y="1335988"/>
              <a:ext cx="364830" cy="574360"/>
            </a:xfrm>
            <a:prstGeom prst="rect">
              <a:avLst/>
            </a:prstGeom>
            <a:noFill/>
            <a:ln>
              <a:noFill/>
            </a:ln>
          </p:spPr>
        </p:pic>
        <p:pic>
          <p:nvPicPr>
            <p:cNvPr id="137" name="Google Shape;137;p22" descr="A picture containing food, light&#10;&#10;Description automatically generated"/>
            <p:cNvPicPr preferRelativeResize="0"/>
            <p:nvPr/>
          </p:nvPicPr>
          <p:blipFill rotWithShape="1">
            <a:blip r:embed="rId4">
              <a:alphaModFix/>
            </a:blip>
            <a:srcRect/>
            <a:stretch/>
          </p:blipFill>
          <p:spPr>
            <a:xfrm rot="6972597">
              <a:off x="7336840" y="1604813"/>
              <a:ext cx="364830" cy="574360"/>
            </a:xfrm>
            <a:prstGeom prst="rect">
              <a:avLst/>
            </a:prstGeom>
            <a:noFill/>
            <a:ln>
              <a:noFill/>
            </a:ln>
          </p:spPr>
        </p:pic>
        <p:pic>
          <p:nvPicPr>
            <p:cNvPr id="138" name="Google Shape;138;p22" descr="A picture containing food, light&#10;&#10;Description automatically generated"/>
            <p:cNvPicPr preferRelativeResize="0"/>
            <p:nvPr/>
          </p:nvPicPr>
          <p:blipFill rotWithShape="1">
            <a:blip r:embed="rId4">
              <a:alphaModFix/>
            </a:blip>
            <a:srcRect/>
            <a:stretch/>
          </p:blipFill>
          <p:spPr>
            <a:xfrm rot="7488506">
              <a:off x="7218378" y="1795513"/>
              <a:ext cx="364830" cy="574360"/>
            </a:xfrm>
            <a:prstGeom prst="rect">
              <a:avLst/>
            </a:prstGeom>
            <a:noFill/>
            <a:ln>
              <a:noFill/>
            </a:ln>
          </p:spPr>
        </p:pic>
      </p:grpSp>
      <p:grpSp>
        <p:nvGrpSpPr>
          <p:cNvPr id="139" name="Google Shape;139;p22"/>
          <p:cNvGrpSpPr/>
          <p:nvPr/>
        </p:nvGrpSpPr>
        <p:grpSpPr>
          <a:xfrm>
            <a:off x="3752439" y="1138135"/>
            <a:ext cx="2466751" cy="2504787"/>
            <a:chOff x="5737885" y="845113"/>
            <a:chExt cx="3187428" cy="3224079"/>
          </a:xfrm>
        </p:grpSpPr>
        <p:grpSp>
          <p:nvGrpSpPr>
            <p:cNvPr id="140" name="Google Shape;140;p22"/>
            <p:cNvGrpSpPr/>
            <p:nvPr/>
          </p:nvGrpSpPr>
          <p:grpSpPr>
            <a:xfrm rot="1853816">
              <a:off x="6058686" y="1606222"/>
              <a:ext cx="1069721" cy="599693"/>
              <a:chOff x="5970375" y="1369470"/>
              <a:chExt cx="1069712" cy="599687"/>
            </a:xfrm>
          </p:grpSpPr>
          <p:pic>
            <p:nvPicPr>
              <p:cNvPr id="141" name="Google Shape;141;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42" name="Google Shape;142;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43" name="Google Shape;143;p22"/>
            <p:cNvGrpSpPr/>
            <p:nvPr/>
          </p:nvGrpSpPr>
          <p:grpSpPr>
            <a:xfrm rot="387587">
              <a:off x="5826515" y="1961490"/>
              <a:ext cx="1069657" cy="599657"/>
              <a:chOff x="5970375" y="1369470"/>
              <a:chExt cx="1069712" cy="599687"/>
            </a:xfrm>
          </p:grpSpPr>
          <p:pic>
            <p:nvPicPr>
              <p:cNvPr id="144" name="Google Shape;144;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45" name="Google Shape;145;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46" name="Google Shape;146;p22"/>
            <p:cNvGrpSpPr/>
            <p:nvPr/>
          </p:nvGrpSpPr>
          <p:grpSpPr>
            <a:xfrm rot="2700000">
              <a:off x="6371043" y="1322976"/>
              <a:ext cx="1069702" cy="599682"/>
              <a:chOff x="5970375" y="1369470"/>
              <a:chExt cx="1069712" cy="599687"/>
            </a:xfrm>
          </p:grpSpPr>
          <p:pic>
            <p:nvPicPr>
              <p:cNvPr id="147" name="Google Shape;147;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48" name="Google Shape;148;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49" name="Google Shape;149;p22"/>
            <p:cNvGrpSpPr/>
            <p:nvPr/>
          </p:nvGrpSpPr>
          <p:grpSpPr>
            <a:xfrm rot="4067531">
              <a:off x="6742354" y="1153807"/>
              <a:ext cx="1069805" cy="599740"/>
              <a:chOff x="5970375" y="1369470"/>
              <a:chExt cx="1069712" cy="599687"/>
            </a:xfrm>
          </p:grpSpPr>
          <p:pic>
            <p:nvPicPr>
              <p:cNvPr id="150" name="Google Shape;150;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51" name="Google Shape;151;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52" name="Google Shape;152;p22"/>
            <p:cNvGrpSpPr/>
            <p:nvPr/>
          </p:nvGrpSpPr>
          <p:grpSpPr>
            <a:xfrm rot="-1031193">
              <a:off x="5802605" y="2381177"/>
              <a:ext cx="1069770" cy="599720"/>
              <a:chOff x="5970375" y="1369470"/>
              <a:chExt cx="1069712" cy="599687"/>
            </a:xfrm>
          </p:grpSpPr>
          <p:pic>
            <p:nvPicPr>
              <p:cNvPr id="153" name="Google Shape;153;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54" name="Google Shape;154;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55" name="Google Shape;155;p22"/>
            <p:cNvGrpSpPr/>
            <p:nvPr/>
          </p:nvGrpSpPr>
          <p:grpSpPr>
            <a:xfrm rot="-2162830">
              <a:off x="5903343" y="2763139"/>
              <a:ext cx="1069801" cy="599737"/>
              <a:chOff x="5970375" y="1369470"/>
              <a:chExt cx="1069712" cy="599687"/>
            </a:xfrm>
          </p:grpSpPr>
          <p:pic>
            <p:nvPicPr>
              <p:cNvPr id="156" name="Google Shape;156;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57" name="Google Shape;157;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58" name="Google Shape;158;p22"/>
            <p:cNvGrpSpPr/>
            <p:nvPr/>
          </p:nvGrpSpPr>
          <p:grpSpPr>
            <a:xfrm rot="5785119">
              <a:off x="7168340" y="1153835"/>
              <a:ext cx="1069786" cy="599729"/>
              <a:chOff x="5970375" y="1369470"/>
              <a:chExt cx="1069712" cy="599687"/>
            </a:xfrm>
          </p:grpSpPr>
          <p:pic>
            <p:nvPicPr>
              <p:cNvPr id="159" name="Google Shape;159;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60" name="Google Shape;160;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61" name="Google Shape;161;p22"/>
            <p:cNvGrpSpPr/>
            <p:nvPr/>
          </p:nvGrpSpPr>
          <p:grpSpPr>
            <a:xfrm rot="7587926">
              <a:off x="7520268" y="1452024"/>
              <a:ext cx="1069824" cy="599750"/>
              <a:chOff x="5970375" y="1369470"/>
              <a:chExt cx="1069712" cy="599687"/>
            </a:xfrm>
          </p:grpSpPr>
          <p:pic>
            <p:nvPicPr>
              <p:cNvPr id="162" name="Google Shape;162;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63" name="Google Shape;163;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64" name="Google Shape;164;p22"/>
            <p:cNvGrpSpPr/>
            <p:nvPr/>
          </p:nvGrpSpPr>
          <p:grpSpPr>
            <a:xfrm rot="8599562">
              <a:off x="7708556" y="1784937"/>
              <a:ext cx="1069782" cy="599727"/>
              <a:chOff x="5970375" y="1369470"/>
              <a:chExt cx="1069712" cy="599687"/>
            </a:xfrm>
          </p:grpSpPr>
          <p:pic>
            <p:nvPicPr>
              <p:cNvPr id="165" name="Google Shape;165;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66" name="Google Shape;166;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67" name="Google Shape;167;p22"/>
            <p:cNvGrpSpPr/>
            <p:nvPr/>
          </p:nvGrpSpPr>
          <p:grpSpPr>
            <a:xfrm rot="10084999">
              <a:off x="7805155" y="2210647"/>
              <a:ext cx="1069768" cy="599719"/>
              <a:chOff x="5970375" y="1369470"/>
              <a:chExt cx="1069712" cy="599687"/>
            </a:xfrm>
          </p:grpSpPr>
          <p:pic>
            <p:nvPicPr>
              <p:cNvPr id="168" name="Google Shape;168;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69" name="Google Shape;169;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70" name="Google Shape;170;p22"/>
            <p:cNvGrpSpPr/>
            <p:nvPr/>
          </p:nvGrpSpPr>
          <p:grpSpPr>
            <a:xfrm rot="-9629765">
              <a:off x="7728857" y="2626660"/>
              <a:ext cx="1069804" cy="599739"/>
              <a:chOff x="5970375" y="1369470"/>
              <a:chExt cx="1069712" cy="599687"/>
            </a:xfrm>
          </p:grpSpPr>
          <p:pic>
            <p:nvPicPr>
              <p:cNvPr id="171" name="Google Shape;171;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72" name="Google Shape;172;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73" name="Google Shape;173;p22"/>
            <p:cNvGrpSpPr/>
            <p:nvPr/>
          </p:nvGrpSpPr>
          <p:grpSpPr>
            <a:xfrm rot="-8389835">
              <a:off x="7500665" y="3007468"/>
              <a:ext cx="1069795" cy="599734"/>
              <a:chOff x="5970375" y="1369470"/>
              <a:chExt cx="1069712" cy="599687"/>
            </a:xfrm>
          </p:grpSpPr>
          <p:pic>
            <p:nvPicPr>
              <p:cNvPr id="174" name="Google Shape;174;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75" name="Google Shape;175;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76" name="Google Shape;176;p22"/>
            <p:cNvGrpSpPr/>
            <p:nvPr/>
          </p:nvGrpSpPr>
          <p:grpSpPr>
            <a:xfrm rot="-6774538">
              <a:off x="7042990" y="3159885"/>
              <a:ext cx="1069800" cy="599737"/>
              <a:chOff x="5970375" y="1369470"/>
              <a:chExt cx="1069712" cy="599687"/>
            </a:xfrm>
          </p:grpSpPr>
          <p:pic>
            <p:nvPicPr>
              <p:cNvPr id="177" name="Google Shape;177;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78" name="Google Shape;178;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79" name="Google Shape;179;p22"/>
            <p:cNvGrpSpPr/>
            <p:nvPr/>
          </p:nvGrpSpPr>
          <p:grpSpPr>
            <a:xfrm rot="-5174677">
              <a:off x="6596821" y="3197005"/>
              <a:ext cx="1069763" cy="599716"/>
              <a:chOff x="5970375" y="1369470"/>
              <a:chExt cx="1069712" cy="599687"/>
            </a:xfrm>
          </p:grpSpPr>
          <p:pic>
            <p:nvPicPr>
              <p:cNvPr id="180" name="Google Shape;180;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81" name="Google Shape;181;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grpSp>
          <p:nvGrpSpPr>
            <p:cNvPr id="182" name="Google Shape;182;p22"/>
            <p:cNvGrpSpPr/>
            <p:nvPr/>
          </p:nvGrpSpPr>
          <p:grpSpPr>
            <a:xfrm rot="-3625370">
              <a:off x="6205644" y="3046478"/>
              <a:ext cx="1069722" cy="599693"/>
              <a:chOff x="5970375" y="1369470"/>
              <a:chExt cx="1069712" cy="599687"/>
            </a:xfrm>
          </p:grpSpPr>
          <p:pic>
            <p:nvPicPr>
              <p:cNvPr id="183" name="Google Shape;183;p22" descr="A picture containing food, light&#10;&#10;Description automatically generated"/>
              <p:cNvPicPr preferRelativeResize="0"/>
              <p:nvPr/>
            </p:nvPicPr>
            <p:blipFill rotWithShape="1">
              <a:blip r:embed="rId4">
                <a:alphaModFix/>
              </a:blip>
              <a:srcRect/>
              <a:stretch/>
            </p:blipFill>
            <p:spPr>
              <a:xfrm rot="-4462320">
                <a:off x="6113665" y="1335325"/>
                <a:ext cx="364830" cy="574360"/>
              </a:xfrm>
              <a:prstGeom prst="rect">
                <a:avLst/>
              </a:prstGeom>
              <a:noFill/>
              <a:ln>
                <a:noFill/>
              </a:ln>
            </p:spPr>
          </p:pic>
          <p:pic>
            <p:nvPicPr>
              <p:cNvPr id="184" name="Google Shape;184;p22" descr="A picture containing food, light&#10;&#10;Description automatically generated"/>
              <p:cNvPicPr preferRelativeResize="0"/>
              <p:nvPr/>
            </p:nvPicPr>
            <p:blipFill rotWithShape="1">
              <a:blip r:embed="rId4">
                <a:alphaModFix/>
              </a:blip>
              <a:srcRect/>
              <a:stretch/>
            </p:blipFill>
            <p:spPr>
              <a:xfrm rot="6043760">
                <a:off x="6541553" y="1449288"/>
                <a:ext cx="364830" cy="574360"/>
              </a:xfrm>
              <a:prstGeom prst="rect">
                <a:avLst/>
              </a:prstGeom>
              <a:noFill/>
              <a:ln>
                <a:noFill/>
              </a:ln>
            </p:spPr>
          </p:pic>
        </p:grpSp>
        <p:pic>
          <p:nvPicPr>
            <p:cNvPr id="185" name="Google Shape;185;p22" descr="A picture containing food, light&#10;&#10;Description automatically generated"/>
            <p:cNvPicPr preferRelativeResize="0"/>
            <p:nvPr/>
          </p:nvPicPr>
          <p:blipFill rotWithShape="1">
            <a:blip r:embed="rId4">
              <a:alphaModFix/>
            </a:blip>
            <a:srcRect/>
            <a:stretch/>
          </p:blipFill>
          <p:spPr>
            <a:xfrm rot="1957944">
              <a:off x="7796544" y="1141402"/>
              <a:ext cx="364855" cy="574401"/>
            </a:xfrm>
            <a:prstGeom prst="rect">
              <a:avLst/>
            </a:prstGeom>
            <a:noFill/>
            <a:ln>
              <a:noFill/>
            </a:ln>
          </p:spPr>
        </p:pic>
        <p:pic>
          <p:nvPicPr>
            <p:cNvPr id="186" name="Google Shape;186;p22" descr="A picture containing food, light&#10;&#10;Description automatically generated"/>
            <p:cNvPicPr preferRelativeResize="0"/>
            <p:nvPr/>
          </p:nvPicPr>
          <p:blipFill rotWithShape="1">
            <a:blip r:embed="rId4">
              <a:alphaModFix/>
            </a:blip>
            <a:srcRect/>
            <a:stretch/>
          </p:blipFill>
          <p:spPr>
            <a:xfrm rot="3739900">
              <a:off x="8157619" y="1532565"/>
              <a:ext cx="364855" cy="574401"/>
            </a:xfrm>
            <a:prstGeom prst="rect">
              <a:avLst/>
            </a:prstGeom>
            <a:noFill/>
            <a:ln>
              <a:noFill/>
            </a:ln>
          </p:spPr>
        </p:pic>
        <p:pic>
          <p:nvPicPr>
            <p:cNvPr id="187" name="Google Shape;187;p22" descr="A picture containing food, light&#10;&#10;Description automatically generated"/>
            <p:cNvPicPr preferRelativeResize="0"/>
            <p:nvPr/>
          </p:nvPicPr>
          <p:blipFill rotWithShape="1">
            <a:blip r:embed="rId4">
              <a:alphaModFix/>
            </a:blip>
            <a:srcRect/>
            <a:stretch/>
          </p:blipFill>
          <p:spPr>
            <a:xfrm rot="5035997">
              <a:off x="8295994" y="1963802"/>
              <a:ext cx="364855" cy="574401"/>
            </a:xfrm>
            <a:prstGeom prst="rect">
              <a:avLst/>
            </a:prstGeom>
            <a:noFill/>
            <a:ln>
              <a:noFill/>
            </a:ln>
          </p:spPr>
        </p:pic>
        <p:pic>
          <p:nvPicPr>
            <p:cNvPr id="188" name="Google Shape;188;p22" descr="A picture containing food, light&#10;&#10;Description automatically generated"/>
            <p:cNvPicPr preferRelativeResize="0"/>
            <p:nvPr/>
          </p:nvPicPr>
          <p:blipFill rotWithShape="1">
            <a:blip r:embed="rId4">
              <a:alphaModFix/>
            </a:blip>
            <a:srcRect/>
            <a:stretch/>
          </p:blipFill>
          <p:spPr>
            <a:xfrm rot="6471726">
              <a:off x="8372195" y="2487218"/>
              <a:ext cx="364851" cy="574394"/>
            </a:xfrm>
            <a:prstGeom prst="rect">
              <a:avLst/>
            </a:prstGeom>
            <a:noFill/>
            <a:ln>
              <a:noFill/>
            </a:ln>
          </p:spPr>
        </p:pic>
        <p:pic>
          <p:nvPicPr>
            <p:cNvPr id="189" name="Google Shape;189;p22" descr="A picture containing food, light&#10;&#10;Description automatically generated"/>
            <p:cNvPicPr preferRelativeResize="0"/>
            <p:nvPr/>
          </p:nvPicPr>
          <p:blipFill rotWithShape="1">
            <a:blip r:embed="rId4">
              <a:alphaModFix/>
            </a:blip>
            <a:srcRect/>
            <a:stretch/>
          </p:blipFill>
          <p:spPr>
            <a:xfrm rot="7779960">
              <a:off x="8157620" y="2980043"/>
              <a:ext cx="364851" cy="574394"/>
            </a:xfrm>
            <a:prstGeom prst="rect">
              <a:avLst/>
            </a:prstGeom>
            <a:noFill/>
            <a:ln>
              <a:noFill/>
            </a:ln>
          </p:spPr>
        </p:pic>
        <p:pic>
          <p:nvPicPr>
            <p:cNvPr id="190" name="Google Shape;190;p22" descr="A picture containing food, light&#10;&#10;Description automatically generated"/>
            <p:cNvPicPr preferRelativeResize="0"/>
            <p:nvPr/>
          </p:nvPicPr>
          <p:blipFill rotWithShape="1">
            <a:blip r:embed="rId4">
              <a:alphaModFix/>
            </a:blip>
            <a:srcRect/>
            <a:stretch/>
          </p:blipFill>
          <p:spPr>
            <a:xfrm rot="9321293">
              <a:off x="7739971" y="3302418"/>
              <a:ext cx="364851" cy="574394"/>
            </a:xfrm>
            <a:prstGeom prst="rect">
              <a:avLst/>
            </a:prstGeom>
            <a:noFill/>
            <a:ln>
              <a:noFill/>
            </a:ln>
          </p:spPr>
        </p:pic>
        <p:pic>
          <p:nvPicPr>
            <p:cNvPr id="191" name="Google Shape;191;p22" descr="A picture containing food, light&#10;&#10;Description automatically generated"/>
            <p:cNvPicPr preferRelativeResize="0"/>
            <p:nvPr/>
          </p:nvPicPr>
          <p:blipFill rotWithShape="1">
            <a:blip r:embed="rId4">
              <a:alphaModFix/>
            </a:blip>
            <a:srcRect/>
            <a:stretch/>
          </p:blipFill>
          <p:spPr>
            <a:xfrm rot="-10403610">
              <a:off x="7159570" y="3406868"/>
              <a:ext cx="364851" cy="574394"/>
            </a:xfrm>
            <a:prstGeom prst="rect">
              <a:avLst/>
            </a:prstGeom>
            <a:noFill/>
            <a:ln>
              <a:noFill/>
            </a:ln>
          </p:spPr>
        </p:pic>
        <p:pic>
          <p:nvPicPr>
            <p:cNvPr id="192" name="Google Shape;192;p22" descr="A picture containing food, light&#10;&#10;Description automatically generated"/>
            <p:cNvPicPr preferRelativeResize="0"/>
            <p:nvPr/>
          </p:nvPicPr>
          <p:blipFill rotWithShape="1">
            <a:blip r:embed="rId4">
              <a:alphaModFix/>
            </a:blip>
            <a:srcRect/>
            <a:stretch/>
          </p:blipFill>
          <p:spPr>
            <a:xfrm rot="-9009599">
              <a:off x="6635321" y="3352517"/>
              <a:ext cx="364851" cy="574394"/>
            </a:xfrm>
            <a:prstGeom prst="rect">
              <a:avLst/>
            </a:prstGeom>
            <a:noFill/>
            <a:ln>
              <a:noFill/>
            </a:ln>
          </p:spPr>
        </p:pic>
        <p:pic>
          <p:nvPicPr>
            <p:cNvPr id="193" name="Google Shape;193;p22" descr="A picture containing food, light&#10;&#10;Description automatically generated"/>
            <p:cNvPicPr preferRelativeResize="0"/>
            <p:nvPr/>
          </p:nvPicPr>
          <p:blipFill rotWithShape="1">
            <a:blip r:embed="rId4">
              <a:alphaModFix/>
            </a:blip>
            <a:srcRect/>
            <a:stretch/>
          </p:blipFill>
          <p:spPr>
            <a:xfrm rot="-7140772">
              <a:off x="6230971" y="3059130"/>
              <a:ext cx="364851" cy="574394"/>
            </a:xfrm>
            <a:prstGeom prst="rect">
              <a:avLst/>
            </a:prstGeom>
            <a:noFill/>
            <a:ln>
              <a:noFill/>
            </a:ln>
          </p:spPr>
        </p:pic>
        <p:pic>
          <p:nvPicPr>
            <p:cNvPr id="194" name="Google Shape;194;p22" descr="A picture containing food, light&#10;&#10;Description automatically generated"/>
            <p:cNvPicPr preferRelativeResize="0"/>
            <p:nvPr/>
          </p:nvPicPr>
          <p:blipFill rotWithShape="1">
            <a:blip r:embed="rId4">
              <a:alphaModFix/>
            </a:blip>
            <a:srcRect/>
            <a:stretch/>
          </p:blipFill>
          <p:spPr>
            <a:xfrm rot="-6114353">
              <a:off x="5992171" y="2639330"/>
              <a:ext cx="364851" cy="574394"/>
            </a:xfrm>
            <a:prstGeom prst="rect">
              <a:avLst/>
            </a:prstGeom>
            <a:noFill/>
            <a:ln>
              <a:noFill/>
            </a:ln>
          </p:spPr>
        </p:pic>
        <p:pic>
          <p:nvPicPr>
            <p:cNvPr id="195" name="Google Shape;195;p22" descr="A picture containing food, light&#10;&#10;Description automatically generated"/>
            <p:cNvPicPr preferRelativeResize="0"/>
            <p:nvPr/>
          </p:nvPicPr>
          <p:blipFill rotWithShape="1">
            <a:blip r:embed="rId4">
              <a:alphaModFix/>
            </a:blip>
            <a:srcRect/>
            <a:stretch/>
          </p:blipFill>
          <p:spPr>
            <a:xfrm rot="-4942892">
              <a:off x="5922596" y="2159592"/>
              <a:ext cx="364852" cy="574395"/>
            </a:xfrm>
            <a:prstGeom prst="rect">
              <a:avLst/>
            </a:prstGeom>
            <a:noFill/>
            <a:ln>
              <a:noFill/>
            </a:ln>
          </p:spPr>
        </p:pic>
        <p:pic>
          <p:nvPicPr>
            <p:cNvPr id="196" name="Google Shape;196;p22" descr="A picture containing food, light&#10;&#10;Description automatically generated"/>
            <p:cNvPicPr preferRelativeResize="0"/>
            <p:nvPr/>
          </p:nvPicPr>
          <p:blipFill rotWithShape="1">
            <a:blip r:embed="rId4">
              <a:alphaModFix/>
            </a:blip>
            <a:srcRect/>
            <a:stretch/>
          </p:blipFill>
          <p:spPr>
            <a:xfrm rot="-3539135">
              <a:off x="6092258" y="1658967"/>
              <a:ext cx="364851" cy="574395"/>
            </a:xfrm>
            <a:prstGeom prst="rect">
              <a:avLst/>
            </a:prstGeom>
            <a:noFill/>
            <a:ln>
              <a:noFill/>
            </a:ln>
          </p:spPr>
        </p:pic>
        <p:pic>
          <p:nvPicPr>
            <p:cNvPr id="197" name="Google Shape;197;p22" descr="A picture containing food, light&#10;&#10;Description automatically generated"/>
            <p:cNvPicPr preferRelativeResize="0"/>
            <p:nvPr/>
          </p:nvPicPr>
          <p:blipFill rotWithShape="1">
            <a:blip r:embed="rId4">
              <a:alphaModFix/>
            </a:blip>
            <a:srcRect/>
            <a:stretch/>
          </p:blipFill>
          <p:spPr>
            <a:xfrm rot="-2363105">
              <a:off x="6411120" y="1312367"/>
              <a:ext cx="364852" cy="574395"/>
            </a:xfrm>
            <a:prstGeom prst="rect">
              <a:avLst/>
            </a:prstGeom>
            <a:noFill/>
            <a:ln>
              <a:noFill/>
            </a:ln>
          </p:spPr>
        </p:pic>
        <p:pic>
          <p:nvPicPr>
            <p:cNvPr id="198" name="Google Shape;198;p22" descr="A picture containing food, light&#10;&#10;Description automatically generated"/>
            <p:cNvPicPr preferRelativeResize="0"/>
            <p:nvPr/>
          </p:nvPicPr>
          <p:blipFill rotWithShape="1">
            <a:blip r:embed="rId4">
              <a:alphaModFix/>
            </a:blip>
            <a:srcRect/>
            <a:stretch/>
          </p:blipFill>
          <p:spPr>
            <a:xfrm rot="-1409925">
              <a:off x="6797708" y="1018542"/>
              <a:ext cx="364852" cy="574395"/>
            </a:xfrm>
            <a:prstGeom prst="rect">
              <a:avLst/>
            </a:prstGeom>
            <a:noFill/>
            <a:ln>
              <a:noFill/>
            </a:ln>
          </p:spPr>
        </p:pic>
        <p:pic>
          <p:nvPicPr>
            <p:cNvPr id="199" name="Google Shape;199;p22" descr="A picture containing food, light&#10;&#10;Description automatically generated"/>
            <p:cNvPicPr preferRelativeResize="0"/>
            <p:nvPr/>
          </p:nvPicPr>
          <p:blipFill rotWithShape="1">
            <a:blip r:embed="rId4">
              <a:alphaModFix/>
            </a:blip>
            <a:srcRect/>
            <a:stretch/>
          </p:blipFill>
          <p:spPr>
            <a:xfrm rot="308806">
              <a:off x="7327308" y="903842"/>
              <a:ext cx="364852" cy="574395"/>
            </a:xfrm>
            <a:prstGeom prst="rect">
              <a:avLst/>
            </a:prstGeom>
            <a:noFill/>
            <a:ln>
              <a:noFill/>
            </a:ln>
          </p:spPr>
        </p:pic>
      </p:grpSp>
      <p:grpSp>
        <p:nvGrpSpPr>
          <p:cNvPr id="200" name="Google Shape;200;p22"/>
          <p:cNvGrpSpPr/>
          <p:nvPr/>
        </p:nvGrpSpPr>
        <p:grpSpPr>
          <a:xfrm>
            <a:off x="4854440" y="4337675"/>
            <a:ext cx="3078930" cy="574361"/>
            <a:chOff x="5959490" y="4499500"/>
            <a:chExt cx="3078930" cy="574361"/>
          </a:xfrm>
        </p:grpSpPr>
        <p:pic>
          <p:nvPicPr>
            <p:cNvPr id="201" name="Google Shape;201;p22" descr="A picture containing food, light&#10;&#10;Description automatically generated"/>
            <p:cNvPicPr preferRelativeResize="0"/>
            <p:nvPr/>
          </p:nvPicPr>
          <p:blipFill rotWithShape="1">
            <a:blip r:embed="rId4">
              <a:alphaModFix/>
            </a:blip>
            <a:srcRect/>
            <a:stretch/>
          </p:blipFill>
          <p:spPr>
            <a:xfrm rot="10800000">
              <a:off x="7316540" y="4499500"/>
              <a:ext cx="364830" cy="574361"/>
            </a:xfrm>
            <a:prstGeom prst="rect">
              <a:avLst/>
            </a:prstGeom>
            <a:noFill/>
            <a:ln>
              <a:noFill/>
            </a:ln>
          </p:spPr>
        </p:pic>
        <p:pic>
          <p:nvPicPr>
            <p:cNvPr id="202" name="Google Shape;202;p22" descr="A picture containing food, light&#10;&#10;Description automatically generated"/>
            <p:cNvPicPr preferRelativeResize="0"/>
            <p:nvPr/>
          </p:nvPicPr>
          <p:blipFill rotWithShape="1">
            <a:blip r:embed="rId4">
              <a:alphaModFix/>
            </a:blip>
            <a:srcRect/>
            <a:stretch/>
          </p:blipFill>
          <p:spPr>
            <a:xfrm rot="10800000">
              <a:off x="7995065" y="4499500"/>
              <a:ext cx="364830" cy="574361"/>
            </a:xfrm>
            <a:prstGeom prst="rect">
              <a:avLst/>
            </a:prstGeom>
            <a:noFill/>
            <a:ln>
              <a:noFill/>
            </a:ln>
          </p:spPr>
        </p:pic>
        <p:pic>
          <p:nvPicPr>
            <p:cNvPr id="203" name="Google Shape;203;p22" descr="A picture containing food, light&#10;&#10;Description automatically generated"/>
            <p:cNvPicPr preferRelativeResize="0"/>
            <p:nvPr/>
          </p:nvPicPr>
          <p:blipFill rotWithShape="1">
            <a:blip r:embed="rId4">
              <a:alphaModFix/>
            </a:blip>
            <a:srcRect/>
            <a:stretch/>
          </p:blipFill>
          <p:spPr>
            <a:xfrm rot="10800000">
              <a:off x="8673590" y="4499500"/>
              <a:ext cx="364830" cy="574361"/>
            </a:xfrm>
            <a:prstGeom prst="rect">
              <a:avLst/>
            </a:prstGeom>
            <a:noFill/>
            <a:ln>
              <a:noFill/>
            </a:ln>
          </p:spPr>
        </p:pic>
        <p:pic>
          <p:nvPicPr>
            <p:cNvPr id="204" name="Google Shape;204;p22" descr="A picture containing food, light&#10;&#10;Description automatically generated"/>
            <p:cNvPicPr preferRelativeResize="0"/>
            <p:nvPr/>
          </p:nvPicPr>
          <p:blipFill rotWithShape="1">
            <a:blip r:embed="rId4">
              <a:alphaModFix/>
            </a:blip>
            <a:srcRect/>
            <a:stretch/>
          </p:blipFill>
          <p:spPr>
            <a:xfrm rot="10800000">
              <a:off x="8334327" y="4499500"/>
              <a:ext cx="364830" cy="574361"/>
            </a:xfrm>
            <a:prstGeom prst="rect">
              <a:avLst/>
            </a:prstGeom>
            <a:noFill/>
            <a:ln>
              <a:noFill/>
            </a:ln>
          </p:spPr>
        </p:pic>
        <p:pic>
          <p:nvPicPr>
            <p:cNvPr id="205" name="Google Shape;205;p22" descr="A picture containing food, light&#10;&#10;Description automatically generated"/>
            <p:cNvPicPr preferRelativeResize="0"/>
            <p:nvPr/>
          </p:nvPicPr>
          <p:blipFill rotWithShape="1">
            <a:blip r:embed="rId4">
              <a:alphaModFix/>
            </a:blip>
            <a:srcRect/>
            <a:stretch/>
          </p:blipFill>
          <p:spPr>
            <a:xfrm rot="10800000">
              <a:off x="6298752" y="4499500"/>
              <a:ext cx="364830" cy="574361"/>
            </a:xfrm>
            <a:prstGeom prst="rect">
              <a:avLst/>
            </a:prstGeom>
            <a:noFill/>
            <a:ln>
              <a:noFill/>
            </a:ln>
          </p:spPr>
        </p:pic>
        <p:pic>
          <p:nvPicPr>
            <p:cNvPr id="206" name="Google Shape;206;p22" descr="A picture containing food, light&#10;&#10;Description automatically generated"/>
            <p:cNvPicPr preferRelativeResize="0"/>
            <p:nvPr/>
          </p:nvPicPr>
          <p:blipFill rotWithShape="1">
            <a:blip r:embed="rId4">
              <a:alphaModFix/>
            </a:blip>
            <a:srcRect/>
            <a:stretch/>
          </p:blipFill>
          <p:spPr>
            <a:xfrm rot="10800000">
              <a:off x="5959490" y="4499500"/>
              <a:ext cx="364830" cy="574361"/>
            </a:xfrm>
            <a:prstGeom prst="rect">
              <a:avLst/>
            </a:prstGeom>
            <a:noFill/>
            <a:ln>
              <a:noFill/>
            </a:ln>
          </p:spPr>
        </p:pic>
        <p:pic>
          <p:nvPicPr>
            <p:cNvPr id="207" name="Google Shape;207;p22" descr="A picture containing food, light&#10;&#10;Description automatically generated"/>
            <p:cNvPicPr preferRelativeResize="0"/>
            <p:nvPr/>
          </p:nvPicPr>
          <p:blipFill rotWithShape="1">
            <a:blip r:embed="rId4">
              <a:alphaModFix/>
            </a:blip>
            <a:srcRect/>
            <a:stretch/>
          </p:blipFill>
          <p:spPr>
            <a:xfrm rot="10800000">
              <a:off x="7655802" y="4499500"/>
              <a:ext cx="364830" cy="574361"/>
            </a:xfrm>
            <a:prstGeom prst="rect">
              <a:avLst/>
            </a:prstGeom>
            <a:noFill/>
            <a:ln>
              <a:noFill/>
            </a:ln>
          </p:spPr>
        </p:pic>
        <p:pic>
          <p:nvPicPr>
            <p:cNvPr id="208" name="Google Shape;208;p22" descr="A picture containing food, light&#10;&#10;Description automatically generated"/>
            <p:cNvPicPr preferRelativeResize="0"/>
            <p:nvPr/>
          </p:nvPicPr>
          <p:blipFill rotWithShape="1">
            <a:blip r:embed="rId4">
              <a:alphaModFix/>
            </a:blip>
            <a:srcRect/>
            <a:stretch/>
          </p:blipFill>
          <p:spPr>
            <a:xfrm rot="10800000">
              <a:off x="6977277" y="4499500"/>
              <a:ext cx="364830" cy="574361"/>
            </a:xfrm>
            <a:prstGeom prst="rect">
              <a:avLst/>
            </a:prstGeom>
            <a:noFill/>
            <a:ln>
              <a:noFill/>
            </a:ln>
          </p:spPr>
        </p:pic>
        <p:pic>
          <p:nvPicPr>
            <p:cNvPr id="209" name="Google Shape;209;p22" descr="A picture containing food, light&#10;&#10;Description automatically generated"/>
            <p:cNvPicPr preferRelativeResize="0"/>
            <p:nvPr/>
          </p:nvPicPr>
          <p:blipFill rotWithShape="1">
            <a:blip r:embed="rId4">
              <a:alphaModFix/>
            </a:blip>
            <a:srcRect/>
            <a:stretch/>
          </p:blipFill>
          <p:spPr>
            <a:xfrm rot="10800000">
              <a:off x="6638015" y="4499500"/>
              <a:ext cx="364830" cy="574361"/>
            </a:xfrm>
            <a:prstGeom prst="rect">
              <a:avLst/>
            </a:prstGeom>
            <a:noFill/>
            <a:ln>
              <a:noFill/>
            </a:ln>
          </p:spPr>
        </p:pic>
      </p:grpSp>
      <p:grpSp>
        <p:nvGrpSpPr>
          <p:cNvPr id="210" name="Google Shape;210;p22"/>
          <p:cNvGrpSpPr/>
          <p:nvPr/>
        </p:nvGrpSpPr>
        <p:grpSpPr>
          <a:xfrm rot="10800000">
            <a:off x="4854451" y="3763320"/>
            <a:ext cx="3078930" cy="574361"/>
            <a:chOff x="5959490" y="4499500"/>
            <a:chExt cx="3078930" cy="574361"/>
          </a:xfrm>
        </p:grpSpPr>
        <p:pic>
          <p:nvPicPr>
            <p:cNvPr id="211" name="Google Shape;211;p22" descr="A picture containing food, light&#10;&#10;Description automatically generated"/>
            <p:cNvPicPr preferRelativeResize="0"/>
            <p:nvPr/>
          </p:nvPicPr>
          <p:blipFill rotWithShape="1">
            <a:blip r:embed="rId4">
              <a:alphaModFix/>
            </a:blip>
            <a:srcRect/>
            <a:stretch/>
          </p:blipFill>
          <p:spPr>
            <a:xfrm rot="10800000">
              <a:off x="7316540" y="4499500"/>
              <a:ext cx="364830" cy="574361"/>
            </a:xfrm>
            <a:prstGeom prst="rect">
              <a:avLst/>
            </a:prstGeom>
            <a:noFill/>
            <a:ln>
              <a:noFill/>
            </a:ln>
          </p:spPr>
        </p:pic>
        <p:pic>
          <p:nvPicPr>
            <p:cNvPr id="212" name="Google Shape;212;p22" descr="A picture containing food, light&#10;&#10;Description automatically generated"/>
            <p:cNvPicPr preferRelativeResize="0"/>
            <p:nvPr/>
          </p:nvPicPr>
          <p:blipFill rotWithShape="1">
            <a:blip r:embed="rId4">
              <a:alphaModFix/>
            </a:blip>
            <a:srcRect/>
            <a:stretch/>
          </p:blipFill>
          <p:spPr>
            <a:xfrm rot="10800000">
              <a:off x="7995065" y="4499500"/>
              <a:ext cx="364830" cy="574361"/>
            </a:xfrm>
            <a:prstGeom prst="rect">
              <a:avLst/>
            </a:prstGeom>
            <a:noFill/>
            <a:ln>
              <a:noFill/>
            </a:ln>
          </p:spPr>
        </p:pic>
        <p:pic>
          <p:nvPicPr>
            <p:cNvPr id="213" name="Google Shape;213;p22" descr="A picture containing food, light&#10;&#10;Description automatically generated"/>
            <p:cNvPicPr preferRelativeResize="0"/>
            <p:nvPr/>
          </p:nvPicPr>
          <p:blipFill rotWithShape="1">
            <a:blip r:embed="rId4">
              <a:alphaModFix/>
            </a:blip>
            <a:srcRect/>
            <a:stretch/>
          </p:blipFill>
          <p:spPr>
            <a:xfrm rot="10800000">
              <a:off x="8673590" y="4499500"/>
              <a:ext cx="364830" cy="574361"/>
            </a:xfrm>
            <a:prstGeom prst="rect">
              <a:avLst/>
            </a:prstGeom>
            <a:noFill/>
            <a:ln>
              <a:noFill/>
            </a:ln>
          </p:spPr>
        </p:pic>
        <p:pic>
          <p:nvPicPr>
            <p:cNvPr id="214" name="Google Shape;214;p22" descr="A picture containing food, light&#10;&#10;Description automatically generated"/>
            <p:cNvPicPr preferRelativeResize="0"/>
            <p:nvPr/>
          </p:nvPicPr>
          <p:blipFill rotWithShape="1">
            <a:blip r:embed="rId4">
              <a:alphaModFix/>
            </a:blip>
            <a:srcRect/>
            <a:stretch/>
          </p:blipFill>
          <p:spPr>
            <a:xfrm rot="10800000">
              <a:off x="8334327" y="4499500"/>
              <a:ext cx="364830" cy="574361"/>
            </a:xfrm>
            <a:prstGeom prst="rect">
              <a:avLst/>
            </a:prstGeom>
            <a:noFill/>
            <a:ln>
              <a:noFill/>
            </a:ln>
          </p:spPr>
        </p:pic>
        <p:pic>
          <p:nvPicPr>
            <p:cNvPr id="215" name="Google Shape;215;p22" descr="A picture containing food, light&#10;&#10;Description automatically generated"/>
            <p:cNvPicPr preferRelativeResize="0"/>
            <p:nvPr/>
          </p:nvPicPr>
          <p:blipFill rotWithShape="1">
            <a:blip r:embed="rId4">
              <a:alphaModFix/>
            </a:blip>
            <a:srcRect/>
            <a:stretch/>
          </p:blipFill>
          <p:spPr>
            <a:xfrm rot="10800000">
              <a:off x="6298752" y="4499500"/>
              <a:ext cx="364830" cy="574361"/>
            </a:xfrm>
            <a:prstGeom prst="rect">
              <a:avLst/>
            </a:prstGeom>
            <a:noFill/>
            <a:ln>
              <a:noFill/>
            </a:ln>
          </p:spPr>
        </p:pic>
        <p:pic>
          <p:nvPicPr>
            <p:cNvPr id="216" name="Google Shape;216;p22" descr="A picture containing food, light&#10;&#10;Description automatically generated"/>
            <p:cNvPicPr preferRelativeResize="0"/>
            <p:nvPr/>
          </p:nvPicPr>
          <p:blipFill rotWithShape="1">
            <a:blip r:embed="rId4">
              <a:alphaModFix/>
            </a:blip>
            <a:srcRect/>
            <a:stretch/>
          </p:blipFill>
          <p:spPr>
            <a:xfrm rot="10800000">
              <a:off x="5959490" y="4499500"/>
              <a:ext cx="364830" cy="574361"/>
            </a:xfrm>
            <a:prstGeom prst="rect">
              <a:avLst/>
            </a:prstGeom>
            <a:noFill/>
            <a:ln>
              <a:noFill/>
            </a:ln>
          </p:spPr>
        </p:pic>
        <p:pic>
          <p:nvPicPr>
            <p:cNvPr id="217" name="Google Shape;217;p22" descr="A picture containing food, light&#10;&#10;Description automatically generated"/>
            <p:cNvPicPr preferRelativeResize="0"/>
            <p:nvPr/>
          </p:nvPicPr>
          <p:blipFill rotWithShape="1">
            <a:blip r:embed="rId4">
              <a:alphaModFix/>
            </a:blip>
            <a:srcRect/>
            <a:stretch/>
          </p:blipFill>
          <p:spPr>
            <a:xfrm rot="10800000">
              <a:off x="7655802" y="4499500"/>
              <a:ext cx="364830" cy="574361"/>
            </a:xfrm>
            <a:prstGeom prst="rect">
              <a:avLst/>
            </a:prstGeom>
            <a:noFill/>
            <a:ln>
              <a:noFill/>
            </a:ln>
          </p:spPr>
        </p:pic>
        <p:pic>
          <p:nvPicPr>
            <p:cNvPr id="218" name="Google Shape;218;p22" descr="A picture containing food, light&#10;&#10;Description automatically generated"/>
            <p:cNvPicPr preferRelativeResize="0"/>
            <p:nvPr/>
          </p:nvPicPr>
          <p:blipFill rotWithShape="1">
            <a:blip r:embed="rId4">
              <a:alphaModFix/>
            </a:blip>
            <a:srcRect/>
            <a:stretch/>
          </p:blipFill>
          <p:spPr>
            <a:xfrm rot="10800000">
              <a:off x="6977277" y="4499500"/>
              <a:ext cx="364830" cy="574361"/>
            </a:xfrm>
            <a:prstGeom prst="rect">
              <a:avLst/>
            </a:prstGeom>
            <a:noFill/>
            <a:ln>
              <a:noFill/>
            </a:ln>
          </p:spPr>
        </p:pic>
        <p:pic>
          <p:nvPicPr>
            <p:cNvPr id="219" name="Google Shape;219;p22" descr="A picture containing food, light&#10;&#10;Description automatically generated"/>
            <p:cNvPicPr preferRelativeResize="0"/>
            <p:nvPr/>
          </p:nvPicPr>
          <p:blipFill rotWithShape="1">
            <a:blip r:embed="rId4">
              <a:alphaModFix/>
            </a:blip>
            <a:srcRect/>
            <a:stretch/>
          </p:blipFill>
          <p:spPr>
            <a:xfrm rot="10800000">
              <a:off x="6638015" y="4499500"/>
              <a:ext cx="364830" cy="574361"/>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223"/>
        <p:cNvGrpSpPr/>
        <p:nvPr/>
      </p:nvGrpSpPr>
      <p:grpSpPr>
        <a:xfrm>
          <a:off x="0" y="0"/>
          <a:ext cx="0" cy="0"/>
          <a:chOff x="0" y="0"/>
          <a:chExt cx="0" cy="0"/>
        </a:xfrm>
      </p:grpSpPr>
      <p:sp>
        <p:nvSpPr>
          <p:cNvPr id="224" name="Google Shape;224;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000"/>
              <a:t>Phospholipid Bilayer</a:t>
            </a:r>
            <a:endParaRPr sz="3000"/>
          </a:p>
        </p:txBody>
      </p:sp>
      <p:pic>
        <p:nvPicPr>
          <p:cNvPr id="225" name="Google Shape;225;p23"/>
          <p:cNvPicPr preferRelativeResize="0"/>
          <p:nvPr/>
        </p:nvPicPr>
        <p:blipFill>
          <a:blip r:embed="rId3">
            <a:alphaModFix/>
          </a:blip>
          <a:stretch>
            <a:fillRect/>
          </a:stretch>
        </p:blipFill>
        <p:spPr>
          <a:xfrm>
            <a:off x="443925" y="1343050"/>
            <a:ext cx="3953425" cy="2664450"/>
          </a:xfrm>
          <a:prstGeom prst="rect">
            <a:avLst/>
          </a:prstGeom>
          <a:noFill/>
          <a:ln w="9525" cap="flat" cmpd="sng">
            <a:solidFill>
              <a:srgbClr val="434343"/>
            </a:solidFill>
            <a:prstDash val="solid"/>
            <a:round/>
            <a:headEnd type="none" w="sm" len="sm"/>
            <a:tailEnd type="none" w="sm" len="sm"/>
          </a:ln>
        </p:spPr>
      </p:pic>
      <p:pic>
        <p:nvPicPr>
          <p:cNvPr id="226" name="Google Shape;226;p23"/>
          <p:cNvPicPr preferRelativeResize="0"/>
          <p:nvPr/>
        </p:nvPicPr>
        <p:blipFill>
          <a:blip r:embed="rId4">
            <a:alphaModFix/>
          </a:blip>
          <a:stretch>
            <a:fillRect/>
          </a:stretch>
        </p:blipFill>
        <p:spPr>
          <a:xfrm>
            <a:off x="4748200" y="1343050"/>
            <a:ext cx="3721899" cy="266445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 name="Cell Membrane lipid bilayer">
            <a:hlinkClick r:id="" action="ppaction://media"/>
            <a:extLst>
              <a:ext uri="{FF2B5EF4-FFF2-40B4-BE49-F238E27FC236}">
                <a16:creationId xmlns:a16="http://schemas.microsoft.com/office/drawing/2014/main" id="{F829F3B1-8C52-426E-ADB7-BE11FD84DC8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235"/>
        <p:cNvGrpSpPr/>
        <p:nvPr/>
      </p:nvGrpSpPr>
      <p:grpSpPr>
        <a:xfrm>
          <a:off x="0" y="0"/>
          <a:ext cx="0" cy="0"/>
          <a:chOff x="0" y="0"/>
          <a:chExt cx="0" cy="0"/>
        </a:xfrm>
      </p:grpSpPr>
      <p:sp>
        <p:nvSpPr>
          <p:cNvPr id="236" name="Google Shape;236;p25"/>
          <p:cNvSpPr txBox="1">
            <a:spLocks noGrp="1"/>
          </p:cNvSpPr>
          <p:nvPr>
            <p:ph type="title"/>
          </p:nvPr>
        </p:nvSpPr>
        <p:spPr>
          <a:xfrm>
            <a:off x="311700" y="3012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Components of the Cell Membrane</a:t>
            </a:r>
            <a:endParaRPr sz="3000"/>
          </a:p>
        </p:txBody>
      </p:sp>
      <p:pic>
        <p:nvPicPr>
          <p:cNvPr id="237" name="Google Shape;237;p25"/>
          <p:cNvPicPr preferRelativeResize="0"/>
          <p:nvPr/>
        </p:nvPicPr>
        <p:blipFill>
          <a:blip r:embed="rId3">
            <a:alphaModFix/>
          </a:blip>
          <a:stretch>
            <a:fillRect/>
          </a:stretch>
        </p:blipFill>
        <p:spPr>
          <a:xfrm>
            <a:off x="1197500" y="1083750"/>
            <a:ext cx="6749005" cy="3820975"/>
          </a:xfrm>
          <a:prstGeom prst="rect">
            <a:avLst/>
          </a:prstGeom>
          <a:noFill/>
          <a:ln w="9525" cap="flat" cmpd="sng">
            <a:solidFill>
              <a:srgbClr val="434343"/>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6"/>
          <p:cNvSpPr txBox="1">
            <a:spLocks noGrp="1"/>
          </p:cNvSpPr>
          <p:nvPr>
            <p:ph type="title"/>
          </p:nvPr>
        </p:nvSpPr>
        <p:spPr>
          <a:xfrm>
            <a:off x="311700" y="2224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rgbClr val="367AEA"/>
                </a:solidFill>
                <a:latin typeface="Quicksand"/>
                <a:ea typeface="Quicksand"/>
                <a:cs typeface="Quicksand"/>
                <a:sym typeface="Quicksand"/>
              </a:rPr>
              <a:t>Let’s Model the Cell Membrane!</a:t>
            </a:r>
            <a:endParaRPr sz="3600">
              <a:solidFill>
                <a:srgbClr val="367AEA"/>
              </a:solidFill>
              <a:latin typeface="Quicksand"/>
              <a:ea typeface="Quicksand"/>
              <a:cs typeface="Quicksand"/>
              <a:sym typeface="Quicksand"/>
            </a:endParaRPr>
          </a:p>
        </p:txBody>
      </p:sp>
      <p:pic>
        <p:nvPicPr>
          <p:cNvPr id="243" name="Google Shape;243;p26"/>
          <p:cNvPicPr preferRelativeResize="0"/>
          <p:nvPr/>
        </p:nvPicPr>
        <p:blipFill>
          <a:blip r:embed="rId3">
            <a:alphaModFix/>
          </a:blip>
          <a:stretch>
            <a:fillRect/>
          </a:stretch>
        </p:blipFill>
        <p:spPr>
          <a:xfrm>
            <a:off x="524174" y="3162950"/>
            <a:ext cx="1682773" cy="1740909"/>
          </a:xfrm>
          <a:prstGeom prst="rect">
            <a:avLst/>
          </a:prstGeom>
          <a:noFill/>
          <a:ln w="9525" cap="flat" cmpd="sng">
            <a:solidFill>
              <a:schemeClr val="dk2"/>
            </a:solidFill>
            <a:prstDash val="solid"/>
            <a:round/>
            <a:headEnd type="none" w="sm" len="sm"/>
            <a:tailEnd type="none" w="sm" len="sm"/>
          </a:ln>
        </p:spPr>
      </p:pic>
      <p:pic>
        <p:nvPicPr>
          <p:cNvPr id="244" name="Google Shape;244;p26"/>
          <p:cNvPicPr preferRelativeResize="0"/>
          <p:nvPr/>
        </p:nvPicPr>
        <p:blipFill>
          <a:blip r:embed="rId4">
            <a:alphaModFix/>
          </a:blip>
          <a:stretch>
            <a:fillRect/>
          </a:stretch>
        </p:blipFill>
        <p:spPr>
          <a:xfrm>
            <a:off x="524175" y="1146713"/>
            <a:ext cx="1682765" cy="1740871"/>
          </a:xfrm>
          <a:prstGeom prst="rect">
            <a:avLst/>
          </a:prstGeom>
          <a:noFill/>
          <a:ln w="9525" cap="flat" cmpd="sng">
            <a:solidFill>
              <a:schemeClr val="dk2"/>
            </a:solidFill>
            <a:prstDash val="solid"/>
            <a:round/>
            <a:headEnd type="none" w="sm" len="sm"/>
            <a:tailEnd type="none" w="sm" len="sm"/>
          </a:ln>
        </p:spPr>
      </p:pic>
      <p:pic>
        <p:nvPicPr>
          <p:cNvPr id="245" name="Google Shape;245;p26"/>
          <p:cNvPicPr preferRelativeResize="0"/>
          <p:nvPr/>
        </p:nvPicPr>
        <p:blipFill>
          <a:blip r:embed="rId5">
            <a:alphaModFix/>
          </a:blip>
          <a:stretch>
            <a:fillRect/>
          </a:stretch>
        </p:blipFill>
        <p:spPr>
          <a:xfrm>
            <a:off x="3710925" y="1146725"/>
            <a:ext cx="4091837" cy="3757125"/>
          </a:xfrm>
          <a:prstGeom prst="rect">
            <a:avLst/>
          </a:prstGeom>
          <a:noFill/>
          <a:ln w="9525" cap="flat" cmpd="sng">
            <a:solidFill>
              <a:schemeClr val="dk2"/>
            </a:solidFill>
            <a:prstDash val="solid"/>
            <a:round/>
            <a:headEnd type="none" w="sm" len="sm"/>
            <a:tailEnd type="none" w="sm" len="sm"/>
          </a:ln>
        </p:spPr>
      </p:pic>
      <p:sp>
        <p:nvSpPr>
          <p:cNvPr id="246" name="Google Shape;246;p26"/>
          <p:cNvSpPr txBox="1"/>
          <p:nvPr/>
        </p:nvSpPr>
        <p:spPr>
          <a:xfrm>
            <a:off x="7770166" y="1857908"/>
            <a:ext cx="1185900" cy="431100"/>
          </a:xfrm>
          <a:prstGeom prst="rect">
            <a:avLst/>
          </a:prstGeom>
          <a:solidFill>
            <a:schemeClr val="accent6"/>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latin typeface="Titillium Web"/>
                <a:ea typeface="Titillium Web"/>
                <a:cs typeface="Titillium Web"/>
                <a:sym typeface="Titillium Web"/>
              </a:rPr>
              <a:t>Aquaporin</a:t>
            </a:r>
            <a:endParaRPr sz="1600" b="1">
              <a:latin typeface="Titillium Web"/>
              <a:ea typeface="Titillium Web"/>
              <a:cs typeface="Titillium Web"/>
              <a:sym typeface="Titillium Web"/>
            </a:endParaRPr>
          </a:p>
        </p:txBody>
      </p:sp>
      <p:sp>
        <p:nvSpPr>
          <p:cNvPr id="247" name="Google Shape;247;p26"/>
          <p:cNvSpPr txBox="1"/>
          <p:nvPr/>
        </p:nvSpPr>
        <p:spPr>
          <a:xfrm>
            <a:off x="2765000" y="1389900"/>
            <a:ext cx="1063800" cy="677100"/>
          </a:xfrm>
          <a:prstGeom prst="rect">
            <a:avLst/>
          </a:prstGeom>
          <a:solidFill>
            <a:schemeClr val="accent6"/>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latin typeface="Titillium Web"/>
                <a:ea typeface="Titillium Web"/>
                <a:cs typeface="Titillium Web"/>
                <a:sym typeface="Titillium Web"/>
              </a:rPr>
              <a:t>Gated K</a:t>
            </a:r>
            <a:r>
              <a:rPr lang="en" sz="1600" b="1" baseline="30000">
                <a:latin typeface="Titillium Web"/>
                <a:ea typeface="Titillium Web"/>
                <a:cs typeface="Titillium Web"/>
                <a:sym typeface="Titillium Web"/>
              </a:rPr>
              <a:t>+</a:t>
            </a:r>
            <a:r>
              <a:rPr lang="en" sz="1600" b="1">
                <a:latin typeface="Titillium Web"/>
                <a:ea typeface="Titillium Web"/>
                <a:cs typeface="Titillium Web"/>
                <a:sym typeface="Titillium Web"/>
              </a:rPr>
              <a:t> Channel</a:t>
            </a:r>
            <a:endParaRPr sz="1600" b="1">
              <a:latin typeface="Titillium Web"/>
              <a:ea typeface="Titillium Web"/>
              <a:cs typeface="Titillium Web"/>
              <a:sym typeface="Titillium Web"/>
            </a:endParaRPr>
          </a:p>
        </p:txBody>
      </p:sp>
      <p:sp>
        <p:nvSpPr>
          <p:cNvPr id="248" name="Google Shape;248;p26"/>
          <p:cNvSpPr txBox="1"/>
          <p:nvPr/>
        </p:nvSpPr>
        <p:spPr>
          <a:xfrm>
            <a:off x="6299075" y="958800"/>
            <a:ext cx="2124000" cy="431100"/>
          </a:xfrm>
          <a:prstGeom prst="rect">
            <a:avLst/>
          </a:prstGeom>
          <a:solidFill>
            <a:schemeClr val="accent6"/>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latin typeface="Titillium Web"/>
                <a:ea typeface="Titillium Web"/>
                <a:cs typeface="Titillium Web"/>
                <a:sym typeface="Titillium Web"/>
              </a:rPr>
              <a:t>GLUT Carrier Protein</a:t>
            </a:r>
            <a:endParaRPr sz="1600" b="1">
              <a:latin typeface="Titillium Web"/>
              <a:ea typeface="Titillium Web"/>
              <a:cs typeface="Titillium Web"/>
              <a:sym typeface="Titillium Web"/>
            </a:endParaRPr>
          </a:p>
        </p:txBody>
      </p:sp>
      <p:sp>
        <p:nvSpPr>
          <p:cNvPr id="249" name="Google Shape;249;p26"/>
          <p:cNvSpPr txBox="1"/>
          <p:nvPr/>
        </p:nvSpPr>
        <p:spPr>
          <a:xfrm>
            <a:off x="3312417" y="3737942"/>
            <a:ext cx="968400" cy="677100"/>
          </a:xfrm>
          <a:prstGeom prst="rect">
            <a:avLst/>
          </a:prstGeom>
          <a:solidFill>
            <a:schemeClr val="accent6"/>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latin typeface="Titillium Web"/>
                <a:ea typeface="Titillium Web"/>
                <a:cs typeface="Titillium Web"/>
                <a:sym typeface="Titillium Web"/>
              </a:rPr>
              <a:t>Na</a:t>
            </a:r>
            <a:r>
              <a:rPr lang="en" sz="1600" b="1" baseline="30000">
                <a:latin typeface="Titillium Web"/>
                <a:ea typeface="Titillium Web"/>
                <a:cs typeface="Titillium Web"/>
                <a:sym typeface="Titillium Web"/>
              </a:rPr>
              <a:t>+</a:t>
            </a:r>
            <a:r>
              <a:rPr lang="en" sz="1600" b="1">
                <a:latin typeface="Titillium Web"/>
                <a:ea typeface="Titillium Web"/>
                <a:cs typeface="Titillium Web"/>
                <a:sym typeface="Titillium Web"/>
              </a:rPr>
              <a:t>/K</a:t>
            </a:r>
            <a:r>
              <a:rPr lang="en" sz="1600" b="1" baseline="30000">
                <a:latin typeface="Titillium Web"/>
                <a:ea typeface="Titillium Web"/>
                <a:cs typeface="Titillium Web"/>
                <a:sym typeface="Titillium Web"/>
              </a:rPr>
              <a:t>+</a:t>
            </a:r>
            <a:r>
              <a:rPr lang="en" sz="1600" b="1">
                <a:latin typeface="Titillium Web"/>
                <a:ea typeface="Titillium Web"/>
                <a:cs typeface="Titillium Web"/>
                <a:sym typeface="Titillium Web"/>
              </a:rPr>
              <a:t> Pump</a:t>
            </a:r>
            <a:endParaRPr sz="1600" b="1">
              <a:latin typeface="Titillium Web"/>
              <a:ea typeface="Titillium Web"/>
              <a:cs typeface="Titillium Web"/>
              <a:sym typeface="Titillium Web"/>
            </a:endParaRPr>
          </a:p>
        </p:txBody>
      </p:sp>
      <p:sp>
        <p:nvSpPr>
          <p:cNvPr id="250" name="Google Shape;250;p26"/>
          <p:cNvSpPr txBox="1"/>
          <p:nvPr/>
        </p:nvSpPr>
        <p:spPr>
          <a:xfrm>
            <a:off x="7692300" y="3720675"/>
            <a:ext cx="1063800" cy="677100"/>
          </a:xfrm>
          <a:prstGeom prst="rect">
            <a:avLst/>
          </a:prstGeom>
          <a:solidFill>
            <a:schemeClr val="accent6"/>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latin typeface="Titillium Web"/>
                <a:ea typeface="Titillium Web"/>
                <a:cs typeface="Titillium Web"/>
                <a:sym typeface="Titillium Web"/>
              </a:rPr>
              <a:t>Sodium Channel</a:t>
            </a:r>
            <a:endParaRPr sz="1600" b="1">
              <a:latin typeface="Titillium Web"/>
              <a:ea typeface="Titillium Web"/>
              <a:cs typeface="Titillium Web"/>
              <a:sym typeface="Titillium Web"/>
            </a:endParaRPr>
          </a:p>
        </p:txBody>
      </p:sp>
      <p:sp>
        <p:nvSpPr>
          <p:cNvPr id="251" name="Google Shape;251;p26"/>
          <p:cNvSpPr/>
          <p:nvPr/>
        </p:nvSpPr>
        <p:spPr>
          <a:xfrm rot="2043129">
            <a:off x="3476149" y="2226745"/>
            <a:ext cx="618808" cy="157510"/>
          </a:xfrm>
          <a:prstGeom prst="righ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6"/>
          <p:cNvSpPr/>
          <p:nvPr/>
        </p:nvSpPr>
        <p:spPr>
          <a:xfrm rot="-511846">
            <a:off x="4321486" y="3918104"/>
            <a:ext cx="618847" cy="157449"/>
          </a:xfrm>
          <a:prstGeom prst="righ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6"/>
          <p:cNvSpPr/>
          <p:nvPr/>
        </p:nvSpPr>
        <p:spPr>
          <a:xfrm rot="8576473">
            <a:off x="5695392" y="1247763"/>
            <a:ext cx="618783" cy="157441"/>
          </a:xfrm>
          <a:prstGeom prst="righ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6"/>
          <p:cNvSpPr/>
          <p:nvPr/>
        </p:nvSpPr>
        <p:spPr>
          <a:xfrm rot="8591297">
            <a:off x="7408060" y="2143822"/>
            <a:ext cx="354480" cy="157500"/>
          </a:xfrm>
          <a:prstGeom prst="righ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6"/>
          <p:cNvSpPr/>
          <p:nvPr/>
        </p:nvSpPr>
        <p:spPr>
          <a:xfrm>
            <a:off x="7044186" y="3265714"/>
            <a:ext cx="191400" cy="191400"/>
          </a:xfrm>
          <a:prstGeom prst="ellipse">
            <a:avLst/>
          </a:prstGeom>
          <a:solidFill>
            <a:srgbClr val="367AE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6"/>
          <p:cNvSpPr/>
          <p:nvPr/>
        </p:nvSpPr>
        <p:spPr>
          <a:xfrm>
            <a:off x="7241630" y="3328025"/>
            <a:ext cx="191400" cy="191400"/>
          </a:xfrm>
          <a:prstGeom prst="ellipse">
            <a:avLst/>
          </a:prstGeom>
          <a:solidFill>
            <a:srgbClr val="367AE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6"/>
          <p:cNvSpPr/>
          <p:nvPr/>
        </p:nvSpPr>
        <p:spPr>
          <a:xfrm rot="-8103008">
            <a:off x="7241159" y="3486205"/>
            <a:ext cx="484934" cy="157402"/>
          </a:xfrm>
          <a:prstGeom prst="righ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5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5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261"/>
        <p:cNvGrpSpPr/>
        <p:nvPr/>
      </p:nvGrpSpPr>
      <p:grpSpPr>
        <a:xfrm>
          <a:off x="0" y="0"/>
          <a:ext cx="0" cy="0"/>
          <a:chOff x="0" y="0"/>
          <a:chExt cx="0" cy="0"/>
        </a:xfrm>
      </p:grpSpPr>
      <p:sp>
        <p:nvSpPr>
          <p:cNvPr id="262" name="Google Shape;262;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Membrane Transport Proteins</a:t>
            </a:r>
            <a:endParaRPr sz="3000"/>
          </a:p>
        </p:txBody>
      </p:sp>
      <p:sp>
        <p:nvSpPr>
          <p:cNvPr id="263" name="Google Shape;263;p2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b="1">
                <a:solidFill>
                  <a:srgbClr val="367AEA"/>
                </a:solidFill>
              </a:rPr>
              <a:t>Channel Proteins</a:t>
            </a:r>
            <a:endParaRPr sz="2400" b="1">
              <a:solidFill>
                <a:srgbClr val="367AEA"/>
              </a:solidFill>
            </a:endParaRPr>
          </a:p>
          <a:p>
            <a:pPr marL="457200" lvl="0" indent="-361950" algn="l" rtl="0">
              <a:lnSpc>
                <a:spcPct val="100000"/>
              </a:lnSpc>
              <a:spcBef>
                <a:spcPts val="1200"/>
              </a:spcBef>
              <a:spcAft>
                <a:spcPts val="0"/>
              </a:spcAft>
              <a:buSzPts val="2100"/>
              <a:buChar char="●"/>
            </a:pPr>
            <a:r>
              <a:rPr lang="en" sz="2100"/>
              <a:t>Voltage-gated ion channel</a:t>
            </a:r>
            <a:endParaRPr sz="2100"/>
          </a:p>
          <a:p>
            <a:pPr marL="457200" lvl="0" indent="-361950" algn="l" rtl="0">
              <a:lnSpc>
                <a:spcPct val="100000"/>
              </a:lnSpc>
              <a:spcBef>
                <a:spcPts val="1000"/>
              </a:spcBef>
              <a:spcAft>
                <a:spcPts val="0"/>
              </a:spcAft>
              <a:buSzPts val="2100"/>
              <a:buChar char="●"/>
            </a:pPr>
            <a:r>
              <a:rPr lang="en" sz="2100"/>
              <a:t>Ligand-gated ion channel</a:t>
            </a:r>
            <a:endParaRPr sz="2100"/>
          </a:p>
          <a:p>
            <a:pPr marL="457200" lvl="0" indent="-361950" algn="l" rtl="0">
              <a:lnSpc>
                <a:spcPct val="100000"/>
              </a:lnSpc>
              <a:spcBef>
                <a:spcPts val="1000"/>
              </a:spcBef>
              <a:spcAft>
                <a:spcPts val="0"/>
              </a:spcAft>
              <a:buSzPts val="2100"/>
              <a:buChar char="●"/>
            </a:pPr>
            <a:r>
              <a:rPr lang="en" sz="2100"/>
              <a:t>Aquaporins</a:t>
            </a:r>
            <a:endParaRPr sz="2100"/>
          </a:p>
          <a:p>
            <a:pPr marL="457200" lvl="0" indent="-361950" algn="l" rtl="0">
              <a:lnSpc>
                <a:spcPct val="100000"/>
              </a:lnSpc>
              <a:spcBef>
                <a:spcPts val="1000"/>
              </a:spcBef>
              <a:spcAft>
                <a:spcPts val="1000"/>
              </a:spcAft>
              <a:buSzPts val="2100"/>
              <a:buChar char="●"/>
            </a:pPr>
            <a:r>
              <a:rPr lang="en" sz="2100"/>
              <a:t>Cl</a:t>
            </a:r>
            <a:r>
              <a:rPr lang="en" sz="2100" baseline="30000"/>
              <a:t>-</a:t>
            </a:r>
            <a:r>
              <a:rPr lang="en" sz="2100"/>
              <a:t>, Na</a:t>
            </a:r>
            <a:r>
              <a:rPr lang="en" sz="2100" baseline="30000"/>
              <a:t>+</a:t>
            </a:r>
            <a:r>
              <a:rPr lang="en" sz="2100"/>
              <a:t>, K</a:t>
            </a:r>
            <a:r>
              <a:rPr lang="en" sz="2100" baseline="30000"/>
              <a:t>+</a:t>
            </a:r>
            <a:r>
              <a:rPr lang="en" sz="2100"/>
              <a:t>, Ca</a:t>
            </a:r>
            <a:r>
              <a:rPr lang="en" sz="2100" baseline="30000"/>
              <a:t>2+</a:t>
            </a:r>
            <a:endParaRPr sz="2100"/>
          </a:p>
        </p:txBody>
      </p:sp>
      <p:sp>
        <p:nvSpPr>
          <p:cNvPr id="264" name="Google Shape;264;p27"/>
          <p:cNvSpPr txBox="1">
            <a:spLocks noGrp="1"/>
          </p:cNvSpPr>
          <p:nvPr>
            <p:ph type="body" idx="2"/>
          </p:nvPr>
        </p:nvSpPr>
        <p:spPr>
          <a:xfrm>
            <a:off x="4387800" y="1152475"/>
            <a:ext cx="4520700" cy="34164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935"/>
              <a:buNone/>
            </a:pPr>
            <a:r>
              <a:rPr lang="en" sz="2400" b="1">
                <a:solidFill>
                  <a:srgbClr val="367AEA"/>
                </a:solidFill>
              </a:rPr>
              <a:t>Carrier Proteins</a:t>
            </a:r>
            <a:endParaRPr sz="2400" b="1">
              <a:solidFill>
                <a:srgbClr val="367AEA"/>
              </a:solidFill>
            </a:endParaRPr>
          </a:p>
          <a:p>
            <a:pPr marL="457200" lvl="0" indent="-361950" algn="l" rtl="0">
              <a:lnSpc>
                <a:spcPct val="100000"/>
              </a:lnSpc>
              <a:spcBef>
                <a:spcPts val="1200"/>
              </a:spcBef>
              <a:spcAft>
                <a:spcPts val="0"/>
              </a:spcAft>
              <a:buSzPts val="2100"/>
              <a:buChar char="●"/>
            </a:pPr>
            <a:r>
              <a:rPr lang="en" sz="2100"/>
              <a:t>Electrochemical potential-driven</a:t>
            </a:r>
            <a:endParaRPr sz="2100"/>
          </a:p>
          <a:p>
            <a:pPr marL="457200" lvl="0" indent="-361950" algn="l" rtl="0">
              <a:lnSpc>
                <a:spcPct val="100000"/>
              </a:lnSpc>
              <a:spcBef>
                <a:spcPts val="1000"/>
              </a:spcBef>
              <a:spcAft>
                <a:spcPts val="0"/>
              </a:spcAft>
              <a:buSzPts val="2100"/>
              <a:buChar char="●"/>
            </a:pPr>
            <a:r>
              <a:rPr lang="en" sz="2100"/>
              <a:t>Passive transport (facilitated diffusion) - large polar molecules and charged ions</a:t>
            </a:r>
            <a:endParaRPr sz="2100"/>
          </a:p>
          <a:p>
            <a:pPr marL="457200" lvl="0" indent="-361950" algn="l" rtl="0">
              <a:lnSpc>
                <a:spcPct val="100000"/>
              </a:lnSpc>
              <a:spcBef>
                <a:spcPts val="1000"/>
              </a:spcBef>
              <a:spcAft>
                <a:spcPts val="0"/>
              </a:spcAft>
              <a:buSzPts val="2100"/>
              <a:buChar char="●"/>
            </a:pPr>
            <a:r>
              <a:rPr lang="en" sz="2100"/>
              <a:t>Active transport</a:t>
            </a:r>
            <a:endParaRPr sz="2100"/>
          </a:p>
          <a:p>
            <a:pPr marL="914400" lvl="1" indent="-361950" algn="l" rtl="0">
              <a:lnSpc>
                <a:spcPct val="100000"/>
              </a:lnSpc>
              <a:spcBef>
                <a:spcPts val="0"/>
              </a:spcBef>
              <a:spcAft>
                <a:spcPts val="0"/>
              </a:spcAft>
              <a:buSzPts val="2100"/>
              <a:buChar char="○"/>
            </a:pPr>
            <a:r>
              <a:rPr lang="en" sz="2100"/>
              <a:t>Na</a:t>
            </a:r>
            <a:r>
              <a:rPr lang="en" sz="2100" baseline="30000"/>
              <a:t>+</a:t>
            </a:r>
            <a:r>
              <a:rPr lang="en" sz="2100"/>
              <a:t>/K</a:t>
            </a:r>
            <a:r>
              <a:rPr lang="en" sz="2100" baseline="30000"/>
              <a:t>+</a:t>
            </a:r>
            <a:r>
              <a:rPr lang="en" sz="2100"/>
              <a:t> pump</a:t>
            </a:r>
            <a:endParaRPr sz="2100"/>
          </a:p>
          <a:p>
            <a:pPr marL="914400" lvl="1" indent="-361950" algn="l" rtl="0">
              <a:lnSpc>
                <a:spcPct val="100000"/>
              </a:lnSpc>
              <a:spcBef>
                <a:spcPts val="0"/>
              </a:spcBef>
              <a:spcAft>
                <a:spcPts val="1000"/>
              </a:spcAft>
              <a:buSzPts val="2100"/>
              <a:buChar char="○"/>
            </a:pPr>
            <a:r>
              <a:rPr lang="en" sz="2100"/>
              <a:t>Proton pump</a:t>
            </a:r>
            <a:endParaRPr sz="21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69" name="Google Shape;269;p28"/>
          <p:cNvPicPr preferRelativeResize="0"/>
          <p:nvPr/>
        </p:nvPicPr>
        <p:blipFill>
          <a:blip r:embed="rId3">
            <a:alphaModFix/>
          </a:blip>
          <a:stretch>
            <a:fillRect/>
          </a:stretch>
        </p:blipFill>
        <p:spPr>
          <a:xfrm>
            <a:off x="206587" y="1512138"/>
            <a:ext cx="2901100" cy="2741349"/>
          </a:xfrm>
          <a:prstGeom prst="rect">
            <a:avLst/>
          </a:prstGeom>
          <a:noFill/>
          <a:ln w="9525" cap="flat" cmpd="sng">
            <a:solidFill>
              <a:schemeClr val="dk2"/>
            </a:solidFill>
            <a:prstDash val="solid"/>
            <a:round/>
            <a:headEnd type="none" w="sm" len="sm"/>
            <a:tailEnd type="none" w="sm" len="sm"/>
          </a:ln>
        </p:spPr>
      </p:pic>
      <p:pic>
        <p:nvPicPr>
          <p:cNvPr id="270" name="Google Shape;270;p28"/>
          <p:cNvPicPr preferRelativeResize="0"/>
          <p:nvPr/>
        </p:nvPicPr>
        <p:blipFill rotWithShape="1">
          <a:blip r:embed="rId4">
            <a:alphaModFix/>
          </a:blip>
          <a:srcRect t="61078"/>
          <a:stretch/>
        </p:blipFill>
        <p:spPr>
          <a:xfrm>
            <a:off x="3364038" y="1512137"/>
            <a:ext cx="5573302" cy="2741351"/>
          </a:xfrm>
          <a:prstGeom prst="rect">
            <a:avLst/>
          </a:prstGeom>
          <a:noFill/>
          <a:ln w="9525" cap="flat" cmpd="sng">
            <a:solidFill>
              <a:schemeClr val="dk2"/>
            </a:solidFill>
            <a:prstDash val="solid"/>
            <a:round/>
            <a:headEnd type="none" w="sm" len="sm"/>
            <a:tailEnd type="none" w="sm" len="sm"/>
          </a:ln>
        </p:spPr>
      </p:pic>
      <p:sp>
        <p:nvSpPr>
          <p:cNvPr id="271" name="Google Shape;271;p28"/>
          <p:cNvSpPr txBox="1">
            <a:spLocks noGrp="1"/>
          </p:cNvSpPr>
          <p:nvPr>
            <p:ph type="body" idx="4294967295"/>
          </p:nvPr>
        </p:nvSpPr>
        <p:spPr>
          <a:xfrm>
            <a:off x="206563" y="890013"/>
            <a:ext cx="2901000" cy="564600"/>
          </a:xfrm>
          <a:prstGeom prst="rect">
            <a:avLst/>
          </a:prstGeom>
        </p:spPr>
        <p:txBody>
          <a:bodyPr spcFirstLastPara="1" wrap="square" lIns="91425" tIns="91425" rIns="91425" bIns="91425" anchor="t" anchorCtr="0">
            <a:normAutofit fontScale="62500" lnSpcReduction="20000"/>
          </a:bodyPr>
          <a:lstStyle/>
          <a:p>
            <a:pPr marL="0" lvl="0" indent="0" algn="ctr" rtl="0">
              <a:spcBef>
                <a:spcPts val="0"/>
              </a:spcBef>
              <a:spcAft>
                <a:spcPts val="1200"/>
              </a:spcAft>
              <a:buNone/>
            </a:pPr>
            <a:r>
              <a:rPr lang="en" b="1">
                <a:solidFill>
                  <a:srgbClr val="367AEA"/>
                </a:solidFill>
              </a:rPr>
              <a:t>Channel Proteins</a:t>
            </a:r>
            <a:endParaRPr>
              <a:solidFill>
                <a:srgbClr val="367AEA"/>
              </a:solidFill>
            </a:endParaRPr>
          </a:p>
        </p:txBody>
      </p:sp>
      <p:sp>
        <p:nvSpPr>
          <p:cNvPr id="272" name="Google Shape;272;p28"/>
          <p:cNvSpPr txBox="1">
            <a:spLocks noGrp="1"/>
          </p:cNvSpPr>
          <p:nvPr>
            <p:ph type="body" idx="4294967295"/>
          </p:nvPr>
        </p:nvSpPr>
        <p:spPr>
          <a:xfrm>
            <a:off x="3364038" y="890013"/>
            <a:ext cx="5573400" cy="564600"/>
          </a:xfrm>
          <a:prstGeom prst="rect">
            <a:avLst/>
          </a:prstGeom>
        </p:spPr>
        <p:txBody>
          <a:bodyPr spcFirstLastPara="1" wrap="square" lIns="91425" tIns="91425" rIns="91425" bIns="91425" anchor="t" anchorCtr="0">
            <a:noAutofit/>
          </a:bodyPr>
          <a:lstStyle/>
          <a:p>
            <a:pPr marL="0" lvl="0" indent="0" algn="ctr" rtl="0">
              <a:lnSpc>
                <a:spcPct val="95000"/>
              </a:lnSpc>
              <a:spcBef>
                <a:spcPts val="0"/>
              </a:spcBef>
              <a:spcAft>
                <a:spcPts val="1200"/>
              </a:spcAft>
              <a:buSzPts val="935"/>
              <a:buNone/>
            </a:pPr>
            <a:r>
              <a:rPr lang="en" b="1">
                <a:solidFill>
                  <a:srgbClr val="367AEA"/>
                </a:solidFill>
              </a:rPr>
              <a:t>Carrier Proteins</a:t>
            </a:r>
            <a:endParaRPr>
              <a:solidFill>
                <a:srgbClr val="367AEA"/>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9"/>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4600">
                <a:latin typeface="Montserrat"/>
                <a:ea typeface="Montserrat"/>
                <a:cs typeface="Montserrat"/>
                <a:sym typeface="Montserrat"/>
              </a:rPr>
              <a:t>Passive Transport</a:t>
            </a:r>
            <a:endParaRPr sz="4600">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281"/>
        <p:cNvGrpSpPr/>
        <p:nvPr/>
      </p:nvGrpSpPr>
      <p:grpSpPr>
        <a:xfrm>
          <a:off x="0" y="0"/>
          <a:ext cx="0" cy="0"/>
          <a:chOff x="0" y="0"/>
          <a:chExt cx="0" cy="0"/>
        </a:xfrm>
      </p:grpSpPr>
      <p:pic>
        <p:nvPicPr>
          <p:cNvPr id="282" name="Google Shape;282;p30"/>
          <p:cNvPicPr preferRelativeResize="0"/>
          <p:nvPr/>
        </p:nvPicPr>
        <p:blipFill>
          <a:blip r:embed="rId3">
            <a:alphaModFix/>
          </a:blip>
          <a:stretch>
            <a:fillRect/>
          </a:stretch>
        </p:blipFill>
        <p:spPr>
          <a:xfrm>
            <a:off x="507375" y="1286725"/>
            <a:ext cx="8129250" cy="3146375"/>
          </a:xfrm>
          <a:prstGeom prst="rect">
            <a:avLst/>
          </a:prstGeom>
          <a:noFill/>
          <a:ln>
            <a:noFill/>
          </a:ln>
        </p:spPr>
      </p:pic>
      <p:sp>
        <p:nvSpPr>
          <p:cNvPr id="283" name="Google Shape;283;p30"/>
          <p:cNvSpPr txBox="1">
            <a:spLocks noGrp="1"/>
          </p:cNvSpPr>
          <p:nvPr>
            <p:ph type="title" idx="4294967295"/>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Passive Transport</a:t>
            </a:r>
            <a:endParaRPr sz="3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287"/>
        <p:cNvGrpSpPr/>
        <p:nvPr/>
      </p:nvGrpSpPr>
      <p:grpSpPr>
        <a:xfrm>
          <a:off x="0" y="0"/>
          <a:ext cx="0" cy="0"/>
          <a:chOff x="0" y="0"/>
          <a:chExt cx="0" cy="0"/>
        </a:xfrm>
      </p:grpSpPr>
      <p:sp>
        <p:nvSpPr>
          <p:cNvPr id="288" name="Google Shape;288;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Aquaporins (AQPs)</a:t>
            </a:r>
            <a:endParaRPr sz="3000"/>
          </a:p>
        </p:txBody>
      </p:sp>
      <p:sp>
        <p:nvSpPr>
          <p:cNvPr id="289" name="Google Shape;289;p31"/>
          <p:cNvSpPr txBox="1">
            <a:spLocks noGrp="1"/>
          </p:cNvSpPr>
          <p:nvPr>
            <p:ph type="body" idx="1"/>
          </p:nvPr>
        </p:nvSpPr>
        <p:spPr>
          <a:xfrm>
            <a:off x="311700" y="1152475"/>
            <a:ext cx="4609800" cy="3416400"/>
          </a:xfrm>
          <a:prstGeom prst="rect">
            <a:avLst/>
          </a:prstGeom>
        </p:spPr>
        <p:txBody>
          <a:bodyPr spcFirstLastPara="1" wrap="square" lIns="91425" tIns="91425" rIns="91425" bIns="91425" anchor="t" anchorCtr="0">
            <a:normAutofit fontScale="92500" lnSpcReduction="20000"/>
          </a:bodyPr>
          <a:lstStyle/>
          <a:p>
            <a:pPr marL="457200" lvl="0" indent="-355600" algn="l" rtl="0">
              <a:lnSpc>
                <a:spcPct val="115000"/>
              </a:lnSpc>
              <a:spcBef>
                <a:spcPts val="0"/>
              </a:spcBef>
              <a:spcAft>
                <a:spcPts val="0"/>
              </a:spcAft>
              <a:buSzPts val="2000"/>
              <a:buChar char="●"/>
            </a:pPr>
            <a:r>
              <a:rPr lang="en" sz="2000"/>
              <a:t>Transport water and small, uncharged molecules (gases, glycerol, ammonia, urea)</a:t>
            </a:r>
            <a:endParaRPr sz="2000"/>
          </a:p>
          <a:p>
            <a:pPr marL="457200" lvl="0" indent="-355600" algn="l" rtl="0">
              <a:lnSpc>
                <a:spcPct val="115000"/>
              </a:lnSpc>
              <a:spcBef>
                <a:spcPts val="0"/>
              </a:spcBef>
              <a:spcAft>
                <a:spcPts val="0"/>
              </a:spcAft>
              <a:buSzPts val="2000"/>
              <a:buChar char="●"/>
            </a:pPr>
            <a:r>
              <a:rPr lang="en" sz="2000"/>
              <a:t>Fluid transport</a:t>
            </a:r>
            <a:endParaRPr sz="2000"/>
          </a:p>
          <a:p>
            <a:pPr marL="457200" lvl="0" indent="-355600" algn="l" rtl="0">
              <a:lnSpc>
                <a:spcPct val="115000"/>
              </a:lnSpc>
              <a:spcBef>
                <a:spcPts val="0"/>
              </a:spcBef>
              <a:spcAft>
                <a:spcPts val="0"/>
              </a:spcAft>
              <a:buSzPts val="2000"/>
              <a:buChar char="●"/>
            </a:pPr>
            <a:r>
              <a:rPr lang="en" sz="2000"/>
              <a:t>Homeostatic maintenance</a:t>
            </a:r>
            <a:endParaRPr sz="2000"/>
          </a:p>
          <a:p>
            <a:pPr marL="457200" lvl="0" indent="-355600" algn="l" rtl="0">
              <a:lnSpc>
                <a:spcPct val="115000"/>
              </a:lnSpc>
              <a:spcBef>
                <a:spcPts val="0"/>
              </a:spcBef>
              <a:spcAft>
                <a:spcPts val="0"/>
              </a:spcAft>
              <a:buSzPts val="2000"/>
              <a:buChar char="●"/>
            </a:pPr>
            <a:r>
              <a:rPr lang="en" sz="2000"/>
              <a:t>Leak ion channel</a:t>
            </a:r>
            <a:endParaRPr sz="2000"/>
          </a:p>
          <a:p>
            <a:pPr marL="914400" lvl="1" indent="-355600" algn="l" rtl="0">
              <a:lnSpc>
                <a:spcPct val="115000"/>
              </a:lnSpc>
              <a:spcBef>
                <a:spcPts val="0"/>
              </a:spcBef>
              <a:spcAft>
                <a:spcPts val="0"/>
              </a:spcAft>
              <a:buSzPts val="2000"/>
              <a:buChar char="○"/>
            </a:pPr>
            <a:r>
              <a:rPr lang="en" sz="2000"/>
              <a:t>Selective</a:t>
            </a:r>
            <a:endParaRPr sz="2000"/>
          </a:p>
          <a:p>
            <a:pPr marL="914400" lvl="1" indent="-355600" algn="l" rtl="0">
              <a:lnSpc>
                <a:spcPct val="115000"/>
              </a:lnSpc>
              <a:spcBef>
                <a:spcPts val="0"/>
              </a:spcBef>
              <a:spcAft>
                <a:spcPts val="0"/>
              </a:spcAft>
              <a:buSzPts val="2000"/>
              <a:buChar char="○"/>
            </a:pPr>
            <a:r>
              <a:rPr lang="en" sz="2000"/>
              <a:t>Always open</a:t>
            </a:r>
            <a:endParaRPr sz="2000"/>
          </a:p>
          <a:p>
            <a:pPr marL="914400" lvl="1" indent="-355600" algn="l" rtl="0">
              <a:lnSpc>
                <a:spcPct val="115000"/>
              </a:lnSpc>
              <a:spcBef>
                <a:spcPts val="0"/>
              </a:spcBef>
              <a:spcAft>
                <a:spcPts val="0"/>
              </a:spcAft>
              <a:buSzPts val="2000"/>
              <a:buChar char="○"/>
            </a:pPr>
            <a:r>
              <a:rPr lang="en" sz="2000"/>
              <a:t>Bidirectional</a:t>
            </a:r>
            <a:endParaRPr sz="2000"/>
          </a:p>
          <a:p>
            <a:pPr marL="457200" lvl="0" indent="-355600" algn="l" rtl="0">
              <a:lnSpc>
                <a:spcPct val="115000"/>
              </a:lnSpc>
              <a:spcBef>
                <a:spcPts val="0"/>
              </a:spcBef>
              <a:spcAft>
                <a:spcPts val="0"/>
              </a:spcAft>
              <a:buSzPts val="2000"/>
              <a:buChar char="●"/>
            </a:pPr>
            <a:r>
              <a:rPr lang="en" sz="2000"/>
              <a:t>Water molecules pass through pore in single-file</a:t>
            </a:r>
            <a:endParaRPr sz="2000"/>
          </a:p>
        </p:txBody>
      </p:sp>
      <p:pic>
        <p:nvPicPr>
          <p:cNvPr id="290" name="Google Shape;290;p31"/>
          <p:cNvPicPr preferRelativeResize="0"/>
          <p:nvPr/>
        </p:nvPicPr>
        <p:blipFill>
          <a:blip r:embed="rId3">
            <a:alphaModFix/>
          </a:blip>
          <a:stretch>
            <a:fillRect/>
          </a:stretch>
        </p:blipFill>
        <p:spPr>
          <a:xfrm>
            <a:off x="5034000" y="627400"/>
            <a:ext cx="3576600" cy="3369391"/>
          </a:xfrm>
          <a:prstGeom prst="rect">
            <a:avLst/>
          </a:prstGeom>
          <a:noFill/>
          <a:ln w="9525" cap="flat" cmpd="sng">
            <a:solidFill>
              <a:srgbClr val="434343"/>
            </a:solidFill>
            <a:prstDash val="solid"/>
            <a:round/>
            <a:headEnd type="none" w="sm" len="sm"/>
            <a:tailEnd type="none" w="sm" len="sm"/>
          </a:ln>
        </p:spPr>
      </p:pic>
      <p:sp>
        <p:nvSpPr>
          <p:cNvPr id="291" name="Google Shape;291;p31"/>
          <p:cNvSpPr txBox="1"/>
          <p:nvPr/>
        </p:nvSpPr>
        <p:spPr>
          <a:xfrm>
            <a:off x="5034000" y="3996800"/>
            <a:ext cx="35766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434343"/>
                </a:solidFill>
              </a:rPr>
              <a:t>https://www.sciencedirect.com/topics/biochemistry-genetics-and-molecular-biology/aquaporin</a:t>
            </a:r>
            <a:endParaRPr sz="1200">
              <a:solidFill>
                <a:srgbClr val="43434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Google Shape;60;p14"/>
          <p:cNvPicPr preferRelativeResize="0"/>
          <p:nvPr/>
        </p:nvPicPr>
        <p:blipFill>
          <a:blip r:embed="rId5">
            <a:alphaModFix/>
          </a:blip>
          <a:stretch>
            <a:fillRect/>
          </a:stretch>
        </p:blipFill>
        <p:spPr>
          <a:xfrm>
            <a:off x="0" y="0"/>
            <a:ext cx="2146426" cy="1163425"/>
          </a:xfrm>
          <a:prstGeom prst="rect">
            <a:avLst/>
          </a:prstGeom>
          <a:noFill/>
          <a:ln>
            <a:noFill/>
          </a:ln>
        </p:spPr>
      </p:pic>
      <p:sp>
        <p:nvSpPr>
          <p:cNvPr id="61" name="Google Shape;61;p14"/>
          <p:cNvSpPr txBox="1"/>
          <p:nvPr/>
        </p:nvSpPr>
        <p:spPr>
          <a:xfrm>
            <a:off x="1930925" y="174900"/>
            <a:ext cx="57972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700"/>
              <a:t>New CRISPR Modeling Kits</a:t>
            </a:r>
            <a:endParaRPr sz="2700"/>
          </a:p>
        </p:txBody>
      </p:sp>
      <p:pic>
        <p:nvPicPr>
          <p:cNvPr id="2" name="Making the Cut with CRISPR promo">
            <a:hlinkClick r:id="" action="ppaction://media"/>
            <a:extLst>
              <a:ext uri="{FF2B5EF4-FFF2-40B4-BE49-F238E27FC236}">
                <a16:creationId xmlns:a16="http://schemas.microsoft.com/office/drawing/2014/main" id="{CACBA7BC-AE11-45D1-B917-E53A1AD2B3FF}"/>
              </a:ext>
            </a:extLst>
          </p:cNvPr>
          <p:cNvPicPr>
            <a:picLocks noChangeAspect="1"/>
          </p:cNvPicPr>
          <p:nvPr>
            <a:videoFile r:link="rId1"/>
            <p:extLst>
              <p:ext uri="{DAA4B4D4-6D71-4841-9C94-3DE7FCFB9230}">
                <p14:media xmlns:p14="http://schemas.microsoft.com/office/powerpoint/2010/main" r:embed="rId2">
                  <p14:trim st="693" end="4109.3333"/>
                </p14:media>
              </p:ext>
            </p:extLst>
          </p:nvPr>
        </p:nvPicPr>
        <p:blipFill>
          <a:blip r:embed="rId6"/>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8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Aquaporin Tetramer</a:t>
            </a:r>
            <a:endParaRPr sz="3000"/>
          </a:p>
        </p:txBody>
      </p:sp>
      <p:pic>
        <p:nvPicPr>
          <p:cNvPr id="297" name="Google Shape;297;p32"/>
          <p:cNvPicPr preferRelativeResize="0"/>
          <p:nvPr/>
        </p:nvPicPr>
        <p:blipFill>
          <a:blip r:embed="rId3">
            <a:alphaModFix/>
          </a:blip>
          <a:stretch>
            <a:fillRect/>
          </a:stretch>
        </p:blipFill>
        <p:spPr>
          <a:xfrm>
            <a:off x="4933800" y="1258725"/>
            <a:ext cx="3056575" cy="3056575"/>
          </a:xfrm>
          <a:prstGeom prst="rect">
            <a:avLst/>
          </a:prstGeom>
          <a:noFill/>
          <a:ln w="9525" cap="flat" cmpd="sng">
            <a:solidFill>
              <a:srgbClr val="434343"/>
            </a:solidFill>
            <a:prstDash val="solid"/>
            <a:round/>
            <a:headEnd type="none" w="sm" len="sm"/>
            <a:tailEnd type="none" w="sm" len="sm"/>
          </a:ln>
        </p:spPr>
      </p:pic>
      <p:sp>
        <p:nvSpPr>
          <p:cNvPr id="298" name="Google Shape;298;p32"/>
          <p:cNvSpPr txBox="1"/>
          <p:nvPr/>
        </p:nvSpPr>
        <p:spPr>
          <a:xfrm>
            <a:off x="4933850" y="4315300"/>
            <a:ext cx="30567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434343"/>
                </a:solidFill>
              </a:rPr>
              <a:t>David Goodsell, PDB Molecule of the Month, PDB ID 1FQY</a:t>
            </a:r>
            <a:endParaRPr sz="1200">
              <a:solidFill>
                <a:srgbClr val="434343"/>
              </a:solidFill>
            </a:endParaRPr>
          </a:p>
        </p:txBody>
      </p:sp>
      <p:pic>
        <p:nvPicPr>
          <p:cNvPr id="299" name="Google Shape;299;p32"/>
          <p:cNvPicPr preferRelativeResize="0"/>
          <p:nvPr/>
        </p:nvPicPr>
        <p:blipFill>
          <a:blip r:embed="rId4">
            <a:alphaModFix/>
          </a:blip>
          <a:stretch>
            <a:fillRect/>
          </a:stretch>
        </p:blipFill>
        <p:spPr>
          <a:xfrm>
            <a:off x="963725" y="1258725"/>
            <a:ext cx="3263235" cy="3056575"/>
          </a:xfrm>
          <a:prstGeom prst="rect">
            <a:avLst/>
          </a:prstGeom>
          <a:noFill/>
          <a:ln w="9525" cap="flat" cmpd="sng">
            <a:solidFill>
              <a:srgbClr val="434343"/>
            </a:solidFill>
            <a:prstDash val="solid"/>
            <a:round/>
            <a:headEnd type="none" w="sm" len="sm"/>
            <a:tailEnd type="none" w="sm" len="sm"/>
          </a:ln>
        </p:spPr>
      </p:pic>
      <p:sp>
        <p:nvSpPr>
          <p:cNvPr id="300" name="Google Shape;300;p32"/>
          <p:cNvSpPr txBox="1"/>
          <p:nvPr/>
        </p:nvSpPr>
        <p:spPr>
          <a:xfrm>
            <a:off x="963725" y="4315300"/>
            <a:ext cx="3263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434343"/>
                </a:solidFill>
              </a:rPr>
              <a:t>PDB ID: 1J4N</a:t>
            </a:r>
            <a:endParaRPr sz="1200">
              <a:solidFill>
                <a:srgbClr val="434343"/>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304"/>
        <p:cNvGrpSpPr/>
        <p:nvPr/>
      </p:nvGrpSpPr>
      <p:grpSpPr>
        <a:xfrm>
          <a:off x="0" y="0"/>
          <a:ext cx="0" cy="0"/>
          <a:chOff x="0" y="0"/>
          <a:chExt cx="0" cy="0"/>
        </a:xfrm>
      </p:grpSpPr>
      <p:pic>
        <p:nvPicPr>
          <p:cNvPr id="2" name="Water Channels in Cell Membranes">
            <a:hlinkClick r:id="" action="ppaction://media"/>
            <a:extLst>
              <a:ext uri="{FF2B5EF4-FFF2-40B4-BE49-F238E27FC236}">
                <a16:creationId xmlns:a16="http://schemas.microsoft.com/office/drawing/2014/main" id="{BB8400D7-373E-4C48-9F6B-2B6EF2B50846}"/>
              </a:ext>
            </a:extLst>
          </p:cNvPr>
          <p:cNvPicPr>
            <a:picLocks noChangeAspect="1"/>
          </p:cNvPicPr>
          <p:nvPr>
            <a:videoFile r:link="rId1"/>
            <p:extLst>
              <p:ext uri="{DAA4B4D4-6D71-4841-9C94-3DE7FCFB9230}">
                <p14:media xmlns:p14="http://schemas.microsoft.com/office/powerpoint/2010/main" r:embed="rId2">
                  <p14:trim st="2871"/>
                </p14:media>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9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rgbClr val="367AEA"/>
                </a:solidFill>
                <a:latin typeface="Quicksand"/>
                <a:ea typeface="Quicksand"/>
                <a:cs typeface="Quicksand"/>
                <a:sym typeface="Quicksand"/>
              </a:rPr>
              <a:t>Let’s Model Osmosis!</a:t>
            </a:r>
            <a:endParaRPr sz="3600">
              <a:solidFill>
                <a:srgbClr val="367AEA"/>
              </a:solidFill>
              <a:latin typeface="Quicksand"/>
              <a:ea typeface="Quicksand"/>
              <a:cs typeface="Quicksand"/>
              <a:sym typeface="Quicksand"/>
            </a:endParaRPr>
          </a:p>
          <a:p>
            <a:pPr marL="0" lvl="0" indent="0" algn="l" rtl="0">
              <a:spcBef>
                <a:spcPts val="0"/>
              </a:spcBef>
              <a:spcAft>
                <a:spcPts val="0"/>
              </a:spcAft>
              <a:buNone/>
            </a:pPr>
            <a:endParaRPr/>
          </a:p>
        </p:txBody>
      </p:sp>
      <p:pic>
        <p:nvPicPr>
          <p:cNvPr id="311" name="Google Shape;311;p34"/>
          <p:cNvPicPr preferRelativeResize="0"/>
          <p:nvPr/>
        </p:nvPicPr>
        <p:blipFill>
          <a:blip r:embed="rId3">
            <a:alphaModFix/>
          </a:blip>
          <a:stretch>
            <a:fillRect/>
          </a:stretch>
        </p:blipFill>
        <p:spPr>
          <a:xfrm>
            <a:off x="5316477" y="642900"/>
            <a:ext cx="3113526" cy="4151377"/>
          </a:xfrm>
          <a:prstGeom prst="rect">
            <a:avLst/>
          </a:prstGeom>
          <a:noFill/>
          <a:ln w="9525" cap="flat" cmpd="sng">
            <a:solidFill>
              <a:schemeClr val="dk2"/>
            </a:solidFill>
            <a:prstDash val="solid"/>
            <a:round/>
            <a:headEnd type="none" w="sm" len="sm"/>
            <a:tailEnd type="none" w="sm" len="sm"/>
          </a:ln>
        </p:spPr>
      </p:pic>
      <p:sp>
        <p:nvSpPr>
          <p:cNvPr id="312" name="Google Shape;312;p34"/>
          <p:cNvSpPr txBox="1"/>
          <p:nvPr/>
        </p:nvSpPr>
        <p:spPr>
          <a:xfrm>
            <a:off x="2283531" y="1702450"/>
            <a:ext cx="2214600" cy="6156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2800" b="1">
                <a:solidFill>
                  <a:schemeClr val="lt1"/>
                </a:solidFill>
              </a:rPr>
              <a:t>Aquaporin</a:t>
            </a:r>
            <a:endParaRPr sz="2800" b="1">
              <a:solidFill>
                <a:schemeClr val="lt1"/>
              </a:solidFill>
            </a:endParaRPr>
          </a:p>
        </p:txBody>
      </p:sp>
      <p:sp>
        <p:nvSpPr>
          <p:cNvPr id="313" name="Google Shape;313;p34"/>
          <p:cNvSpPr/>
          <p:nvPr/>
        </p:nvSpPr>
        <p:spPr>
          <a:xfrm>
            <a:off x="4556225" y="1866706"/>
            <a:ext cx="1982100" cy="287100"/>
          </a:xfrm>
          <a:prstGeom prst="rightArrow">
            <a:avLst>
              <a:gd name="adj1" fmla="val 50000"/>
              <a:gd name="adj2" fmla="val 50000"/>
            </a:avLst>
          </a:prstGeom>
          <a:solidFill>
            <a:srgbClr val="00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317"/>
        <p:cNvGrpSpPr/>
        <p:nvPr/>
      </p:nvGrpSpPr>
      <p:grpSpPr>
        <a:xfrm>
          <a:off x="0" y="0"/>
          <a:ext cx="0" cy="0"/>
          <a:chOff x="0" y="0"/>
          <a:chExt cx="0" cy="0"/>
        </a:xfrm>
      </p:grpSpPr>
      <p:sp>
        <p:nvSpPr>
          <p:cNvPr id="318" name="Google Shape;318;p35"/>
          <p:cNvSpPr txBox="1">
            <a:spLocks noGrp="1"/>
          </p:cNvSpPr>
          <p:nvPr>
            <p:ph type="title"/>
          </p:nvPr>
        </p:nvSpPr>
        <p:spPr>
          <a:xfrm>
            <a:off x="652025" y="958225"/>
            <a:ext cx="2649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400"/>
              <a:t>Hypertonic Solution</a:t>
            </a:r>
            <a:endParaRPr sz="2400"/>
          </a:p>
        </p:txBody>
      </p:sp>
      <p:sp>
        <p:nvSpPr>
          <p:cNvPr id="319" name="Google Shape;319;p35"/>
          <p:cNvSpPr txBox="1">
            <a:spLocks noGrp="1"/>
          </p:cNvSpPr>
          <p:nvPr>
            <p:ph type="title"/>
          </p:nvPr>
        </p:nvSpPr>
        <p:spPr>
          <a:xfrm>
            <a:off x="3301625" y="958225"/>
            <a:ext cx="2649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400"/>
              <a:t>Isotonic Solution</a:t>
            </a:r>
            <a:endParaRPr sz="2400"/>
          </a:p>
        </p:txBody>
      </p:sp>
      <p:sp>
        <p:nvSpPr>
          <p:cNvPr id="320" name="Google Shape;320;p35"/>
          <p:cNvSpPr txBox="1">
            <a:spLocks noGrp="1"/>
          </p:cNvSpPr>
          <p:nvPr>
            <p:ph type="title"/>
          </p:nvPr>
        </p:nvSpPr>
        <p:spPr>
          <a:xfrm>
            <a:off x="5971600" y="958225"/>
            <a:ext cx="2931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400"/>
              <a:t>Hypotonic Solution</a:t>
            </a:r>
            <a:endParaRPr sz="2400"/>
          </a:p>
        </p:txBody>
      </p:sp>
      <p:sp>
        <p:nvSpPr>
          <p:cNvPr id="321" name="Google Shape;321;p35"/>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rgbClr val="367AEA"/>
                </a:solidFill>
                <a:latin typeface="Quicksand"/>
                <a:ea typeface="Quicksand"/>
                <a:cs typeface="Quicksand"/>
                <a:sym typeface="Quicksand"/>
              </a:rPr>
              <a:t>Let’s Model!</a:t>
            </a:r>
            <a:endParaRPr sz="3600">
              <a:solidFill>
                <a:srgbClr val="367AEA"/>
              </a:solidFill>
              <a:latin typeface="Quicksand"/>
              <a:ea typeface="Quicksand"/>
              <a:cs typeface="Quicksand"/>
              <a:sym typeface="Quicksand"/>
            </a:endParaRPr>
          </a:p>
        </p:txBody>
      </p:sp>
      <p:sp>
        <p:nvSpPr>
          <p:cNvPr id="322" name="Google Shape;322;p35"/>
          <p:cNvSpPr txBox="1"/>
          <p:nvPr/>
        </p:nvSpPr>
        <p:spPr>
          <a:xfrm>
            <a:off x="1460400" y="4318962"/>
            <a:ext cx="62232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005594"/>
                </a:solidFill>
                <a:latin typeface="Dosis"/>
                <a:ea typeface="Dosis"/>
                <a:cs typeface="Dosis"/>
                <a:sym typeface="Dosis"/>
              </a:rPr>
              <a:t>Which direction will water flow?</a:t>
            </a:r>
            <a:endParaRPr sz="2800" b="1">
              <a:solidFill>
                <a:srgbClr val="005594"/>
              </a:solidFill>
              <a:latin typeface="Dosis"/>
              <a:ea typeface="Dosis"/>
              <a:cs typeface="Dosis"/>
              <a:sym typeface="Dosis"/>
            </a:endParaRPr>
          </a:p>
        </p:txBody>
      </p:sp>
      <p:pic>
        <p:nvPicPr>
          <p:cNvPr id="323" name="Google Shape;323;p35"/>
          <p:cNvPicPr preferRelativeResize="0"/>
          <p:nvPr/>
        </p:nvPicPr>
        <p:blipFill>
          <a:blip r:embed="rId3">
            <a:alphaModFix/>
          </a:blip>
          <a:stretch>
            <a:fillRect/>
          </a:stretch>
        </p:blipFill>
        <p:spPr>
          <a:xfrm rot="5400000">
            <a:off x="3472325" y="2110867"/>
            <a:ext cx="2308199" cy="1830578"/>
          </a:xfrm>
          <a:prstGeom prst="rect">
            <a:avLst/>
          </a:prstGeom>
          <a:noFill/>
          <a:ln w="9525" cap="flat" cmpd="sng">
            <a:solidFill>
              <a:schemeClr val="dk2"/>
            </a:solidFill>
            <a:prstDash val="solid"/>
            <a:round/>
            <a:headEnd type="none" w="sm" len="sm"/>
            <a:tailEnd type="none" w="sm" len="sm"/>
          </a:ln>
        </p:spPr>
      </p:pic>
      <p:pic>
        <p:nvPicPr>
          <p:cNvPr id="324" name="Google Shape;324;p35"/>
          <p:cNvPicPr preferRelativeResize="0"/>
          <p:nvPr/>
        </p:nvPicPr>
        <p:blipFill>
          <a:blip r:embed="rId4">
            <a:alphaModFix/>
          </a:blip>
          <a:stretch>
            <a:fillRect/>
          </a:stretch>
        </p:blipFill>
        <p:spPr>
          <a:xfrm rot="5400000">
            <a:off x="6283320" y="2111014"/>
            <a:ext cx="2307836" cy="1830276"/>
          </a:xfrm>
          <a:prstGeom prst="rect">
            <a:avLst/>
          </a:prstGeom>
          <a:noFill/>
          <a:ln w="9525" cap="flat" cmpd="sng">
            <a:solidFill>
              <a:schemeClr val="dk2"/>
            </a:solidFill>
            <a:prstDash val="solid"/>
            <a:round/>
            <a:headEnd type="none" w="sm" len="sm"/>
            <a:tailEnd type="none" w="sm" len="sm"/>
          </a:ln>
        </p:spPr>
      </p:pic>
      <p:pic>
        <p:nvPicPr>
          <p:cNvPr id="325" name="Google Shape;325;p35"/>
          <p:cNvPicPr preferRelativeResize="0"/>
          <p:nvPr/>
        </p:nvPicPr>
        <p:blipFill>
          <a:blip r:embed="rId5">
            <a:alphaModFix/>
          </a:blip>
          <a:stretch>
            <a:fillRect/>
          </a:stretch>
        </p:blipFill>
        <p:spPr>
          <a:xfrm rot="5400000">
            <a:off x="822994" y="2111080"/>
            <a:ext cx="2307675" cy="1830132"/>
          </a:xfrm>
          <a:prstGeom prst="rect">
            <a:avLst/>
          </a:prstGeom>
          <a:noFill/>
          <a:ln w="9525" cap="flat" cmpd="sng">
            <a:solidFill>
              <a:schemeClr val="dk2"/>
            </a:solidFill>
            <a:prstDash val="solid"/>
            <a:round/>
            <a:headEnd type="none" w="sm" len="sm"/>
            <a:tailEnd type="none" w="sm" len="sm"/>
          </a:ln>
        </p:spPr>
      </p:pic>
      <p:sp>
        <p:nvSpPr>
          <p:cNvPr id="326" name="Google Shape;326;p35"/>
          <p:cNvSpPr/>
          <p:nvPr/>
        </p:nvSpPr>
        <p:spPr>
          <a:xfrm>
            <a:off x="4361790" y="2288950"/>
            <a:ext cx="484200" cy="732000"/>
          </a:xfrm>
          <a:prstGeom prst="upDownArrow">
            <a:avLst>
              <a:gd name="adj1" fmla="val 50000"/>
              <a:gd name="adj2" fmla="val 50000"/>
            </a:avLst>
          </a:prstGeom>
          <a:solidFill>
            <a:srgbClr val="00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5"/>
          <p:cNvSpPr/>
          <p:nvPr/>
        </p:nvSpPr>
        <p:spPr>
          <a:xfrm>
            <a:off x="1734713" y="2334750"/>
            <a:ext cx="484200" cy="732000"/>
          </a:xfrm>
          <a:prstGeom prst="upArrow">
            <a:avLst>
              <a:gd name="adj1" fmla="val 50000"/>
              <a:gd name="adj2" fmla="val 50000"/>
            </a:avLst>
          </a:prstGeom>
          <a:solidFill>
            <a:srgbClr val="00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5"/>
          <p:cNvSpPr/>
          <p:nvPr/>
        </p:nvSpPr>
        <p:spPr>
          <a:xfrm rot="10800000">
            <a:off x="7195125" y="2334750"/>
            <a:ext cx="484200" cy="732000"/>
          </a:xfrm>
          <a:prstGeom prst="upArrow">
            <a:avLst>
              <a:gd name="adj1" fmla="val 50000"/>
              <a:gd name="adj2" fmla="val 50000"/>
            </a:avLst>
          </a:prstGeom>
          <a:solidFill>
            <a:srgbClr val="00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36"/>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67AEA"/>
                </a:solidFill>
                <a:latin typeface="Quicksand"/>
                <a:ea typeface="Quicksand"/>
                <a:cs typeface="Quicksand"/>
                <a:sym typeface="Quicksand"/>
              </a:rPr>
              <a:t>Case Study #1</a:t>
            </a:r>
            <a:endParaRPr>
              <a:solidFill>
                <a:srgbClr val="367AEA"/>
              </a:solidFill>
              <a:latin typeface="Quicksand"/>
              <a:ea typeface="Quicksand"/>
              <a:cs typeface="Quicksand"/>
              <a:sym typeface="Quicksand"/>
            </a:endParaRPr>
          </a:p>
        </p:txBody>
      </p:sp>
      <p:sp>
        <p:nvSpPr>
          <p:cNvPr id="334" name="Google Shape;334;p36"/>
          <p:cNvSpPr txBox="1">
            <a:spLocks noGrp="1"/>
          </p:cNvSpPr>
          <p:nvPr>
            <p:ph type="body" idx="1"/>
          </p:nvPr>
        </p:nvSpPr>
        <p:spPr>
          <a:xfrm>
            <a:off x="311700" y="847675"/>
            <a:ext cx="4804800" cy="2871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000"/>
              <a:t>A patient is admitted to the emergency room with severe vomiting and diarrhea. An intravenous (IV) solution is administered to restore fluid loss. Shortly after, the patient experiences a dramatic loss in blood pressure.</a:t>
            </a:r>
            <a:endParaRPr sz="2000"/>
          </a:p>
          <a:p>
            <a:pPr marL="0" lvl="0" indent="0" algn="l" rtl="0">
              <a:lnSpc>
                <a:spcPct val="100000"/>
              </a:lnSpc>
              <a:spcBef>
                <a:spcPts val="1200"/>
              </a:spcBef>
              <a:spcAft>
                <a:spcPts val="1200"/>
              </a:spcAft>
              <a:buNone/>
            </a:pPr>
            <a:r>
              <a:rPr lang="en" sz="2000"/>
              <a:t>A blood sample is sent to the lab. Under the microscope, the patient’s red blood cells appear very swollen.</a:t>
            </a:r>
            <a:endParaRPr sz="2000"/>
          </a:p>
        </p:txBody>
      </p:sp>
      <p:pic>
        <p:nvPicPr>
          <p:cNvPr id="335" name="Google Shape;335;p36"/>
          <p:cNvPicPr preferRelativeResize="0"/>
          <p:nvPr/>
        </p:nvPicPr>
        <p:blipFill>
          <a:blip r:embed="rId3">
            <a:alphaModFix/>
          </a:blip>
          <a:stretch>
            <a:fillRect/>
          </a:stretch>
        </p:blipFill>
        <p:spPr>
          <a:xfrm>
            <a:off x="5403675" y="977600"/>
            <a:ext cx="3387375" cy="2235675"/>
          </a:xfrm>
          <a:prstGeom prst="rect">
            <a:avLst/>
          </a:prstGeom>
          <a:noFill/>
          <a:ln w="9525" cap="flat" cmpd="sng">
            <a:solidFill>
              <a:srgbClr val="434343"/>
            </a:solidFill>
            <a:prstDash val="solid"/>
            <a:round/>
            <a:headEnd type="none" w="sm" len="sm"/>
            <a:tailEnd type="none" w="sm" len="sm"/>
          </a:ln>
        </p:spPr>
      </p:pic>
      <p:sp>
        <p:nvSpPr>
          <p:cNvPr id="336" name="Google Shape;336;p36"/>
          <p:cNvSpPr txBox="1">
            <a:spLocks noGrp="1"/>
          </p:cNvSpPr>
          <p:nvPr>
            <p:ph type="body" idx="1"/>
          </p:nvPr>
        </p:nvSpPr>
        <p:spPr>
          <a:xfrm>
            <a:off x="311700" y="4000450"/>
            <a:ext cx="8295900" cy="544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200"/>
              </a:spcAft>
              <a:buNone/>
            </a:pPr>
            <a:r>
              <a:rPr lang="en" sz="2200" b="1">
                <a:solidFill>
                  <a:srgbClr val="367AEA"/>
                </a:solidFill>
              </a:rPr>
              <a:t>Using</a:t>
            </a:r>
            <a:r>
              <a:rPr lang="en" sz="2200">
                <a:solidFill>
                  <a:srgbClr val="367AEA"/>
                </a:solidFill>
              </a:rPr>
              <a:t> the membrane model, </a:t>
            </a:r>
            <a:r>
              <a:rPr lang="en" sz="2200" b="1">
                <a:solidFill>
                  <a:srgbClr val="367AEA"/>
                </a:solidFill>
              </a:rPr>
              <a:t>explain</a:t>
            </a:r>
            <a:r>
              <a:rPr lang="en" sz="2200">
                <a:solidFill>
                  <a:srgbClr val="367AEA"/>
                </a:solidFill>
              </a:rPr>
              <a:t> what you think happened at the hospital.</a:t>
            </a:r>
            <a:endParaRPr sz="2200">
              <a:solidFill>
                <a:srgbClr val="367AEA"/>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3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67AEA"/>
                </a:solidFill>
                <a:latin typeface="Quicksand"/>
                <a:ea typeface="Quicksand"/>
                <a:cs typeface="Quicksand"/>
                <a:sym typeface="Quicksand"/>
              </a:rPr>
              <a:t>Case Study #1</a:t>
            </a:r>
            <a:endParaRPr>
              <a:solidFill>
                <a:srgbClr val="367AEA"/>
              </a:solidFill>
              <a:latin typeface="Quicksand"/>
              <a:ea typeface="Quicksand"/>
              <a:cs typeface="Quicksand"/>
              <a:sym typeface="Quicksand"/>
            </a:endParaRPr>
          </a:p>
        </p:txBody>
      </p:sp>
      <p:sp>
        <p:nvSpPr>
          <p:cNvPr id="342" name="Google Shape;342;p37"/>
          <p:cNvSpPr txBox="1">
            <a:spLocks noGrp="1"/>
          </p:cNvSpPr>
          <p:nvPr>
            <p:ph type="body" idx="1"/>
          </p:nvPr>
        </p:nvSpPr>
        <p:spPr>
          <a:xfrm>
            <a:off x="311700" y="847675"/>
            <a:ext cx="4804800" cy="2871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000"/>
              <a:t>A patient is admitted to the emergency room with severe vomiting and diarrhea. An intravenous (IV) solution is administered to restore fluid loss. Shortly after, the patient experiences a dramatic loss in blood pressure.</a:t>
            </a:r>
            <a:endParaRPr sz="2000"/>
          </a:p>
          <a:p>
            <a:pPr marL="0" lvl="0" indent="0" algn="l" rtl="0">
              <a:lnSpc>
                <a:spcPct val="100000"/>
              </a:lnSpc>
              <a:spcBef>
                <a:spcPts val="1200"/>
              </a:spcBef>
              <a:spcAft>
                <a:spcPts val="1200"/>
              </a:spcAft>
              <a:buNone/>
            </a:pPr>
            <a:r>
              <a:rPr lang="en" sz="2000"/>
              <a:t>A blood sample is sent to the lab. Under the microscope, the patient’s red blood cells appear very swollen.</a:t>
            </a:r>
            <a:endParaRPr sz="2000"/>
          </a:p>
        </p:txBody>
      </p:sp>
      <p:pic>
        <p:nvPicPr>
          <p:cNvPr id="343" name="Google Shape;343;p37"/>
          <p:cNvPicPr preferRelativeResize="0"/>
          <p:nvPr/>
        </p:nvPicPr>
        <p:blipFill>
          <a:blip r:embed="rId3">
            <a:alphaModFix/>
          </a:blip>
          <a:stretch>
            <a:fillRect/>
          </a:stretch>
        </p:blipFill>
        <p:spPr>
          <a:xfrm rot="5400000">
            <a:off x="5287074" y="1356478"/>
            <a:ext cx="3682829" cy="2920723"/>
          </a:xfrm>
          <a:prstGeom prst="rect">
            <a:avLst/>
          </a:prstGeom>
          <a:noFill/>
          <a:ln w="9525" cap="flat" cmpd="sng">
            <a:solidFill>
              <a:schemeClr val="dk2"/>
            </a:solidFill>
            <a:prstDash val="solid"/>
            <a:round/>
            <a:headEnd type="none" w="sm" len="sm"/>
            <a:tailEnd type="none" w="sm" len="sm"/>
          </a:ln>
        </p:spPr>
      </p:pic>
      <p:sp>
        <p:nvSpPr>
          <p:cNvPr id="344" name="Google Shape;344;p37"/>
          <p:cNvSpPr txBox="1">
            <a:spLocks noGrp="1"/>
          </p:cNvSpPr>
          <p:nvPr>
            <p:ph type="title"/>
          </p:nvPr>
        </p:nvSpPr>
        <p:spPr>
          <a:xfrm>
            <a:off x="5668125" y="167650"/>
            <a:ext cx="2931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400">
                <a:solidFill>
                  <a:srgbClr val="FF0000"/>
                </a:solidFill>
                <a:latin typeface="Dosis"/>
                <a:ea typeface="Dosis"/>
                <a:cs typeface="Dosis"/>
                <a:sym typeface="Dosis"/>
              </a:rPr>
              <a:t>Hypotonic Solution</a:t>
            </a:r>
            <a:endParaRPr sz="2400">
              <a:solidFill>
                <a:srgbClr val="FF0000"/>
              </a:solidFill>
              <a:latin typeface="Dosis"/>
              <a:ea typeface="Dosis"/>
              <a:cs typeface="Dosis"/>
              <a:sym typeface="Dosis"/>
            </a:endParaRPr>
          </a:p>
          <a:p>
            <a:pPr marL="0" lvl="0" indent="0" algn="ctr" rtl="0">
              <a:spcBef>
                <a:spcPts val="0"/>
              </a:spcBef>
              <a:spcAft>
                <a:spcPts val="0"/>
              </a:spcAft>
              <a:buSzPts val="990"/>
              <a:buNone/>
            </a:pPr>
            <a:r>
              <a:rPr lang="en" sz="2000" i="1">
                <a:solidFill>
                  <a:srgbClr val="337AC7"/>
                </a:solidFill>
                <a:latin typeface="Dosis"/>
                <a:ea typeface="Dosis"/>
                <a:cs typeface="Dosis"/>
                <a:sym typeface="Dosis"/>
              </a:rPr>
              <a:t>(Distilled Water)</a:t>
            </a:r>
            <a:endParaRPr sz="2000" i="1">
              <a:solidFill>
                <a:srgbClr val="337AC7"/>
              </a:solidFill>
              <a:latin typeface="Dosis"/>
              <a:ea typeface="Dosis"/>
              <a:cs typeface="Dosis"/>
              <a:sym typeface="Dosis"/>
            </a:endParaRPr>
          </a:p>
        </p:txBody>
      </p:sp>
      <p:sp>
        <p:nvSpPr>
          <p:cNvPr id="345" name="Google Shape;345;p37"/>
          <p:cNvSpPr/>
          <p:nvPr/>
        </p:nvSpPr>
        <p:spPr>
          <a:xfrm rot="10800000">
            <a:off x="6909659" y="1518147"/>
            <a:ext cx="323400" cy="1245000"/>
          </a:xfrm>
          <a:prstGeom prst="upArrow">
            <a:avLst>
              <a:gd name="adj1" fmla="val 50000"/>
              <a:gd name="adj2" fmla="val 50000"/>
            </a:avLst>
          </a:prstGeom>
          <a:solidFill>
            <a:srgbClr val="00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7"/>
          <p:cNvSpPr txBox="1">
            <a:spLocks noGrp="1"/>
          </p:cNvSpPr>
          <p:nvPr>
            <p:ph type="title"/>
          </p:nvPr>
        </p:nvSpPr>
        <p:spPr>
          <a:xfrm>
            <a:off x="6082838" y="3914559"/>
            <a:ext cx="2091300" cy="996900"/>
          </a:xfrm>
          <a:prstGeom prst="rect">
            <a:avLst/>
          </a:prstGeom>
          <a:solidFill>
            <a:srgbClr val="F3F3F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400">
                <a:solidFill>
                  <a:srgbClr val="FF0000"/>
                </a:solidFill>
                <a:latin typeface="Dosis"/>
                <a:ea typeface="Dosis"/>
                <a:cs typeface="Dosis"/>
                <a:sym typeface="Dosis"/>
              </a:rPr>
              <a:t>Water Flows Into Cell</a:t>
            </a:r>
            <a:endParaRPr sz="2400">
              <a:solidFill>
                <a:srgbClr val="FF0000"/>
              </a:solidFill>
              <a:latin typeface="Dosis"/>
              <a:ea typeface="Dosis"/>
              <a:cs typeface="Dosis"/>
              <a:sym typeface="Dosis"/>
            </a:endParaRPr>
          </a:p>
        </p:txBody>
      </p:sp>
      <p:pic>
        <p:nvPicPr>
          <p:cNvPr id="347" name="Google Shape;347;p37"/>
          <p:cNvPicPr preferRelativeResize="0"/>
          <p:nvPr/>
        </p:nvPicPr>
        <p:blipFill>
          <a:blip r:embed="rId4">
            <a:alphaModFix/>
          </a:blip>
          <a:stretch>
            <a:fillRect/>
          </a:stretch>
        </p:blipFill>
        <p:spPr>
          <a:xfrm>
            <a:off x="6296150" y="1381350"/>
            <a:ext cx="323400" cy="248769"/>
          </a:xfrm>
          <a:prstGeom prst="rect">
            <a:avLst/>
          </a:prstGeom>
          <a:noFill/>
          <a:ln>
            <a:noFill/>
          </a:ln>
        </p:spPr>
      </p:pic>
      <p:pic>
        <p:nvPicPr>
          <p:cNvPr id="348" name="Google Shape;348;p37"/>
          <p:cNvPicPr preferRelativeResize="0"/>
          <p:nvPr/>
        </p:nvPicPr>
        <p:blipFill>
          <a:blip r:embed="rId4">
            <a:alphaModFix/>
          </a:blip>
          <a:stretch>
            <a:fillRect/>
          </a:stretch>
        </p:blipFill>
        <p:spPr>
          <a:xfrm>
            <a:off x="6630564" y="1630131"/>
            <a:ext cx="323400" cy="248769"/>
          </a:xfrm>
          <a:prstGeom prst="rect">
            <a:avLst/>
          </a:prstGeom>
          <a:noFill/>
          <a:ln>
            <a:noFill/>
          </a:ln>
        </p:spPr>
      </p:pic>
      <p:pic>
        <p:nvPicPr>
          <p:cNvPr id="349" name="Google Shape;349;p37"/>
          <p:cNvPicPr preferRelativeResize="0"/>
          <p:nvPr/>
        </p:nvPicPr>
        <p:blipFill>
          <a:blip r:embed="rId4">
            <a:alphaModFix/>
          </a:blip>
          <a:stretch>
            <a:fillRect/>
          </a:stretch>
        </p:blipFill>
        <p:spPr>
          <a:xfrm>
            <a:off x="7240164" y="1706331"/>
            <a:ext cx="323400" cy="248769"/>
          </a:xfrm>
          <a:prstGeom prst="rect">
            <a:avLst/>
          </a:prstGeom>
          <a:noFill/>
          <a:ln>
            <a:noFill/>
          </a:ln>
        </p:spPr>
      </p:pic>
      <p:pic>
        <p:nvPicPr>
          <p:cNvPr id="350" name="Google Shape;350;p37"/>
          <p:cNvPicPr preferRelativeResize="0"/>
          <p:nvPr/>
        </p:nvPicPr>
        <p:blipFill>
          <a:blip r:embed="rId5">
            <a:alphaModFix/>
          </a:blip>
          <a:stretch>
            <a:fillRect/>
          </a:stretch>
        </p:blipFill>
        <p:spPr>
          <a:xfrm>
            <a:off x="7799200" y="1457556"/>
            <a:ext cx="323400" cy="24876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8"/>
          <p:cNvSpPr txBox="1">
            <a:spLocks noGrp="1"/>
          </p:cNvSpPr>
          <p:nvPr>
            <p:ph type="body" idx="1"/>
          </p:nvPr>
        </p:nvSpPr>
        <p:spPr>
          <a:xfrm>
            <a:off x="311700" y="771475"/>
            <a:ext cx="5130300" cy="2871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000"/>
              <a:t>A couple takes their 7-year-old young son to the doctor. Their child has been complaining of being thirsty all the time and has been getting up several times during the night to urinate.</a:t>
            </a:r>
            <a:endParaRPr sz="2000"/>
          </a:p>
          <a:p>
            <a:pPr marL="0" lvl="0" indent="0" algn="l" rtl="0">
              <a:lnSpc>
                <a:spcPct val="100000"/>
              </a:lnSpc>
              <a:spcBef>
                <a:spcPts val="1200"/>
              </a:spcBef>
              <a:spcAft>
                <a:spcPts val="1200"/>
              </a:spcAft>
              <a:buNone/>
            </a:pPr>
            <a:r>
              <a:rPr lang="en" sz="2000"/>
              <a:t>The doctor orders tests and finds high levels of glucose in the patient’s urine. She suspects her patient may have Type 1 Diabetes. </a:t>
            </a:r>
            <a:endParaRPr sz="2000"/>
          </a:p>
        </p:txBody>
      </p:sp>
      <p:sp>
        <p:nvSpPr>
          <p:cNvPr id="356" name="Google Shape;356;p38"/>
          <p:cNvSpPr txBox="1">
            <a:spLocks noGrp="1"/>
          </p:cNvSpPr>
          <p:nvPr>
            <p:ph type="body" idx="1"/>
          </p:nvPr>
        </p:nvSpPr>
        <p:spPr>
          <a:xfrm>
            <a:off x="311700" y="3867850"/>
            <a:ext cx="8448300" cy="964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200"/>
              </a:spcAft>
              <a:buSzPts val="1018"/>
              <a:buNone/>
            </a:pPr>
            <a:r>
              <a:rPr lang="en" sz="2200" b="1">
                <a:solidFill>
                  <a:srgbClr val="367AEA"/>
                </a:solidFill>
              </a:rPr>
              <a:t>Using</a:t>
            </a:r>
            <a:r>
              <a:rPr lang="en" sz="2200">
                <a:solidFill>
                  <a:srgbClr val="367AEA"/>
                </a:solidFill>
              </a:rPr>
              <a:t> your understanding of osmosis and diffusion, </a:t>
            </a:r>
            <a:r>
              <a:rPr lang="en" sz="2200" b="1">
                <a:solidFill>
                  <a:srgbClr val="367AEA"/>
                </a:solidFill>
              </a:rPr>
              <a:t>create</a:t>
            </a:r>
            <a:r>
              <a:rPr lang="en" sz="2200">
                <a:solidFill>
                  <a:srgbClr val="367AEA"/>
                </a:solidFill>
              </a:rPr>
              <a:t> a model to explain why diabetics can experience frequent urination and increased thirst.</a:t>
            </a:r>
            <a:endParaRPr sz="2200">
              <a:solidFill>
                <a:srgbClr val="367AEA"/>
              </a:solidFill>
            </a:endParaRPr>
          </a:p>
        </p:txBody>
      </p:sp>
      <p:grpSp>
        <p:nvGrpSpPr>
          <p:cNvPr id="357" name="Google Shape;357;p38"/>
          <p:cNvGrpSpPr/>
          <p:nvPr/>
        </p:nvGrpSpPr>
        <p:grpSpPr>
          <a:xfrm>
            <a:off x="5704800" y="636725"/>
            <a:ext cx="3055200" cy="2960700"/>
            <a:chOff x="5552350" y="758875"/>
            <a:chExt cx="3055200" cy="2960700"/>
          </a:xfrm>
        </p:grpSpPr>
        <p:sp>
          <p:nvSpPr>
            <p:cNvPr id="358" name="Google Shape;358;p38"/>
            <p:cNvSpPr/>
            <p:nvPr/>
          </p:nvSpPr>
          <p:spPr>
            <a:xfrm>
              <a:off x="5552350" y="758875"/>
              <a:ext cx="3055200" cy="29607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9" name="Google Shape;359;p38"/>
            <p:cNvPicPr preferRelativeResize="0"/>
            <p:nvPr/>
          </p:nvPicPr>
          <p:blipFill>
            <a:blip r:embed="rId3">
              <a:alphaModFix/>
            </a:blip>
            <a:stretch>
              <a:fillRect/>
            </a:stretch>
          </p:blipFill>
          <p:spPr>
            <a:xfrm>
              <a:off x="5695313" y="865325"/>
              <a:ext cx="2769278" cy="2773925"/>
            </a:xfrm>
            <a:prstGeom prst="rect">
              <a:avLst/>
            </a:prstGeom>
            <a:noFill/>
            <a:ln>
              <a:noFill/>
            </a:ln>
          </p:spPr>
        </p:pic>
      </p:grpSp>
      <p:sp>
        <p:nvSpPr>
          <p:cNvPr id="360" name="Google Shape;360;p3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67AEA"/>
                </a:solidFill>
                <a:latin typeface="Quicksand"/>
                <a:ea typeface="Quicksand"/>
                <a:cs typeface="Quicksand"/>
                <a:sym typeface="Quicksand"/>
              </a:rPr>
              <a:t>Case Study #2</a:t>
            </a:r>
            <a:endParaRPr>
              <a:solidFill>
                <a:srgbClr val="367AEA"/>
              </a:solidFill>
              <a:latin typeface="Quicksand"/>
              <a:ea typeface="Quicksand"/>
              <a:cs typeface="Quicksand"/>
              <a:sym typeface="Quicksan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39"/>
          <p:cNvSpPr txBox="1">
            <a:spLocks noGrp="1"/>
          </p:cNvSpPr>
          <p:nvPr>
            <p:ph type="body" idx="1"/>
          </p:nvPr>
        </p:nvSpPr>
        <p:spPr>
          <a:xfrm>
            <a:off x="311700" y="771475"/>
            <a:ext cx="5130300" cy="2871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000"/>
              <a:t>A couple takes their 7-year-old young son to the doctor. Their child has been complaining of being thirsty all the time and has been getting up several times during the night to urinate.</a:t>
            </a:r>
            <a:endParaRPr sz="2000"/>
          </a:p>
          <a:p>
            <a:pPr marL="0" lvl="0" indent="0" algn="l" rtl="0">
              <a:lnSpc>
                <a:spcPct val="100000"/>
              </a:lnSpc>
              <a:spcBef>
                <a:spcPts val="1200"/>
              </a:spcBef>
              <a:spcAft>
                <a:spcPts val="1200"/>
              </a:spcAft>
              <a:buNone/>
            </a:pPr>
            <a:r>
              <a:rPr lang="en" sz="2000"/>
              <a:t>The doctor orders tests and finds high levels of glucose in the patient’s urine. She suspects her patient may have Type 1 Diabetes. </a:t>
            </a:r>
            <a:endParaRPr sz="2000"/>
          </a:p>
        </p:txBody>
      </p:sp>
      <p:sp>
        <p:nvSpPr>
          <p:cNvPr id="366" name="Google Shape;366;p3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67AEA"/>
                </a:solidFill>
                <a:latin typeface="Quicksand"/>
                <a:ea typeface="Quicksand"/>
                <a:cs typeface="Quicksand"/>
                <a:sym typeface="Quicksand"/>
              </a:rPr>
              <a:t>Case Study #2</a:t>
            </a:r>
            <a:endParaRPr>
              <a:solidFill>
                <a:srgbClr val="367AEA"/>
              </a:solidFill>
              <a:latin typeface="Quicksand"/>
              <a:ea typeface="Quicksand"/>
              <a:cs typeface="Quicksand"/>
              <a:sym typeface="Quicksand"/>
            </a:endParaRPr>
          </a:p>
        </p:txBody>
      </p:sp>
      <p:pic>
        <p:nvPicPr>
          <p:cNvPr id="367" name="Google Shape;367;p39"/>
          <p:cNvPicPr preferRelativeResize="0"/>
          <p:nvPr/>
        </p:nvPicPr>
        <p:blipFill rotWithShape="1">
          <a:blip r:embed="rId3">
            <a:alphaModFix/>
          </a:blip>
          <a:srcRect l="6365" t="10436" r="8302" b="6534"/>
          <a:stretch/>
        </p:blipFill>
        <p:spPr>
          <a:xfrm>
            <a:off x="5918950" y="858888"/>
            <a:ext cx="2640451" cy="3425728"/>
          </a:xfrm>
          <a:prstGeom prst="rect">
            <a:avLst/>
          </a:prstGeom>
          <a:noFill/>
          <a:ln w="9525" cap="flat" cmpd="sng">
            <a:solidFill>
              <a:schemeClr val="dk2"/>
            </a:solidFill>
            <a:prstDash val="solid"/>
            <a:round/>
            <a:headEnd type="none" w="sm" len="sm"/>
            <a:tailEnd type="none" w="sm" len="sm"/>
          </a:ln>
        </p:spPr>
      </p:pic>
      <p:sp>
        <p:nvSpPr>
          <p:cNvPr id="368" name="Google Shape;368;p39"/>
          <p:cNvSpPr txBox="1">
            <a:spLocks noGrp="1"/>
          </p:cNvSpPr>
          <p:nvPr>
            <p:ph type="title"/>
          </p:nvPr>
        </p:nvSpPr>
        <p:spPr>
          <a:xfrm>
            <a:off x="5744325" y="243850"/>
            <a:ext cx="2931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400">
                <a:solidFill>
                  <a:srgbClr val="FF0000"/>
                </a:solidFill>
                <a:latin typeface="Dosis"/>
                <a:ea typeface="Dosis"/>
                <a:cs typeface="Dosis"/>
                <a:sym typeface="Dosis"/>
              </a:rPr>
              <a:t>Hypertonic Solution</a:t>
            </a:r>
            <a:endParaRPr sz="2400">
              <a:solidFill>
                <a:srgbClr val="FF0000"/>
              </a:solidFill>
              <a:latin typeface="Dosis"/>
              <a:ea typeface="Dosis"/>
              <a:cs typeface="Dosis"/>
              <a:sym typeface="Dosis"/>
            </a:endParaRPr>
          </a:p>
        </p:txBody>
      </p:sp>
      <p:sp>
        <p:nvSpPr>
          <p:cNvPr id="369" name="Google Shape;369;p39"/>
          <p:cNvSpPr/>
          <p:nvPr/>
        </p:nvSpPr>
        <p:spPr>
          <a:xfrm>
            <a:off x="7077484" y="1584922"/>
            <a:ext cx="323400" cy="1245000"/>
          </a:xfrm>
          <a:prstGeom prst="upArrow">
            <a:avLst>
              <a:gd name="adj1" fmla="val 50000"/>
              <a:gd name="adj2" fmla="val 50000"/>
            </a:avLst>
          </a:prstGeom>
          <a:solidFill>
            <a:srgbClr val="00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9"/>
          <p:cNvSpPr txBox="1">
            <a:spLocks noGrp="1"/>
          </p:cNvSpPr>
          <p:nvPr>
            <p:ph type="title"/>
          </p:nvPr>
        </p:nvSpPr>
        <p:spPr>
          <a:xfrm>
            <a:off x="5709034" y="3940750"/>
            <a:ext cx="3096000" cy="899100"/>
          </a:xfrm>
          <a:prstGeom prst="rect">
            <a:avLst/>
          </a:prstGeom>
          <a:solidFill>
            <a:srgbClr val="F3F3F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400">
                <a:solidFill>
                  <a:srgbClr val="FF0000"/>
                </a:solidFill>
                <a:latin typeface="Dosis"/>
                <a:ea typeface="Dosis"/>
                <a:cs typeface="Dosis"/>
                <a:sym typeface="Dosis"/>
              </a:rPr>
              <a:t>Water Flows Out of Cell</a:t>
            </a:r>
            <a:endParaRPr sz="2400">
              <a:solidFill>
                <a:srgbClr val="FF0000"/>
              </a:solidFill>
              <a:latin typeface="Dosis"/>
              <a:ea typeface="Dosis"/>
              <a:cs typeface="Dosis"/>
              <a:sym typeface="Dosis"/>
            </a:endParaRPr>
          </a:p>
          <a:p>
            <a:pPr marL="0" lvl="0" indent="0" algn="ctr" rtl="0">
              <a:spcBef>
                <a:spcPts val="0"/>
              </a:spcBef>
              <a:spcAft>
                <a:spcPts val="0"/>
              </a:spcAft>
              <a:buSzPts val="990"/>
              <a:buNone/>
            </a:pPr>
            <a:r>
              <a:rPr lang="en" sz="2400">
                <a:solidFill>
                  <a:srgbClr val="FF0000"/>
                </a:solidFill>
                <a:latin typeface="Dosis"/>
                <a:ea typeface="Dosis"/>
                <a:cs typeface="Dosis"/>
                <a:sym typeface="Dosis"/>
              </a:rPr>
              <a:t>(↑urine production)</a:t>
            </a:r>
            <a:endParaRPr sz="2400">
              <a:solidFill>
                <a:srgbClr val="FF0000"/>
              </a:solidFill>
              <a:latin typeface="Dosis"/>
              <a:ea typeface="Dosis"/>
              <a:cs typeface="Dosis"/>
              <a:sym typeface="Dosis"/>
            </a:endParaRPr>
          </a:p>
        </p:txBody>
      </p:sp>
      <p:pic>
        <p:nvPicPr>
          <p:cNvPr id="371" name="Google Shape;371;p39"/>
          <p:cNvPicPr preferRelativeResize="0"/>
          <p:nvPr/>
        </p:nvPicPr>
        <p:blipFill>
          <a:blip r:embed="rId4">
            <a:alphaModFix/>
          </a:blip>
          <a:stretch>
            <a:fillRect/>
          </a:stretch>
        </p:blipFill>
        <p:spPr>
          <a:xfrm>
            <a:off x="6866925" y="2571742"/>
            <a:ext cx="744493" cy="572700"/>
          </a:xfrm>
          <a:prstGeom prst="rect">
            <a:avLst/>
          </a:prstGeom>
          <a:noFill/>
          <a:ln>
            <a:noFill/>
          </a:ln>
        </p:spPr>
      </p:pic>
      <p:pic>
        <p:nvPicPr>
          <p:cNvPr id="372" name="Google Shape;372;p39"/>
          <p:cNvPicPr preferRelativeResize="0"/>
          <p:nvPr/>
        </p:nvPicPr>
        <p:blipFill>
          <a:blip r:embed="rId4">
            <a:alphaModFix/>
          </a:blip>
          <a:stretch>
            <a:fillRect/>
          </a:stretch>
        </p:blipFill>
        <p:spPr>
          <a:xfrm>
            <a:off x="7294675" y="914379"/>
            <a:ext cx="744493" cy="572700"/>
          </a:xfrm>
          <a:prstGeom prst="rect">
            <a:avLst/>
          </a:prstGeom>
          <a:noFill/>
          <a:ln>
            <a:noFill/>
          </a:ln>
        </p:spPr>
      </p:pic>
      <p:pic>
        <p:nvPicPr>
          <p:cNvPr id="373" name="Google Shape;373;p39"/>
          <p:cNvPicPr preferRelativeResize="0"/>
          <p:nvPr/>
        </p:nvPicPr>
        <p:blipFill>
          <a:blip r:embed="rId4">
            <a:alphaModFix/>
          </a:blip>
          <a:stretch>
            <a:fillRect/>
          </a:stretch>
        </p:blipFill>
        <p:spPr>
          <a:xfrm>
            <a:off x="6550175" y="1012217"/>
            <a:ext cx="744493" cy="572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1"/>
                                        </p:tgtEl>
                                        <p:attrNameLst>
                                          <p:attrName>style.visibility</p:attrName>
                                        </p:attrNameLst>
                                      </p:cBhvr>
                                      <p:to>
                                        <p:strVal val="visible"/>
                                      </p:to>
                                    </p:set>
                                    <p:animEffect transition="in" filter="fade">
                                      <p:cBhvr>
                                        <p:cTn id="7" dur="1000"/>
                                        <p:tgtEl>
                                          <p:spTgt spid="371"/>
                                        </p:tgtEl>
                                      </p:cBhvr>
                                    </p:animEffect>
                                  </p:childTnLst>
                                </p:cTn>
                              </p:par>
                              <p:par>
                                <p:cTn id="8" presetID="10" presetClass="entr" presetSubtype="0" fill="hold" nodeType="withEffect">
                                  <p:stCondLst>
                                    <p:cond delay="0"/>
                                  </p:stCondLst>
                                  <p:childTnLst>
                                    <p:set>
                                      <p:cBhvr>
                                        <p:cTn id="9" dur="1" fill="hold">
                                          <p:stCondLst>
                                            <p:cond delay="0"/>
                                          </p:stCondLst>
                                        </p:cTn>
                                        <p:tgtEl>
                                          <p:spTgt spid="372"/>
                                        </p:tgtEl>
                                        <p:attrNameLst>
                                          <p:attrName>style.visibility</p:attrName>
                                        </p:attrNameLst>
                                      </p:cBhvr>
                                      <p:to>
                                        <p:strVal val="visible"/>
                                      </p:to>
                                    </p:set>
                                    <p:animEffect transition="in" filter="fade">
                                      <p:cBhvr>
                                        <p:cTn id="10" dur="1000"/>
                                        <p:tgtEl>
                                          <p:spTgt spid="372"/>
                                        </p:tgtEl>
                                      </p:cBhvr>
                                    </p:animEffect>
                                  </p:childTnLst>
                                </p:cTn>
                              </p:par>
                              <p:par>
                                <p:cTn id="11" presetID="10" presetClass="entr" presetSubtype="0" fill="hold" nodeType="withEffect">
                                  <p:stCondLst>
                                    <p:cond delay="0"/>
                                  </p:stCondLst>
                                  <p:childTnLst>
                                    <p:set>
                                      <p:cBhvr>
                                        <p:cTn id="12" dur="1" fill="hold">
                                          <p:stCondLst>
                                            <p:cond delay="0"/>
                                          </p:stCondLst>
                                        </p:cTn>
                                        <p:tgtEl>
                                          <p:spTgt spid="373"/>
                                        </p:tgtEl>
                                        <p:attrNameLst>
                                          <p:attrName>style.visibility</p:attrName>
                                        </p:attrNameLst>
                                      </p:cBhvr>
                                      <p:to>
                                        <p:strVal val="visible"/>
                                      </p:to>
                                    </p:set>
                                    <p:animEffect transition="in" filter="fade">
                                      <p:cBhvr>
                                        <p:cTn id="13" dur="1000"/>
                                        <p:tgtEl>
                                          <p:spTgt spid="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Sodium Channel</a:t>
            </a:r>
            <a:endParaRPr sz="3000"/>
          </a:p>
        </p:txBody>
      </p:sp>
      <p:pic>
        <p:nvPicPr>
          <p:cNvPr id="379" name="Google Shape;379;p40"/>
          <p:cNvPicPr preferRelativeResize="0"/>
          <p:nvPr/>
        </p:nvPicPr>
        <p:blipFill>
          <a:blip r:embed="rId3">
            <a:alphaModFix/>
          </a:blip>
          <a:stretch>
            <a:fillRect/>
          </a:stretch>
        </p:blipFill>
        <p:spPr>
          <a:xfrm>
            <a:off x="3303789" y="1612462"/>
            <a:ext cx="2521800" cy="1918575"/>
          </a:xfrm>
          <a:prstGeom prst="rect">
            <a:avLst/>
          </a:prstGeom>
          <a:noFill/>
          <a:ln w="9525" cap="flat" cmpd="sng">
            <a:solidFill>
              <a:schemeClr val="dk2"/>
            </a:solidFill>
            <a:prstDash val="solid"/>
            <a:round/>
            <a:headEnd type="none" w="sm" len="sm"/>
            <a:tailEnd type="none" w="sm" len="sm"/>
          </a:ln>
        </p:spPr>
      </p:pic>
      <p:sp>
        <p:nvSpPr>
          <p:cNvPr id="381" name="Google Shape;381;p40"/>
          <p:cNvSpPr/>
          <p:nvPr/>
        </p:nvSpPr>
        <p:spPr>
          <a:xfrm>
            <a:off x="418500" y="1206926"/>
            <a:ext cx="2114100" cy="15201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2" name="Google Shape;382;p40"/>
          <p:cNvPicPr preferRelativeResize="0"/>
          <p:nvPr/>
        </p:nvPicPr>
        <p:blipFill rotWithShape="1">
          <a:blip r:embed="rId4">
            <a:alphaModFix/>
          </a:blip>
          <a:srcRect l="-23357" t="-5494" r="-23269" b="-6175"/>
          <a:stretch/>
        </p:blipFill>
        <p:spPr>
          <a:xfrm>
            <a:off x="429824" y="1205300"/>
            <a:ext cx="2102649" cy="1523501"/>
          </a:xfrm>
          <a:prstGeom prst="rect">
            <a:avLst/>
          </a:prstGeom>
          <a:noFill/>
          <a:ln w="9525" cap="flat" cmpd="sng">
            <a:solidFill>
              <a:schemeClr val="dk2"/>
            </a:solidFill>
            <a:prstDash val="solid"/>
            <a:round/>
            <a:headEnd type="none" w="sm" len="sm"/>
            <a:tailEnd type="none" w="sm" len="sm"/>
          </a:ln>
        </p:spPr>
      </p:pic>
      <p:pic>
        <p:nvPicPr>
          <p:cNvPr id="383" name="Google Shape;383;p40"/>
          <p:cNvPicPr preferRelativeResize="0"/>
          <p:nvPr/>
        </p:nvPicPr>
        <p:blipFill>
          <a:blip r:embed="rId5">
            <a:alphaModFix/>
          </a:blip>
          <a:stretch>
            <a:fillRect/>
          </a:stretch>
        </p:blipFill>
        <p:spPr>
          <a:xfrm>
            <a:off x="430750" y="2901749"/>
            <a:ext cx="2114100" cy="1577630"/>
          </a:xfrm>
          <a:prstGeom prst="rect">
            <a:avLst/>
          </a:prstGeom>
          <a:noFill/>
          <a:ln w="9525" cap="flat" cmpd="sng">
            <a:solidFill>
              <a:schemeClr val="dk2"/>
            </a:solidFill>
            <a:prstDash val="solid"/>
            <a:round/>
            <a:headEnd type="none" w="sm" len="sm"/>
            <a:tailEnd type="none" w="sm" len="sm"/>
          </a:ln>
        </p:spPr>
      </p:pic>
      <p:sp>
        <p:nvSpPr>
          <p:cNvPr id="384" name="Google Shape;384;p40"/>
          <p:cNvSpPr txBox="1"/>
          <p:nvPr/>
        </p:nvSpPr>
        <p:spPr>
          <a:xfrm>
            <a:off x="430750" y="4479375"/>
            <a:ext cx="2114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434343"/>
                </a:solidFill>
              </a:rPr>
              <a:t>PDB ID: 6P6W</a:t>
            </a:r>
            <a:endParaRPr sz="1200">
              <a:solidFill>
                <a:srgbClr val="434343"/>
              </a:solidFill>
            </a:endParaRPr>
          </a:p>
        </p:txBody>
      </p:sp>
      <p:grpSp>
        <p:nvGrpSpPr>
          <p:cNvPr id="14" name="Group 13">
            <a:extLst>
              <a:ext uri="{FF2B5EF4-FFF2-40B4-BE49-F238E27FC236}">
                <a16:creationId xmlns:a16="http://schemas.microsoft.com/office/drawing/2014/main" id="{A8C77172-B452-4C3D-92ED-D430F7775730}"/>
              </a:ext>
            </a:extLst>
          </p:cNvPr>
          <p:cNvGrpSpPr/>
          <p:nvPr/>
        </p:nvGrpSpPr>
        <p:grpSpPr>
          <a:xfrm>
            <a:off x="6471761" y="1778435"/>
            <a:ext cx="2419059" cy="1897181"/>
            <a:chOff x="6413241" y="1778435"/>
            <a:chExt cx="2419059" cy="1897181"/>
          </a:xfrm>
        </p:grpSpPr>
        <p:pic>
          <p:nvPicPr>
            <p:cNvPr id="15" name="Picture 14" descr="A picture containing clipart&#10;&#10;Description automatically generated">
              <a:extLst>
                <a:ext uri="{FF2B5EF4-FFF2-40B4-BE49-F238E27FC236}">
                  <a16:creationId xmlns:a16="http://schemas.microsoft.com/office/drawing/2014/main" id="{DA3197E4-3DBF-4915-924B-EB86AB2971BC}"/>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4531" b="99029" l="4822" r="89848">
                          <a14:foregroundMark x1="45431" y1="4854" x2="65228" y2="4854"/>
                          <a14:foregroundMark x1="1269" y1="92557" x2="21320" y2="82201"/>
                          <a14:foregroundMark x1="21320" y1="82201" x2="4822" y2="99029"/>
                          <a14:foregroundMark x1="4822" y1="99029" x2="7868" y2="81230"/>
                        </a14:backgroundRemoval>
                      </a14:imgEffect>
                    </a14:imgLayer>
                  </a14:imgProps>
                </a:ext>
              </a:extLst>
            </a:blip>
            <a:stretch>
              <a:fillRect/>
            </a:stretch>
          </p:blipFill>
          <p:spPr>
            <a:xfrm>
              <a:off x="6413241" y="1778435"/>
              <a:ext cx="2419059" cy="1897181"/>
            </a:xfrm>
            <a:prstGeom prst="rect">
              <a:avLst/>
            </a:prstGeom>
          </p:spPr>
        </p:pic>
        <p:sp>
          <p:nvSpPr>
            <p:cNvPr id="16" name="Oval 15">
              <a:extLst>
                <a:ext uri="{FF2B5EF4-FFF2-40B4-BE49-F238E27FC236}">
                  <a16:creationId xmlns:a16="http://schemas.microsoft.com/office/drawing/2014/main" id="{6860BC7E-99FF-40A5-A6DD-31086F238273}"/>
                </a:ext>
              </a:extLst>
            </p:cNvPr>
            <p:cNvSpPr/>
            <p:nvPr/>
          </p:nvSpPr>
          <p:spPr>
            <a:xfrm>
              <a:off x="7050658" y="2332234"/>
              <a:ext cx="387832" cy="364945"/>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880C964-22FC-4ED3-AC88-A0ECDCEBB3C7}"/>
                </a:ext>
              </a:extLst>
            </p:cNvPr>
            <p:cNvSpPr/>
            <p:nvPr/>
          </p:nvSpPr>
          <p:spPr>
            <a:xfrm>
              <a:off x="7431026" y="2507638"/>
              <a:ext cx="387832" cy="364945"/>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Gated Potassium Channel</a:t>
            </a:r>
            <a:endParaRPr sz="3000"/>
          </a:p>
        </p:txBody>
      </p:sp>
      <p:pic>
        <p:nvPicPr>
          <p:cNvPr id="390" name="Google Shape;390;p41"/>
          <p:cNvPicPr preferRelativeResize="0"/>
          <p:nvPr/>
        </p:nvPicPr>
        <p:blipFill>
          <a:blip r:embed="rId3">
            <a:alphaModFix/>
          </a:blip>
          <a:stretch>
            <a:fillRect/>
          </a:stretch>
        </p:blipFill>
        <p:spPr>
          <a:xfrm>
            <a:off x="419175" y="1668838"/>
            <a:ext cx="4527599" cy="2383675"/>
          </a:xfrm>
          <a:prstGeom prst="rect">
            <a:avLst/>
          </a:prstGeom>
          <a:noFill/>
          <a:ln w="9525" cap="flat" cmpd="sng">
            <a:solidFill>
              <a:schemeClr val="dk2"/>
            </a:solidFill>
            <a:prstDash val="solid"/>
            <a:round/>
            <a:headEnd type="none" w="sm" len="sm"/>
            <a:tailEnd type="none" w="sm" len="sm"/>
          </a:ln>
        </p:spPr>
      </p:pic>
      <p:sp>
        <p:nvSpPr>
          <p:cNvPr id="391" name="Google Shape;391;p41"/>
          <p:cNvSpPr txBox="1"/>
          <p:nvPr/>
        </p:nvSpPr>
        <p:spPr>
          <a:xfrm>
            <a:off x="2478975" y="1237750"/>
            <a:ext cx="22653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a:t>“Open” Channel</a:t>
            </a:r>
            <a:endParaRPr sz="1800" b="1"/>
          </a:p>
        </p:txBody>
      </p:sp>
      <p:sp>
        <p:nvSpPr>
          <p:cNvPr id="392" name="Google Shape;392;p41"/>
          <p:cNvSpPr txBox="1"/>
          <p:nvPr/>
        </p:nvSpPr>
        <p:spPr>
          <a:xfrm>
            <a:off x="190575" y="1237750"/>
            <a:ext cx="22653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a:t>“Closed” Channel</a:t>
            </a:r>
            <a:endParaRPr sz="1800" b="1"/>
          </a:p>
        </p:txBody>
      </p:sp>
      <p:sp>
        <p:nvSpPr>
          <p:cNvPr id="393" name="Google Shape;393;p41"/>
          <p:cNvSpPr txBox="1"/>
          <p:nvPr/>
        </p:nvSpPr>
        <p:spPr>
          <a:xfrm>
            <a:off x="419175" y="4052525"/>
            <a:ext cx="3730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434343"/>
                </a:solidFill>
              </a:rPr>
              <a:t>http://pdb101.rcsb.org/motm/38</a:t>
            </a:r>
            <a:endParaRPr sz="1200">
              <a:solidFill>
                <a:srgbClr val="434343"/>
              </a:solidFill>
            </a:endParaRPr>
          </a:p>
        </p:txBody>
      </p:sp>
      <p:pic>
        <p:nvPicPr>
          <p:cNvPr id="394" name="Google Shape;394;p41"/>
          <p:cNvPicPr preferRelativeResize="0"/>
          <p:nvPr/>
        </p:nvPicPr>
        <p:blipFill>
          <a:blip r:embed="rId4">
            <a:alphaModFix/>
          </a:blip>
          <a:stretch>
            <a:fillRect/>
          </a:stretch>
        </p:blipFill>
        <p:spPr>
          <a:xfrm>
            <a:off x="5363259" y="1668850"/>
            <a:ext cx="3285366" cy="238367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68" name="Google Shape;68;p15"/>
          <p:cNvPicPr preferRelativeResize="0"/>
          <p:nvPr/>
        </p:nvPicPr>
        <p:blipFill>
          <a:blip r:embed="rId3">
            <a:alphaModFix/>
          </a:blip>
          <a:stretch>
            <a:fillRect/>
          </a:stretch>
        </p:blipFill>
        <p:spPr>
          <a:xfrm>
            <a:off x="146194" y="158119"/>
            <a:ext cx="5119238" cy="4821374"/>
          </a:xfrm>
          <a:prstGeom prst="rect">
            <a:avLst/>
          </a:prstGeom>
          <a:noFill/>
          <a:ln w="9525" cap="flat" cmpd="sng">
            <a:solidFill>
              <a:schemeClr val="dk2"/>
            </a:solidFill>
            <a:prstDash val="solid"/>
            <a:round/>
            <a:headEnd type="none" w="sm" len="sm"/>
            <a:tailEnd type="none" w="sm" len="sm"/>
          </a:ln>
        </p:spPr>
      </p:pic>
      <p:pic>
        <p:nvPicPr>
          <p:cNvPr id="69" name="Google Shape;69;p15"/>
          <p:cNvPicPr preferRelativeResize="0"/>
          <p:nvPr/>
        </p:nvPicPr>
        <p:blipFill>
          <a:blip r:embed="rId4">
            <a:alphaModFix/>
          </a:blip>
          <a:stretch>
            <a:fillRect/>
          </a:stretch>
        </p:blipFill>
        <p:spPr>
          <a:xfrm>
            <a:off x="5673731" y="158120"/>
            <a:ext cx="3103518" cy="2645306"/>
          </a:xfrm>
          <a:prstGeom prst="rect">
            <a:avLst/>
          </a:prstGeom>
          <a:noFill/>
          <a:ln w="9525" cap="flat" cmpd="sng">
            <a:solidFill>
              <a:schemeClr val="dk2"/>
            </a:solidFill>
            <a:prstDash val="solid"/>
            <a:round/>
            <a:headEnd type="none" w="sm" len="sm"/>
            <a:tailEnd type="none" w="sm" len="sm"/>
          </a:ln>
        </p:spPr>
      </p:pic>
      <p:pic>
        <p:nvPicPr>
          <p:cNvPr id="70" name="Google Shape;70;p15"/>
          <p:cNvPicPr preferRelativeResize="0"/>
          <p:nvPr/>
        </p:nvPicPr>
        <p:blipFill>
          <a:blip r:embed="rId5">
            <a:alphaModFix/>
          </a:blip>
          <a:stretch>
            <a:fillRect/>
          </a:stretch>
        </p:blipFill>
        <p:spPr>
          <a:xfrm>
            <a:off x="5953809" y="2920950"/>
            <a:ext cx="2543363" cy="2051100"/>
          </a:xfrm>
          <a:prstGeom prst="rect">
            <a:avLst/>
          </a:prstGeom>
          <a:noFill/>
          <a:ln w="9525"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10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fade">
                                      <p:cBhvr>
                                        <p:cTn id="12" dur="10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GLUT: Glucose Transporter / Carrier Protein</a:t>
            </a:r>
            <a:endParaRPr sz="3000"/>
          </a:p>
        </p:txBody>
      </p:sp>
      <p:pic>
        <p:nvPicPr>
          <p:cNvPr id="400" name="Google Shape;400;p42"/>
          <p:cNvPicPr preferRelativeResize="0"/>
          <p:nvPr/>
        </p:nvPicPr>
        <p:blipFill>
          <a:blip r:embed="rId3">
            <a:alphaModFix/>
          </a:blip>
          <a:stretch>
            <a:fillRect/>
          </a:stretch>
        </p:blipFill>
        <p:spPr>
          <a:xfrm>
            <a:off x="531475" y="1343700"/>
            <a:ext cx="3924327" cy="3005001"/>
          </a:xfrm>
          <a:prstGeom prst="rect">
            <a:avLst/>
          </a:prstGeom>
          <a:noFill/>
          <a:ln w="9525" cap="flat" cmpd="sng">
            <a:solidFill>
              <a:schemeClr val="dk2"/>
            </a:solidFill>
            <a:prstDash val="solid"/>
            <a:round/>
            <a:headEnd type="none" w="sm" len="sm"/>
            <a:tailEnd type="none" w="sm" len="sm"/>
          </a:ln>
        </p:spPr>
      </p:pic>
      <p:sp>
        <p:nvSpPr>
          <p:cNvPr id="401" name="Google Shape;401;p42"/>
          <p:cNvSpPr txBox="1"/>
          <p:nvPr/>
        </p:nvSpPr>
        <p:spPr>
          <a:xfrm>
            <a:off x="531475" y="4406125"/>
            <a:ext cx="3730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434343"/>
                </a:solidFill>
              </a:rPr>
              <a:t>http://pdb101.rcsb.org/motm/208</a:t>
            </a:r>
            <a:endParaRPr sz="1200">
              <a:solidFill>
                <a:srgbClr val="434343"/>
              </a:solidFill>
            </a:endParaRPr>
          </a:p>
        </p:txBody>
      </p:sp>
      <p:pic>
        <p:nvPicPr>
          <p:cNvPr id="402" name="Google Shape;402;p42"/>
          <p:cNvPicPr preferRelativeResize="0"/>
          <p:nvPr/>
        </p:nvPicPr>
        <p:blipFill>
          <a:blip r:embed="rId4">
            <a:alphaModFix/>
          </a:blip>
          <a:stretch>
            <a:fillRect/>
          </a:stretch>
        </p:blipFill>
        <p:spPr>
          <a:xfrm>
            <a:off x="4985626" y="1343700"/>
            <a:ext cx="3610167" cy="3005001"/>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43"/>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4600">
                <a:latin typeface="Montserrat"/>
                <a:ea typeface="Montserrat"/>
                <a:cs typeface="Montserrat"/>
                <a:sym typeface="Montserrat"/>
              </a:rPr>
              <a:t>Active Transport</a:t>
            </a:r>
            <a:endParaRPr sz="4600">
              <a:latin typeface="Montserrat"/>
              <a:ea typeface="Montserrat"/>
              <a:cs typeface="Montserrat"/>
              <a:sym typeface="Montserra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11"/>
        <p:cNvGrpSpPr/>
        <p:nvPr/>
      </p:nvGrpSpPr>
      <p:grpSpPr>
        <a:xfrm>
          <a:off x="0" y="0"/>
          <a:ext cx="0" cy="0"/>
          <a:chOff x="0" y="0"/>
          <a:chExt cx="0" cy="0"/>
        </a:xfrm>
      </p:grpSpPr>
      <p:pic>
        <p:nvPicPr>
          <p:cNvPr id="412" name="Google Shape;412;p44"/>
          <p:cNvPicPr preferRelativeResize="0"/>
          <p:nvPr/>
        </p:nvPicPr>
        <p:blipFill>
          <a:blip r:embed="rId3">
            <a:alphaModFix/>
          </a:blip>
          <a:stretch>
            <a:fillRect/>
          </a:stretch>
        </p:blipFill>
        <p:spPr>
          <a:xfrm>
            <a:off x="846225" y="142300"/>
            <a:ext cx="7451550" cy="4681774"/>
          </a:xfrm>
          <a:prstGeom prst="rect">
            <a:avLst/>
          </a:prstGeom>
          <a:noFill/>
          <a:ln>
            <a:noFill/>
          </a:ln>
        </p:spPr>
      </p:pic>
      <p:sp>
        <p:nvSpPr>
          <p:cNvPr id="413" name="Google Shape;413;p44"/>
          <p:cNvSpPr txBox="1"/>
          <p:nvPr/>
        </p:nvSpPr>
        <p:spPr>
          <a:xfrm>
            <a:off x="846225" y="4634725"/>
            <a:ext cx="3263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434343"/>
                </a:solidFill>
              </a:rPr>
              <a:t>http://pdb101.rcsb.org/motm/118</a:t>
            </a:r>
            <a:endParaRPr sz="1200">
              <a:solidFill>
                <a:srgbClr val="434343"/>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45"/>
          <p:cNvSpPr/>
          <p:nvPr/>
        </p:nvSpPr>
        <p:spPr>
          <a:xfrm>
            <a:off x="441350" y="1419075"/>
            <a:ext cx="3704100" cy="28701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Sodium-Potassium Pump</a:t>
            </a:r>
            <a:endParaRPr sz="3000"/>
          </a:p>
        </p:txBody>
      </p:sp>
      <p:pic>
        <p:nvPicPr>
          <p:cNvPr id="420" name="Google Shape;420;p45"/>
          <p:cNvPicPr preferRelativeResize="0"/>
          <p:nvPr/>
        </p:nvPicPr>
        <p:blipFill>
          <a:blip r:embed="rId3">
            <a:alphaModFix/>
          </a:blip>
          <a:stretch>
            <a:fillRect/>
          </a:stretch>
        </p:blipFill>
        <p:spPr>
          <a:xfrm>
            <a:off x="441313" y="1419125"/>
            <a:ext cx="3704169" cy="2870000"/>
          </a:xfrm>
          <a:prstGeom prst="rect">
            <a:avLst/>
          </a:prstGeom>
          <a:noFill/>
          <a:ln>
            <a:noFill/>
          </a:ln>
        </p:spPr>
      </p:pic>
      <p:pic>
        <p:nvPicPr>
          <p:cNvPr id="421" name="Google Shape;421;p45"/>
          <p:cNvPicPr preferRelativeResize="0"/>
          <p:nvPr/>
        </p:nvPicPr>
        <p:blipFill>
          <a:blip r:embed="rId4">
            <a:alphaModFix/>
          </a:blip>
          <a:stretch>
            <a:fillRect/>
          </a:stretch>
        </p:blipFill>
        <p:spPr>
          <a:xfrm>
            <a:off x="4379493" y="1419075"/>
            <a:ext cx="4496957" cy="28700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425"/>
        <p:cNvGrpSpPr/>
        <p:nvPr/>
      </p:nvGrpSpPr>
      <p:grpSpPr>
        <a:xfrm>
          <a:off x="0" y="0"/>
          <a:ext cx="0" cy="0"/>
          <a:chOff x="0" y="0"/>
          <a:chExt cx="0" cy="0"/>
        </a:xfrm>
      </p:grpSpPr>
      <p:sp>
        <p:nvSpPr>
          <p:cNvPr id="426" name="Google Shape;426;p46"/>
          <p:cNvSpPr txBox="1">
            <a:spLocks noGrp="1"/>
          </p:cNvSpPr>
          <p:nvPr>
            <p:ph type="title"/>
          </p:nvPr>
        </p:nvSpPr>
        <p:spPr>
          <a:xfrm>
            <a:off x="311700" y="2978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Sodium-Potassium Pump</a:t>
            </a:r>
            <a:endParaRPr sz="3000"/>
          </a:p>
        </p:txBody>
      </p:sp>
      <p:sp>
        <p:nvSpPr>
          <p:cNvPr id="427" name="Google Shape;427;p46"/>
          <p:cNvSpPr txBox="1"/>
          <p:nvPr/>
        </p:nvSpPr>
        <p:spPr>
          <a:xfrm>
            <a:off x="881288" y="4463325"/>
            <a:ext cx="2341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434343"/>
                </a:solidFill>
              </a:rPr>
              <a:t>http://pdb101.rcsb.org/motm/118</a:t>
            </a:r>
            <a:endParaRPr sz="1000">
              <a:solidFill>
                <a:srgbClr val="434343"/>
              </a:solidFill>
            </a:endParaRPr>
          </a:p>
        </p:txBody>
      </p:sp>
      <p:grpSp>
        <p:nvGrpSpPr>
          <p:cNvPr id="428" name="Google Shape;428;p46"/>
          <p:cNvGrpSpPr/>
          <p:nvPr/>
        </p:nvGrpSpPr>
        <p:grpSpPr>
          <a:xfrm>
            <a:off x="804194" y="1017719"/>
            <a:ext cx="2418592" cy="3475056"/>
            <a:chOff x="6413607" y="643294"/>
            <a:chExt cx="2418592" cy="3475056"/>
          </a:xfrm>
        </p:grpSpPr>
        <p:pic>
          <p:nvPicPr>
            <p:cNvPr id="429" name="Google Shape;429;p46"/>
            <p:cNvPicPr preferRelativeResize="0"/>
            <p:nvPr/>
          </p:nvPicPr>
          <p:blipFill>
            <a:blip r:embed="rId3">
              <a:alphaModFix/>
            </a:blip>
            <a:stretch>
              <a:fillRect/>
            </a:stretch>
          </p:blipFill>
          <p:spPr>
            <a:xfrm>
              <a:off x="6490700" y="687350"/>
              <a:ext cx="2341499" cy="3354801"/>
            </a:xfrm>
            <a:prstGeom prst="rect">
              <a:avLst/>
            </a:prstGeom>
            <a:noFill/>
            <a:ln w="9525" cap="flat" cmpd="sng">
              <a:solidFill>
                <a:schemeClr val="dk2"/>
              </a:solidFill>
              <a:prstDash val="solid"/>
              <a:round/>
              <a:headEnd type="none" w="sm" len="sm"/>
              <a:tailEnd type="none" w="sm" len="sm"/>
            </a:ln>
          </p:spPr>
        </p:pic>
        <p:sp>
          <p:nvSpPr>
            <p:cNvPr id="430" name="Google Shape;430;p46"/>
            <p:cNvSpPr txBox="1"/>
            <p:nvPr/>
          </p:nvSpPr>
          <p:spPr>
            <a:xfrm>
              <a:off x="6446644" y="643294"/>
              <a:ext cx="13419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t>Inside the Cell</a:t>
              </a:r>
              <a:endParaRPr sz="1200" b="1"/>
            </a:p>
          </p:txBody>
        </p:sp>
        <p:sp>
          <p:nvSpPr>
            <p:cNvPr id="431" name="Google Shape;431;p46"/>
            <p:cNvSpPr txBox="1"/>
            <p:nvPr/>
          </p:nvSpPr>
          <p:spPr>
            <a:xfrm>
              <a:off x="6435630" y="3749050"/>
              <a:ext cx="17586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t>Outside the Cell</a:t>
              </a:r>
              <a:endParaRPr sz="1200" b="1"/>
            </a:p>
          </p:txBody>
        </p:sp>
        <p:sp>
          <p:nvSpPr>
            <p:cNvPr id="432" name="Google Shape;432;p46"/>
            <p:cNvSpPr txBox="1"/>
            <p:nvPr/>
          </p:nvSpPr>
          <p:spPr>
            <a:xfrm>
              <a:off x="6413607" y="2185230"/>
              <a:ext cx="9657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t>Cell Membrane</a:t>
              </a:r>
              <a:endParaRPr sz="1200" b="1"/>
            </a:p>
          </p:txBody>
        </p:sp>
      </p:grpSp>
      <p:pic>
        <p:nvPicPr>
          <p:cNvPr id="433" name="Google Shape;433;p46"/>
          <p:cNvPicPr preferRelativeResize="0"/>
          <p:nvPr/>
        </p:nvPicPr>
        <p:blipFill>
          <a:blip r:embed="rId4">
            <a:alphaModFix/>
          </a:blip>
          <a:stretch>
            <a:fillRect/>
          </a:stretch>
        </p:blipFill>
        <p:spPr>
          <a:xfrm>
            <a:off x="3545587" y="1065450"/>
            <a:ext cx="4794224" cy="33489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p47"/>
          <p:cNvPicPr preferRelativeResize="0"/>
          <p:nvPr/>
        </p:nvPicPr>
        <p:blipFill>
          <a:blip r:embed="rId3">
            <a:alphaModFix/>
          </a:blip>
          <a:stretch>
            <a:fillRect/>
          </a:stretch>
        </p:blipFill>
        <p:spPr>
          <a:xfrm>
            <a:off x="1066112" y="802603"/>
            <a:ext cx="1572979" cy="1973241"/>
          </a:xfrm>
          <a:prstGeom prst="rect">
            <a:avLst/>
          </a:prstGeom>
          <a:noFill/>
          <a:ln w="9525" cap="flat" cmpd="sng">
            <a:solidFill>
              <a:schemeClr val="dk2"/>
            </a:solidFill>
            <a:prstDash val="solid"/>
            <a:round/>
            <a:headEnd type="none" w="sm" len="sm"/>
            <a:tailEnd type="none" w="sm" len="sm"/>
          </a:ln>
        </p:spPr>
      </p:pic>
      <p:pic>
        <p:nvPicPr>
          <p:cNvPr id="439" name="Google Shape;439;p47"/>
          <p:cNvPicPr preferRelativeResize="0"/>
          <p:nvPr/>
        </p:nvPicPr>
        <p:blipFill>
          <a:blip r:embed="rId4">
            <a:alphaModFix/>
          </a:blip>
          <a:stretch>
            <a:fillRect/>
          </a:stretch>
        </p:blipFill>
        <p:spPr>
          <a:xfrm>
            <a:off x="4663713" y="802615"/>
            <a:ext cx="1572979" cy="1973241"/>
          </a:xfrm>
          <a:prstGeom prst="rect">
            <a:avLst/>
          </a:prstGeom>
          <a:noFill/>
          <a:ln w="9525" cap="flat" cmpd="sng">
            <a:solidFill>
              <a:schemeClr val="dk2"/>
            </a:solidFill>
            <a:prstDash val="solid"/>
            <a:round/>
            <a:headEnd type="none" w="sm" len="sm"/>
            <a:tailEnd type="none" w="sm" len="sm"/>
          </a:ln>
        </p:spPr>
      </p:pic>
      <p:pic>
        <p:nvPicPr>
          <p:cNvPr id="440" name="Google Shape;440;p47"/>
          <p:cNvPicPr preferRelativeResize="0"/>
          <p:nvPr/>
        </p:nvPicPr>
        <p:blipFill>
          <a:blip r:embed="rId5">
            <a:alphaModFix/>
          </a:blip>
          <a:stretch>
            <a:fillRect/>
          </a:stretch>
        </p:blipFill>
        <p:spPr>
          <a:xfrm>
            <a:off x="2864915" y="802599"/>
            <a:ext cx="1572979" cy="1973261"/>
          </a:xfrm>
          <a:prstGeom prst="rect">
            <a:avLst/>
          </a:prstGeom>
          <a:noFill/>
          <a:ln w="9525" cap="flat" cmpd="sng">
            <a:solidFill>
              <a:schemeClr val="dk2"/>
            </a:solidFill>
            <a:prstDash val="solid"/>
            <a:round/>
            <a:headEnd type="none" w="sm" len="sm"/>
            <a:tailEnd type="none" w="sm" len="sm"/>
          </a:ln>
        </p:spPr>
      </p:pic>
      <p:pic>
        <p:nvPicPr>
          <p:cNvPr id="441" name="Google Shape;441;p47"/>
          <p:cNvPicPr preferRelativeResize="0"/>
          <p:nvPr/>
        </p:nvPicPr>
        <p:blipFill>
          <a:blip r:embed="rId6">
            <a:alphaModFix/>
          </a:blip>
          <a:stretch>
            <a:fillRect/>
          </a:stretch>
        </p:blipFill>
        <p:spPr>
          <a:xfrm>
            <a:off x="6504912" y="802599"/>
            <a:ext cx="1572979" cy="1973261"/>
          </a:xfrm>
          <a:prstGeom prst="rect">
            <a:avLst/>
          </a:prstGeom>
          <a:noFill/>
          <a:ln w="9525" cap="flat" cmpd="sng">
            <a:solidFill>
              <a:schemeClr val="dk2"/>
            </a:solidFill>
            <a:prstDash val="solid"/>
            <a:round/>
            <a:headEnd type="none" w="sm" len="sm"/>
            <a:tailEnd type="none" w="sm" len="sm"/>
          </a:ln>
        </p:spPr>
      </p:pic>
      <p:pic>
        <p:nvPicPr>
          <p:cNvPr id="442" name="Google Shape;442;p47"/>
          <p:cNvPicPr preferRelativeResize="0"/>
          <p:nvPr/>
        </p:nvPicPr>
        <p:blipFill>
          <a:blip r:embed="rId7">
            <a:alphaModFix/>
          </a:blip>
          <a:stretch>
            <a:fillRect/>
          </a:stretch>
        </p:blipFill>
        <p:spPr>
          <a:xfrm>
            <a:off x="1066115" y="2983378"/>
            <a:ext cx="1572979" cy="1973261"/>
          </a:xfrm>
          <a:prstGeom prst="rect">
            <a:avLst/>
          </a:prstGeom>
          <a:noFill/>
          <a:ln w="9525" cap="flat" cmpd="sng">
            <a:solidFill>
              <a:schemeClr val="dk2"/>
            </a:solidFill>
            <a:prstDash val="solid"/>
            <a:round/>
            <a:headEnd type="none" w="sm" len="sm"/>
            <a:tailEnd type="none" w="sm" len="sm"/>
          </a:ln>
        </p:spPr>
      </p:pic>
      <p:pic>
        <p:nvPicPr>
          <p:cNvPr id="443" name="Google Shape;443;p47"/>
          <p:cNvPicPr preferRelativeResize="0"/>
          <p:nvPr/>
        </p:nvPicPr>
        <p:blipFill>
          <a:blip r:embed="rId8">
            <a:alphaModFix/>
          </a:blip>
          <a:stretch>
            <a:fillRect/>
          </a:stretch>
        </p:blipFill>
        <p:spPr>
          <a:xfrm>
            <a:off x="2864916" y="2983378"/>
            <a:ext cx="1572979" cy="1973261"/>
          </a:xfrm>
          <a:prstGeom prst="rect">
            <a:avLst/>
          </a:prstGeom>
          <a:noFill/>
          <a:ln w="9525" cap="flat" cmpd="sng">
            <a:solidFill>
              <a:schemeClr val="dk2"/>
            </a:solidFill>
            <a:prstDash val="solid"/>
            <a:round/>
            <a:headEnd type="none" w="sm" len="sm"/>
            <a:tailEnd type="none" w="sm" len="sm"/>
          </a:ln>
        </p:spPr>
      </p:pic>
      <p:pic>
        <p:nvPicPr>
          <p:cNvPr id="444" name="Google Shape;444;p47"/>
          <p:cNvPicPr preferRelativeResize="0"/>
          <p:nvPr/>
        </p:nvPicPr>
        <p:blipFill>
          <a:blip r:embed="rId9">
            <a:alphaModFix/>
          </a:blip>
          <a:stretch>
            <a:fillRect/>
          </a:stretch>
        </p:blipFill>
        <p:spPr>
          <a:xfrm>
            <a:off x="4663704" y="2983364"/>
            <a:ext cx="1572979" cy="1973281"/>
          </a:xfrm>
          <a:prstGeom prst="rect">
            <a:avLst/>
          </a:prstGeom>
          <a:noFill/>
          <a:ln w="9525" cap="flat" cmpd="sng">
            <a:solidFill>
              <a:schemeClr val="dk2"/>
            </a:solidFill>
            <a:prstDash val="solid"/>
            <a:round/>
            <a:headEnd type="none" w="sm" len="sm"/>
            <a:tailEnd type="none" w="sm" len="sm"/>
          </a:ln>
        </p:spPr>
      </p:pic>
      <p:pic>
        <p:nvPicPr>
          <p:cNvPr id="445" name="Google Shape;445;p47"/>
          <p:cNvPicPr preferRelativeResize="0"/>
          <p:nvPr/>
        </p:nvPicPr>
        <p:blipFill>
          <a:blip r:embed="rId10">
            <a:alphaModFix/>
          </a:blip>
          <a:stretch>
            <a:fillRect/>
          </a:stretch>
        </p:blipFill>
        <p:spPr>
          <a:xfrm>
            <a:off x="6504912" y="2983368"/>
            <a:ext cx="1572979" cy="1973281"/>
          </a:xfrm>
          <a:prstGeom prst="rect">
            <a:avLst/>
          </a:prstGeom>
          <a:noFill/>
          <a:ln w="9525" cap="flat" cmpd="sng">
            <a:solidFill>
              <a:schemeClr val="dk2"/>
            </a:solidFill>
            <a:prstDash val="solid"/>
            <a:round/>
            <a:headEnd type="none" w="sm" len="sm"/>
            <a:tailEnd type="none" w="sm" len="sm"/>
          </a:ln>
        </p:spPr>
      </p:pic>
      <p:sp>
        <p:nvSpPr>
          <p:cNvPr id="446" name="Google Shape;446;p47"/>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67AEA"/>
                </a:solidFill>
                <a:latin typeface="Quicksand"/>
                <a:ea typeface="Quicksand"/>
                <a:cs typeface="Quicksand"/>
                <a:sym typeface="Quicksand"/>
              </a:rPr>
              <a:t>Let’s Model the Sodium/Potassium Pump!</a:t>
            </a:r>
            <a:endParaRPr>
              <a:solidFill>
                <a:srgbClr val="367AEA"/>
              </a:solidFill>
              <a:latin typeface="Quicksand"/>
              <a:ea typeface="Quicksand"/>
              <a:cs typeface="Quicksand"/>
              <a:sym typeface="Quicksan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450"/>
        <p:cNvGrpSpPr/>
        <p:nvPr/>
      </p:nvGrpSpPr>
      <p:grpSpPr>
        <a:xfrm>
          <a:off x="0" y="0"/>
          <a:ext cx="0" cy="0"/>
          <a:chOff x="0" y="0"/>
          <a:chExt cx="0" cy="0"/>
        </a:xfrm>
      </p:grpSpPr>
      <p:sp>
        <p:nvSpPr>
          <p:cNvPr id="451" name="Google Shape;451;p4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4600">
                <a:latin typeface="Montserrat"/>
                <a:ea typeface="Montserrat"/>
                <a:cs typeface="Montserrat"/>
                <a:sym typeface="Montserrat"/>
              </a:rPr>
              <a:t>CFTR Protein</a:t>
            </a:r>
            <a:endParaRPr sz="4600">
              <a:latin typeface="Montserrat"/>
              <a:ea typeface="Montserrat"/>
              <a:cs typeface="Montserrat"/>
              <a:sym typeface="Montserra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455"/>
        <p:cNvGrpSpPr/>
        <p:nvPr/>
      </p:nvGrpSpPr>
      <p:grpSpPr>
        <a:xfrm>
          <a:off x="0" y="0"/>
          <a:ext cx="0" cy="0"/>
          <a:chOff x="0" y="0"/>
          <a:chExt cx="0" cy="0"/>
        </a:xfrm>
      </p:grpSpPr>
      <p:sp>
        <p:nvSpPr>
          <p:cNvPr id="456" name="Google Shape;456;p49"/>
          <p:cNvSpPr txBox="1">
            <a:spLocks noGrp="1"/>
          </p:cNvSpPr>
          <p:nvPr>
            <p:ph type="title"/>
          </p:nvPr>
        </p:nvSpPr>
        <p:spPr>
          <a:xfrm>
            <a:off x="311700" y="3688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Cystic Fibrosis Transmembrane Conductance Regulator (CFTR) Protein </a:t>
            </a:r>
            <a:endParaRPr sz="3000"/>
          </a:p>
        </p:txBody>
      </p:sp>
      <p:sp>
        <p:nvSpPr>
          <p:cNvPr id="457" name="Google Shape;457;p49"/>
          <p:cNvSpPr txBox="1">
            <a:spLocks noGrp="1"/>
          </p:cNvSpPr>
          <p:nvPr>
            <p:ph type="body" idx="1"/>
          </p:nvPr>
        </p:nvSpPr>
        <p:spPr>
          <a:xfrm>
            <a:off x="311700" y="1458175"/>
            <a:ext cx="4950900" cy="3110700"/>
          </a:xfrm>
          <a:prstGeom prst="rect">
            <a:avLst/>
          </a:prstGeom>
        </p:spPr>
        <p:txBody>
          <a:bodyPr spcFirstLastPara="1" wrap="square" lIns="91425" tIns="91425" rIns="91425" bIns="91425" anchor="t" anchorCtr="0">
            <a:normAutofit fontScale="92500" lnSpcReduction="20000"/>
          </a:bodyPr>
          <a:lstStyle/>
          <a:p>
            <a:pPr marL="457200" lvl="0" indent="-369570" algn="l" rtl="0">
              <a:spcBef>
                <a:spcPts val="0"/>
              </a:spcBef>
              <a:spcAft>
                <a:spcPts val="0"/>
              </a:spcAft>
              <a:buSzPct val="100000"/>
              <a:buChar char="●"/>
            </a:pPr>
            <a:r>
              <a:rPr lang="en"/>
              <a:t>CFTR gene located on chromosome 7</a:t>
            </a:r>
            <a:endParaRPr/>
          </a:p>
          <a:p>
            <a:pPr marL="457200" lvl="0" indent="-369570" algn="l" rtl="0">
              <a:spcBef>
                <a:spcPts val="0"/>
              </a:spcBef>
              <a:spcAft>
                <a:spcPts val="0"/>
              </a:spcAft>
              <a:buSzPct val="100000"/>
              <a:buChar char="●"/>
            </a:pPr>
            <a:r>
              <a:rPr lang="en"/>
              <a:t>CFTR protein = 1480 amino acids</a:t>
            </a:r>
            <a:endParaRPr/>
          </a:p>
          <a:p>
            <a:pPr marL="457200" lvl="0" indent="-369570" algn="l" rtl="0">
              <a:spcBef>
                <a:spcPts val="0"/>
              </a:spcBef>
              <a:spcAft>
                <a:spcPts val="0"/>
              </a:spcAft>
              <a:buSzPct val="100000"/>
              <a:buChar char="●"/>
            </a:pPr>
            <a:r>
              <a:rPr lang="en"/>
              <a:t>Gated chloride ion channel: movement of Cl</a:t>
            </a:r>
            <a:r>
              <a:rPr lang="en" baseline="30000"/>
              <a:t>-</a:t>
            </a:r>
            <a:r>
              <a:rPr lang="en"/>
              <a:t> from inside to outside of cell</a:t>
            </a:r>
            <a:endParaRPr/>
          </a:p>
          <a:p>
            <a:pPr marL="457200" lvl="0" indent="-369570" algn="l" rtl="0">
              <a:spcBef>
                <a:spcPts val="0"/>
              </a:spcBef>
              <a:spcAft>
                <a:spcPts val="0"/>
              </a:spcAft>
              <a:buSzPct val="100000"/>
              <a:buChar char="●"/>
            </a:pPr>
            <a:r>
              <a:rPr lang="en"/>
              <a:t>2 ATP-binding sites</a:t>
            </a:r>
            <a:endParaRPr/>
          </a:p>
          <a:p>
            <a:pPr marL="457200" lvl="0" indent="-369570" algn="l" rtl="0">
              <a:spcBef>
                <a:spcPts val="0"/>
              </a:spcBef>
              <a:spcAft>
                <a:spcPts val="0"/>
              </a:spcAft>
              <a:buSzPct val="100000"/>
              <a:buChar char="●"/>
            </a:pPr>
            <a:r>
              <a:rPr lang="en"/>
              <a:t>Involved in production of sweat, digestive fluids and mucus</a:t>
            </a:r>
            <a:endParaRPr/>
          </a:p>
        </p:txBody>
      </p:sp>
      <p:pic>
        <p:nvPicPr>
          <p:cNvPr id="458" name="Google Shape;458;p49"/>
          <p:cNvPicPr preferRelativeResize="0"/>
          <p:nvPr/>
        </p:nvPicPr>
        <p:blipFill rotWithShape="1">
          <a:blip r:embed="rId3">
            <a:alphaModFix/>
          </a:blip>
          <a:srcRect l="17200" r="17396"/>
          <a:stretch/>
        </p:blipFill>
        <p:spPr>
          <a:xfrm>
            <a:off x="5539661" y="1498775"/>
            <a:ext cx="3085539" cy="2830650"/>
          </a:xfrm>
          <a:prstGeom prst="rect">
            <a:avLst/>
          </a:prstGeom>
          <a:noFill/>
          <a:ln>
            <a:noFill/>
          </a:ln>
        </p:spPr>
      </p:pic>
      <p:sp>
        <p:nvSpPr>
          <p:cNvPr id="459" name="Google Shape;459;p49"/>
          <p:cNvSpPr txBox="1"/>
          <p:nvPr/>
        </p:nvSpPr>
        <p:spPr>
          <a:xfrm>
            <a:off x="5539650" y="4329425"/>
            <a:ext cx="28533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434343"/>
                </a:solidFill>
              </a:rPr>
              <a:t>Jue Chen, Rockefeller University</a:t>
            </a:r>
            <a:endParaRPr sz="1200">
              <a:solidFill>
                <a:srgbClr val="434343"/>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pic>
        <p:nvPicPr>
          <p:cNvPr id="464" name="Google Shape;464;p50"/>
          <p:cNvPicPr preferRelativeResize="0"/>
          <p:nvPr/>
        </p:nvPicPr>
        <p:blipFill>
          <a:blip r:embed="rId3">
            <a:alphaModFix/>
          </a:blip>
          <a:stretch>
            <a:fillRect/>
          </a:stretch>
        </p:blipFill>
        <p:spPr>
          <a:xfrm>
            <a:off x="4791410" y="222186"/>
            <a:ext cx="3835989" cy="4234448"/>
          </a:xfrm>
          <a:prstGeom prst="rect">
            <a:avLst/>
          </a:prstGeom>
          <a:noFill/>
          <a:ln w="9525" cap="flat" cmpd="sng">
            <a:solidFill>
              <a:srgbClr val="434343"/>
            </a:solidFill>
            <a:prstDash val="solid"/>
            <a:round/>
            <a:headEnd type="none" w="sm" len="sm"/>
            <a:tailEnd type="none" w="sm" len="sm"/>
          </a:ln>
        </p:spPr>
      </p:pic>
      <p:sp>
        <p:nvSpPr>
          <p:cNvPr id="465" name="Google Shape;465;p50"/>
          <p:cNvSpPr txBox="1"/>
          <p:nvPr/>
        </p:nvSpPr>
        <p:spPr>
          <a:xfrm>
            <a:off x="4803800" y="4456613"/>
            <a:ext cx="3811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434343"/>
                </a:solidFill>
              </a:rPr>
              <a:t>Liu, Zhang, Csanady, Gadsby, Chen, 2017, </a:t>
            </a:r>
            <a:r>
              <a:rPr lang="en" sz="1200" i="1">
                <a:solidFill>
                  <a:srgbClr val="434343"/>
                </a:solidFill>
              </a:rPr>
              <a:t>Cell</a:t>
            </a:r>
            <a:r>
              <a:rPr lang="en" sz="1200">
                <a:solidFill>
                  <a:srgbClr val="434343"/>
                </a:solidFill>
              </a:rPr>
              <a:t>.</a:t>
            </a:r>
            <a:endParaRPr sz="1200">
              <a:solidFill>
                <a:srgbClr val="434343"/>
              </a:solidFill>
            </a:endParaRPr>
          </a:p>
        </p:txBody>
      </p:sp>
      <p:grpSp>
        <p:nvGrpSpPr>
          <p:cNvPr id="466" name="Google Shape;466;p50"/>
          <p:cNvGrpSpPr/>
          <p:nvPr/>
        </p:nvGrpSpPr>
        <p:grpSpPr>
          <a:xfrm>
            <a:off x="240125" y="152400"/>
            <a:ext cx="3693179" cy="4838701"/>
            <a:chOff x="240125" y="152400"/>
            <a:chExt cx="3693179" cy="4838701"/>
          </a:xfrm>
        </p:grpSpPr>
        <p:pic>
          <p:nvPicPr>
            <p:cNvPr id="467" name="Google Shape;467;p50"/>
            <p:cNvPicPr preferRelativeResize="0"/>
            <p:nvPr/>
          </p:nvPicPr>
          <p:blipFill>
            <a:blip r:embed="rId4">
              <a:alphaModFix/>
            </a:blip>
            <a:stretch>
              <a:fillRect/>
            </a:stretch>
          </p:blipFill>
          <p:spPr>
            <a:xfrm>
              <a:off x="240275" y="152400"/>
              <a:ext cx="3693029" cy="4838701"/>
            </a:xfrm>
            <a:prstGeom prst="rect">
              <a:avLst/>
            </a:prstGeom>
            <a:noFill/>
            <a:ln w="9525" cap="flat" cmpd="sng">
              <a:solidFill>
                <a:srgbClr val="434343"/>
              </a:solidFill>
              <a:prstDash val="solid"/>
              <a:round/>
              <a:headEnd type="none" w="sm" len="sm"/>
              <a:tailEnd type="none" w="sm" len="sm"/>
            </a:ln>
          </p:spPr>
        </p:pic>
        <p:sp>
          <p:nvSpPr>
            <p:cNvPr id="468" name="Google Shape;468;p50"/>
            <p:cNvSpPr txBox="1"/>
            <p:nvPr/>
          </p:nvSpPr>
          <p:spPr>
            <a:xfrm>
              <a:off x="240125" y="4618275"/>
              <a:ext cx="3693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434343"/>
                  </a:solidFill>
                </a:rPr>
                <a:t>cff.org</a:t>
              </a:r>
              <a:endParaRPr sz="1200">
                <a:solidFill>
                  <a:srgbClr val="434343"/>
                </a:solidFil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472"/>
        <p:cNvGrpSpPr/>
        <p:nvPr/>
      </p:nvGrpSpPr>
      <p:grpSpPr>
        <a:xfrm>
          <a:off x="0" y="0"/>
          <a:ext cx="0" cy="0"/>
          <a:chOff x="0" y="0"/>
          <a:chExt cx="0" cy="0"/>
        </a:xfrm>
      </p:grpSpPr>
      <p:pic>
        <p:nvPicPr>
          <p:cNvPr id="473" name="Google Shape;473;p51"/>
          <p:cNvPicPr preferRelativeResize="0"/>
          <p:nvPr/>
        </p:nvPicPr>
        <p:blipFill>
          <a:blip r:embed="rId3">
            <a:alphaModFix/>
          </a:blip>
          <a:stretch>
            <a:fillRect/>
          </a:stretch>
        </p:blipFill>
        <p:spPr>
          <a:xfrm>
            <a:off x="394675" y="918225"/>
            <a:ext cx="8520600" cy="3372748"/>
          </a:xfrm>
          <a:prstGeom prst="rect">
            <a:avLst/>
          </a:prstGeom>
          <a:noFill/>
          <a:ln w="9525" cap="flat" cmpd="sng">
            <a:solidFill>
              <a:schemeClr val="dk2"/>
            </a:solidFill>
            <a:prstDash val="solid"/>
            <a:round/>
            <a:headEnd type="none" w="sm" len="sm"/>
            <a:tailEnd type="none" w="sm" len="sm"/>
          </a:ln>
        </p:spPr>
      </p:pic>
      <p:sp>
        <p:nvSpPr>
          <p:cNvPr id="474" name="Google Shape;474;p51"/>
          <p:cNvSpPr txBox="1"/>
          <p:nvPr/>
        </p:nvSpPr>
        <p:spPr>
          <a:xfrm>
            <a:off x="401475" y="4328486"/>
            <a:ext cx="28533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434343"/>
                </a:solidFill>
              </a:rPr>
              <a:t>Johns Hopkins Cystic Fibrosis Center</a:t>
            </a:r>
            <a:endParaRPr sz="1200">
              <a:solidFill>
                <a:srgbClr val="434343"/>
              </a:solidFill>
            </a:endParaRPr>
          </a:p>
        </p:txBody>
      </p:sp>
      <p:sp>
        <p:nvSpPr>
          <p:cNvPr id="475" name="Google Shape;475;p51"/>
          <p:cNvSpPr txBox="1">
            <a:spLocks noGrp="1"/>
          </p:cNvSpPr>
          <p:nvPr>
            <p:ph type="title" idx="4294967295"/>
          </p:nvPr>
        </p:nvSpPr>
        <p:spPr>
          <a:xfrm>
            <a:off x="311700" y="206486"/>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CFTR Cellular Processing</a:t>
            </a:r>
            <a:endParaRPr sz="3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86DFEB"/>
            </a:gs>
            <a:gs pos="100000">
              <a:srgbClr val="2BB1C3"/>
            </a:gs>
          </a:gsLst>
          <a:path path="circle">
            <a:fillToRect l="50000" t="50000" r="50000" b="50000"/>
          </a:path>
          <a:tileRect/>
        </a:gradFill>
        <a:effectLst/>
      </p:bgPr>
    </p:bg>
    <p:spTree>
      <p:nvGrpSpPr>
        <p:cNvPr id="1" name="Shape 74"/>
        <p:cNvGrpSpPr/>
        <p:nvPr/>
      </p:nvGrpSpPr>
      <p:grpSpPr>
        <a:xfrm>
          <a:off x="0" y="0"/>
          <a:ext cx="0" cy="0"/>
          <a:chOff x="0" y="0"/>
          <a:chExt cx="0" cy="0"/>
        </a:xfrm>
      </p:grpSpPr>
      <p:sp>
        <p:nvSpPr>
          <p:cNvPr id="75" name="Google Shape;75;p16"/>
          <p:cNvSpPr txBox="1">
            <a:spLocks noGrp="1"/>
          </p:cNvSpPr>
          <p:nvPr>
            <p:ph type="ctrTitle" idx="4294967295"/>
          </p:nvPr>
        </p:nvSpPr>
        <p:spPr>
          <a:xfrm>
            <a:off x="756785" y="3050399"/>
            <a:ext cx="7618500" cy="700800"/>
          </a:xfrm>
          <a:prstGeom prst="rect">
            <a:avLst/>
          </a:prstGeom>
          <a:noFill/>
          <a:ln>
            <a:noFill/>
          </a:ln>
        </p:spPr>
        <p:txBody>
          <a:bodyPr spcFirstLastPara="1" wrap="square" lIns="68575" tIns="34275" rIns="68575" bIns="34275" anchor="ctr" anchorCtr="0">
            <a:normAutofit fontScale="90000"/>
          </a:bodyPr>
          <a:lstStyle/>
          <a:p>
            <a:pPr marL="0" lvl="0" indent="0" algn="r" rtl="0">
              <a:lnSpc>
                <a:spcPct val="90000"/>
              </a:lnSpc>
              <a:spcBef>
                <a:spcPts val="0"/>
              </a:spcBef>
              <a:spcAft>
                <a:spcPts val="0"/>
              </a:spcAft>
              <a:buClr>
                <a:schemeClr val="lt1"/>
              </a:buClr>
              <a:buSzPct val="88888"/>
              <a:buFont typeface="Calibri"/>
              <a:buNone/>
            </a:pPr>
            <a:r>
              <a:rPr lang="en" sz="2700">
                <a:solidFill>
                  <a:srgbClr val="5A5A5A"/>
                </a:solidFill>
                <a:latin typeface="Titillium Web"/>
                <a:ea typeface="Titillium Web"/>
                <a:cs typeface="Titillium Web"/>
                <a:sym typeface="Titillium Web"/>
              </a:rPr>
              <a:t>B.S. Bioengineering</a:t>
            </a:r>
            <a:br>
              <a:rPr lang="en" sz="2700">
                <a:solidFill>
                  <a:srgbClr val="5A5A5A"/>
                </a:solidFill>
                <a:latin typeface="Titillium Web"/>
                <a:ea typeface="Titillium Web"/>
                <a:cs typeface="Titillium Web"/>
                <a:sym typeface="Titillium Web"/>
              </a:rPr>
            </a:br>
            <a:r>
              <a:rPr lang="en" sz="2700">
                <a:solidFill>
                  <a:srgbClr val="5A5A5A"/>
                </a:solidFill>
                <a:latin typeface="Titillium Web"/>
                <a:ea typeface="Titillium Web"/>
                <a:cs typeface="Titillium Web"/>
                <a:sym typeface="Titillium Web"/>
              </a:rPr>
              <a:t>Ed.M. Curriculum &amp; Instruction </a:t>
            </a:r>
            <a:br>
              <a:rPr lang="en" sz="2700">
                <a:solidFill>
                  <a:srgbClr val="5A5A5A"/>
                </a:solidFill>
                <a:latin typeface="Titillium Web"/>
                <a:ea typeface="Titillium Web"/>
                <a:cs typeface="Titillium Web"/>
                <a:sym typeface="Titillium Web"/>
              </a:rPr>
            </a:br>
            <a:br>
              <a:rPr lang="en" sz="2700">
                <a:solidFill>
                  <a:srgbClr val="5A5A5A"/>
                </a:solidFill>
                <a:latin typeface="Titillium Web"/>
                <a:ea typeface="Titillium Web"/>
                <a:cs typeface="Titillium Web"/>
                <a:sym typeface="Titillium Web"/>
              </a:rPr>
            </a:br>
            <a:r>
              <a:rPr lang="en" sz="2700">
                <a:solidFill>
                  <a:srgbClr val="5A5A5A"/>
                </a:solidFill>
                <a:latin typeface="Titillium Web"/>
                <a:ea typeface="Titillium Web"/>
                <a:cs typeface="Titillium Web"/>
                <a:sym typeface="Titillium Web"/>
              </a:rPr>
              <a:t>Longmont High School (Longmont, CO)</a:t>
            </a:r>
            <a:br>
              <a:rPr lang="en" sz="2700">
                <a:solidFill>
                  <a:srgbClr val="5A5A5A"/>
                </a:solidFill>
                <a:latin typeface="Titillium Web"/>
                <a:ea typeface="Titillium Web"/>
                <a:cs typeface="Titillium Web"/>
                <a:sym typeface="Titillium Web"/>
              </a:rPr>
            </a:br>
            <a:r>
              <a:rPr lang="en" sz="2700">
                <a:solidFill>
                  <a:srgbClr val="5A5A5A"/>
                </a:solidFill>
                <a:latin typeface="Titillium Web"/>
                <a:ea typeface="Titillium Web"/>
                <a:cs typeface="Titillium Web"/>
                <a:sym typeface="Titillium Web"/>
              </a:rPr>
              <a:t>Courses: AP Biology, Biotechnology</a:t>
            </a:r>
            <a:br>
              <a:rPr lang="en" sz="2700">
                <a:solidFill>
                  <a:srgbClr val="5A5A5A"/>
                </a:solidFill>
                <a:latin typeface="Titillium Web"/>
                <a:ea typeface="Titillium Web"/>
                <a:cs typeface="Titillium Web"/>
                <a:sym typeface="Titillium Web"/>
              </a:rPr>
            </a:br>
            <a:br>
              <a:rPr lang="en" sz="2700">
                <a:solidFill>
                  <a:srgbClr val="5A5A5A"/>
                </a:solidFill>
                <a:latin typeface="Titillium Web"/>
                <a:ea typeface="Titillium Web"/>
                <a:cs typeface="Titillium Web"/>
                <a:sym typeface="Titillium Web"/>
              </a:rPr>
            </a:br>
            <a:r>
              <a:rPr lang="en" sz="2700">
                <a:solidFill>
                  <a:srgbClr val="5A5A5A"/>
                </a:solidFill>
                <a:latin typeface="Titillium Web"/>
                <a:ea typeface="Titillium Web"/>
                <a:cs typeface="Titillium Web"/>
                <a:sym typeface="Titillium Web"/>
              </a:rPr>
              <a:t>cn_chou@yahoo.com</a:t>
            </a:r>
            <a:endParaRPr sz="2700">
              <a:solidFill>
                <a:srgbClr val="5A5A5A"/>
              </a:solidFill>
              <a:latin typeface="Titillium Web"/>
              <a:ea typeface="Titillium Web"/>
              <a:cs typeface="Titillium Web"/>
              <a:sym typeface="Titillium Web"/>
            </a:endParaRPr>
          </a:p>
        </p:txBody>
      </p:sp>
      <p:sp>
        <p:nvSpPr>
          <p:cNvPr id="76" name="Google Shape;76;p16"/>
          <p:cNvSpPr txBox="1"/>
          <p:nvPr/>
        </p:nvSpPr>
        <p:spPr>
          <a:xfrm>
            <a:off x="762748" y="930005"/>
            <a:ext cx="7618500" cy="700800"/>
          </a:xfrm>
          <a:prstGeom prst="rect">
            <a:avLst/>
          </a:prstGeom>
          <a:noFill/>
          <a:ln>
            <a:noFill/>
          </a:ln>
        </p:spPr>
        <p:txBody>
          <a:bodyPr spcFirstLastPara="1" wrap="square" lIns="68575" tIns="34275" rIns="68575" bIns="34275" anchor="ctr" anchorCtr="0">
            <a:noAutofit/>
          </a:bodyPr>
          <a:lstStyle/>
          <a:p>
            <a:pPr marL="0" marR="0" lvl="0" indent="0" algn="r" rtl="0">
              <a:lnSpc>
                <a:spcPct val="90000"/>
              </a:lnSpc>
              <a:spcBef>
                <a:spcPts val="0"/>
              </a:spcBef>
              <a:spcAft>
                <a:spcPts val="0"/>
              </a:spcAft>
              <a:buClr>
                <a:schemeClr val="lt1"/>
              </a:buClr>
              <a:buSzPts val="4500"/>
              <a:buFont typeface="Calibri"/>
              <a:buNone/>
            </a:pPr>
            <a:r>
              <a:rPr lang="en" sz="4500" b="1" u="none">
                <a:solidFill>
                  <a:srgbClr val="5A5A5A"/>
                </a:solidFill>
                <a:latin typeface="Montserrat"/>
                <a:ea typeface="Montserrat"/>
                <a:cs typeface="Montserrat"/>
                <a:sym typeface="Montserrat"/>
              </a:rPr>
              <a:t>Chris Chou</a:t>
            </a:r>
            <a:endParaRPr sz="1100">
              <a:solidFill>
                <a:srgbClr val="5A5A5A"/>
              </a:solidFill>
              <a:latin typeface="Montserrat"/>
              <a:ea typeface="Montserrat"/>
              <a:cs typeface="Montserrat"/>
              <a:sym typeface="Montserrat"/>
            </a:endParaRPr>
          </a:p>
        </p:txBody>
      </p:sp>
      <p:pic>
        <p:nvPicPr>
          <p:cNvPr id="77" name="Google Shape;77;p16" descr="https://lh5.googleusercontent.com/WIpMlbHDg7CDDZIlGFoNysyCQkVlEYWv8zp4xcw6DbK1HUEiXZQ4sRUaGtJIN2tgsMd4XtPpEkE_f5vh8HFEjhv8zw2uAdQuWw7uQZpLzBCSysBYZwDNlOSBYSMNJeLrIjbqzk5a"/>
          <p:cNvPicPr preferRelativeResize="0"/>
          <p:nvPr/>
        </p:nvPicPr>
        <p:blipFill rotWithShape="1">
          <a:blip r:embed="rId3">
            <a:alphaModFix/>
          </a:blip>
          <a:srcRect/>
          <a:stretch/>
        </p:blipFill>
        <p:spPr>
          <a:xfrm>
            <a:off x="689200" y="930000"/>
            <a:ext cx="2035975" cy="2601525"/>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rgbClr val="367AEA"/>
                </a:solidFill>
                <a:latin typeface="Comfortaa"/>
                <a:ea typeface="Comfortaa"/>
                <a:cs typeface="Comfortaa"/>
                <a:sym typeface="Comfortaa"/>
              </a:rPr>
              <a:t>Let’s Model!</a:t>
            </a:r>
            <a:endParaRPr sz="3600">
              <a:solidFill>
                <a:srgbClr val="367AEA"/>
              </a:solidFill>
              <a:latin typeface="Comfortaa"/>
              <a:ea typeface="Comfortaa"/>
              <a:cs typeface="Comfortaa"/>
              <a:sym typeface="Comfortaa"/>
            </a:endParaRPr>
          </a:p>
        </p:txBody>
      </p:sp>
      <p:sp>
        <p:nvSpPr>
          <p:cNvPr id="481" name="Google Shape;481;p52"/>
          <p:cNvSpPr txBox="1">
            <a:spLocks noGrp="1"/>
          </p:cNvSpPr>
          <p:nvPr>
            <p:ph type="title"/>
          </p:nvPr>
        </p:nvSpPr>
        <p:spPr>
          <a:xfrm>
            <a:off x="1554450" y="1746775"/>
            <a:ext cx="60351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220"/>
              <a:t>Model the role of the CFTR protein in the transport of chloride ions and water across the cell membrane.</a:t>
            </a:r>
            <a:endParaRPr sz="322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rgbClr val="367AEA"/>
                </a:solidFill>
                <a:latin typeface="Comfortaa"/>
                <a:ea typeface="Comfortaa"/>
                <a:cs typeface="Comfortaa"/>
                <a:sym typeface="Comfortaa"/>
              </a:rPr>
              <a:t>Let’s Model!</a:t>
            </a:r>
            <a:endParaRPr sz="3600">
              <a:solidFill>
                <a:srgbClr val="367AEA"/>
              </a:solidFill>
              <a:latin typeface="Comfortaa"/>
              <a:ea typeface="Comfortaa"/>
              <a:cs typeface="Comfortaa"/>
              <a:sym typeface="Comfortaa"/>
            </a:endParaRPr>
          </a:p>
        </p:txBody>
      </p:sp>
      <p:pic>
        <p:nvPicPr>
          <p:cNvPr id="487" name="Google Shape;487;p53"/>
          <p:cNvPicPr preferRelativeResize="0"/>
          <p:nvPr/>
        </p:nvPicPr>
        <p:blipFill>
          <a:blip r:embed="rId3">
            <a:alphaModFix/>
          </a:blip>
          <a:stretch>
            <a:fillRect/>
          </a:stretch>
        </p:blipFill>
        <p:spPr>
          <a:xfrm>
            <a:off x="5200501" y="526951"/>
            <a:ext cx="3067498" cy="4089602"/>
          </a:xfrm>
          <a:prstGeom prst="rect">
            <a:avLst/>
          </a:prstGeom>
          <a:noFill/>
          <a:ln w="9525" cap="flat" cmpd="sng">
            <a:solidFill>
              <a:srgbClr val="5A5A5A"/>
            </a:solidFill>
            <a:prstDash val="solid"/>
            <a:round/>
            <a:headEnd type="none" w="sm" len="sm"/>
            <a:tailEnd type="none" w="sm" len="sm"/>
          </a:ln>
        </p:spPr>
      </p:pic>
      <p:sp>
        <p:nvSpPr>
          <p:cNvPr id="488" name="Google Shape;488;p53"/>
          <p:cNvSpPr/>
          <p:nvPr/>
        </p:nvSpPr>
        <p:spPr>
          <a:xfrm rot="-6361544">
            <a:off x="5854073" y="1908451"/>
            <a:ext cx="1263815" cy="281534"/>
          </a:xfrm>
          <a:prstGeom prst="rightArrow">
            <a:avLst>
              <a:gd name="adj1" fmla="val 50000"/>
              <a:gd name="adj2" fmla="val 50000"/>
            </a:avLst>
          </a:prstGeom>
          <a:solidFill>
            <a:srgbClr val="F78FC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53"/>
          <p:cNvSpPr txBox="1"/>
          <p:nvPr/>
        </p:nvSpPr>
        <p:spPr>
          <a:xfrm>
            <a:off x="751825" y="1587525"/>
            <a:ext cx="3975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a:solidFill>
                  <a:srgbClr val="EA3AB6"/>
                </a:solidFill>
              </a:rPr>
              <a:t>Cl</a:t>
            </a:r>
            <a:r>
              <a:rPr lang="en" sz="2400" b="1" baseline="30000">
                <a:solidFill>
                  <a:srgbClr val="EA3AB6"/>
                </a:solidFill>
              </a:rPr>
              <a:t>-</a:t>
            </a:r>
            <a:r>
              <a:rPr lang="en" sz="2400" b="1">
                <a:solidFill>
                  <a:srgbClr val="EA3AB6"/>
                </a:solidFill>
              </a:rPr>
              <a:t> transported out of epithelial cell</a:t>
            </a:r>
            <a:endParaRPr sz="2400" b="1">
              <a:solidFill>
                <a:srgbClr val="EA3AB6"/>
              </a:solidFill>
            </a:endParaRPr>
          </a:p>
        </p:txBody>
      </p:sp>
      <p:sp>
        <p:nvSpPr>
          <p:cNvPr id="490" name="Google Shape;490;p53"/>
          <p:cNvSpPr txBox="1"/>
          <p:nvPr/>
        </p:nvSpPr>
        <p:spPr>
          <a:xfrm>
            <a:off x="751825" y="2571750"/>
            <a:ext cx="3975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a:solidFill>
                  <a:srgbClr val="0000FF"/>
                </a:solidFill>
              </a:rPr>
              <a:t>water diffuses out of cell</a:t>
            </a:r>
            <a:endParaRPr sz="2400" b="1">
              <a:solidFill>
                <a:srgbClr val="0000FF"/>
              </a:solidFill>
            </a:endParaRPr>
          </a:p>
          <a:p>
            <a:pPr marL="0" lvl="0" indent="0" algn="ctr" rtl="0">
              <a:spcBef>
                <a:spcPts val="0"/>
              </a:spcBef>
              <a:spcAft>
                <a:spcPts val="0"/>
              </a:spcAft>
              <a:buNone/>
            </a:pPr>
            <a:r>
              <a:rPr lang="en" sz="2400" b="1">
                <a:solidFill>
                  <a:srgbClr val="0000FF"/>
                </a:solidFill>
              </a:rPr>
              <a:t>(mucus membrane)</a:t>
            </a:r>
            <a:endParaRPr sz="2400" b="1">
              <a:solidFill>
                <a:srgbClr val="0000FF"/>
              </a:solidFill>
            </a:endParaRPr>
          </a:p>
        </p:txBody>
      </p:sp>
      <p:sp>
        <p:nvSpPr>
          <p:cNvPr id="491" name="Google Shape;491;p53"/>
          <p:cNvSpPr/>
          <p:nvPr/>
        </p:nvSpPr>
        <p:spPr>
          <a:xfrm rot="-4392496">
            <a:off x="6535696" y="1928398"/>
            <a:ext cx="1263786" cy="281400"/>
          </a:xfrm>
          <a:prstGeom prst="rightArrow">
            <a:avLst>
              <a:gd name="adj1" fmla="val 50000"/>
              <a:gd name="adj2" fmla="val 50000"/>
            </a:avLst>
          </a:prstGeom>
          <a:solidFill>
            <a:srgbClr val="00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53"/>
          <p:cNvSpPr txBox="1"/>
          <p:nvPr/>
        </p:nvSpPr>
        <p:spPr>
          <a:xfrm>
            <a:off x="4641100" y="1907228"/>
            <a:ext cx="1480500" cy="431100"/>
          </a:xfrm>
          <a:prstGeom prst="rect">
            <a:avLst/>
          </a:prstGeom>
          <a:solidFill>
            <a:srgbClr val="FEBBDF"/>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latin typeface="Titillium Web"/>
                <a:ea typeface="Titillium Web"/>
                <a:cs typeface="Titillium Web"/>
                <a:sym typeface="Titillium Web"/>
              </a:rPr>
              <a:t>CFTR protein</a:t>
            </a:r>
            <a:endParaRPr sz="1600" b="1">
              <a:latin typeface="Titillium Web"/>
              <a:ea typeface="Titillium Web"/>
              <a:cs typeface="Titillium Web"/>
              <a:sym typeface="Titillium Web"/>
            </a:endParaRPr>
          </a:p>
        </p:txBody>
      </p:sp>
      <p:sp>
        <p:nvSpPr>
          <p:cNvPr id="493" name="Google Shape;493;p53"/>
          <p:cNvSpPr txBox="1"/>
          <p:nvPr/>
        </p:nvSpPr>
        <p:spPr>
          <a:xfrm>
            <a:off x="7493542" y="1853550"/>
            <a:ext cx="1174800" cy="431100"/>
          </a:xfrm>
          <a:prstGeom prst="rect">
            <a:avLst/>
          </a:prstGeom>
          <a:solidFill>
            <a:srgbClr val="CCF9FF"/>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latin typeface="Titillium Web"/>
                <a:ea typeface="Titillium Web"/>
                <a:cs typeface="Titillium Web"/>
                <a:sym typeface="Titillium Web"/>
              </a:rPr>
              <a:t>aquaporin</a:t>
            </a:r>
            <a:endParaRPr sz="1600" b="1">
              <a:latin typeface="Titillium Web"/>
              <a:ea typeface="Titillium Web"/>
              <a:cs typeface="Titillium Web"/>
              <a:sym typeface="Titillium Web"/>
            </a:endParaRPr>
          </a:p>
        </p:txBody>
      </p:sp>
      <p:sp>
        <p:nvSpPr>
          <p:cNvPr id="494" name="Google Shape;494;p53"/>
          <p:cNvSpPr txBox="1"/>
          <p:nvPr/>
        </p:nvSpPr>
        <p:spPr>
          <a:xfrm>
            <a:off x="5436975" y="445025"/>
            <a:ext cx="823500" cy="431100"/>
          </a:xfrm>
          <a:prstGeom prst="rect">
            <a:avLst/>
          </a:prstGeom>
          <a:solidFill>
            <a:srgbClr val="EA3AB6"/>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latin typeface="Titillium Web"/>
                <a:ea typeface="Titillium Web"/>
                <a:cs typeface="Titillium Web"/>
                <a:sym typeface="Titillium Web"/>
              </a:rPr>
              <a:t>Cl</a:t>
            </a:r>
            <a:r>
              <a:rPr lang="en" sz="1600" b="1" baseline="30000">
                <a:latin typeface="Titillium Web"/>
                <a:ea typeface="Titillium Web"/>
                <a:cs typeface="Titillium Web"/>
                <a:sym typeface="Titillium Web"/>
              </a:rPr>
              <a:t>-</a:t>
            </a:r>
            <a:r>
              <a:rPr lang="en" sz="1600" b="1">
                <a:latin typeface="Titillium Web"/>
                <a:ea typeface="Titillium Web"/>
                <a:cs typeface="Titillium Web"/>
                <a:sym typeface="Titillium Web"/>
              </a:rPr>
              <a:t> ions</a:t>
            </a:r>
            <a:endParaRPr sz="1600" b="1">
              <a:latin typeface="Titillium Web"/>
              <a:ea typeface="Titillium Web"/>
              <a:cs typeface="Titillium Web"/>
              <a:sym typeface="Titillium Web"/>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9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pic>
        <p:nvPicPr>
          <p:cNvPr id="2" name="How Cystic Fibrosis Affects the Lungs">
            <a:hlinkClick r:id="" action="ppaction://media"/>
            <a:extLst>
              <a:ext uri="{FF2B5EF4-FFF2-40B4-BE49-F238E27FC236}">
                <a16:creationId xmlns:a16="http://schemas.microsoft.com/office/drawing/2014/main" id="{7E25A3FE-9733-4D84-82D2-FE0069BEDF9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0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503"/>
        <p:cNvGrpSpPr/>
        <p:nvPr/>
      </p:nvGrpSpPr>
      <p:grpSpPr>
        <a:xfrm>
          <a:off x="0" y="0"/>
          <a:ext cx="0" cy="0"/>
          <a:chOff x="0" y="0"/>
          <a:chExt cx="0" cy="0"/>
        </a:xfrm>
      </p:grpSpPr>
      <p:sp>
        <p:nvSpPr>
          <p:cNvPr id="504" name="Google Shape;504;p55"/>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Cystic Fibrosis</a:t>
            </a:r>
            <a:endParaRPr sz="3000"/>
          </a:p>
        </p:txBody>
      </p:sp>
      <p:sp>
        <p:nvSpPr>
          <p:cNvPr id="505" name="Google Shape;505;p55"/>
          <p:cNvSpPr txBox="1">
            <a:spLocks noGrp="1"/>
          </p:cNvSpPr>
          <p:nvPr>
            <p:ph type="body" idx="1"/>
          </p:nvPr>
        </p:nvSpPr>
        <p:spPr>
          <a:xfrm>
            <a:off x="311700" y="941525"/>
            <a:ext cx="8520600" cy="3416400"/>
          </a:xfrm>
          <a:prstGeom prst="rect">
            <a:avLst/>
          </a:prstGeom>
        </p:spPr>
        <p:txBody>
          <a:bodyPr spcFirstLastPara="1" wrap="square" lIns="91425" tIns="91425" rIns="91425" bIns="91425" anchor="t" anchorCtr="0">
            <a:noAutofit/>
          </a:bodyPr>
          <a:lstStyle/>
          <a:p>
            <a:pPr marL="457200" lvl="0" indent="-344805" algn="l" rtl="0">
              <a:lnSpc>
                <a:spcPct val="115000"/>
              </a:lnSpc>
              <a:spcBef>
                <a:spcPts val="0"/>
              </a:spcBef>
              <a:spcAft>
                <a:spcPts val="0"/>
              </a:spcAft>
              <a:buSzPts val="1830"/>
              <a:buChar char="●"/>
            </a:pPr>
            <a:r>
              <a:rPr lang="en" sz="1829"/>
              <a:t>Mutation in CFTR gene</a:t>
            </a:r>
            <a:endParaRPr sz="1829"/>
          </a:p>
          <a:p>
            <a:pPr marL="914400" lvl="1" indent="-344805" algn="l" rtl="0">
              <a:lnSpc>
                <a:spcPct val="115000"/>
              </a:lnSpc>
              <a:spcBef>
                <a:spcPts val="0"/>
              </a:spcBef>
              <a:spcAft>
                <a:spcPts val="0"/>
              </a:spcAft>
              <a:buSzPts val="1830"/>
              <a:buChar char="○"/>
            </a:pPr>
            <a:r>
              <a:rPr lang="en" sz="1829"/>
              <a:t>2000+ identified mutations; F508del most common (⅔ cases worldwide; 90% cases in US)</a:t>
            </a:r>
            <a:endParaRPr sz="1829"/>
          </a:p>
          <a:p>
            <a:pPr marL="457200" lvl="0" indent="-344805" algn="l" rtl="0">
              <a:lnSpc>
                <a:spcPct val="115000"/>
              </a:lnSpc>
              <a:spcBef>
                <a:spcPts val="0"/>
              </a:spcBef>
              <a:spcAft>
                <a:spcPts val="0"/>
              </a:spcAft>
              <a:buSzPts val="1830"/>
              <a:buChar char="●"/>
            </a:pPr>
            <a:r>
              <a:rPr lang="en" sz="1829"/>
              <a:t>Secretions become thick; affects mostly the lungs, but also the pancreas, liver, kidneys, and intestine</a:t>
            </a:r>
            <a:endParaRPr sz="1829"/>
          </a:p>
          <a:p>
            <a:pPr marL="457200" lvl="0" indent="-344805" algn="l" rtl="0">
              <a:lnSpc>
                <a:spcPct val="115000"/>
              </a:lnSpc>
              <a:spcBef>
                <a:spcPts val="0"/>
              </a:spcBef>
              <a:spcAft>
                <a:spcPts val="0"/>
              </a:spcAft>
              <a:buSzPts val="1830"/>
              <a:buChar char="●"/>
            </a:pPr>
            <a:r>
              <a:rPr lang="en" sz="1829"/>
              <a:t>Signs and symptoms: difficulty breathing, coughing up mucus, sinus infections, poor growth, fatty stool, clubbing of fingers and toes, infertility in most males</a:t>
            </a:r>
            <a:endParaRPr sz="1829"/>
          </a:p>
          <a:p>
            <a:pPr marL="457200" lvl="0" indent="-344805" algn="l" rtl="0">
              <a:lnSpc>
                <a:spcPct val="115000"/>
              </a:lnSpc>
              <a:spcBef>
                <a:spcPts val="0"/>
              </a:spcBef>
              <a:spcAft>
                <a:spcPts val="0"/>
              </a:spcAft>
              <a:buSzPts val="1830"/>
              <a:buChar char="●"/>
            </a:pPr>
            <a:r>
              <a:rPr lang="en" sz="1829"/>
              <a:t>Diagnosed by sweat test and genetic testing (infant screening at birth)</a:t>
            </a:r>
            <a:endParaRPr sz="1829"/>
          </a:p>
          <a:p>
            <a:pPr marL="457200" lvl="0" indent="-344805" algn="l" rtl="0">
              <a:lnSpc>
                <a:spcPct val="115000"/>
              </a:lnSpc>
              <a:spcBef>
                <a:spcPts val="0"/>
              </a:spcBef>
              <a:spcAft>
                <a:spcPts val="0"/>
              </a:spcAft>
              <a:buSzPts val="1830"/>
              <a:buChar char="●"/>
            </a:pPr>
            <a:r>
              <a:rPr lang="en" sz="1829"/>
              <a:t>CF most common among people of Northern European ancestry (1:3000 newborns; 1:25 is carrier); least common in Africans and Asians</a:t>
            </a:r>
            <a:endParaRPr sz="1829"/>
          </a:p>
          <a:p>
            <a:pPr marL="457200" lvl="0" indent="-344805" algn="l" rtl="0">
              <a:lnSpc>
                <a:spcPct val="115000"/>
              </a:lnSpc>
              <a:spcBef>
                <a:spcPts val="0"/>
              </a:spcBef>
              <a:spcAft>
                <a:spcPts val="0"/>
              </a:spcAft>
              <a:buSzPts val="1830"/>
              <a:buChar char="●"/>
            </a:pPr>
            <a:r>
              <a:rPr lang="en" sz="1829"/>
              <a:t>Average life expectancy: 42-50 years in developed world</a:t>
            </a:r>
            <a:endParaRPr sz="1829"/>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56"/>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CFTR Mutations</a:t>
            </a:r>
            <a:endParaRPr/>
          </a:p>
        </p:txBody>
      </p:sp>
      <p:pic>
        <p:nvPicPr>
          <p:cNvPr id="511" name="Google Shape;511;p56"/>
          <p:cNvPicPr preferRelativeResize="0"/>
          <p:nvPr/>
        </p:nvPicPr>
        <p:blipFill>
          <a:blip r:embed="rId3">
            <a:alphaModFix/>
          </a:blip>
          <a:stretch>
            <a:fillRect/>
          </a:stretch>
        </p:blipFill>
        <p:spPr>
          <a:xfrm>
            <a:off x="443950" y="789125"/>
            <a:ext cx="7348029" cy="3820975"/>
          </a:xfrm>
          <a:prstGeom prst="rect">
            <a:avLst/>
          </a:prstGeom>
          <a:noFill/>
          <a:ln w="9525" cap="flat" cmpd="sng">
            <a:solidFill>
              <a:schemeClr val="dk2"/>
            </a:solidFill>
            <a:prstDash val="solid"/>
            <a:round/>
            <a:headEnd type="none" w="sm" len="sm"/>
            <a:tailEnd type="none" w="sm" len="sm"/>
          </a:ln>
        </p:spPr>
      </p:pic>
      <p:sp>
        <p:nvSpPr>
          <p:cNvPr id="512" name="Google Shape;512;p56"/>
          <p:cNvSpPr txBox="1"/>
          <p:nvPr/>
        </p:nvSpPr>
        <p:spPr>
          <a:xfrm>
            <a:off x="401475" y="4633286"/>
            <a:ext cx="28533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434343"/>
                </a:solidFill>
              </a:rPr>
              <a:t>Johns Hopkins Cystic Fibrosis Center</a:t>
            </a:r>
            <a:endParaRPr sz="1200">
              <a:solidFill>
                <a:srgbClr val="434343"/>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16"/>
        <p:cNvGrpSpPr/>
        <p:nvPr/>
      </p:nvGrpSpPr>
      <p:grpSpPr>
        <a:xfrm>
          <a:off x="0" y="0"/>
          <a:ext cx="0" cy="0"/>
          <a:chOff x="0" y="0"/>
          <a:chExt cx="0" cy="0"/>
        </a:xfrm>
      </p:grpSpPr>
      <p:pic>
        <p:nvPicPr>
          <p:cNvPr id="517" name="Google Shape;517;p57"/>
          <p:cNvPicPr preferRelativeResize="0"/>
          <p:nvPr/>
        </p:nvPicPr>
        <p:blipFill rotWithShape="1">
          <a:blip r:embed="rId3">
            <a:alphaModFix/>
          </a:blip>
          <a:srcRect b="9584"/>
          <a:stretch/>
        </p:blipFill>
        <p:spPr>
          <a:xfrm>
            <a:off x="145376" y="116550"/>
            <a:ext cx="8813507" cy="4614951"/>
          </a:xfrm>
          <a:prstGeom prst="rect">
            <a:avLst/>
          </a:prstGeom>
          <a:noFill/>
          <a:ln>
            <a:noFill/>
          </a:ln>
        </p:spPr>
      </p:pic>
      <p:sp>
        <p:nvSpPr>
          <p:cNvPr id="518" name="Google Shape;518;p57"/>
          <p:cNvSpPr txBox="1"/>
          <p:nvPr/>
        </p:nvSpPr>
        <p:spPr>
          <a:xfrm>
            <a:off x="689125" y="4731500"/>
            <a:ext cx="7540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222222"/>
                </a:solidFill>
                <a:highlight>
                  <a:srgbClr val="FFFFFF"/>
                </a:highlight>
              </a:rPr>
              <a:t>Cooney, A.L.; McCray, P.B., Jr.; Sinn, P.L. Cystic Fibrosis Gene Therapy: Looking Back, Looking Forward. </a:t>
            </a:r>
            <a:r>
              <a:rPr lang="en" sz="1000" i="1">
                <a:solidFill>
                  <a:srgbClr val="222222"/>
                </a:solidFill>
                <a:highlight>
                  <a:srgbClr val="FFFFFF"/>
                </a:highlight>
              </a:rPr>
              <a:t>Genes</a:t>
            </a:r>
            <a:r>
              <a:rPr lang="en" sz="1000">
                <a:solidFill>
                  <a:srgbClr val="222222"/>
                </a:solidFill>
                <a:highlight>
                  <a:srgbClr val="FFFFFF"/>
                </a:highlight>
              </a:rPr>
              <a:t> </a:t>
            </a:r>
            <a:r>
              <a:rPr lang="en" sz="1000" b="1">
                <a:solidFill>
                  <a:srgbClr val="222222"/>
                </a:solidFill>
                <a:highlight>
                  <a:srgbClr val="FFFFFF"/>
                </a:highlight>
              </a:rPr>
              <a:t>2018</a:t>
            </a:r>
            <a:r>
              <a:rPr lang="en" sz="1000">
                <a:solidFill>
                  <a:srgbClr val="222222"/>
                </a:solidFill>
                <a:highlight>
                  <a:srgbClr val="FFFFFF"/>
                </a:highlight>
              </a:rPr>
              <a:t>, </a:t>
            </a:r>
            <a:r>
              <a:rPr lang="en" sz="1000" i="1">
                <a:solidFill>
                  <a:srgbClr val="222222"/>
                </a:solidFill>
                <a:highlight>
                  <a:srgbClr val="FFFFFF"/>
                </a:highlight>
              </a:rPr>
              <a:t>9</a:t>
            </a:r>
            <a:r>
              <a:rPr lang="en" sz="1000">
                <a:solidFill>
                  <a:srgbClr val="222222"/>
                </a:solidFill>
                <a:highlight>
                  <a:srgbClr val="FFFFFF"/>
                </a:highlight>
              </a:rPr>
              <a:t>, 538.</a:t>
            </a:r>
            <a:endParaRPr sz="10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58"/>
          <p:cNvSpPr txBox="1">
            <a:spLocks noGrp="1"/>
          </p:cNvSpPr>
          <p:nvPr>
            <p:ph type="title"/>
          </p:nvPr>
        </p:nvSpPr>
        <p:spPr>
          <a:xfrm>
            <a:off x="311700" y="2708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rgbClr val="367AEA"/>
                </a:solidFill>
                <a:latin typeface="Comfortaa"/>
                <a:ea typeface="Comfortaa"/>
                <a:cs typeface="Comfortaa"/>
                <a:sym typeface="Comfortaa"/>
              </a:rPr>
              <a:t>Let’s Model!</a:t>
            </a:r>
            <a:endParaRPr sz="3600">
              <a:solidFill>
                <a:srgbClr val="367AEA"/>
              </a:solidFill>
              <a:latin typeface="Comfortaa"/>
              <a:ea typeface="Comfortaa"/>
              <a:cs typeface="Comfortaa"/>
              <a:sym typeface="Comfortaa"/>
            </a:endParaRPr>
          </a:p>
        </p:txBody>
      </p:sp>
      <p:pic>
        <p:nvPicPr>
          <p:cNvPr id="524" name="Google Shape;524;p58"/>
          <p:cNvPicPr preferRelativeResize="0"/>
          <p:nvPr/>
        </p:nvPicPr>
        <p:blipFill>
          <a:blip r:embed="rId3">
            <a:alphaModFix/>
          </a:blip>
          <a:stretch>
            <a:fillRect/>
          </a:stretch>
        </p:blipFill>
        <p:spPr>
          <a:xfrm>
            <a:off x="1393500" y="1286100"/>
            <a:ext cx="2361339" cy="3062313"/>
          </a:xfrm>
          <a:prstGeom prst="rect">
            <a:avLst/>
          </a:prstGeom>
          <a:noFill/>
          <a:ln w="9525" cap="flat" cmpd="sng">
            <a:solidFill>
              <a:srgbClr val="5A5A5A"/>
            </a:solidFill>
            <a:prstDash val="solid"/>
            <a:round/>
            <a:headEnd type="none" w="sm" len="sm"/>
            <a:tailEnd type="none" w="sm" len="sm"/>
          </a:ln>
        </p:spPr>
      </p:pic>
      <p:pic>
        <p:nvPicPr>
          <p:cNvPr id="525" name="Google Shape;525;p58"/>
          <p:cNvPicPr preferRelativeResize="0"/>
          <p:nvPr/>
        </p:nvPicPr>
        <p:blipFill>
          <a:blip r:embed="rId4">
            <a:alphaModFix/>
          </a:blip>
          <a:stretch>
            <a:fillRect/>
          </a:stretch>
        </p:blipFill>
        <p:spPr>
          <a:xfrm>
            <a:off x="5656887" y="1286104"/>
            <a:ext cx="2361341" cy="3062319"/>
          </a:xfrm>
          <a:prstGeom prst="rect">
            <a:avLst/>
          </a:prstGeom>
          <a:noFill/>
          <a:ln w="9525" cap="flat" cmpd="sng">
            <a:solidFill>
              <a:srgbClr val="5A5A5A"/>
            </a:solidFill>
            <a:prstDash val="solid"/>
            <a:round/>
            <a:headEnd type="none" w="sm" len="sm"/>
            <a:tailEnd type="none" w="sm" len="sm"/>
          </a:ln>
        </p:spPr>
      </p:pic>
      <p:sp>
        <p:nvSpPr>
          <p:cNvPr id="526" name="Google Shape;526;p58"/>
          <p:cNvSpPr txBox="1"/>
          <p:nvPr/>
        </p:nvSpPr>
        <p:spPr>
          <a:xfrm>
            <a:off x="1810675" y="4196150"/>
            <a:ext cx="1527000" cy="677100"/>
          </a:xfrm>
          <a:prstGeom prst="rect">
            <a:avLst/>
          </a:prstGeom>
          <a:solidFill>
            <a:srgbClr val="FEBBDF"/>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latin typeface="Titillium Web"/>
                <a:ea typeface="Titillium Web"/>
                <a:cs typeface="Titillium Web"/>
                <a:sym typeface="Titillium Web"/>
              </a:rPr>
              <a:t>Non-functional CFTR protein</a:t>
            </a:r>
            <a:endParaRPr sz="1600" b="1">
              <a:latin typeface="Titillium Web"/>
              <a:ea typeface="Titillium Web"/>
              <a:cs typeface="Titillium Web"/>
              <a:sym typeface="Titillium Web"/>
            </a:endParaRPr>
          </a:p>
        </p:txBody>
      </p:sp>
      <p:sp>
        <p:nvSpPr>
          <p:cNvPr id="527" name="Google Shape;527;p58"/>
          <p:cNvSpPr txBox="1"/>
          <p:nvPr/>
        </p:nvSpPr>
        <p:spPr>
          <a:xfrm>
            <a:off x="6074050" y="4196138"/>
            <a:ext cx="1527000" cy="677100"/>
          </a:xfrm>
          <a:prstGeom prst="rect">
            <a:avLst/>
          </a:prstGeom>
          <a:solidFill>
            <a:srgbClr val="FEBBDF"/>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latin typeface="Titillium Web"/>
                <a:ea typeface="Titillium Web"/>
                <a:cs typeface="Titillium Web"/>
                <a:sym typeface="Titillium Web"/>
              </a:rPr>
              <a:t>Missing CFTR protein</a:t>
            </a:r>
            <a:endParaRPr sz="1600" b="1">
              <a:latin typeface="Titillium Web"/>
              <a:ea typeface="Titillium Web"/>
              <a:cs typeface="Titillium Web"/>
              <a:sym typeface="Titillium Web"/>
            </a:endParaRPr>
          </a:p>
        </p:txBody>
      </p:sp>
      <p:sp>
        <p:nvSpPr>
          <p:cNvPr id="528" name="Google Shape;528;p58"/>
          <p:cNvSpPr txBox="1"/>
          <p:nvPr/>
        </p:nvSpPr>
        <p:spPr>
          <a:xfrm>
            <a:off x="3017075" y="978700"/>
            <a:ext cx="3238200" cy="677100"/>
          </a:xfrm>
          <a:prstGeom prst="rect">
            <a:avLst/>
          </a:prstGeom>
          <a:solidFill>
            <a:srgbClr val="F4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latin typeface="Titillium Web"/>
                <a:ea typeface="Titillium Web"/>
                <a:cs typeface="Titillium Web"/>
                <a:sym typeface="Titillium Web"/>
              </a:rPr>
              <a:t>Less water in extracellular space → thicker mucous</a:t>
            </a:r>
            <a:endParaRPr sz="1600" b="1">
              <a:latin typeface="Titillium Web"/>
              <a:ea typeface="Titillium Web"/>
              <a:cs typeface="Titillium Web"/>
              <a:sym typeface="Titillium Web"/>
            </a:endParaRPr>
          </a:p>
        </p:txBody>
      </p:sp>
      <p:sp>
        <p:nvSpPr>
          <p:cNvPr id="529" name="Google Shape;529;p58"/>
          <p:cNvSpPr/>
          <p:nvPr/>
        </p:nvSpPr>
        <p:spPr>
          <a:xfrm>
            <a:off x="6074050" y="1790925"/>
            <a:ext cx="799500" cy="799500"/>
          </a:xfrm>
          <a:prstGeom prst="ellipse">
            <a:avLst/>
          </a:prstGeom>
          <a:noFill/>
          <a:ln w="76200" cap="flat" cmpd="sng">
            <a:solidFill>
              <a:srgbClr val="00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58"/>
          <p:cNvSpPr/>
          <p:nvPr/>
        </p:nvSpPr>
        <p:spPr>
          <a:xfrm>
            <a:off x="1893491" y="1893494"/>
            <a:ext cx="859200" cy="859200"/>
          </a:xfrm>
          <a:prstGeom prst="noSmoking">
            <a:avLst>
              <a:gd name="adj" fmla="val 8517"/>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pic>
        <p:nvPicPr>
          <p:cNvPr id="535" name="Google Shape;535;p59"/>
          <p:cNvPicPr preferRelativeResize="0"/>
          <p:nvPr/>
        </p:nvPicPr>
        <p:blipFill>
          <a:blip r:embed="rId3">
            <a:alphaModFix/>
          </a:blip>
          <a:stretch>
            <a:fillRect/>
          </a:stretch>
        </p:blipFill>
        <p:spPr>
          <a:xfrm>
            <a:off x="1143000" y="0"/>
            <a:ext cx="6858000" cy="51435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60"/>
          <p:cNvSpPr txBox="1"/>
          <p:nvPr/>
        </p:nvSpPr>
        <p:spPr>
          <a:xfrm>
            <a:off x="530100" y="4465575"/>
            <a:ext cx="3980700" cy="554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200"/>
              <a:t>Front. Pharmacol., 27 February 2019 | </a:t>
            </a:r>
            <a:r>
              <a:rPr lang="en" sz="1200">
                <a:uFill>
                  <a:noFill/>
                </a:uFill>
                <a:hlinkClick r:id="rId3"/>
              </a:rPr>
              <a:t>https://doi.org/10.3389/fphar.2019.00121</a:t>
            </a:r>
            <a:endParaRPr sz="1200"/>
          </a:p>
        </p:txBody>
      </p:sp>
      <p:sp>
        <p:nvSpPr>
          <p:cNvPr id="541" name="Google Shape;541;p60"/>
          <p:cNvSpPr txBox="1">
            <a:spLocks noGrp="1"/>
          </p:cNvSpPr>
          <p:nvPr>
            <p:ph type="title" idx="4294967295"/>
          </p:nvPr>
        </p:nvSpPr>
        <p:spPr>
          <a:xfrm>
            <a:off x="637875" y="1500575"/>
            <a:ext cx="3468600" cy="15783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3600">
                <a:solidFill>
                  <a:srgbClr val="434343"/>
                </a:solidFill>
                <a:latin typeface="Montserrat"/>
                <a:ea typeface="Montserrat"/>
                <a:cs typeface="Montserrat"/>
                <a:sym typeface="Montserrat"/>
              </a:rPr>
              <a:t>Cystic Fibrosis Treatment Options</a:t>
            </a:r>
            <a:endParaRPr sz="3600">
              <a:solidFill>
                <a:srgbClr val="434343"/>
              </a:solidFill>
              <a:latin typeface="Montserrat"/>
              <a:ea typeface="Montserrat"/>
              <a:cs typeface="Montserrat"/>
              <a:sym typeface="Montserrat"/>
            </a:endParaRPr>
          </a:p>
        </p:txBody>
      </p:sp>
      <p:pic>
        <p:nvPicPr>
          <p:cNvPr id="542" name="Google Shape;542;p60"/>
          <p:cNvPicPr preferRelativeResize="0"/>
          <p:nvPr/>
        </p:nvPicPr>
        <p:blipFill>
          <a:blip r:embed="rId4">
            <a:alphaModFix/>
          </a:blip>
          <a:stretch>
            <a:fillRect/>
          </a:stretch>
        </p:blipFill>
        <p:spPr>
          <a:xfrm>
            <a:off x="4648200" y="0"/>
            <a:ext cx="3867298" cy="5143499"/>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546"/>
        <p:cNvGrpSpPr/>
        <p:nvPr/>
      </p:nvGrpSpPr>
      <p:grpSpPr>
        <a:xfrm>
          <a:off x="0" y="0"/>
          <a:ext cx="0" cy="0"/>
          <a:chOff x="0" y="0"/>
          <a:chExt cx="0" cy="0"/>
        </a:xfrm>
      </p:grpSpPr>
      <p:sp>
        <p:nvSpPr>
          <p:cNvPr id="547" name="Google Shape;547;p6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500"/>
              <a:t>Ivacaftor: CFTR Modulator Therapy for G551D Mutation</a:t>
            </a:r>
            <a:endParaRPr sz="2500"/>
          </a:p>
        </p:txBody>
      </p:sp>
      <p:pic>
        <p:nvPicPr>
          <p:cNvPr id="548" name="Google Shape;548;p61"/>
          <p:cNvPicPr preferRelativeResize="0"/>
          <p:nvPr/>
        </p:nvPicPr>
        <p:blipFill>
          <a:blip r:embed="rId3">
            <a:alphaModFix/>
          </a:blip>
          <a:stretch>
            <a:fillRect/>
          </a:stretch>
        </p:blipFill>
        <p:spPr>
          <a:xfrm>
            <a:off x="942250" y="1336700"/>
            <a:ext cx="3227655" cy="3235300"/>
          </a:xfrm>
          <a:prstGeom prst="rect">
            <a:avLst/>
          </a:prstGeom>
          <a:noFill/>
          <a:ln w="9525" cap="flat" cmpd="sng">
            <a:solidFill>
              <a:srgbClr val="434343"/>
            </a:solidFill>
            <a:prstDash val="solid"/>
            <a:round/>
            <a:headEnd type="none" w="sm" len="sm"/>
            <a:tailEnd type="none" w="sm" len="sm"/>
          </a:ln>
        </p:spPr>
      </p:pic>
      <p:pic>
        <p:nvPicPr>
          <p:cNvPr id="549" name="Google Shape;549;p61"/>
          <p:cNvPicPr preferRelativeResize="0"/>
          <p:nvPr/>
        </p:nvPicPr>
        <p:blipFill>
          <a:blip r:embed="rId4">
            <a:alphaModFix/>
          </a:blip>
          <a:stretch>
            <a:fillRect/>
          </a:stretch>
        </p:blipFill>
        <p:spPr>
          <a:xfrm>
            <a:off x="5065745" y="1336700"/>
            <a:ext cx="3227655" cy="3235300"/>
          </a:xfrm>
          <a:prstGeom prst="rect">
            <a:avLst/>
          </a:prstGeom>
          <a:noFill/>
          <a:ln w="9525" cap="flat" cmpd="sng">
            <a:solidFill>
              <a:srgbClr val="434343"/>
            </a:solidFill>
            <a:prstDash val="solid"/>
            <a:round/>
            <a:headEnd type="none" w="sm" len="sm"/>
            <a:tailEnd type="none" w="sm" len="sm"/>
          </a:ln>
        </p:spPr>
      </p:pic>
      <p:sp>
        <p:nvSpPr>
          <p:cNvPr id="550" name="Google Shape;550;p61"/>
          <p:cNvSpPr txBox="1"/>
          <p:nvPr/>
        </p:nvSpPr>
        <p:spPr>
          <a:xfrm>
            <a:off x="942250" y="4618275"/>
            <a:ext cx="3227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t>PDB ID: 6O2P</a:t>
            </a:r>
            <a:endParaRPr sz="1200"/>
          </a:p>
        </p:txBody>
      </p:sp>
      <p:sp>
        <p:nvSpPr>
          <p:cNvPr id="551" name="Google Shape;551;p61"/>
          <p:cNvSpPr txBox="1"/>
          <p:nvPr/>
        </p:nvSpPr>
        <p:spPr>
          <a:xfrm>
            <a:off x="5065725" y="4618275"/>
            <a:ext cx="3227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t>Ivacaftor (red) bound to CFTR protein</a:t>
            </a:r>
            <a:endParaRPr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734575" y="594638"/>
            <a:ext cx="6127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a:latin typeface="Quicksand"/>
                <a:ea typeface="Quicksand"/>
                <a:cs typeface="Quicksand"/>
                <a:sym typeface="Quicksand"/>
              </a:rPr>
              <a:t>Workshop Goals:</a:t>
            </a:r>
            <a:endParaRPr sz="4000">
              <a:latin typeface="Quicksand"/>
              <a:ea typeface="Quicksand"/>
              <a:cs typeface="Quicksand"/>
              <a:sym typeface="Quicksand"/>
            </a:endParaRPr>
          </a:p>
        </p:txBody>
      </p:sp>
      <p:sp>
        <p:nvSpPr>
          <p:cNvPr id="83" name="Google Shape;83;p17"/>
          <p:cNvSpPr txBox="1">
            <a:spLocks noGrp="1"/>
          </p:cNvSpPr>
          <p:nvPr>
            <p:ph type="body" idx="1"/>
          </p:nvPr>
        </p:nvSpPr>
        <p:spPr>
          <a:xfrm>
            <a:off x="1734200" y="1438338"/>
            <a:ext cx="6837300" cy="918000"/>
          </a:xfrm>
          <a:prstGeom prst="rect">
            <a:avLst/>
          </a:prstGeom>
        </p:spPr>
        <p:txBody>
          <a:bodyPr spcFirstLastPara="1" wrap="square" lIns="91425" tIns="91425" rIns="91425" bIns="91425" anchor="t" anchorCtr="0">
            <a:normAutofit fontScale="92500"/>
          </a:bodyPr>
          <a:lstStyle/>
          <a:p>
            <a:pPr marL="0" lvl="0" indent="0" algn="l" rtl="0">
              <a:lnSpc>
                <a:spcPct val="100000"/>
              </a:lnSpc>
              <a:spcBef>
                <a:spcPts val="0"/>
              </a:spcBef>
              <a:spcAft>
                <a:spcPts val="1200"/>
              </a:spcAft>
              <a:buNone/>
            </a:pPr>
            <a:r>
              <a:rPr lang="en" sz="2200">
                <a:solidFill>
                  <a:srgbClr val="5A5A5A"/>
                </a:solidFill>
              </a:rPr>
              <a:t>Model the structure and functions of the cell membrane</a:t>
            </a:r>
            <a:endParaRPr sz="2200">
              <a:solidFill>
                <a:srgbClr val="5A5A5A"/>
              </a:solidFill>
            </a:endParaRPr>
          </a:p>
        </p:txBody>
      </p:sp>
      <p:pic>
        <p:nvPicPr>
          <p:cNvPr id="84" name="Google Shape;84;p17"/>
          <p:cNvPicPr preferRelativeResize="0"/>
          <p:nvPr/>
        </p:nvPicPr>
        <p:blipFill>
          <a:blip r:embed="rId3">
            <a:alphaModFix/>
          </a:blip>
          <a:stretch>
            <a:fillRect/>
          </a:stretch>
        </p:blipFill>
        <p:spPr>
          <a:xfrm>
            <a:off x="810775" y="1501200"/>
            <a:ext cx="734825" cy="734830"/>
          </a:xfrm>
          <a:prstGeom prst="rect">
            <a:avLst/>
          </a:prstGeom>
          <a:noFill/>
          <a:ln>
            <a:noFill/>
          </a:ln>
        </p:spPr>
      </p:pic>
      <p:pic>
        <p:nvPicPr>
          <p:cNvPr id="85" name="Google Shape;85;p17"/>
          <p:cNvPicPr preferRelativeResize="0"/>
          <p:nvPr/>
        </p:nvPicPr>
        <p:blipFill>
          <a:blip r:embed="rId3">
            <a:alphaModFix/>
          </a:blip>
          <a:stretch>
            <a:fillRect/>
          </a:stretch>
        </p:blipFill>
        <p:spPr>
          <a:xfrm>
            <a:off x="810775" y="2569872"/>
            <a:ext cx="734825" cy="734830"/>
          </a:xfrm>
          <a:prstGeom prst="rect">
            <a:avLst/>
          </a:prstGeom>
          <a:noFill/>
          <a:ln>
            <a:noFill/>
          </a:ln>
        </p:spPr>
      </p:pic>
      <p:pic>
        <p:nvPicPr>
          <p:cNvPr id="86" name="Google Shape;86;p17"/>
          <p:cNvPicPr preferRelativeResize="0"/>
          <p:nvPr/>
        </p:nvPicPr>
        <p:blipFill>
          <a:blip r:embed="rId3">
            <a:alphaModFix/>
          </a:blip>
          <a:stretch>
            <a:fillRect/>
          </a:stretch>
        </p:blipFill>
        <p:spPr>
          <a:xfrm>
            <a:off x="810775" y="3609819"/>
            <a:ext cx="734825" cy="734830"/>
          </a:xfrm>
          <a:prstGeom prst="rect">
            <a:avLst/>
          </a:prstGeom>
          <a:noFill/>
          <a:ln>
            <a:noFill/>
          </a:ln>
        </p:spPr>
      </p:pic>
      <p:sp>
        <p:nvSpPr>
          <p:cNvPr id="87" name="Google Shape;87;p17"/>
          <p:cNvSpPr txBox="1">
            <a:spLocks noGrp="1"/>
          </p:cNvSpPr>
          <p:nvPr>
            <p:ph type="body" idx="1"/>
          </p:nvPr>
        </p:nvSpPr>
        <p:spPr>
          <a:xfrm>
            <a:off x="1734200" y="2537538"/>
            <a:ext cx="6837300" cy="799500"/>
          </a:xfrm>
          <a:prstGeom prst="rect">
            <a:avLst/>
          </a:prstGeom>
        </p:spPr>
        <p:txBody>
          <a:bodyPr spcFirstLastPara="1" wrap="square" lIns="91425" tIns="91425" rIns="91425" bIns="91425" anchor="t" anchorCtr="0">
            <a:normAutofit fontScale="85000" lnSpcReduction="20000"/>
          </a:bodyPr>
          <a:lstStyle/>
          <a:p>
            <a:pPr marL="0" lvl="0" indent="0" algn="l" rtl="0">
              <a:lnSpc>
                <a:spcPct val="100000"/>
              </a:lnSpc>
              <a:spcBef>
                <a:spcPts val="0"/>
              </a:spcBef>
              <a:spcAft>
                <a:spcPts val="1200"/>
              </a:spcAft>
              <a:buNone/>
            </a:pPr>
            <a:r>
              <a:rPr lang="en" sz="2200">
                <a:solidFill>
                  <a:srgbClr val="5A5A5A"/>
                </a:solidFill>
              </a:rPr>
              <a:t>Explore the role of transport proteins in moving ions and small molecules across the cell membrane</a:t>
            </a:r>
            <a:endParaRPr sz="2200">
              <a:solidFill>
                <a:srgbClr val="5A5A5A"/>
              </a:solidFill>
            </a:endParaRPr>
          </a:p>
        </p:txBody>
      </p:sp>
      <p:sp>
        <p:nvSpPr>
          <p:cNvPr id="88" name="Google Shape;88;p17"/>
          <p:cNvSpPr txBox="1">
            <a:spLocks noGrp="1"/>
          </p:cNvSpPr>
          <p:nvPr>
            <p:ph type="body" idx="1"/>
          </p:nvPr>
        </p:nvSpPr>
        <p:spPr>
          <a:xfrm>
            <a:off x="1734200" y="3518238"/>
            <a:ext cx="6837300" cy="918000"/>
          </a:xfrm>
          <a:prstGeom prst="rect">
            <a:avLst/>
          </a:prstGeom>
        </p:spPr>
        <p:txBody>
          <a:bodyPr spcFirstLastPara="1" wrap="square" lIns="91425" tIns="91425" rIns="91425" bIns="91425" anchor="t" anchorCtr="0">
            <a:normAutofit fontScale="92500" lnSpcReduction="10000"/>
          </a:bodyPr>
          <a:lstStyle/>
          <a:p>
            <a:pPr marL="0" lvl="0" indent="0" algn="l" rtl="0">
              <a:lnSpc>
                <a:spcPct val="100000"/>
              </a:lnSpc>
              <a:spcBef>
                <a:spcPts val="0"/>
              </a:spcBef>
              <a:spcAft>
                <a:spcPts val="1200"/>
              </a:spcAft>
              <a:buNone/>
            </a:pPr>
            <a:r>
              <a:rPr lang="en" sz="2200">
                <a:solidFill>
                  <a:srgbClr val="5A5A5A"/>
                </a:solidFill>
              </a:rPr>
              <a:t>Understand how mutations in the CFTR gene cause cystic fibrosis</a:t>
            </a:r>
            <a:endParaRPr sz="2200">
              <a:solidFill>
                <a:srgbClr val="5A5A5A"/>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62"/>
          <p:cNvSpPr txBox="1">
            <a:spLocks noGrp="1"/>
          </p:cNvSpPr>
          <p:nvPr>
            <p:ph type="title"/>
          </p:nvPr>
        </p:nvSpPr>
        <p:spPr>
          <a:xfrm>
            <a:off x="311700" y="27610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000"/>
              <a:t>Classroom Kit vs. Student Modeling Pack</a:t>
            </a:r>
            <a:endParaRPr sz="3000"/>
          </a:p>
        </p:txBody>
      </p:sp>
      <p:pic>
        <p:nvPicPr>
          <p:cNvPr id="557" name="Google Shape;557;p62"/>
          <p:cNvPicPr preferRelativeResize="0"/>
          <p:nvPr/>
        </p:nvPicPr>
        <p:blipFill>
          <a:blip r:embed="rId3">
            <a:alphaModFix/>
          </a:blip>
          <a:stretch>
            <a:fillRect/>
          </a:stretch>
        </p:blipFill>
        <p:spPr>
          <a:xfrm>
            <a:off x="794038" y="1091300"/>
            <a:ext cx="3456591" cy="3820976"/>
          </a:xfrm>
          <a:prstGeom prst="rect">
            <a:avLst/>
          </a:prstGeom>
          <a:noFill/>
          <a:ln w="9525" cap="flat" cmpd="sng">
            <a:solidFill>
              <a:schemeClr val="dk2"/>
            </a:solidFill>
            <a:prstDash val="solid"/>
            <a:round/>
            <a:headEnd type="none" w="sm" len="sm"/>
            <a:tailEnd type="none" w="sm" len="sm"/>
          </a:ln>
        </p:spPr>
      </p:pic>
      <p:pic>
        <p:nvPicPr>
          <p:cNvPr id="558" name="Google Shape;558;p62"/>
          <p:cNvPicPr preferRelativeResize="0"/>
          <p:nvPr/>
        </p:nvPicPr>
        <p:blipFill>
          <a:blip r:embed="rId4">
            <a:alphaModFix/>
          </a:blip>
          <a:stretch>
            <a:fillRect/>
          </a:stretch>
        </p:blipFill>
        <p:spPr>
          <a:xfrm>
            <a:off x="4653962" y="1091300"/>
            <a:ext cx="3696000" cy="382097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63"/>
          <p:cNvSpPr txBox="1">
            <a:spLocks noGrp="1"/>
          </p:cNvSpPr>
          <p:nvPr>
            <p:ph type="title"/>
          </p:nvPr>
        </p:nvSpPr>
        <p:spPr>
          <a:xfrm>
            <a:off x="2861725" y="450150"/>
            <a:ext cx="57912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Questions?</a:t>
            </a:r>
            <a:endParaRPr/>
          </a:p>
        </p:txBody>
      </p:sp>
      <p:pic>
        <p:nvPicPr>
          <p:cNvPr id="564" name="Google Shape;564;p63"/>
          <p:cNvPicPr preferRelativeResize="0"/>
          <p:nvPr/>
        </p:nvPicPr>
        <p:blipFill>
          <a:blip r:embed="rId3">
            <a:alphaModFix/>
          </a:blip>
          <a:stretch>
            <a:fillRect/>
          </a:stretch>
        </p:blipFill>
        <p:spPr>
          <a:xfrm>
            <a:off x="490250" y="1504975"/>
            <a:ext cx="1981149" cy="1981149"/>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8AC3460F-A06B-4595-9239-01186D00ABAA}"/>
              </a:ext>
            </a:extLst>
          </p:cNvPr>
          <p:cNvSpPr txBox="1">
            <a:spLocks/>
          </p:cNvSpPr>
          <p:nvPr/>
        </p:nvSpPr>
        <p:spPr>
          <a:xfrm>
            <a:off x="337131" y="2648310"/>
            <a:ext cx="8520600" cy="2052600"/>
          </a:xfrm>
          <a:prstGeom prst="rect">
            <a:avLst/>
          </a:prstGeom>
          <a:noFill/>
          <a:ln>
            <a:noFill/>
          </a:ln>
        </p:spPr>
        <p:txBody>
          <a:bodyPr spcFirstLastPara="1" wrap="square" lIns="91425" tIns="91425" rIns="91425" bIns="91425" anchor="b"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5200"/>
              <a:buFont typeface="Arial"/>
              <a:buNone/>
              <a:defRPr sz="5200" b="1"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n-US" sz="3200" dirty="0">
                <a:latin typeface="Montserrat"/>
                <a:ea typeface="Montserrat"/>
                <a:cs typeface="Montserrat"/>
                <a:sym typeface="Montserrat"/>
              </a:rPr>
              <a:t>Potassium Channels &amp; Scorpion Toxins</a:t>
            </a:r>
          </a:p>
        </p:txBody>
      </p:sp>
      <p:pic>
        <p:nvPicPr>
          <p:cNvPr id="3" name="Picture 2" descr="A person with a beard&#10;&#10;Description automatically generated with low confidence">
            <a:extLst>
              <a:ext uri="{FF2B5EF4-FFF2-40B4-BE49-F238E27FC236}">
                <a16:creationId xmlns:a16="http://schemas.microsoft.com/office/drawing/2014/main" id="{48CDF6B7-4B67-4171-B508-7BE138899CB0}"/>
              </a:ext>
            </a:extLst>
          </p:cNvPr>
          <p:cNvPicPr>
            <a:picLocks noChangeAspect="1"/>
          </p:cNvPicPr>
          <p:nvPr/>
        </p:nvPicPr>
        <p:blipFill>
          <a:blip r:embed="rId2"/>
          <a:stretch>
            <a:fillRect/>
          </a:stretch>
        </p:blipFill>
        <p:spPr>
          <a:xfrm>
            <a:off x="4875185" y="223630"/>
            <a:ext cx="3363567" cy="3476478"/>
          </a:xfrm>
          <a:prstGeom prst="rect">
            <a:avLst/>
          </a:prstGeom>
        </p:spPr>
      </p:pic>
      <p:pic>
        <p:nvPicPr>
          <p:cNvPr id="6" name="Picture 5" descr="A picture containing plant&#10;&#10;Description automatically generated">
            <a:extLst>
              <a:ext uri="{FF2B5EF4-FFF2-40B4-BE49-F238E27FC236}">
                <a16:creationId xmlns:a16="http://schemas.microsoft.com/office/drawing/2014/main" id="{7E2997AB-120E-4B69-927B-6468358624E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981" b="96714" l="2969" r="90000">
                        <a14:foregroundMark x1="2344" y1="39202" x2="8438" y2="48357"/>
                        <a14:foregroundMark x1="8438" y1="48357" x2="5625" y2="59624"/>
                        <a14:foregroundMark x1="5625" y1="59624" x2="2969" y2="45070"/>
                        <a14:foregroundMark x1="39063" y1="96714" x2="44531" y2="80751"/>
                        <a14:foregroundMark x1="46719" y1="78404" x2="50156" y2="77465"/>
                        <a14:foregroundMark x1="67031" y1="73474" x2="67031" y2="73474"/>
                        <a14:foregroundMark x1="59844" y1="60563" x2="59844" y2="60563"/>
                        <a14:foregroundMark x1="49844" y1="65493" x2="49844" y2="65493"/>
                        <a14:foregroundMark x1="60313" y1="59155" x2="60313" y2="59155"/>
                        <a14:foregroundMark x1="59062" y1="7981" x2="59062" y2="7981"/>
                        <a14:foregroundMark x1="54688" y1="8216" x2="54688" y2="8216"/>
                        <a14:foregroundMark x1="54531" y1="73709" x2="54531" y2="73709"/>
                      </a14:backgroundRemoval>
                    </a14:imgEffect>
                  </a14:imgLayer>
                </a14:imgProps>
              </a:ext>
            </a:extLst>
          </a:blip>
          <a:stretch>
            <a:fillRect/>
          </a:stretch>
        </p:blipFill>
        <p:spPr>
          <a:xfrm>
            <a:off x="0" y="-132324"/>
            <a:ext cx="6096000" cy="4057650"/>
          </a:xfrm>
          <a:prstGeom prst="rect">
            <a:avLst/>
          </a:prstGeom>
        </p:spPr>
      </p:pic>
    </p:spTree>
    <p:extLst>
      <p:ext uri="{BB962C8B-B14F-4D97-AF65-F5344CB8AC3E}">
        <p14:creationId xmlns:p14="http://schemas.microsoft.com/office/powerpoint/2010/main" val="42084020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64"/>
          <p:cNvSpPr txBox="1">
            <a:spLocks noGrp="1"/>
          </p:cNvSpPr>
          <p:nvPr>
            <p:ph type="title"/>
          </p:nvPr>
        </p:nvSpPr>
        <p:spPr>
          <a:xfrm>
            <a:off x="2794000" y="450150"/>
            <a:ext cx="57405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3-Minute Break</a:t>
            </a:r>
            <a:endParaRPr/>
          </a:p>
        </p:txBody>
      </p:sp>
      <p:pic>
        <p:nvPicPr>
          <p:cNvPr id="570" name="Google Shape;570;p64"/>
          <p:cNvPicPr preferRelativeResize="0"/>
          <p:nvPr/>
        </p:nvPicPr>
        <p:blipFill>
          <a:blip r:embed="rId3">
            <a:alphaModFix/>
          </a:blip>
          <a:stretch>
            <a:fillRect/>
          </a:stretch>
        </p:blipFill>
        <p:spPr>
          <a:xfrm>
            <a:off x="490250" y="1504975"/>
            <a:ext cx="1981150" cy="1981150"/>
          </a:xfrm>
          <a:prstGeom prst="rect">
            <a:avLst/>
          </a:prstGeom>
          <a:noFill/>
          <a:ln>
            <a:noFill/>
          </a:ln>
        </p:spPr>
      </p:pic>
      <p:pic>
        <p:nvPicPr>
          <p:cNvPr id="2050" name="Picture 2">
            <a:extLst>
              <a:ext uri="{FF2B5EF4-FFF2-40B4-BE49-F238E27FC236}">
                <a16:creationId xmlns:a16="http://schemas.microsoft.com/office/drawing/2014/main" id="{7C675B7A-AA72-4ADC-97A0-FEBB9C7C37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13B69ACB-6D9B-447D-BC61-8D50015A26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6" r="1380"/>
          <a:stretch/>
        </p:blipFill>
        <p:spPr bwMode="auto">
          <a:xfrm>
            <a:off x="521494" y="0"/>
            <a:ext cx="7965282"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7592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712E06CA-239C-4181-B476-D725A6A0AB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016"/>
          <a:stretch/>
        </p:blipFill>
        <p:spPr bwMode="auto">
          <a:xfrm>
            <a:off x="50008" y="196850"/>
            <a:ext cx="9051131" cy="4721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1345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AC781-3473-489E-936C-5F149FC5E427}"/>
              </a:ext>
            </a:extLst>
          </p:cNvPr>
          <p:cNvSpPr>
            <a:spLocks noGrp="1"/>
          </p:cNvSpPr>
          <p:nvPr>
            <p:ph type="title"/>
          </p:nvPr>
        </p:nvSpPr>
        <p:spPr>
          <a:xfrm>
            <a:off x="311700" y="86640"/>
            <a:ext cx="8520600" cy="841800"/>
          </a:xfrm>
        </p:spPr>
        <p:txBody>
          <a:bodyPr>
            <a:normAutofit/>
          </a:bodyPr>
          <a:lstStyle/>
          <a:p>
            <a:r>
              <a:rPr lang="en-US" sz="3200" dirty="0"/>
              <a:t>Thank you for attending!</a:t>
            </a:r>
          </a:p>
        </p:txBody>
      </p:sp>
      <p:pic>
        <p:nvPicPr>
          <p:cNvPr id="4" name="Picture 3" descr="A picture containing plant&#10;&#10;Description automatically generated">
            <a:extLst>
              <a:ext uri="{FF2B5EF4-FFF2-40B4-BE49-F238E27FC236}">
                <a16:creationId xmlns:a16="http://schemas.microsoft.com/office/drawing/2014/main" id="{8DE95FEB-C89B-49DC-9759-1444D5550F9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808" b="92254" l="2969" r="90000">
                        <a14:foregroundMark x1="44844" y1="7042" x2="47188" y2="7746"/>
                        <a14:foregroundMark x1="47296" y1="28873" x2="45781" y2="17840"/>
                        <a14:foregroundMark x1="50938" y1="55399" x2="47296" y2="28873"/>
                        <a14:foregroundMark x1="45781" y1="17840" x2="44844" y2="17606"/>
                        <a14:foregroundMark x1="23906" y1="80516" x2="10938" y2="58216"/>
                        <a14:foregroundMark x1="15000" y1="69953" x2="19688" y2="65258"/>
                        <a14:foregroundMark x1="27656" y1="81925" x2="2969" y2="92254"/>
                        <a14:foregroundMark x1="2969" y1="92254" x2="19688" y2="88263"/>
                        <a14:foregroundMark x1="54094" y1="15651" x2="45781" y2="13380"/>
                        <a14:backgroundMark x1="45313" y1="15493" x2="45313" y2="15493"/>
                        <a14:backgroundMark x1="42969" y1="64319" x2="42969" y2="64319"/>
                        <a14:backgroundMark x1="58906" y1="77700" x2="58906" y2="77700"/>
                        <a14:backgroundMark x1="55000" y1="71362" x2="55000" y2="71362"/>
                        <a14:backgroundMark x1="52812" y1="80751" x2="52812" y2="80751"/>
                        <a14:backgroundMark x1="50938" y1="30751" x2="50938" y2="30751"/>
                        <a14:backgroundMark x1="48438" y1="28873" x2="48438" y2="28873"/>
                        <a14:backgroundMark x1="54688" y1="16197" x2="54688" y2="16197"/>
                        <a14:backgroundMark x1="53750" y1="16667" x2="55625" y2="15493"/>
                        <a14:backgroundMark x1="56094" y1="15493" x2="56094" y2="15493"/>
                        <a14:backgroundMark x1="55625" y1="17371" x2="55625" y2="17371"/>
                        <a14:backgroundMark x1="54219" y1="16432" x2="54844" y2="15728"/>
                        <a14:backgroundMark x1="62500" y1="28404" x2="62500" y2="28404"/>
                        <a14:backgroundMark x1="60938" y1="41080" x2="60938" y2="41080"/>
                        <a14:backgroundMark x1="64844" y1="49531" x2="64844" y2="49531"/>
                        <a14:backgroundMark x1="45938" y1="10094" x2="45938" y2="10094"/>
                        <a14:backgroundMark x1="50938" y1="16197" x2="50938" y2="16197"/>
                        <a14:backgroundMark x1="50938" y1="15962" x2="50938" y2="15962"/>
                        <a14:backgroundMark x1="55781" y1="15728" x2="55781" y2="15728"/>
                        <a14:backgroundMark x1="55937" y1="16197" x2="55937" y2="16197"/>
                        <a14:backgroundMark x1="55313" y1="16432" x2="55937" y2="16667"/>
                        <a14:backgroundMark x1="53906" y1="15962" x2="53906" y2="15962"/>
                        <a14:backgroundMark x1="54063" y1="15728" x2="54063" y2="15728"/>
                        <a14:backgroundMark x1="53906" y1="15493" x2="53906" y2="15493"/>
                        <a14:backgroundMark x1="41406" y1="53521" x2="41406" y2="53521"/>
                      </a14:backgroundRemoval>
                    </a14:imgEffect>
                  </a14:imgLayer>
                </a14:imgProps>
              </a:ext>
              <a:ext uri="{28A0092B-C50C-407E-A947-70E740481C1C}">
                <a14:useLocalDpi xmlns:a14="http://schemas.microsoft.com/office/drawing/2010/main" val="0"/>
              </a:ext>
            </a:extLst>
          </a:blip>
          <a:stretch>
            <a:fillRect/>
          </a:stretch>
        </p:blipFill>
        <p:spPr>
          <a:xfrm>
            <a:off x="162304" y="2571750"/>
            <a:ext cx="2906533" cy="1934660"/>
          </a:xfrm>
          <a:prstGeom prst="rect">
            <a:avLst/>
          </a:prstGeom>
        </p:spPr>
      </p:pic>
      <p:pic>
        <p:nvPicPr>
          <p:cNvPr id="6" name="Picture 5" descr="A picture containing text, room, gambling house&#10;&#10;Description automatically generated">
            <a:extLst>
              <a:ext uri="{FF2B5EF4-FFF2-40B4-BE49-F238E27FC236}">
                <a16:creationId xmlns:a16="http://schemas.microsoft.com/office/drawing/2014/main" id="{6EE6397C-0791-46BB-901C-A3A71692786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948" b="81259" l="21200" r="84200">
                        <a14:foregroundMark x1="40700" y1="32084" x2="40700" y2="32084"/>
                        <a14:foregroundMark x1="46600" y1="23238" x2="46600" y2="23238"/>
                        <a14:foregroundMark x1="49700" y1="21439" x2="49700" y2="21439"/>
                        <a14:foregroundMark x1="49500" y1="23238" x2="49500" y2="23238"/>
                        <a14:foregroundMark x1="49500" y1="23838" x2="49500" y2="23838"/>
                        <a14:foregroundMark x1="53800" y1="28486" x2="53800" y2="28486"/>
                        <a14:foregroundMark x1="55000" y1="28486" x2="55000" y2="28486"/>
                        <a14:foregroundMark x1="55200" y1="28036" x2="55200" y2="28036"/>
                        <a14:foregroundMark x1="54000" y1="27886" x2="54000" y2="27886"/>
                        <a14:foregroundMark x1="55200" y1="27586" x2="55200" y2="27586"/>
                        <a14:foregroundMark x1="45400" y1="9145" x2="47300" y2="9745"/>
                        <a14:foregroundMark x1="52800" y1="11994" x2="53300" y2="8546"/>
                        <a14:foregroundMark x1="45900" y1="7796" x2="44900" y2="4948"/>
                        <a14:foregroundMark x1="40100" y1="7346" x2="38000" y2="8096"/>
                        <a14:foregroundMark x1="34000" y1="11694" x2="31900" y2="10495"/>
                        <a14:foregroundMark x1="40300" y1="44078" x2="40300" y2="44078"/>
                        <a14:foregroundMark x1="34300" y1="40780" x2="34300" y2="40780"/>
                        <a14:foregroundMark x1="36600" y1="50825" x2="36600" y2="50825"/>
                        <a14:foregroundMark x1="46500" y1="53073" x2="46500" y2="53073"/>
                        <a14:foregroundMark x1="47900" y1="51574" x2="47900" y2="51574"/>
                        <a14:foregroundMark x1="52200" y1="49025" x2="52200" y2="49025"/>
                        <a14:foregroundMark x1="48100" y1="42429" x2="49500" y2="35082"/>
                        <a14:foregroundMark x1="50700" y1="35382" x2="50700" y2="35382"/>
                        <a14:foregroundMark x1="46200" y1="43028" x2="46200" y2="43028"/>
                        <a14:foregroundMark x1="53100" y1="42879" x2="53100" y2="42879"/>
                        <a14:foregroundMark x1="48100" y1="33433" x2="48100" y2="33433"/>
                        <a14:foregroundMark x1="53700" y1="51724" x2="53700" y2="51724"/>
                        <a14:foregroundMark x1="45900" y1="47226" x2="45900" y2="47226"/>
                        <a14:foregroundMark x1="62100" y1="53973" x2="62100" y2="53973"/>
                        <a14:foregroundMark x1="66000" y1="41079" x2="66000" y2="41079"/>
                        <a14:foregroundMark x1="67000" y1="34183" x2="67500" y2="36282"/>
                        <a14:foregroundMark x1="67800" y1="35382" x2="67800" y2="35382"/>
                        <a14:foregroundMark x1="62800" y1="36882" x2="61400" y2="39130"/>
                        <a14:foregroundMark x1="61200" y1="37331" x2="61200" y2="37331"/>
                        <a14:foregroundMark x1="62400" y1="36732" x2="61300" y2="37481"/>
                        <a14:foregroundMark x1="62100" y1="34333" x2="62400" y2="32534"/>
                        <a14:foregroundMark x1="62600" y1="32084" x2="62600" y2="32084"/>
                        <a14:foregroundMark x1="61600" y1="33133" x2="61600" y2="33133"/>
                        <a14:foregroundMark x1="61400" y1="33433" x2="61400" y2="33433"/>
                        <a14:foregroundMark x1="76000" y1="66417" x2="76000" y2="66417"/>
                        <a14:foregroundMark x1="82800" y1="55172" x2="82800" y2="55172"/>
                        <a14:foregroundMark x1="41000" y1="60420" x2="41000" y2="60420"/>
                        <a14:foregroundMark x1="69600" y1="48576" x2="69600" y2="48576"/>
                        <a14:foregroundMark x1="29600" y1="70765" x2="29600" y2="70765"/>
                        <a14:foregroundMark x1="38000" y1="79160" x2="38000" y2="79160"/>
                        <a14:foregroundMark x1="32200" y1="80960" x2="32200" y2="80960"/>
                        <a14:foregroundMark x1="44600" y1="78111" x2="44600" y2="78111"/>
                        <a14:foregroundMark x1="43200" y1="77511" x2="43200" y2="77511"/>
                        <a14:foregroundMark x1="54000" y1="80960" x2="54000" y2="80960"/>
                        <a14:foregroundMark x1="53300" y1="80660" x2="53300" y2="80660"/>
                        <a14:foregroundMark x1="54300" y1="81559" x2="54300" y2="81559"/>
                        <a14:foregroundMark x1="54300" y1="81559" x2="52900" y2="80660"/>
                        <a14:foregroundMark x1="80000" y1="25787" x2="78700" y2="26087"/>
                        <a14:foregroundMark x1="80000" y1="25037" x2="80000" y2="25037"/>
                        <a14:foregroundMark x1="78500" y1="25637" x2="78500" y2="25637"/>
                        <a14:foregroundMark x1="78400" y1="25187" x2="78400" y2="25187"/>
                        <a14:foregroundMark x1="80400" y1="19490" x2="82300" y2="19790"/>
                        <a14:foregroundMark x1="84200" y1="21889" x2="83500" y2="23238"/>
                        <a14:foregroundMark x1="83100" y1="69415" x2="83100" y2="69415"/>
                        <a14:foregroundMark x1="63800" y1="25187" x2="63400" y2="25337"/>
                        <a14:foregroundMark x1="63000" y1="26687" x2="64500" y2="25487"/>
                        <a14:foregroundMark x1="63100" y1="25787" x2="63100" y2="25787"/>
                        <a14:foregroundMark x1="26700" y1="81109" x2="26700" y2="81109"/>
                        <a14:foregroundMark x1="21200" y1="65967" x2="21200" y2="65967"/>
                        <a14:foregroundMark x1="21400" y1="29235" x2="21400" y2="29235"/>
                        <a14:foregroundMark x1="27200" y1="24588" x2="27200" y2="24588"/>
                      </a14:backgroundRemoval>
                    </a14:imgEffect>
                  </a14:imgLayer>
                </a14:imgProps>
              </a:ext>
              <a:ext uri="{28A0092B-C50C-407E-A947-70E740481C1C}">
                <a14:useLocalDpi xmlns:a14="http://schemas.microsoft.com/office/drawing/2010/main" val="0"/>
              </a:ext>
            </a:extLst>
          </a:blip>
          <a:srcRect l="16014" t="1073" r="15777" b="14894"/>
          <a:stretch/>
        </p:blipFill>
        <p:spPr>
          <a:xfrm>
            <a:off x="96813" y="315482"/>
            <a:ext cx="2044303" cy="1679884"/>
          </a:xfrm>
          <a:prstGeom prst="rect">
            <a:avLst/>
          </a:prstGeom>
        </p:spPr>
      </p:pic>
      <p:pic>
        <p:nvPicPr>
          <p:cNvPr id="8" name="Picture 7" descr="A picture containing chain&#10;&#10;Description automatically generated">
            <a:extLst>
              <a:ext uri="{FF2B5EF4-FFF2-40B4-BE49-F238E27FC236}">
                <a16:creationId xmlns:a16="http://schemas.microsoft.com/office/drawing/2014/main" id="{D0EAAE45-51DC-4F27-B4A7-D26639484CE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5338" b="94622" l="6010" r="89921">
                        <a14:foregroundMark x1="58442" y1="5378" x2="63402" y2="7764"/>
                        <a14:foregroundMark x1="36312" y1="70360" x2="36312" y2="70360"/>
                        <a14:foregroundMark x1="31638" y1="79620" x2="31638" y2="79620"/>
                        <a14:foregroundMark x1="33831" y1="77962" x2="33545" y2="77962"/>
                        <a14:foregroundMark x1="32655" y1="77760" x2="34118" y2="79984"/>
                        <a14:foregroundMark x1="32973" y1="84270" x2="32973" y2="84270"/>
                        <a14:foregroundMark x1="32814" y1="86292" x2="32814" y2="86292"/>
                        <a14:foregroundMark x1="35135" y1="93894" x2="35580" y2="91670"/>
                        <a14:foregroundMark x1="40382" y1="93166" x2="40541" y2="92034"/>
                        <a14:foregroundMark x1="46645" y1="94622" x2="46200" y2="94460"/>
                        <a14:foregroundMark x1="19269" y1="65184" x2="19269" y2="65184"/>
                        <a14:foregroundMark x1="23339" y1="69268" x2="23052" y2="69268"/>
                        <a14:foregroundMark x1="22893" y1="68702" x2="21304" y2="69268"/>
                        <a14:foregroundMark x1="21304" y1="74808" x2="20859" y2="73150"/>
                        <a14:foregroundMark x1="17806" y1="74808" x2="18696" y2="71856"/>
                        <a14:foregroundMark x1="14467" y1="68904" x2="17397" y2="70360"/>
                        <a14:foregroundMark x1="10079" y1="33320" x2="11097" y2="35180"/>
                        <a14:foregroundMark x1="13863" y1="31500" x2="14181" y2="32794"/>
                        <a14:foregroundMark x1="18537" y1="32390" x2="18251" y2="32956"/>
                        <a14:foregroundMark x1="21876" y1="35908" x2="21876" y2="35908"/>
                        <a14:foregroundMark x1="22766" y1="39426" x2="22766" y2="39426"/>
                        <a14:foregroundMark x1="23498" y1="45370" x2="23498" y2="45370"/>
                        <a14:foregroundMark x1="21304" y1="48524" x2="21304" y2="48524"/>
                        <a14:foregroundMark x1="17361" y1="51476" x2="17361" y2="51476"/>
                        <a14:foregroundMark x1="15199" y1="52972" x2="15199" y2="52972"/>
                        <a14:foregroundMark x1="11828" y1="54428" x2="11828" y2="54428"/>
                        <a14:foregroundMark x1="8203" y1="50910" x2="8203" y2="50910"/>
                        <a14:foregroundMark x1="6010" y1="44440" x2="6010" y2="44440"/>
                        <a14:foregroundMark x1="7472" y1="35908" x2="7472" y2="35908"/>
                        <a14:foregroundMark x1="12846" y1="41488" x2="12846" y2="41488"/>
                        <a14:foregroundMark x1="14308" y1="39062" x2="14308" y2="39062"/>
                        <a14:foregroundMark x1="17361" y1="39426" x2="17361" y2="39426"/>
                        <a14:foregroundMark x1="17520" y1="41650" x2="17520" y2="41650"/>
                        <a14:foregroundMark x1="16661" y1="44278" x2="16661" y2="44278"/>
                        <a14:foregroundMark x1="13736" y1="46462" x2="13736" y2="46462"/>
                        <a14:foregroundMark x1="12719" y1="43874" x2="12719" y2="43874"/>
                        <a14:foregroundMark x1="13863" y1="14436" x2="13863" y2="14436"/>
                        <a14:foregroundMark x1="18092" y1="13506" x2="18092" y2="13506"/>
                        <a14:foregroundMark x1="22766" y1="14800" x2="22766" y2="14800"/>
                        <a14:foregroundMark x1="88585" y1="35180" x2="88585" y2="35180"/>
                        <a14:backgroundMark x1="18824" y1="71128" x2="18824" y2="71128"/>
                        <a14:backgroundMark x1="19269" y1="69430" x2="19555" y2="70724"/>
                        <a14:backgroundMark x1="18696" y1="71128" x2="18824" y2="70926"/>
                        <a14:backgroundMark x1="18092" y1="71128" x2="19428" y2="70724"/>
                        <a14:backgroundMark x1="18251" y1="70926" x2="19269" y2="70198"/>
                        <a14:backgroundMark x1="17965" y1="70360" x2="17965" y2="70360"/>
                        <a14:backgroundMark x1="18092" y1="70926" x2="18092" y2="70926"/>
                        <a14:backgroundMark x1="17965" y1="71290" x2="17965" y2="71290"/>
                      </a14:backgroundRemoval>
                    </a14:imgEffect>
                  </a14:imgLayer>
                </a14:imgProps>
              </a:ext>
              <a:ext uri="{28A0092B-C50C-407E-A947-70E740481C1C}">
                <a14:useLocalDpi xmlns:a14="http://schemas.microsoft.com/office/drawing/2010/main" val="0"/>
              </a:ext>
            </a:extLst>
          </a:blip>
          <a:stretch>
            <a:fillRect/>
          </a:stretch>
        </p:blipFill>
        <p:spPr>
          <a:xfrm>
            <a:off x="6075164" y="2452186"/>
            <a:ext cx="2906533" cy="2286000"/>
          </a:xfrm>
          <a:prstGeom prst="rect">
            <a:avLst/>
          </a:prstGeom>
        </p:spPr>
      </p:pic>
      <p:pic>
        <p:nvPicPr>
          <p:cNvPr id="10" name="Picture 9" descr="A picture containing person, hand&#10;&#10;Description automatically generated">
            <a:extLst>
              <a:ext uri="{FF2B5EF4-FFF2-40B4-BE49-F238E27FC236}">
                <a16:creationId xmlns:a16="http://schemas.microsoft.com/office/drawing/2014/main" id="{46E1E3B5-4570-40CD-BF81-44B82373BB04}"/>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5869" b="97653" l="3750" r="99531">
                        <a14:foregroundMark x1="3750" y1="69953" x2="27031" y2="77934"/>
                        <a14:foregroundMark x1="4844" y1="87324" x2="30156" y2="96009"/>
                        <a14:foregroundMark x1="30156" y1="96009" x2="45000" y2="96948"/>
                        <a14:foregroundMark x1="76094" y1="94366" x2="93438" y2="94836"/>
                        <a14:foregroundMark x1="93438" y1="94836" x2="99375" y2="85446"/>
                        <a14:foregroundMark x1="99375" y1="85446" x2="98281" y2="70188"/>
                        <a14:foregroundMark x1="98281" y1="70188" x2="91094" y2="64085"/>
                        <a14:foregroundMark x1="91094" y1="64085" x2="82813" y2="63380"/>
                        <a14:foregroundMark x1="82813" y1="63380" x2="74844" y2="84507"/>
                        <a14:foregroundMark x1="97344" y1="92488" x2="95469" y2="62911"/>
                        <a14:foregroundMark x1="95469" y1="62911" x2="95469" y2="62911"/>
                        <a14:foregroundMark x1="51406" y1="6103" x2="51406" y2="6103"/>
                        <a14:foregroundMark x1="43594" y1="12207" x2="43594" y2="12207"/>
                        <a14:foregroundMark x1="45781" y1="9859" x2="42500" y2="12676"/>
                        <a14:foregroundMark x1="40000" y1="23005" x2="41875" y2="27700"/>
                        <a14:foregroundMark x1="33594" y1="25822" x2="38750" y2="27465"/>
                        <a14:foregroundMark x1="63281" y1="29108" x2="68906" y2="30986"/>
                        <a14:foregroundMark x1="97500" y1="61033" x2="99531" y2="88028"/>
                        <a14:foregroundMark x1="99531" y1="88028" x2="98594" y2="97653"/>
                        <a14:backgroundMark x1="41719" y1="48122" x2="41719" y2="48122"/>
                        <a14:backgroundMark x1="42656" y1="43427" x2="42656" y2="43427"/>
                      </a14:backgroundRemoval>
                    </a14:imgEffect>
                  </a14:imgLayer>
                </a14:imgProps>
              </a:ext>
              <a:ext uri="{28A0092B-C50C-407E-A947-70E740481C1C}">
                <a14:useLocalDpi xmlns:a14="http://schemas.microsoft.com/office/drawing/2010/main" val="0"/>
              </a:ext>
            </a:extLst>
          </a:blip>
          <a:stretch>
            <a:fillRect/>
          </a:stretch>
        </p:blipFill>
        <p:spPr>
          <a:xfrm>
            <a:off x="6322425" y="285077"/>
            <a:ext cx="2615127" cy="1740694"/>
          </a:xfrm>
          <a:prstGeom prst="rect">
            <a:avLst/>
          </a:prstGeom>
        </p:spPr>
      </p:pic>
      <p:sp>
        <p:nvSpPr>
          <p:cNvPr id="7" name="Subtitle 2">
            <a:extLst>
              <a:ext uri="{FF2B5EF4-FFF2-40B4-BE49-F238E27FC236}">
                <a16:creationId xmlns:a16="http://schemas.microsoft.com/office/drawing/2014/main" id="{CE2A52DA-798A-4818-90F6-1B2AD14B69E2}"/>
              </a:ext>
            </a:extLst>
          </p:cNvPr>
          <p:cNvSpPr txBox="1">
            <a:spLocks/>
          </p:cNvSpPr>
          <p:nvPr/>
        </p:nvSpPr>
        <p:spPr>
          <a:xfrm>
            <a:off x="2041862" y="1295990"/>
            <a:ext cx="4798500" cy="11468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For a Certificate of Participation</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srgbClr val="8CBDD8"/>
                </a:solidFill>
                <a:effectLst/>
                <a:uLnTx/>
                <a:uFillTx/>
                <a:latin typeface="Calibri" panose="020F0502020204030204"/>
                <a:ea typeface="+mn-ea"/>
                <a:cs typeface="+mn-cs"/>
              </a:rPr>
              <a:t>Click the link in the chat</a:t>
            </a:r>
          </a:p>
        </p:txBody>
      </p:sp>
      <p:sp>
        <p:nvSpPr>
          <p:cNvPr id="9" name="Subtitle 2">
            <a:extLst>
              <a:ext uri="{FF2B5EF4-FFF2-40B4-BE49-F238E27FC236}">
                <a16:creationId xmlns:a16="http://schemas.microsoft.com/office/drawing/2014/main" id="{8F6D95A9-0A55-45F4-9273-CF0B2C1270B9}"/>
              </a:ext>
            </a:extLst>
          </p:cNvPr>
          <p:cNvSpPr txBox="1">
            <a:spLocks/>
          </p:cNvSpPr>
          <p:nvPr/>
        </p:nvSpPr>
        <p:spPr>
          <a:xfrm>
            <a:off x="2141116" y="2248665"/>
            <a:ext cx="4699246" cy="877142"/>
          </a:xfrm>
          <a:prstGeom prst="rect">
            <a:avLst/>
          </a:prstGeom>
        </p:spPr>
        <p:txBody>
          <a:bodyPr anchor="b">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00" dirty="0"/>
              <a:t>Purchase Kits and Models at </a:t>
            </a:r>
            <a:r>
              <a:rPr lang="en-US" sz="1800" dirty="0">
                <a:solidFill>
                  <a:srgbClr val="6F9725"/>
                </a:solidFill>
              </a:rPr>
              <a:t>3dmoleculardesigns.com. </a:t>
            </a:r>
          </a:p>
          <a:p>
            <a:pPr algn="ctr"/>
            <a:r>
              <a:rPr lang="en-US" sz="1050" dirty="0"/>
              <a:t>Discount code: </a:t>
            </a:r>
            <a:r>
              <a:rPr lang="en-US" sz="1050" b="1" dirty="0"/>
              <a:t>WEBINAR20</a:t>
            </a:r>
          </a:p>
        </p:txBody>
      </p:sp>
      <p:sp>
        <p:nvSpPr>
          <p:cNvPr id="11" name="Subtitle 2">
            <a:extLst>
              <a:ext uri="{FF2B5EF4-FFF2-40B4-BE49-F238E27FC236}">
                <a16:creationId xmlns:a16="http://schemas.microsoft.com/office/drawing/2014/main" id="{09AAF451-94E9-4076-8DA9-7E901675BD7C}"/>
              </a:ext>
            </a:extLst>
          </p:cNvPr>
          <p:cNvSpPr txBox="1">
            <a:spLocks/>
          </p:cNvSpPr>
          <p:nvPr/>
        </p:nvSpPr>
        <p:spPr>
          <a:xfrm>
            <a:off x="2821574" y="3466396"/>
            <a:ext cx="3500851" cy="11468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rPr>
              <a:t>Attend a Summer Course</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hlinkClick r:id="rId10">
                  <a:extLst>
                    <a:ext uri="{A12FA001-AC4F-418D-AE19-62706E023703}">
                      <ahyp:hlinkClr xmlns:ahyp="http://schemas.microsoft.com/office/drawing/2018/hyperlinkcolor" val="tx"/>
                    </a:ext>
                  </a:extLst>
                </a:hlinkClick>
              </a:rPr>
              <a:t>cbm.msoe.edu</a:t>
            </a:r>
            <a:endParaRPr kumimoji="0" lang="en-US" sz="2000" b="0" i="1" u="none" strike="noStrike" kern="1200" cap="none" spc="0" normalizeH="0" baseline="0" noProof="0" dirty="0">
              <a:ln>
                <a:noFill/>
              </a:ln>
              <a:solidFill>
                <a:srgbClr val="C00000"/>
              </a:solidFill>
              <a:effectLst/>
              <a:uLnTx/>
              <a:uFillTx/>
              <a:latin typeface="Calibri" panose="020F0502020204030204"/>
              <a:ea typeface="+mn-ea"/>
            </a:endParaRPr>
          </a:p>
        </p:txBody>
      </p:sp>
      <p:sp>
        <p:nvSpPr>
          <p:cNvPr id="12" name="TextBox 11">
            <a:extLst>
              <a:ext uri="{FF2B5EF4-FFF2-40B4-BE49-F238E27FC236}">
                <a16:creationId xmlns:a16="http://schemas.microsoft.com/office/drawing/2014/main" id="{F2DC1EE8-FDDE-4F8E-B75D-0D53CB6DC91C}"/>
              </a:ext>
            </a:extLst>
          </p:cNvPr>
          <p:cNvSpPr txBox="1"/>
          <p:nvPr/>
        </p:nvSpPr>
        <p:spPr>
          <a:xfrm>
            <a:off x="2041862" y="4695222"/>
            <a:ext cx="5209673" cy="7232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Contact us at: </a:t>
            </a:r>
            <a:r>
              <a:rPr kumimoji="0" lang="en-US" sz="1800" b="0" i="0" u="none" strike="noStrike" kern="1200" cap="none" spc="0" normalizeH="0" baseline="0" noProof="0" dirty="0">
                <a:ln>
                  <a:noFill/>
                </a:ln>
                <a:solidFill>
                  <a:srgbClr val="586FCD"/>
                </a:solidFill>
                <a:effectLst/>
                <a:uLnTx/>
                <a:uFillTx/>
                <a:latin typeface="Calibri" panose="020F0502020204030204"/>
                <a:ea typeface="+mn-ea"/>
                <a:cs typeface="+mn-cs"/>
              </a:rPr>
              <a:t>Ask3DMD@3DMoleculardesgins.com</a:t>
            </a:r>
            <a:endParaRPr kumimoji="0" lang="en-US" sz="1800" b="0" i="0" u="sng" strike="noStrike" kern="1200" cap="none" spc="0" normalizeH="0" baseline="0" noProof="0" dirty="0">
              <a:ln>
                <a:noFill/>
              </a:ln>
              <a:solidFill>
                <a:srgbClr val="586FC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90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1000"/>
                                        <p:tgtEl>
                                          <p:spTgt spid="9">
                                            <p:txEl>
                                              <p:pRg st="0" end="0"/>
                                            </p:txEl>
                                          </p:spTgt>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1000"/>
                                        <p:tgtEl>
                                          <p:spTgt spid="9">
                                            <p:txEl>
                                              <p:pRg st="1" end="1"/>
                                            </p:txEl>
                                          </p:spTgt>
                                        </p:tgtEl>
                                      </p:cBhvr>
                                    </p:animEffect>
                                  </p:childTnLst>
                                </p:cTn>
                              </p:par>
                            </p:childTnLst>
                          </p:cTn>
                        </p:par>
                        <p:par>
                          <p:cTn id="16" fill="hold">
                            <p:stCondLst>
                              <p:cond delay="3500"/>
                            </p:stCondLst>
                            <p:childTnLst>
                              <p:par>
                                <p:cTn id="17" presetID="10" presetClass="entr" presetSubtype="0" fill="hold" grpId="0" nodeType="after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uiExpand="1" build="p"/>
      <p:bldP spid="1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D6A67-DCA8-4317-A54D-787D4EA734CA}"/>
              </a:ext>
            </a:extLst>
          </p:cNvPr>
          <p:cNvSpPr>
            <a:spLocks noGrp="1"/>
          </p:cNvSpPr>
          <p:nvPr>
            <p:ph type="title"/>
          </p:nvPr>
        </p:nvSpPr>
        <p:spPr>
          <a:xfrm>
            <a:off x="2733675" y="226219"/>
            <a:ext cx="5886450" cy="994172"/>
          </a:xfrm>
        </p:spPr>
        <p:txBody>
          <a:bodyPr anchor="ctr">
            <a:normAutofit fontScale="90000"/>
          </a:bodyPr>
          <a:lstStyle/>
          <a:p>
            <a:r>
              <a:rPr lang="en-US" dirty="0"/>
              <a:t>Invite your colleagues to register!</a:t>
            </a:r>
          </a:p>
        </p:txBody>
      </p:sp>
      <p:graphicFrame>
        <p:nvGraphicFramePr>
          <p:cNvPr id="22" name="Content Placeholder 3">
            <a:extLst>
              <a:ext uri="{FF2B5EF4-FFF2-40B4-BE49-F238E27FC236}">
                <a16:creationId xmlns:a16="http://schemas.microsoft.com/office/drawing/2014/main" id="{6D2E8EE8-1712-4106-8CD8-C2BEB3B181A6}"/>
              </a:ext>
            </a:extLst>
          </p:cNvPr>
          <p:cNvGraphicFramePr>
            <a:graphicFrameLocks noGrp="1"/>
          </p:cNvGraphicFramePr>
          <p:nvPr>
            <p:ph sz="half" idx="2"/>
            <p:extLst>
              <p:ext uri="{D42A27DB-BD31-4B8C-83A1-F6EECF244321}">
                <p14:modId xmlns:p14="http://schemas.microsoft.com/office/powerpoint/2010/main" val="2812589500"/>
              </p:ext>
            </p:extLst>
          </p:nvPr>
        </p:nvGraphicFramePr>
        <p:xfrm>
          <a:off x="3101340" y="1359825"/>
          <a:ext cx="5414010"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0" name="TextBox 39">
            <a:extLst>
              <a:ext uri="{FF2B5EF4-FFF2-40B4-BE49-F238E27FC236}">
                <a16:creationId xmlns:a16="http://schemas.microsoft.com/office/drawing/2014/main" id="{B6F588B5-4B77-479C-A615-47B21A57759A}"/>
              </a:ext>
            </a:extLst>
          </p:cNvPr>
          <p:cNvSpPr txBox="1"/>
          <p:nvPr/>
        </p:nvSpPr>
        <p:spPr>
          <a:xfrm>
            <a:off x="2733675" y="4783931"/>
            <a:ext cx="4572000" cy="300082"/>
          </a:xfrm>
          <a:prstGeom prst="rect">
            <a:avLst/>
          </a:prstGeom>
          <a:noFill/>
        </p:spPr>
        <p:txBody>
          <a:bodyPr wrap="square">
            <a:spAutoFit/>
          </a:bodyPr>
          <a:lstStyle/>
          <a:p>
            <a:pPr defTabSz="685783">
              <a:buClrTx/>
              <a:defRPr/>
            </a:pPr>
            <a:r>
              <a:rPr lang="en-US" sz="1350" b="1" kern="1200">
                <a:solidFill>
                  <a:srgbClr val="0070C0"/>
                </a:solidFill>
                <a:latin typeface="Calibri" panose="020F0502020204030204"/>
                <a:ea typeface="+mn-ea"/>
              </a:rPr>
              <a:t>https://www.3dmoleculardesigns.com/Webinars4.htm</a:t>
            </a:r>
          </a:p>
        </p:txBody>
      </p:sp>
      <p:pic>
        <p:nvPicPr>
          <p:cNvPr id="1026" name="Picture 2">
            <a:extLst>
              <a:ext uri="{FF2B5EF4-FFF2-40B4-BE49-F238E27FC236}">
                <a16:creationId xmlns:a16="http://schemas.microsoft.com/office/drawing/2014/main" id="{A021F208-F396-4422-85C2-CFA280C992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03936" y="1445967"/>
            <a:ext cx="1029739" cy="79161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606518B-CC60-440B-BA03-24F77D3B157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03936" y="2584251"/>
            <a:ext cx="1143000" cy="8358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a:extLst>
              <a:ext uri="{FF2B5EF4-FFF2-40B4-BE49-F238E27FC236}">
                <a16:creationId xmlns:a16="http://schemas.microsoft.com/office/drawing/2014/main" id="{1C894972-DDC0-4004-A358-5457F85F4FA0}"/>
              </a:ext>
            </a:extLst>
          </p:cNvPr>
          <p:cNvPicPr>
            <a:picLocks noChangeAspect="1"/>
          </p:cNvPicPr>
          <p:nvPr/>
        </p:nvPicPr>
        <p:blipFill>
          <a:blip r:embed="rId10"/>
          <a:stretch>
            <a:fillRect/>
          </a:stretch>
        </p:blipFill>
        <p:spPr>
          <a:xfrm>
            <a:off x="207169" y="152050"/>
            <a:ext cx="2228281" cy="1207775"/>
          </a:xfrm>
          <a:prstGeom prst="rect">
            <a:avLst/>
          </a:prstGeom>
        </p:spPr>
      </p:pic>
      <p:pic>
        <p:nvPicPr>
          <p:cNvPr id="7" name="Picture 6" descr="Text&#10;&#10;Description automatically generated with medium confidence">
            <a:extLst>
              <a:ext uri="{FF2B5EF4-FFF2-40B4-BE49-F238E27FC236}">
                <a16:creationId xmlns:a16="http://schemas.microsoft.com/office/drawing/2014/main" id="{6AC43C58-6D25-40B8-A03B-B97B09517E9B}"/>
              </a:ext>
            </a:extLst>
          </p:cNvPr>
          <p:cNvPicPr>
            <a:picLocks noChangeAspect="1"/>
          </p:cNvPicPr>
          <p:nvPr/>
        </p:nvPicPr>
        <p:blipFill>
          <a:blip r:embed="rId11"/>
          <a:stretch>
            <a:fillRect/>
          </a:stretch>
        </p:blipFill>
        <p:spPr>
          <a:xfrm>
            <a:off x="1703936" y="3677029"/>
            <a:ext cx="1042936" cy="930902"/>
          </a:xfrm>
          <a:prstGeom prst="rect">
            <a:avLst/>
          </a:prstGeom>
        </p:spPr>
      </p:pic>
    </p:spTree>
    <p:extLst>
      <p:ext uri="{BB962C8B-B14F-4D97-AF65-F5344CB8AC3E}">
        <p14:creationId xmlns:p14="http://schemas.microsoft.com/office/powerpoint/2010/main" val="506301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18"/>
          <p:cNvPicPr preferRelativeResize="0"/>
          <p:nvPr/>
        </p:nvPicPr>
        <p:blipFill>
          <a:blip r:embed="rId3">
            <a:alphaModFix/>
          </a:blip>
          <a:stretch>
            <a:fillRect/>
          </a:stretch>
        </p:blipFill>
        <p:spPr>
          <a:xfrm>
            <a:off x="2260850" y="1233475"/>
            <a:ext cx="4622300" cy="3635999"/>
          </a:xfrm>
          <a:prstGeom prst="rect">
            <a:avLst/>
          </a:prstGeom>
          <a:noFill/>
          <a:ln w="9525" cap="flat" cmpd="sng">
            <a:solidFill>
              <a:schemeClr val="dk2"/>
            </a:solidFill>
            <a:prstDash val="solid"/>
            <a:round/>
            <a:headEnd type="none" w="sm" len="sm"/>
            <a:tailEnd type="none" w="sm" len="sm"/>
          </a:ln>
        </p:spPr>
      </p:pic>
      <p:sp>
        <p:nvSpPr>
          <p:cNvPr id="94" name="Google Shape;94;p18"/>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a:solidFill>
                  <a:srgbClr val="367AEA"/>
                </a:solidFill>
                <a:latin typeface="Quicksand"/>
                <a:ea typeface="Quicksand"/>
                <a:cs typeface="Quicksand"/>
                <a:sym typeface="Quicksand"/>
              </a:rPr>
              <a:t>Get Ready to Model!</a:t>
            </a:r>
            <a:endParaRPr sz="4000">
              <a:solidFill>
                <a:srgbClr val="367AEA"/>
              </a:solidFill>
              <a:latin typeface="Quicksand"/>
              <a:ea typeface="Quicksand"/>
              <a:cs typeface="Quicksand"/>
              <a:sym typeface="Quicksan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98"/>
        <p:cNvGrpSpPr/>
        <p:nvPr/>
      </p:nvGrpSpPr>
      <p:grpSpPr>
        <a:xfrm>
          <a:off x="0" y="0"/>
          <a:ext cx="0" cy="0"/>
          <a:chOff x="0" y="0"/>
          <a:chExt cx="0" cy="0"/>
        </a:xfrm>
      </p:grpSpPr>
      <p:sp>
        <p:nvSpPr>
          <p:cNvPr id="99" name="Google Shape;99;p19"/>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3000"/>
              <a:t>Phospholipids - 3DMD Models</a:t>
            </a:r>
            <a:endParaRPr sz="3000"/>
          </a:p>
          <a:p>
            <a:pPr marL="0" marR="0" lvl="0" indent="0" algn="l" rtl="0">
              <a:lnSpc>
                <a:spcPct val="100000"/>
              </a:lnSpc>
              <a:spcBef>
                <a:spcPts val="0"/>
              </a:spcBef>
              <a:spcAft>
                <a:spcPts val="0"/>
              </a:spcAft>
              <a:buNone/>
            </a:pPr>
            <a:r>
              <a:rPr lang="en" sz="3000" b="0">
                <a:latin typeface="Dosis"/>
                <a:ea typeface="Dosis"/>
                <a:cs typeface="Dosis"/>
                <a:sym typeface="Dosis"/>
              </a:rPr>
              <a:t>What do you notice? What do you wonder?</a:t>
            </a:r>
            <a:endParaRPr sz="3000" b="0">
              <a:latin typeface="Dosis"/>
              <a:ea typeface="Dosis"/>
              <a:cs typeface="Dosis"/>
              <a:sym typeface="Dosis"/>
            </a:endParaRPr>
          </a:p>
        </p:txBody>
      </p:sp>
      <p:pic>
        <p:nvPicPr>
          <p:cNvPr id="100" name="Google Shape;100;p19"/>
          <p:cNvPicPr preferRelativeResize="0"/>
          <p:nvPr/>
        </p:nvPicPr>
        <p:blipFill rotWithShape="1">
          <a:blip r:embed="rId3">
            <a:alphaModFix/>
          </a:blip>
          <a:srcRect l="35553" r="24969"/>
          <a:stretch/>
        </p:blipFill>
        <p:spPr>
          <a:xfrm>
            <a:off x="1392650" y="1734213"/>
            <a:ext cx="1880402" cy="2991652"/>
          </a:xfrm>
          <a:prstGeom prst="rect">
            <a:avLst/>
          </a:prstGeom>
          <a:noFill/>
          <a:ln>
            <a:noFill/>
          </a:ln>
          <a:effectLst>
            <a:outerShdw blurRad="57150" dist="19050" dir="5400000" algn="bl" rotWithShape="0">
              <a:srgbClr val="000000">
                <a:alpha val="50000"/>
              </a:srgbClr>
            </a:outerShdw>
          </a:effectLst>
        </p:spPr>
      </p:pic>
      <p:pic>
        <p:nvPicPr>
          <p:cNvPr id="101" name="Google Shape;101;p19" descr="A close up of a logo&#10;&#10;Description automatically generated"/>
          <p:cNvPicPr preferRelativeResize="0"/>
          <p:nvPr/>
        </p:nvPicPr>
        <p:blipFill rotWithShape="1">
          <a:blip r:embed="rId4">
            <a:alphaModFix/>
          </a:blip>
          <a:srcRect/>
          <a:stretch/>
        </p:blipFill>
        <p:spPr>
          <a:xfrm>
            <a:off x="3802426" y="1767691"/>
            <a:ext cx="1922848" cy="2924673"/>
          </a:xfrm>
          <a:prstGeom prst="rect">
            <a:avLst/>
          </a:prstGeom>
          <a:noFill/>
          <a:ln>
            <a:noFill/>
          </a:ln>
        </p:spPr>
      </p:pic>
      <p:pic>
        <p:nvPicPr>
          <p:cNvPr id="102" name="Google Shape;102;p19" descr="A picture containing food, light&#10;&#10;Description automatically generated"/>
          <p:cNvPicPr preferRelativeResize="0"/>
          <p:nvPr/>
        </p:nvPicPr>
        <p:blipFill rotWithShape="1">
          <a:blip r:embed="rId5">
            <a:alphaModFix/>
          </a:blip>
          <a:srcRect/>
          <a:stretch/>
        </p:blipFill>
        <p:spPr>
          <a:xfrm>
            <a:off x="6332000" y="1925250"/>
            <a:ext cx="1419350" cy="22345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CF9FF"/>
        </a:solidFill>
        <a:effectLst/>
      </p:bgPr>
    </p:bg>
    <p:spTree>
      <p:nvGrpSpPr>
        <p:cNvPr id="1" name="Shape 106"/>
        <p:cNvGrpSpPr/>
        <p:nvPr/>
      </p:nvGrpSpPr>
      <p:grpSpPr>
        <a:xfrm>
          <a:off x="0" y="0"/>
          <a:ext cx="0" cy="0"/>
          <a:chOff x="0" y="0"/>
          <a:chExt cx="0" cy="0"/>
        </a:xfrm>
      </p:grpSpPr>
      <p:sp>
        <p:nvSpPr>
          <p:cNvPr id="107" name="Google Shape;107;p20"/>
          <p:cNvSpPr txBox="1">
            <a:spLocks noGrp="1"/>
          </p:cNvSpPr>
          <p:nvPr>
            <p:ph type="title"/>
          </p:nvPr>
        </p:nvSpPr>
        <p:spPr>
          <a:xfrm>
            <a:off x="311700" y="3324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Phospholipid Structure</a:t>
            </a:r>
            <a:endParaRPr sz="3000"/>
          </a:p>
        </p:txBody>
      </p:sp>
      <p:pic>
        <p:nvPicPr>
          <p:cNvPr id="108" name="Google Shape;108;p20"/>
          <p:cNvPicPr preferRelativeResize="0"/>
          <p:nvPr/>
        </p:nvPicPr>
        <p:blipFill>
          <a:blip r:embed="rId3">
            <a:alphaModFix/>
          </a:blip>
          <a:stretch>
            <a:fillRect/>
          </a:stretch>
        </p:blipFill>
        <p:spPr>
          <a:xfrm>
            <a:off x="1978275" y="1119425"/>
            <a:ext cx="5090119" cy="3589875"/>
          </a:xfrm>
          <a:prstGeom prst="rect">
            <a:avLst/>
          </a:prstGeom>
          <a:noFill/>
          <a:ln w="9525" cap="flat" cmpd="sng">
            <a:solidFill>
              <a:srgbClr val="434343"/>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a:solidFill>
                  <a:srgbClr val="367AEA"/>
                </a:solidFill>
                <a:latin typeface="Quicksand"/>
                <a:ea typeface="Quicksand"/>
                <a:cs typeface="Quicksand"/>
                <a:sym typeface="Quicksand"/>
              </a:rPr>
              <a:t>Let’s Model!</a:t>
            </a:r>
            <a:endParaRPr sz="4000">
              <a:solidFill>
                <a:srgbClr val="367AEA"/>
              </a:solidFill>
              <a:latin typeface="Quicksand"/>
              <a:ea typeface="Quicksand"/>
              <a:cs typeface="Quicksand"/>
              <a:sym typeface="Quicksand"/>
            </a:endParaRPr>
          </a:p>
        </p:txBody>
      </p:sp>
      <p:sp>
        <p:nvSpPr>
          <p:cNvPr id="114" name="Google Shape;114;p21"/>
          <p:cNvSpPr txBox="1">
            <a:spLocks noGrp="1"/>
          </p:cNvSpPr>
          <p:nvPr>
            <p:ph type="title"/>
          </p:nvPr>
        </p:nvSpPr>
        <p:spPr>
          <a:xfrm>
            <a:off x="1554450" y="1746775"/>
            <a:ext cx="60351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220"/>
              <a:t>What are different ways that phospholipids can be arranged within a watery environment?</a:t>
            </a:r>
            <a:endParaRPr sz="3220"/>
          </a:p>
        </p:txBody>
      </p:sp>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13" ma:contentTypeDescription="Create a new document." ma:contentTypeScope="" ma:versionID="9f6928aba159e848acb52affd70fa29c">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9be2483742389b7cb51951385911b941"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E6C02B-614D-4FE8-9EBD-50CD5D7D4EEB}">
  <ds:schemaRefs>
    <ds:schemaRef ds:uri="http://schemas.microsoft.com/sharepoint/v3/contenttype/forms"/>
  </ds:schemaRefs>
</ds:datastoreItem>
</file>

<file path=customXml/itemProps2.xml><?xml version="1.0" encoding="utf-8"?>
<ds:datastoreItem xmlns:ds="http://schemas.openxmlformats.org/officeDocument/2006/customXml" ds:itemID="{89F92FD3-2914-4D9F-A508-D14B341CBF31}">
  <ds:schemaRefs>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5139A194-221C-4F69-9CD3-753268B773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157</TotalTime>
  <Words>3050</Words>
  <Application>Microsoft Office PowerPoint</Application>
  <PresentationFormat>On-screen Show (16:9)</PresentationFormat>
  <Paragraphs>206</Paragraphs>
  <Slides>57</Slides>
  <Notes>54</Notes>
  <HiddenSlides>0</HiddenSlides>
  <MMClips>4</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57</vt:i4>
      </vt:variant>
    </vt:vector>
  </HeadingPairs>
  <TitlesOfParts>
    <vt:vector size="66" baseType="lpstr">
      <vt:lpstr>Titillium Web</vt:lpstr>
      <vt:lpstr>Montserrat</vt:lpstr>
      <vt:lpstr>Arial</vt:lpstr>
      <vt:lpstr>Quicksand</vt:lpstr>
      <vt:lpstr>Dosis</vt:lpstr>
      <vt:lpstr>Calibri</vt:lpstr>
      <vt:lpstr>Comfortaa</vt:lpstr>
      <vt:lpstr>Simple Dark</vt:lpstr>
      <vt:lpstr>1_Simple Dark</vt:lpstr>
      <vt:lpstr>Exploring the Wonderful World of Cell Membranes</vt:lpstr>
      <vt:lpstr>PowerPoint Presentation</vt:lpstr>
      <vt:lpstr>PowerPoint Presentation</vt:lpstr>
      <vt:lpstr>B.S. Bioengineering Ed.M. Curriculum &amp; Instruction   Longmont High School (Longmont, CO) Courses: AP Biology, Biotechnology  cn_chou@yahoo.com</vt:lpstr>
      <vt:lpstr>Workshop Goals:</vt:lpstr>
      <vt:lpstr>Get Ready to Model!</vt:lpstr>
      <vt:lpstr>Phospholipids - 3DMD Models What do you notice? What do you wonder?</vt:lpstr>
      <vt:lpstr>Phospholipid Structure</vt:lpstr>
      <vt:lpstr>Let’s Model!</vt:lpstr>
      <vt:lpstr>Phospholipid Arrangements</vt:lpstr>
      <vt:lpstr>Phospholipid Bilayer</vt:lpstr>
      <vt:lpstr>PowerPoint Presentation</vt:lpstr>
      <vt:lpstr>Components of the Cell Membrane</vt:lpstr>
      <vt:lpstr>Let’s Model the Cell Membrane!</vt:lpstr>
      <vt:lpstr>Membrane Transport Proteins</vt:lpstr>
      <vt:lpstr>PowerPoint Presentation</vt:lpstr>
      <vt:lpstr>Passive Transport</vt:lpstr>
      <vt:lpstr>Passive Transport</vt:lpstr>
      <vt:lpstr>Aquaporins (AQPs)</vt:lpstr>
      <vt:lpstr>Aquaporin Tetramer</vt:lpstr>
      <vt:lpstr>PowerPoint Presentation</vt:lpstr>
      <vt:lpstr>Let’s Model Osmosis! </vt:lpstr>
      <vt:lpstr>Hypertonic Solution</vt:lpstr>
      <vt:lpstr>Case Study #1</vt:lpstr>
      <vt:lpstr>Case Study #1</vt:lpstr>
      <vt:lpstr>Case Study #2</vt:lpstr>
      <vt:lpstr>Case Study #2</vt:lpstr>
      <vt:lpstr>Sodium Channel</vt:lpstr>
      <vt:lpstr>Gated Potassium Channel</vt:lpstr>
      <vt:lpstr>GLUT: Glucose Transporter / Carrier Protein</vt:lpstr>
      <vt:lpstr>Active Transport</vt:lpstr>
      <vt:lpstr>PowerPoint Presentation</vt:lpstr>
      <vt:lpstr>Sodium-Potassium Pump</vt:lpstr>
      <vt:lpstr>Sodium-Potassium Pump</vt:lpstr>
      <vt:lpstr>Let’s Model the Sodium/Potassium Pump!</vt:lpstr>
      <vt:lpstr>CFTR Protein</vt:lpstr>
      <vt:lpstr>Cystic Fibrosis Transmembrane Conductance Regulator (CFTR) Protein </vt:lpstr>
      <vt:lpstr>PowerPoint Presentation</vt:lpstr>
      <vt:lpstr>CFTR Cellular Processing</vt:lpstr>
      <vt:lpstr>Let’s Model!</vt:lpstr>
      <vt:lpstr>Let’s Model!</vt:lpstr>
      <vt:lpstr>PowerPoint Presentation</vt:lpstr>
      <vt:lpstr>Cystic Fibrosis</vt:lpstr>
      <vt:lpstr>CFTR Mutations</vt:lpstr>
      <vt:lpstr>PowerPoint Presentation</vt:lpstr>
      <vt:lpstr>Let’s Model!</vt:lpstr>
      <vt:lpstr>PowerPoint Presentation</vt:lpstr>
      <vt:lpstr>Cystic Fibrosis Treatment Options</vt:lpstr>
      <vt:lpstr>Ivacaftor: CFTR Modulator Therapy for G551D Mutation</vt:lpstr>
      <vt:lpstr>Classroom Kit vs. Student Modeling Pack</vt:lpstr>
      <vt:lpstr>Questions?</vt:lpstr>
      <vt:lpstr>PowerPoint Presentation</vt:lpstr>
      <vt:lpstr>3-Minute Break</vt:lpstr>
      <vt:lpstr>PowerPoint Presentation</vt:lpstr>
      <vt:lpstr>PowerPoint Presentation</vt:lpstr>
      <vt:lpstr>Thank you for attending!</vt:lpstr>
      <vt:lpstr>Invite your colleagues to register!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Exploring the Wonderful World of Cell Membranes</dc:title>
  <cp:lastModifiedBy>Kris Herman</cp:lastModifiedBy>
  <cp:revision>7</cp:revision>
  <dcterms:modified xsi:type="dcterms:W3CDTF">2021-04-14T00:32:23Z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ies>
</file>