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Lst>
  <p:sldSz cy="6858000" cx="12192000"/>
  <p:notesSz cx="7010400" cy="9296400"/>
  <p:embeddedFontLst>
    <p:embeddedFont>
      <p:font typeface="Proxima Nova Semibold"/>
      <p:regular r:id="rId50"/>
      <p:bold r:id="rId51"/>
      <p:boldItalic r:id="rId52"/>
    </p:embeddedFont>
    <p:embeddedFont>
      <p:font typeface="Arial Black"/>
      <p:regular r:id="rId53"/>
    </p:embeddedFont>
    <p:embeddedFont>
      <p:font typeface="Century Gothic"/>
      <p:regular r:id="rId54"/>
      <p:bold r:id="rId55"/>
      <p:italic r:id="rId56"/>
      <p:boldItalic r:id="rId5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5109C09-52F2-42F0-AB47-F85BFBD0D050}">
  <a:tblStyle styleId="{75109C09-52F2-42F0-AB47-F85BFBD0D050}"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B7E4AB72-0BF0-4BD4-A280-56594E53E3B6}"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font" Target="fonts/ProximaNovaSemibold-bold.fntdata"/><Relationship Id="rId50" Type="http://schemas.openxmlformats.org/officeDocument/2006/relationships/font" Target="fonts/ProximaNovaSemibold-regular.fntdata"/><Relationship Id="rId53" Type="http://schemas.openxmlformats.org/officeDocument/2006/relationships/font" Target="fonts/ArialBlack-regular.fntdata"/><Relationship Id="rId52" Type="http://schemas.openxmlformats.org/officeDocument/2006/relationships/font" Target="fonts/ProximaNovaSemibold-boldItalic.fntdata"/><Relationship Id="rId11" Type="http://schemas.openxmlformats.org/officeDocument/2006/relationships/slide" Target="slides/slide4.xml"/><Relationship Id="rId55" Type="http://schemas.openxmlformats.org/officeDocument/2006/relationships/font" Target="fonts/CenturyGothic-bold.fntdata"/><Relationship Id="rId10" Type="http://schemas.openxmlformats.org/officeDocument/2006/relationships/slide" Target="slides/slide3.xml"/><Relationship Id="rId54" Type="http://schemas.openxmlformats.org/officeDocument/2006/relationships/font" Target="fonts/CenturyGothic-regular.fntdata"/><Relationship Id="rId13" Type="http://schemas.openxmlformats.org/officeDocument/2006/relationships/slide" Target="slides/slide6.xml"/><Relationship Id="rId57" Type="http://schemas.openxmlformats.org/officeDocument/2006/relationships/font" Target="fonts/CenturyGothic-boldItalic.fntdata"/><Relationship Id="rId12" Type="http://schemas.openxmlformats.org/officeDocument/2006/relationships/slide" Target="slides/slide5.xml"/><Relationship Id="rId56" Type="http://schemas.openxmlformats.org/officeDocument/2006/relationships/font" Target="fonts/CenturyGothic-italic.fntdata"/><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wikipedia.org/wiki/2,3-bisphosphoglycerate" TargetMode="Externa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Heather Welcome</a:t>
            </a:r>
            <a:endParaRPr/>
          </a:p>
        </p:txBody>
      </p:sp>
      <p:sp>
        <p:nvSpPr>
          <p:cNvPr id="128" name="Google Shape;128;p1: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5: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317500" lvl="0" marL="457200" rtl="0" algn="l">
              <a:lnSpc>
                <a:spcPct val="90000"/>
              </a:lnSpc>
              <a:spcBef>
                <a:spcPts val="1000"/>
              </a:spcBef>
              <a:spcAft>
                <a:spcPts val="0"/>
              </a:spcAft>
              <a:buClr>
                <a:schemeClr val="dk1"/>
              </a:buClr>
              <a:buSzPts val="1400"/>
              <a:buChar char="•"/>
            </a:pPr>
            <a:r>
              <a:rPr lang="en-US" sz="1400">
                <a:solidFill>
                  <a:schemeClr val="dk1"/>
                </a:solidFill>
                <a:latin typeface="Calibri"/>
                <a:ea typeface="Calibri"/>
                <a:cs typeface="Calibri"/>
                <a:sym typeface="Calibri"/>
              </a:rPr>
              <a:t>16 years old</a:t>
            </a:r>
            <a:endParaRPr sz="1400">
              <a:solidFill>
                <a:schemeClr val="dk1"/>
              </a:solidFill>
              <a:latin typeface="Calibri"/>
              <a:ea typeface="Calibri"/>
              <a:cs typeface="Calibri"/>
              <a:sym typeface="Calibri"/>
            </a:endParaRPr>
          </a:p>
          <a:p>
            <a:pPr indent="-317500" lvl="0" marL="457200" rtl="0" algn="l">
              <a:lnSpc>
                <a:spcPct val="90000"/>
              </a:lnSpc>
              <a:spcBef>
                <a:spcPts val="0"/>
              </a:spcBef>
              <a:spcAft>
                <a:spcPts val="0"/>
              </a:spcAft>
              <a:buClr>
                <a:schemeClr val="dk1"/>
              </a:buClr>
              <a:buSzPts val="1400"/>
              <a:buChar char="•"/>
            </a:pPr>
            <a:r>
              <a:rPr lang="en-US" sz="1400">
                <a:solidFill>
                  <a:schemeClr val="dk1"/>
                </a:solidFill>
                <a:latin typeface="Calibri"/>
                <a:ea typeface="Calibri"/>
                <a:cs typeface="Calibri"/>
                <a:sym typeface="Calibri"/>
              </a:rPr>
              <a:t>She is from Mass.</a:t>
            </a:r>
            <a:endParaRPr sz="14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192" name="Google Shape;192;p5: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3: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Mark</a:t>
            </a:r>
            <a:endParaRPr/>
          </a:p>
        </p:txBody>
      </p:sp>
      <p:sp>
        <p:nvSpPr>
          <p:cNvPr id="199" name="Google Shape;199;p3: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SLIDES_API1743578243_0:notes"/>
          <p:cNvSpPr/>
          <p:nvPr>
            <p:ph idx="2" type="sldImg"/>
          </p:nvPr>
        </p:nvSpPr>
        <p:spPr>
          <a:xfrm>
            <a:off x="389773" y="697230"/>
            <a:ext cx="6231600" cy="3486300"/>
          </a:xfrm>
          <a:custGeom>
            <a:rect b="b" l="l" r="r" t="t"/>
            <a:pathLst>
              <a:path extrusionOk="0" h="120000" w="120000">
                <a:moveTo>
                  <a:pt x="0" y="0"/>
                </a:moveTo>
                <a:lnTo>
                  <a:pt x="120000" y="0"/>
                </a:lnTo>
                <a:lnTo>
                  <a:pt x="120000" y="120000"/>
                </a:lnTo>
                <a:lnTo>
                  <a:pt x="0" y="120000"/>
                </a:lnTo>
                <a:close/>
              </a:path>
            </a:pathLst>
          </a:custGeom>
        </p:spPr>
      </p:sp>
      <p:sp>
        <p:nvSpPr>
          <p:cNvPr id="206" name="Google Shape;206;SLIDES_API1743578243_0:notes"/>
          <p:cNvSpPr txBox="1"/>
          <p:nvPr>
            <p:ph idx="1" type="body"/>
          </p:nvPr>
        </p:nvSpPr>
        <p:spPr>
          <a:xfrm>
            <a:off x="701040" y="4415790"/>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 This is a Pear Deck Multiple Choice Slide. Your current options are: A: High School Biology/AP Biology, B: Middle School, C: High School Chemistry or Physics, </a:t>
            </a:r>
            <a:endParaRPr>
              <a:solidFill>
                <a:schemeClr val="dk1"/>
              </a:solidFill>
            </a:endParaRPr>
          </a:p>
          <a:p>
            <a:pPr indent="0" lvl="0" marL="0" rtl="0" algn="l">
              <a:spcBef>
                <a:spcPts val="0"/>
              </a:spcBef>
              <a:spcAft>
                <a:spcPts val="0"/>
              </a:spcAft>
              <a:buNone/>
            </a:pPr>
            <a:r>
              <a:rPr lang="en-US">
                <a:solidFill>
                  <a:schemeClr val="dk1"/>
                </a:solidFill>
              </a:rPr>
              <a:t>🍐  To edit the type of question or choices, go back to the "Ask Students a Question" in the Pear Deck sidebar.</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900eb12cc7_0_0: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900eb12cc7_0_0: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Fran - </a:t>
            </a:r>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4: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Mark</a:t>
            </a:r>
            <a:endParaRPr/>
          </a:p>
        </p:txBody>
      </p:sp>
      <p:sp>
        <p:nvSpPr>
          <p:cNvPr id="225" name="Google Shape;225;p4: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8bbf33fa43_0_9: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Mark</a:t>
            </a:r>
            <a:endParaRPr/>
          </a:p>
        </p:txBody>
      </p:sp>
      <p:sp>
        <p:nvSpPr>
          <p:cNvPr id="231" name="Google Shape;231;g8bbf33fa43_0_9: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9022d93743_0_5: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9022d93743_0_5: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6: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 This is a Pear Deck Draggable™ Slide. </a:t>
            </a:r>
            <a:endParaRPr/>
          </a:p>
          <a:p>
            <a:pPr indent="0" lvl="0" marL="0" rtl="0" algn="l">
              <a:spcBef>
                <a:spcPts val="0"/>
              </a:spcBef>
              <a:spcAft>
                <a:spcPts val="0"/>
              </a:spcAft>
              <a:buNone/>
            </a:pPr>
            <a:r>
              <a:rPr lang="en-US"/>
              <a:t>🍐  To edit the type of question, go back to the "Ask Students a Question" in the Pear Deck sidebar.</a:t>
            </a:r>
            <a:endParaRPr/>
          </a:p>
          <a:p>
            <a:pPr indent="0" lvl="0" marL="0" rtl="0" algn="l">
              <a:spcBef>
                <a:spcPts val="0"/>
              </a:spcBef>
              <a:spcAft>
                <a:spcPts val="0"/>
              </a:spcAft>
              <a:buNone/>
            </a:pPr>
            <a:r>
              <a:t/>
            </a:r>
            <a:endParaRPr/>
          </a:p>
        </p:txBody>
      </p:sp>
      <p:sp>
        <p:nvSpPr>
          <p:cNvPr id="244" name="Google Shape;244;p6: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a11613b530_2_51:notes"/>
          <p:cNvSpPr/>
          <p:nvPr>
            <p:ph idx="2" type="sldImg"/>
          </p:nvPr>
        </p:nvSpPr>
        <p:spPr>
          <a:xfrm>
            <a:off x="389773" y="697230"/>
            <a:ext cx="6231600" cy="34863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a11613b530_2_51:notes"/>
          <p:cNvSpPr txBox="1"/>
          <p:nvPr>
            <p:ph idx="1" type="body"/>
          </p:nvPr>
        </p:nvSpPr>
        <p:spPr>
          <a:xfrm>
            <a:off x="701040" y="4415790"/>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8cf8c2a355_0_64: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8cf8c2a355_0_64: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Mark</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ae5d858d71_0_0: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ae5d858d71_0_0: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Heather will do a brief talk about the CBM</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8cf8c2a355_0_8: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8cf8c2a355_0_8: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Mark</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8c78ad611f_0_10: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8c78ad611f_0_10: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8fe7f04c3e_0_26: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8fe7f04c3e_0_26: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8c82f16d9b_0_0: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8c82f16d9b_0_0: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 This is a Pear Deck Draggable™ Slide. </a:t>
            </a:r>
            <a:endParaRPr/>
          </a:p>
          <a:p>
            <a:pPr indent="0" lvl="0" marL="0" rtl="0" algn="l">
              <a:spcBef>
                <a:spcPts val="0"/>
              </a:spcBef>
              <a:spcAft>
                <a:spcPts val="0"/>
              </a:spcAft>
              <a:buNone/>
            </a:pPr>
            <a:r>
              <a:rPr lang="en-US"/>
              <a:t>🍐  To edit the type of question, go back to the "Ask Students a Question" in the Pear Deck sidebar.</a:t>
            </a:r>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8c78ad611f_0_21: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8c78ad611f_0_21: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8fe7f04c3e_0_1: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8fe7f04c3e_0_1: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a6acf251a8_0_0: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a6acf251a8_0_0: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a6acf251a8_0_6: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a6acf251a8_0_6: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8c78ad611f_0_28: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8c78ad611f_0_28: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8fe7f04c3e_0_43: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8fe7f04c3e_0_43: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ae5d858d71_0_13: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ae5d858d71_0_13: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Kris will go over norms.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8fe7f04c3e_0_38: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8fe7f04c3e_0_38: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7: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 This is a Pear Deck Drawing Slide </a:t>
            </a:r>
            <a:endParaRPr/>
          </a:p>
          <a:p>
            <a:pPr indent="0" lvl="0" marL="0" rtl="0" algn="l">
              <a:spcBef>
                <a:spcPts val="0"/>
              </a:spcBef>
              <a:spcAft>
                <a:spcPts val="0"/>
              </a:spcAft>
              <a:buNone/>
            </a:pPr>
            <a:r>
              <a:rPr lang="en-US"/>
              <a:t>🍐 To edit the type of question, go back to the "Ask Students a Question" in the Pear Deck sidebar.</a:t>
            </a:r>
            <a:endParaRPr/>
          </a:p>
          <a:p>
            <a:pPr indent="0" lvl="0" marL="0" rtl="0" algn="l">
              <a:spcBef>
                <a:spcPts val="0"/>
              </a:spcBef>
              <a:spcAft>
                <a:spcPts val="0"/>
              </a:spcAft>
              <a:buNone/>
            </a:pPr>
            <a:r>
              <a:t/>
            </a:r>
            <a:endParaRPr/>
          </a:p>
        </p:txBody>
      </p:sp>
      <p:sp>
        <p:nvSpPr>
          <p:cNvPr id="345" name="Google Shape;345;p7: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8c78ad611f_3_5: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8c78ad611f_3_5: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8c78ad611f_3_11: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Mark</a:t>
            </a:r>
            <a:endParaRPr/>
          </a:p>
        </p:txBody>
      </p:sp>
      <p:sp>
        <p:nvSpPr>
          <p:cNvPr id="359" name="Google Shape;359;g8c78ad611f_3_11: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54008b3d5e_0_55:notes"/>
          <p:cNvSpPr/>
          <p:nvPr>
            <p:ph idx="2" type="sldImg"/>
          </p:nvPr>
        </p:nvSpPr>
        <p:spPr>
          <a:xfrm>
            <a:off x="389773" y="697230"/>
            <a:ext cx="6231600" cy="34863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54008b3d5e_0_55:notes"/>
          <p:cNvSpPr txBox="1"/>
          <p:nvPr>
            <p:ph idx="1" type="body"/>
          </p:nvPr>
        </p:nvSpPr>
        <p:spPr>
          <a:xfrm>
            <a:off x="701040" y="4415790"/>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8fe7f04c3e_0_50: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8fe7f04c3e_0_50: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8c78ad611f_3_23:notes"/>
          <p:cNvSpPr txBox="1"/>
          <p:nvPr>
            <p:ph idx="1" type="body"/>
          </p:nvPr>
        </p:nvSpPr>
        <p:spPr>
          <a:xfrm>
            <a:off x="701040" y="4415790"/>
            <a:ext cx="5608200" cy="4183500"/>
          </a:xfrm>
          <a:prstGeom prst="rect">
            <a:avLst/>
          </a:prstGeom>
          <a:noFill/>
          <a:ln>
            <a:noFill/>
          </a:ln>
        </p:spPr>
        <p:txBody>
          <a:bodyPr anchorCtr="0" anchor="ctr" bIns="93275" lIns="93275" spcFirstLastPara="1" rIns="93275" wrap="square" tIns="93275">
            <a:noAutofit/>
          </a:bodyPr>
          <a:lstStyle/>
          <a:p>
            <a:pPr indent="0" lvl="0" marL="0" rtl="0" algn="l">
              <a:spcBef>
                <a:spcPts val="0"/>
              </a:spcBef>
              <a:spcAft>
                <a:spcPts val="0"/>
              </a:spcAft>
              <a:buNone/>
            </a:pPr>
            <a:r>
              <a:t/>
            </a:r>
            <a:endParaRPr sz="1400"/>
          </a:p>
        </p:txBody>
      </p:sp>
      <p:sp>
        <p:nvSpPr>
          <p:cNvPr id="377" name="Google Shape;377;g8c78ad611f_3_23:notes"/>
          <p:cNvSpPr/>
          <p:nvPr>
            <p:ph idx="2" type="sldImg"/>
          </p:nvPr>
        </p:nvSpPr>
        <p:spPr>
          <a:xfrm>
            <a:off x="389646" y="697230"/>
            <a:ext cx="62319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8c78ad611f_3_130:notes"/>
          <p:cNvSpPr txBox="1"/>
          <p:nvPr>
            <p:ph idx="1" type="body"/>
          </p:nvPr>
        </p:nvSpPr>
        <p:spPr>
          <a:xfrm>
            <a:off x="701040" y="4415790"/>
            <a:ext cx="5608200" cy="4183500"/>
          </a:xfrm>
          <a:prstGeom prst="rect">
            <a:avLst/>
          </a:prstGeom>
          <a:noFill/>
          <a:ln>
            <a:noFill/>
          </a:ln>
        </p:spPr>
        <p:txBody>
          <a:bodyPr anchorCtr="0" anchor="ctr" bIns="93275" lIns="93275" spcFirstLastPara="1" rIns="93275" wrap="square" tIns="93275">
            <a:noAutofit/>
          </a:bodyPr>
          <a:lstStyle/>
          <a:p>
            <a:pPr indent="0" lvl="0" marL="0" rtl="0" algn="l">
              <a:spcBef>
                <a:spcPts val="0"/>
              </a:spcBef>
              <a:spcAft>
                <a:spcPts val="0"/>
              </a:spcAft>
              <a:buNone/>
            </a:pPr>
            <a:r>
              <a:t/>
            </a:r>
            <a:endParaRPr sz="1400"/>
          </a:p>
        </p:txBody>
      </p:sp>
      <p:sp>
        <p:nvSpPr>
          <p:cNvPr id="384" name="Google Shape;384;g8c78ad611f_3_130:notes"/>
          <p:cNvSpPr/>
          <p:nvPr>
            <p:ph idx="2" type="sldImg"/>
          </p:nvPr>
        </p:nvSpPr>
        <p:spPr>
          <a:xfrm>
            <a:off x="389646" y="697230"/>
            <a:ext cx="62319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a656293dec_0_8: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a656293dec_0_8: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Difference is the </a:t>
            </a:r>
            <a:r>
              <a:rPr lang="en-US"/>
              <a:t>affinity</a:t>
            </a:r>
            <a:r>
              <a:rPr lang="en-US"/>
              <a:t> for </a:t>
            </a:r>
            <a:r>
              <a:rPr lang="en-US" sz="1050">
                <a:solidFill>
                  <a:srgbClr val="202122"/>
                </a:solidFill>
                <a:highlight>
                  <a:srgbClr val="FFFFFF"/>
                </a:highlight>
              </a:rPr>
              <a:t> </a:t>
            </a:r>
            <a:r>
              <a:rPr lang="en-US" sz="1050">
                <a:solidFill>
                  <a:srgbClr val="0B0080"/>
                </a:solidFill>
                <a:highlight>
                  <a:srgbClr val="FFFFFF"/>
                </a:highlight>
                <a:uFill>
                  <a:noFill/>
                </a:uFill>
                <a:hlinkClick r:id="rId2">
                  <a:extLst>
                    <a:ext uri="{A12FA001-AC4F-418D-AE19-62706E023703}">
                      <ahyp:hlinkClr val="tx"/>
                    </a:ext>
                  </a:extLst>
                </a:hlinkClick>
              </a:rPr>
              <a:t>2,3-bisphosphoglycerate (2,3-BPG)</a:t>
            </a:r>
            <a:r>
              <a:rPr lang="en-US"/>
              <a:t>. which allows for the release of oxygens in adult hemoglobin. Gene  BCL11A, is blocked , allows patient to create fetal hemoglobin instead of adult hemoglobin</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8cf8c2a355_0_57: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8cf8c2a355_0_57: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2: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highlight>
                  <a:srgbClr val="FFFFFF"/>
                </a:highlight>
                <a:latin typeface="Calibri"/>
                <a:ea typeface="Calibri"/>
                <a:cs typeface="Calibri"/>
                <a:sym typeface="Calibri"/>
              </a:rPr>
              <a:t>Heather will intro Fran</a:t>
            </a:r>
            <a:endParaRPr>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a:solidFill>
                <a:schemeClr val="dk1"/>
              </a:solidFill>
              <a:highlight>
                <a:srgbClr val="FFFFFF"/>
              </a:highlight>
              <a:latin typeface="Calibri"/>
              <a:ea typeface="Calibri"/>
              <a:cs typeface="Calibri"/>
              <a:sym typeface="Calibri"/>
            </a:endParaRPr>
          </a:p>
        </p:txBody>
      </p:sp>
      <p:sp>
        <p:nvSpPr>
          <p:cNvPr id="151" name="Google Shape;151;p2: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8: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Extension / Connection to Amino Acid Starter kit?</a:t>
            </a:r>
            <a:endParaRPr/>
          </a:p>
        </p:txBody>
      </p:sp>
      <p:sp>
        <p:nvSpPr>
          <p:cNvPr id="406" name="Google Shape;406;p8: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b7c62c9657_0_6: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b7c62c9657_0_6: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b9478fae85_0_13: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417" name="Google Shape;417;gb9478fae85_0_13: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8c78ad611f_0_178: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US"/>
              <a:t>Heather will introduce Mark</a:t>
            </a:r>
            <a:endParaRPr/>
          </a:p>
          <a:p>
            <a:pPr indent="0" lvl="0" marL="0" rtl="0" algn="l">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highlight>
                <a:srgbClr val="FFFFFF"/>
              </a:highlight>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highlight>
                  <a:srgbClr val="FFFFFF"/>
                </a:highlight>
                <a:latin typeface="Calibri"/>
                <a:ea typeface="Calibri"/>
                <a:cs typeface="Calibri"/>
                <a:sym typeface="Calibri"/>
              </a:rPr>
              <a:t>Now in his 19</a:t>
            </a:r>
            <a:r>
              <a:rPr baseline="30000" lang="en-US" sz="1400">
                <a:solidFill>
                  <a:schemeClr val="dk1"/>
                </a:solidFill>
                <a:highlight>
                  <a:srgbClr val="FFFFFF"/>
                </a:highlight>
                <a:latin typeface="Calibri"/>
                <a:ea typeface="Calibri"/>
                <a:cs typeface="Calibri"/>
                <a:sym typeface="Calibri"/>
              </a:rPr>
              <a:t>th</a:t>
            </a:r>
            <a:r>
              <a:rPr lang="en-US">
                <a:solidFill>
                  <a:schemeClr val="dk1"/>
                </a:solidFill>
                <a:highlight>
                  <a:srgbClr val="FFFFFF"/>
                </a:highlight>
                <a:latin typeface="Calibri"/>
                <a:ea typeface="Calibri"/>
                <a:cs typeface="Calibri"/>
                <a:sym typeface="Calibri"/>
              </a:rPr>
              <a:t> year in education, Mark Arnholt teaches cohort biology, Medical Interventions, and Biomedical Innovations in the Biomedical Science curriculum. He has previously taught principles of biomedical science, anatomy &amp; physiology, earth science and aviation. Mark also serves as the Students Modeling a Research Topic (SMART) Team advisor for Hartford Union High School. </a:t>
            </a:r>
            <a:endParaRPr>
              <a:solidFill>
                <a:schemeClr val="dk1"/>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a:p>
        </p:txBody>
      </p:sp>
      <p:sp>
        <p:nvSpPr>
          <p:cNvPr id="158" name="Google Shape;158;g8c78ad611f_0_178: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8fe7f04c3e_0_6: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8fe7f04c3e_0_6: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Mark-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8cf8c2a355_0_18: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8cf8c2a355_0_18: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Mark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8f3d6eede2_0_0: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8f3d6eede2_0_0: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Fran</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8cf8c2a355_0_32: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8cf8c2a355_0_32: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 name="Shape 12"/>
        <p:cNvGrpSpPr/>
        <p:nvPr/>
      </p:nvGrpSpPr>
      <p:grpSpPr>
        <a:xfrm>
          <a:off x="0" y="0"/>
          <a:ext cx="0" cy="0"/>
          <a:chOff x="0" y="0"/>
          <a:chExt cx="0" cy="0"/>
        </a:xfrm>
      </p:grpSpPr>
      <p:sp>
        <p:nvSpPr>
          <p:cNvPr id="13" name="Google Shape;13;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 name="Google Shape;15;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9" name="Shape 69"/>
        <p:cNvGrpSpPr/>
        <p:nvPr/>
      </p:nvGrpSpPr>
      <p:grpSpPr>
        <a:xfrm>
          <a:off x="0" y="0"/>
          <a:ext cx="0" cy="0"/>
          <a:chOff x="0" y="0"/>
          <a:chExt cx="0" cy="0"/>
        </a:xfrm>
      </p:grpSpPr>
      <p:sp>
        <p:nvSpPr>
          <p:cNvPr id="70" name="Google Shape;70;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5" name="Shape 75"/>
        <p:cNvGrpSpPr/>
        <p:nvPr/>
      </p:nvGrpSpPr>
      <p:grpSpPr>
        <a:xfrm>
          <a:off x="0" y="0"/>
          <a:ext cx="0" cy="0"/>
          <a:chOff x="0" y="0"/>
          <a:chExt cx="0" cy="0"/>
        </a:xfrm>
      </p:grpSpPr>
      <p:sp>
        <p:nvSpPr>
          <p:cNvPr id="76" name="Google Shape;76;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7" name="Google Shape;77;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 name="Google Shape;78;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5" name="Shape 85"/>
        <p:cNvGrpSpPr/>
        <p:nvPr/>
      </p:nvGrpSpPr>
      <p:grpSpPr>
        <a:xfrm>
          <a:off x="0" y="0"/>
          <a:ext cx="0" cy="0"/>
          <a:chOff x="0" y="0"/>
          <a:chExt cx="0" cy="0"/>
        </a:xfrm>
      </p:grpSpPr>
      <p:sp>
        <p:nvSpPr>
          <p:cNvPr id="86" name="Google Shape;86;p14"/>
          <p:cNvSpPr txBox="1"/>
          <p:nvPr>
            <p:ph type="ctrTitle"/>
          </p:nvPr>
        </p:nvSpPr>
        <p:spPr>
          <a:xfrm>
            <a:off x="415611" y="992767"/>
            <a:ext cx="11360700" cy="27369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6900"/>
              <a:buNone/>
              <a:defRPr sz="6900"/>
            </a:lvl1pPr>
            <a:lvl2pPr lvl="1" rtl="0" algn="ctr">
              <a:spcBef>
                <a:spcPts val="0"/>
              </a:spcBef>
              <a:spcAft>
                <a:spcPts val="0"/>
              </a:spcAft>
              <a:buSzPts val="6900"/>
              <a:buNone/>
              <a:defRPr sz="6900"/>
            </a:lvl2pPr>
            <a:lvl3pPr lvl="2" rtl="0" algn="ctr">
              <a:spcBef>
                <a:spcPts val="0"/>
              </a:spcBef>
              <a:spcAft>
                <a:spcPts val="0"/>
              </a:spcAft>
              <a:buSzPts val="6900"/>
              <a:buNone/>
              <a:defRPr sz="6900"/>
            </a:lvl3pPr>
            <a:lvl4pPr lvl="3" rtl="0" algn="ctr">
              <a:spcBef>
                <a:spcPts val="0"/>
              </a:spcBef>
              <a:spcAft>
                <a:spcPts val="0"/>
              </a:spcAft>
              <a:buSzPts val="6900"/>
              <a:buNone/>
              <a:defRPr sz="6900"/>
            </a:lvl4pPr>
            <a:lvl5pPr lvl="4" rtl="0" algn="ctr">
              <a:spcBef>
                <a:spcPts val="0"/>
              </a:spcBef>
              <a:spcAft>
                <a:spcPts val="0"/>
              </a:spcAft>
              <a:buSzPts val="6900"/>
              <a:buNone/>
              <a:defRPr sz="6900"/>
            </a:lvl5pPr>
            <a:lvl6pPr lvl="5" rtl="0" algn="ctr">
              <a:spcBef>
                <a:spcPts val="0"/>
              </a:spcBef>
              <a:spcAft>
                <a:spcPts val="0"/>
              </a:spcAft>
              <a:buSzPts val="6900"/>
              <a:buNone/>
              <a:defRPr sz="6900"/>
            </a:lvl6pPr>
            <a:lvl7pPr lvl="6" rtl="0" algn="ctr">
              <a:spcBef>
                <a:spcPts val="0"/>
              </a:spcBef>
              <a:spcAft>
                <a:spcPts val="0"/>
              </a:spcAft>
              <a:buSzPts val="6900"/>
              <a:buNone/>
              <a:defRPr sz="6900"/>
            </a:lvl7pPr>
            <a:lvl8pPr lvl="7" rtl="0" algn="ctr">
              <a:spcBef>
                <a:spcPts val="0"/>
              </a:spcBef>
              <a:spcAft>
                <a:spcPts val="0"/>
              </a:spcAft>
              <a:buSzPts val="6900"/>
              <a:buNone/>
              <a:defRPr sz="6900"/>
            </a:lvl8pPr>
            <a:lvl9pPr lvl="8" rtl="0" algn="ctr">
              <a:spcBef>
                <a:spcPts val="0"/>
              </a:spcBef>
              <a:spcAft>
                <a:spcPts val="0"/>
              </a:spcAft>
              <a:buSzPts val="6900"/>
              <a:buNone/>
              <a:defRPr sz="6900"/>
            </a:lvl9pPr>
          </a:lstStyle>
          <a:p/>
        </p:txBody>
      </p:sp>
      <p:sp>
        <p:nvSpPr>
          <p:cNvPr id="87" name="Google Shape;87;p14"/>
          <p:cNvSpPr txBox="1"/>
          <p:nvPr>
            <p:ph idx="1" type="subTitle"/>
          </p:nvPr>
        </p:nvSpPr>
        <p:spPr>
          <a:xfrm>
            <a:off x="415600" y="3778833"/>
            <a:ext cx="11360700" cy="1056900"/>
          </a:xfrm>
          <a:prstGeom prst="rect">
            <a:avLst/>
          </a:prstGeom>
        </p:spPr>
        <p:txBody>
          <a:bodyPr anchorCtr="0" anchor="t" bIns="121900" lIns="121900" spcFirstLastPara="1" rIns="121900" wrap="square" tIns="121900">
            <a:noAutofit/>
          </a:bodyPr>
          <a:lstStyle>
            <a:lvl1pPr lvl="0" rtl="0" algn="ctr">
              <a:lnSpc>
                <a:spcPct val="100000"/>
              </a:lnSpc>
              <a:spcBef>
                <a:spcPts val="0"/>
              </a:spcBef>
              <a:spcAft>
                <a:spcPts val="0"/>
              </a:spcAft>
              <a:buSzPts val="3700"/>
              <a:buNone/>
              <a:defRPr sz="3700"/>
            </a:lvl1pPr>
            <a:lvl2pPr lvl="1" rtl="0" algn="ctr">
              <a:lnSpc>
                <a:spcPct val="100000"/>
              </a:lnSpc>
              <a:spcBef>
                <a:spcPts val="0"/>
              </a:spcBef>
              <a:spcAft>
                <a:spcPts val="0"/>
              </a:spcAft>
              <a:buSzPts val="3700"/>
              <a:buNone/>
              <a:defRPr sz="3700"/>
            </a:lvl2pPr>
            <a:lvl3pPr lvl="2" rtl="0" algn="ctr">
              <a:lnSpc>
                <a:spcPct val="100000"/>
              </a:lnSpc>
              <a:spcBef>
                <a:spcPts val="0"/>
              </a:spcBef>
              <a:spcAft>
                <a:spcPts val="0"/>
              </a:spcAft>
              <a:buSzPts val="3700"/>
              <a:buNone/>
              <a:defRPr sz="3700"/>
            </a:lvl3pPr>
            <a:lvl4pPr lvl="3" rtl="0" algn="ctr">
              <a:lnSpc>
                <a:spcPct val="100000"/>
              </a:lnSpc>
              <a:spcBef>
                <a:spcPts val="0"/>
              </a:spcBef>
              <a:spcAft>
                <a:spcPts val="0"/>
              </a:spcAft>
              <a:buSzPts val="3700"/>
              <a:buNone/>
              <a:defRPr sz="3700"/>
            </a:lvl4pPr>
            <a:lvl5pPr lvl="4" rtl="0" algn="ctr">
              <a:lnSpc>
                <a:spcPct val="100000"/>
              </a:lnSpc>
              <a:spcBef>
                <a:spcPts val="0"/>
              </a:spcBef>
              <a:spcAft>
                <a:spcPts val="0"/>
              </a:spcAft>
              <a:buSzPts val="3700"/>
              <a:buNone/>
              <a:defRPr sz="3700"/>
            </a:lvl5pPr>
            <a:lvl6pPr lvl="5" rtl="0" algn="ctr">
              <a:lnSpc>
                <a:spcPct val="100000"/>
              </a:lnSpc>
              <a:spcBef>
                <a:spcPts val="0"/>
              </a:spcBef>
              <a:spcAft>
                <a:spcPts val="0"/>
              </a:spcAft>
              <a:buSzPts val="3700"/>
              <a:buNone/>
              <a:defRPr sz="3700"/>
            </a:lvl6pPr>
            <a:lvl7pPr lvl="6" rtl="0" algn="ctr">
              <a:lnSpc>
                <a:spcPct val="100000"/>
              </a:lnSpc>
              <a:spcBef>
                <a:spcPts val="0"/>
              </a:spcBef>
              <a:spcAft>
                <a:spcPts val="0"/>
              </a:spcAft>
              <a:buSzPts val="3700"/>
              <a:buNone/>
              <a:defRPr sz="3700"/>
            </a:lvl7pPr>
            <a:lvl8pPr lvl="7" rtl="0" algn="ctr">
              <a:lnSpc>
                <a:spcPct val="100000"/>
              </a:lnSpc>
              <a:spcBef>
                <a:spcPts val="0"/>
              </a:spcBef>
              <a:spcAft>
                <a:spcPts val="0"/>
              </a:spcAft>
              <a:buSzPts val="3700"/>
              <a:buNone/>
              <a:defRPr sz="3700"/>
            </a:lvl8pPr>
            <a:lvl9pPr lvl="8" rtl="0" algn="ctr">
              <a:lnSpc>
                <a:spcPct val="100000"/>
              </a:lnSpc>
              <a:spcBef>
                <a:spcPts val="0"/>
              </a:spcBef>
              <a:spcAft>
                <a:spcPts val="0"/>
              </a:spcAft>
              <a:buSzPts val="3700"/>
              <a:buNone/>
              <a:defRPr sz="3700"/>
            </a:lvl9pPr>
          </a:lstStyle>
          <a:p/>
        </p:txBody>
      </p:sp>
      <p:sp>
        <p:nvSpPr>
          <p:cNvPr id="88" name="Google Shape;88;p14"/>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9" name="Shape 89"/>
        <p:cNvGrpSpPr/>
        <p:nvPr/>
      </p:nvGrpSpPr>
      <p:grpSpPr>
        <a:xfrm>
          <a:off x="0" y="0"/>
          <a:ext cx="0" cy="0"/>
          <a:chOff x="0" y="0"/>
          <a:chExt cx="0" cy="0"/>
        </a:xfrm>
      </p:grpSpPr>
      <p:sp>
        <p:nvSpPr>
          <p:cNvPr id="90" name="Google Shape;90;p15"/>
          <p:cNvSpPr txBox="1"/>
          <p:nvPr>
            <p:ph type="title"/>
          </p:nvPr>
        </p:nvSpPr>
        <p:spPr>
          <a:xfrm>
            <a:off x="415600" y="2867800"/>
            <a:ext cx="11360700" cy="11223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4800"/>
              <a:buNone/>
              <a:defRPr sz="4800"/>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p:txBody>
      </p:sp>
      <p:sp>
        <p:nvSpPr>
          <p:cNvPr id="91" name="Google Shape;91;p15"/>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2" name="Shape 92"/>
        <p:cNvGrpSpPr/>
        <p:nvPr/>
      </p:nvGrpSpPr>
      <p:grpSpPr>
        <a:xfrm>
          <a:off x="0" y="0"/>
          <a:ext cx="0" cy="0"/>
          <a:chOff x="0" y="0"/>
          <a:chExt cx="0" cy="0"/>
        </a:xfrm>
      </p:grpSpPr>
      <p:sp>
        <p:nvSpPr>
          <p:cNvPr id="93" name="Google Shape;93;p16"/>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p:txBody>
      </p:sp>
      <p:sp>
        <p:nvSpPr>
          <p:cNvPr id="94" name="Google Shape;94;p16"/>
          <p:cNvSpPr txBox="1"/>
          <p:nvPr>
            <p:ph idx="1" type="body"/>
          </p:nvPr>
        </p:nvSpPr>
        <p:spPr>
          <a:xfrm>
            <a:off x="415600" y="1536633"/>
            <a:ext cx="11360700" cy="4555200"/>
          </a:xfrm>
          <a:prstGeom prst="rect">
            <a:avLst/>
          </a:prstGeom>
        </p:spPr>
        <p:txBody>
          <a:bodyPr anchorCtr="0" anchor="t" bIns="121900" lIns="121900" spcFirstLastPara="1" rIns="121900" wrap="square" tIns="121900">
            <a:noAutofit/>
          </a:bodyPr>
          <a:lstStyle>
            <a:lvl1pPr indent="-381000" lvl="0" marL="457200" rtl="0">
              <a:spcBef>
                <a:spcPts val="0"/>
              </a:spcBef>
              <a:spcAft>
                <a:spcPts val="0"/>
              </a:spcAft>
              <a:buSzPts val="24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95" name="Google Shape;95;p16"/>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6" name="Shape 96"/>
        <p:cNvGrpSpPr/>
        <p:nvPr/>
      </p:nvGrpSpPr>
      <p:grpSpPr>
        <a:xfrm>
          <a:off x="0" y="0"/>
          <a:ext cx="0" cy="0"/>
          <a:chOff x="0" y="0"/>
          <a:chExt cx="0" cy="0"/>
        </a:xfrm>
      </p:grpSpPr>
      <p:sp>
        <p:nvSpPr>
          <p:cNvPr id="97" name="Google Shape;97;p17"/>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p:txBody>
      </p:sp>
      <p:sp>
        <p:nvSpPr>
          <p:cNvPr id="98" name="Google Shape;98;p17"/>
          <p:cNvSpPr txBox="1"/>
          <p:nvPr>
            <p:ph idx="1" type="body"/>
          </p:nvPr>
        </p:nvSpPr>
        <p:spPr>
          <a:xfrm>
            <a:off x="415600" y="1536633"/>
            <a:ext cx="5333100" cy="45552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sz="19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99" name="Google Shape;99;p17"/>
          <p:cNvSpPr txBox="1"/>
          <p:nvPr>
            <p:ph idx="2" type="body"/>
          </p:nvPr>
        </p:nvSpPr>
        <p:spPr>
          <a:xfrm>
            <a:off x="6443200" y="1536633"/>
            <a:ext cx="5333100" cy="45552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sz="19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00" name="Google Shape;100;p17"/>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1" name="Shape 101"/>
        <p:cNvGrpSpPr/>
        <p:nvPr/>
      </p:nvGrpSpPr>
      <p:grpSpPr>
        <a:xfrm>
          <a:off x="0" y="0"/>
          <a:ext cx="0" cy="0"/>
          <a:chOff x="0" y="0"/>
          <a:chExt cx="0" cy="0"/>
        </a:xfrm>
      </p:grpSpPr>
      <p:sp>
        <p:nvSpPr>
          <p:cNvPr id="102" name="Google Shape;102;p18"/>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p:txBody>
      </p:sp>
      <p:sp>
        <p:nvSpPr>
          <p:cNvPr id="103" name="Google Shape;103;p18"/>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04" name="Shape 104"/>
        <p:cNvGrpSpPr/>
        <p:nvPr/>
      </p:nvGrpSpPr>
      <p:grpSpPr>
        <a:xfrm>
          <a:off x="0" y="0"/>
          <a:ext cx="0" cy="0"/>
          <a:chOff x="0" y="0"/>
          <a:chExt cx="0" cy="0"/>
        </a:xfrm>
      </p:grpSpPr>
      <p:sp>
        <p:nvSpPr>
          <p:cNvPr id="105" name="Google Shape;105;p19"/>
          <p:cNvSpPr txBox="1"/>
          <p:nvPr>
            <p:ph type="title"/>
          </p:nvPr>
        </p:nvSpPr>
        <p:spPr>
          <a:xfrm>
            <a:off x="415600" y="740800"/>
            <a:ext cx="3744000" cy="1007700"/>
          </a:xfrm>
          <a:prstGeom prst="rect">
            <a:avLst/>
          </a:prstGeom>
        </p:spPr>
        <p:txBody>
          <a:bodyPr anchorCtr="0" anchor="b" bIns="121900" lIns="121900" spcFirstLastPara="1" rIns="121900" wrap="square" tIns="121900">
            <a:noAutofit/>
          </a:bodyPr>
          <a:lstStyle>
            <a:lvl1pPr lvl="0" rtl="0">
              <a:spcBef>
                <a:spcPts val="0"/>
              </a:spcBef>
              <a:spcAft>
                <a:spcPts val="0"/>
              </a:spcAft>
              <a:buSzPts val="3200"/>
              <a:buNone/>
              <a:defRPr sz="32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106" name="Google Shape;106;p19"/>
          <p:cNvSpPr txBox="1"/>
          <p:nvPr>
            <p:ph idx="1" type="body"/>
          </p:nvPr>
        </p:nvSpPr>
        <p:spPr>
          <a:xfrm>
            <a:off x="415600" y="1852800"/>
            <a:ext cx="3744000" cy="42393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07" name="Google Shape;107;p19"/>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08" name="Shape 108"/>
        <p:cNvGrpSpPr/>
        <p:nvPr/>
      </p:nvGrpSpPr>
      <p:grpSpPr>
        <a:xfrm>
          <a:off x="0" y="0"/>
          <a:ext cx="0" cy="0"/>
          <a:chOff x="0" y="0"/>
          <a:chExt cx="0" cy="0"/>
        </a:xfrm>
      </p:grpSpPr>
      <p:sp>
        <p:nvSpPr>
          <p:cNvPr id="109" name="Google Shape;109;p20"/>
          <p:cNvSpPr txBox="1"/>
          <p:nvPr>
            <p:ph type="title"/>
          </p:nvPr>
        </p:nvSpPr>
        <p:spPr>
          <a:xfrm>
            <a:off x="653667" y="600200"/>
            <a:ext cx="8490300" cy="5454300"/>
          </a:xfrm>
          <a:prstGeom prst="rect">
            <a:avLst/>
          </a:prstGeom>
        </p:spPr>
        <p:txBody>
          <a:bodyPr anchorCtr="0" anchor="ctr" bIns="121900" lIns="121900" spcFirstLastPara="1" rIns="121900" wrap="square" tIns="121900">
            <a:noAutofit/>
          </a:bodyPr>
          <a:lstStyle>
            <a:lvl1pPr lvl="0" rtl="0">
              <a:spcBef>
                <a:spcPts val="0"/>
              </a:spcBef>
              <a:spcAft>
                <a:spcPts val="0"/>
              </a:spcAft>
              <a:buSzPts val="6400"/>
              <a:buNone/>
              <a:defRPr sz="64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p:txBody>
      </p:sp>
      <p:sp>
        <p:nvSpPr>
          <p:cNvPr id="110" name="Google Shape;110;p20"/>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11" name="Shape 111"/>
        <p:cNvGrpSpPr/>
        <p:nvPr/>
      </p:nvGrpSpPr>
      <p:grpSpPr>
        <a:xfrm>
          <a:off x="0" y="0"/>
          <a:ext cx="0" cy="0"/>
          <a:chOff x="0" y="0"/>
          <a:chExt cx="0" cy="0"/>
        </a:xfrm>
      </p:grpSpPr>
      <p:sp>
        <p:nvSpPr>
          <p:cNvPr id="112" name="Google Shape;112;p21"/>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 name="Google Shape;113;p21"/>
          <p:cNvSpPr txBox="1"/>
          <p:nvPr>
            <p:ph type="title"/>
          </p:nvPr>
        </p:nvSpPr>
        <p:spPr>
          <a:xfrm>
            <a:off x="354000" y="1644233"/>
            <a:ext cx="5393700" cy="19764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5600"/>
              <a:buNone/>
              <a:defRPr sz="5600"/>
            </a:lvl1pPr>
            <a:lvl2pPr lvl="1" rtl="0" algn="ctr">
              <a:spcBef>
                <a:spcPts val="0"/>
              </a:spcBef>
              <a:spcAft>
                <a:spcPts val="0"/>
              </a:spcAft>
              <a:buSzPts val="5600"/>
              <a:buNone/>
              <a:defRPr sz="5600"/>
            </a:lvl2pPr>
            <a:lvl3pPr lvl="2" rtl="0" algn="ctr">
              <a:spcBef>
                <a:spcPts val="0"/>
              </a:spcBef>
              <a:spcAft>
                <a:spcPts val="0"/>
              </a:spcAft>
              <a:buSzPts val="5600"/>
              <a:buNone/>
              <a:defRPr sz="5600"/>
            </a:lvl3pPr>
            <a:lvl4pPr lvl="3" rtl="0" algn="ctr">
              <a:spcBef>
                <a:spcPts val="0"/>
              </a:spcBef>
              <a:spcAft>
                <a:spcPts val="0"/>
              </a:spcAft>
              <a:buSzPts val="5600"/>
              <a:buNone/>
              <a:defRPr sz="5600"/>
            </a:lvl4pPr>
            <a:lvl5pPr lvl="4" rtl="0" algn="ctr">
              <a:spcBef>
                <a:spcPts val="0"/>
              </a:spcBef>
              <a:spcAft>
                <a:spcPts val="0"/>
              </a:spcAft>
              <a:buSzPts val="5600"/>
              <a:buNone/>
              <a:defRPr sz="5600"/>
            </a:lvl5pPr>
            <a:lvl6pPr lvl="5" rtl="0" algn="ctr">
              <a:spcBef>
                <a:spcPts val="0"/>
              </a:spcBef>
              <a:spcAft>
                <a:spcPts val="0"/>
              </a:spcAft>
              <a:buSzPts val="5600"/>
              <a:buNone/>
              <a:defRPr sz="5600"/>
            </a:lvl6pPr>
            <a:lvl7pPr lvl="6" rtl="0" algn="ctr">
              <a:spcBef>
                <a:spcPts val="0"/>
              </a:spcBef>
              <a:spcAft>
                <a:spcPts val="0"/>
              </a:spcAft>
              <a:buSzPts val="5600"/>
              <a:buNone/>
              <a:defRPr sz="5600"/>
            </a:lvl7pPr>
            <a:lvl8pPr lvl="7" rtl="0" algn="ctr">
              <a:spcBef>
                <a:spcPts val="0"/>
              </a:spcBef>
              <a:spcAft>
                <a:spcPts val="0"/>
              </a:spcAft>
              <a:buSzPts val="5600"/>
              <a:buNone/>
              <a:defRPr sz="5600"/>
            </a:lvl8pPr>
            <a:lvl9pPr lvl="8" rtl="0" algn="ctr">
              <a:spcBef>
                <a:spcPts val="0"/>
              </a:spcBef>
              <a:spcAft>
                <a:spcPts val="0"/>
              </a:spcAft>
              <a:buSzPts val="5600"/>
              <a:buNone/>
              <a:defRPr sz="5600"/>
            </a:lvl9pPr>
          </a:lstStyle>
          <a:p/>
        </p:txBody>
      </p:sp>
      <p:sp>
        <p:nvSpPr>
          <p:cNvPr id="114" name="Google Shape;114;p21"/>
          <p:cNvSpPr txBox="1"/>
          <p:nvPr>
            <p:ph idx="1" type="subTitle"/>
          </p:nvPr>
        </p:nvSpPr>
        <p:spPr>
          <a:xfrm>
            <a:off x="354000" y="3737433"/>
            <a:ext cx="5393700" cy="1646700"/>
          </a:xfrm>
          <a:prstGeom prst="rect">
            <a:avLst/>
          </a:prstGeom>
        </p:spPr>
        <p:txBody>
          <a:bodyPr anchorCtr="0" anchor="t" bIns="121900" lIns="121900" spcFirstLastPara="1" rIns="121900" wrap="square" tIns="121900">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5" name="Google Shape;115;p21"/>
          <p:cNvSpPr txBox="1"/>
          <p:nvPr>
            <p:ph idx="2" type="body"/>
          </p:nvPr>
        </p:nvSpPr>
        <p:spPr>
          <a:xfrm>
            <a:off x="6586000" y="965433"/>
            <a:ext cx="5115900" cy="4926900"/>
          </a:xfrm>
          <a:prstGeom prst="rect">
            <a:avLst/>
          </a:prstGeom>
        </p:spPr>
        <p:txBody>
          <a:bodyPr anchorCtr="0" anchor="ctr" bIns="121900" lIns="121900" spcFirstLastPara="1" rIns="121900" wrap="square" tIns="121900">
            <a:noAutofit/>
          </a:bodyPr>
          <a:lstStyle>
            <a:lvl1pPr indent="-381000" lvl="0" marL="457200" rtl="0">
              <a:spcBef>
                <a:spcPts val="0"/>
              </a:spcBef>
              <a:spcAft>
                <a:spcPts val="0"/>
              </a:spcAft>
              <a:buSzPts val="24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16" name="Google Shape;116;p21"/>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 name="Shape 18"/>
        <p:cNvGrpSpPr/>
        <p:nvPr/>
      </p:nvGrpSpPr>
      <p:grpSpPr>
        <a:xfrm>
          <a:off x="0" y="0"/>
          <a:ext cx="0" cy="0"/>
          <a:chOff x="0" y="0"/>
          <a:chExt cx="0" cy="0"/>
        </a:xfrm>
      </p:grpSpPr>
      <p:sp>
        <p:nvSpPr>
          <p:cNvPr id="19" name="Google Shape;19;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7" name="Shape 117"/>
        <p:cNvGrpSpPr/>
        <p:nvPr/>
      </p:nvGrpSpPr>
      <p:grpSpPr>
        <a:xfrm>
          <a:off x="0" y="0"/>
          <a:ext cx="0" cy="0"/>
          <a:chOff x="0" y="0"/>
          <a:chExt cx="0" cy="0"/>
        </a:xfrm>
      </p:grpSpPr>
      <p:sp>
        <p:nvSpPr>
          <p:cNvPr id="118" name="Google Shape;118;p22"/>
          <p:cNvSpPr txBox="1"/>
          <p:nvPr>
            <p:ph idx="1" type="body"/>
          </p:nvPr>
        </p:nvSpPr>
        <p:spPr>
          <a:xfrm>
            <a:off x="415600" y="5640767"/>
            <a:ext cx="7998300" cy="806700"/>
          </a:xfrm>
          <a:prstGeom prst="rect">
            <a:avLst/>
          </a:prstGeom>
        </p:spPr>
        <p:txBody>
          <a:bodyPr anchorCtr="0" anchor="ctr" bIns="121900" lIns="121900" spcFirstLastPara="1" rIns="121900" wrap="square" tIns="121900">
            <a:noAutofit/>
          </a:bodyPr>
          <a:lstStyle>
            <a:lvl1pPr indent="-228600" lvl="0" marL="457200" rtl="0">
              <a:lnSpc>
                <a:spcPct val="100000"/>
              </a:lnSpc>
              <a:spcBef>
                <a:spcPts val="0"/>
              </a:spcBef>
              <a:spcAft>
                <a:spcPts val="0"/>
              </a:spcAft>
              <a:buSzPts val="2400"/>
              <a:buNone/>
              <a:defRPr/>
            </a:lvl1pPr>
          </a:lstStyle>
          <a:p/>
        </p:txBody>
      </p:sp>
      <p:sp>
        <p:nvSpPr>
          <p:cNvPr id="119" name="Google Shape;119;p22"/>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20" name="Shape 120"/>
        <p:cNvGrpSpPr/>
        <p:nvPr/>
      </p:nvGrpSpPr>
      <p:grpSpPr>
        <a:xfrm>
          <a:off x="0" y="0"/>
          <a:ext cx="0" cy="0"/>
          <a:chOff x="0" y="0"/>
          <a:chExt cx="0" cy="0"/>
        </a:xfrm>
      </p:grpSpPr>
      <p:sp>
        <p:nvSpPr>
          <p:cNvPr id="121" name="Google Shape;121;p23"/>
          <p:cNvSpPr txBox="1"/>
          <p:nvPr>
            <p:ph hasCustomPrompt="1" type="title"/>
          </p:nvPr>
        </p:nvSpPr>
        <p:spPr>
          <a:xfrm>
            <a:off x="415600" y="1474833"/>
            <a:ext cx="11360700" cy="26181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16000"/>
              <a:buNone/>
              <a:defRPr sz="16000"/>
            </a:lvl1pPr>
            <a:lvl2pPr lvl="1" rtl="0" algn="ctr">
              <a:spcBef>
                <a:spcPts val="0"/>
              </a:spcBef>
              <a:spcAft>
                <a:spcPts val="0"/>
              </a:spcAft>
              <a:buSzPts val="16000"/>
              <a:buNone/>
              <a:defRPr sz="16000"/>
            </a:lvl2pPr>
            <a:lvl3pPr lvl="2" rtl="0" algn="ctr">
              <a:spcBef>
                <a:spcPts val="0"/>
              </a:spcBef>
              <a:spcAft>
                <a:spcPts val="0"/>
              </a:spcAft>
              <a:buSzPts val="16000"/>
              <a:buNone/>
              <a:defRPr sz="16000"/>
            </a:lvl3pPr>
            <a:lvl4pPr lvl="3" rtl="0" algn="ctr">
              <a:spcBef>
                <a:spcPts val="0"/>
              </a:spcBef>
              <a:spcAft>
                <a:spcPts val="0"/>
              </a:spcAft>
              <a:buSzPts val="16000"/>
              <a:buNone/>
              <a:defRPr sz="16000"/>
            </a:lvl4pPr>
            <a:lvl5pPr lvl="4" rtl="0" algn="ctr">
              <a:spcBef>
                <a:spcPts val="0"/>
              </a:spcBef>
              <a:spcAft>
                <a:spcPts val="0"/>
              </a:spcAft>
              <a:buSzPts val="16000"/>
              <a:buNone/>
              <a:defRPr sz="16000"/>
            </a:lvl5pPr>
            <a:lvl6pPr lvl="5" rtl="0" algn="ctr">
              <a:spcBef>
                <a:spcPts val="0"/>
              </a:spcBef>
              <a:spcAft>
                <a:spcPts val="0"/>
              </a:spcAft>
              <a:buSzPts val="16000"/>
              <a:buNone/>
              <a:defRPr sz="16000"/>
            </a:lvl6pPr>
            <a:lvl7pPr lvl="6" rtl="0" algn="ctr">
              <a:spcBef>
                <a:spcPts val="0"/>
              </a:spcBef>
              <a:spcAft>
                <a:spcPts val="0"/>
              </a:spcAft>
              <a:buSzPts val="16000"/>
              <a:buNone/>
              <a:defRPr sz="16000"/>
            </a:lvl7pPr>
            <a:lvl8pPr lvl="7" rtl="0" algn="ctr">
              <a:spcBef>
                <a:spcPts val="0"/>
              </a:spcBef>
              <a:spcAft>
                <a:spcPts val="0"/>
              </a:spcAft>
              <a:buSzPts val="16000"/>
              <a:buNone/>
              <a:defRPr sz="16000"/>
            </a:lvl8pPr>
            <a:lvl9pPr lvl="8" rtl="0" algn="ctr">
              <a:spcBef>
                <a:spcPts val="0"/>
              </a:spcBef>
              <a:spcAft>
                <a:spcPts val="0"/>
              </a:spcAft>
              <a:buSzPts val="16000"/>
              <a:buNone/>
              <a:defRPr sz="16000"/>
            </a:lvl9pPr>
          </a:lstStyle>
          <a:p>
            <a:r>
              <a:t>xx%</a:t>
            </a:r>
          </a:p>
        </p:txBody>
      </p:sp>
      <p:sp>
        <p:nvSpPr>
          <p:cNvPr id="122" name="Google Shape;122;p23"/>
          <p:cNvSpPr txBox="1"/>
          <p:nvPr>
            <p:ph idx="1" type="body"/>
          </p:nvPr>
        </p:nvSpPr>
        <p:spPr>
          <a:xfrm>
            <a:off x="415600" y="4202967"/>
            <a:ext cx="11360700" cy="1734300"/>
          </a:xfrm>
          <a:prstGeom prst="rect">
            <a:avLst/>
          </a:prstGeom>
        </p:spPr>
        <p:txBody>
          <a:bodyPr anchorCtr="0" anchor="t" bIns="121900" lIns="121900" spcFirstLastPara="1" rIns="121900" wrap="square" tIns="121900">
            <a:noAutofit/>
          </a:bodyPr>
          <a:lstStyle>
            <a:lvl1pPr indent="-381000" lvl="0" marL="457200" rtl="0" algn="ctr">
              <a:spcBef>
                <a:spcPts val="0"/>
              </a:spcBef>
              <a:spcAft>
                <a:spcPts val="0"/>
              </a:spcAft>
              <a:buSzPts val="2400"/>
              <a:buChar char="●"/>
              <a:defRPr/>
            </a:lvl1pPr>
            <a:lvl2pPr indent="-349250" lvl="1" marL="914400" rtl="0" algn="ctr">
              <a:spcBef>
                <a:spcPts val="2100"/>
              </a:spcBef>
              <a:spcAft>
                <a:spcPts val="0"/>
              </a:spcAft>
              <a:buSzPts val="1900"/>
              <a:buChar char="○"/>
              <a:defRPr/>
            </a:lvl2pPr>
            <a:lvl3pPr indent="-349250" lvl="2" marL="1371600" rtl="0" algn="ctr">
              <a:spcBef>
                <a:spcPts val="2100"/>
              </a:spcBef>
              <a:spcAft>
                <a:spcPts val="0"/>
              </a:spcAft>
              <a:buSzPts val="1900"/>
              <a:buChar char="■"/>
              <a:defRPr/>
            </a:lvl3pPr>
            <a:lvl4pPr indent="-349250" lvl="3" marL="1828800" rtl="0" algn="ctr">
              <a:spcBef>
                <a:spcPts val="2100"/>
              </a:spcBef>
              <a:spcAft>
                <a:spcPts val="0"/>
              </a:spcAft>
              <a:buSzPts val="1900"/>
              <a:buChar char="●"/>
              <a:defRPr/>
            </a:lvl4pPr>
            <a:lvl5pPr indent="-349250" lvl="4" marL="2286000" rtl="0" algn="ctr">
              <a:spcBef>
                <a:spcPts val="2100"/>
              </a:spcBef>
              <a:spcAft>
                <a:spcPts val="0"/>
              </a:spcAft>
              <a:buSzPts val="1900"/>
              <a:buChar char="○"/>
              <a:defRPr/>
            </a:lvl5pPr>
            <a:lvl6pPr indent="-349250" lvl="5" marL="2743200" rtl="0" algn="ctr">
              <a:spcBef>
                <a:spcPts val="2100"/>
              </a:spcBef>
              <a:spcAft>
                <a:spcPts val="0"/>
              </a:spcAft>
              <a:buSzPts val="1900"/>
              <a:buChar char="■"/>
              <a:defRPr/>
            </a:lvl6pPr>
            <a:lvl7pPr indent="-349250" lvl="6" marL="3200400" rtl="0" algn="ctr">
              <a:spcBef>
                <a:spcPts val="2100"/>
              </a:spcBef>
              <a:spcAft>
                <a:spcPts val="0"/>
              </a:spcAft>
              <a:buSzPts val="1900"/>
              <a:buChar char="●"/>
              <a:defRPr/>
            </a:lvl7pPr>
            <a:lvl8pPr indent="-349250" lvl="7" marL="3657600" rtl="0" algn="ctr">
              <a:spcBef>
                <a:spcPts val="2100"/>
              </a:spcBef>
              <a:spcAft>
                <a:spcPts val="0"/>
              </a:spcAft>
              <a:buSzPts val="1900"/>
              <a:buChar char="○"/>
              <a:defRPr/>
            </a:lvl8pPr>
            <a:lvl9pPr indent="-349250" lvl="8" marL="4114800" rtl="0" algn="ctr">
              <a:spcBef>
                <a:spcPts val="2100"/>
              </a:spcBef>
              <a:spcAft>
                <a:spcPts val="2100"/>
              </a:spcAft>
              <a:buSzPts val="1900"/>
              <a:buChar char="■"/>
              <a:defRPr/>
            </a:lvl9pPr>
          </a:lstStyle>
          <a:p/>
        </p:txBody>
      </p:sp>
      <p:sp>
        <p:nvSpPr>
          <p:cNvPr id="123" name="Google Shape;123;p23"/>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4" name="Shape 124"/>
        <p:cNvGrpSpPr/>
        <p:nvPr/>
      </p:nvGrpSpPr>
      <p:grpSpPr>
        <a:xfrm>
          <a:off x="0" y="0"/>
          <a:ext cx="0" cy="0"/>
          <a:chOff x="0" y="0"/>
          <a:chExt cx="0" cy="0"/>
        </a:xfrm>
      </p:grpSpPr>
      <p:sp>
        <p:nvSpPr>
          <p:cNvPr id="125" name="Google Shape;125;p24"/>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5" name="Shape 55"/>
        <p:cNvGrpSpPr/>
        <p:nvPr/>
      </p:nvGrpSpPr>
      <p:grpSpPr>
        <a:xfrm>
          <a:off x="0" y="0"/>
          <a:ext cx="0" cy="0"/>
          <a:chOff x="0" y="0"/>
          <a:chExt cx="0" cy="0"/>
        </a:xfrm>
      </p:grpSpPr>
      <p:sp>
        <p:nvSpPr>
          <p:cNvPr id="56" name="Google Shape;56;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8" name="Google Shape;58;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9" name="Google Shape;59;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2" name="Shape 62"/>
        <p:cNvGrpSpPr/>
        <p:nvPr/>
      </p:nvGrpSpPr>
      <p:grpSpPr>
        <a:xfrm>
          <a:off x="0" y="0"/>
          <a:ext cx="0" cy="0"/>
          <a:chOff x="0" y="0"/>
          <a:chExt cx="0" cy="0"/>
        </a:xfrm>
      </p:grpSpPr>
      <p:sp>
        <p:nvSpPr>
          <p:cNvPr id="63" name="Google Shape;63;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1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 name="Google Shape;65;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6" name="Google Shape;66;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11" name="Google Shape;11;p1"/>
          <p:cNvPicPr preferRelativeResize="0"/>
          <p:nvPr/>
        </p:nvPicPr>
        <p:blipFill rotWithShape="1">
          <a:blip r:embed="rId1">
            <a:alphaModFix/>
          </a:blip>
          <a:srcRect b="0" l="0" r="0" t="0"/>
          <a:stretch/>
        </p:blipFill>
        <p:spPr>
          <a:xfrm>
            <a:off x="217890" y="246703"/>
            <a:ext cx="2913028" cy="1578921"/>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81" name="Shape 81"/>
        <p:cNvGrpSpPr/>
        <p:nvPr/>
      </p:nvGrpSpPr>
      <p:grpSpPr>
        <a:xfrm>
          <a:off x="0" y="0"/>
          <a:ext cx="0" cy="0"/>
          <a:chOff x="0" y="0"/>
          <a:chExt cx="0" cy="0"/>
        </a:xfrm>
      </p:grpSpPr>
      <p:sp>
        <p:nvSpPr>
          <p:cNvPr id="82" name="Google Shape;82;p13"/>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rtl="0">
              <a:spcBef>
                <a:spcPts val="0"/>
              </a:spcBef>
              <a:spcAft>
                <a:spcPts val="0"/>
              </a:spcAft>
              <a:buClr>
                <a:schemeClr val="dk1"/>
              </a:buClr>
              <a:buSzPts val="3700"/>
              <a:buNone/>
              <a:defRPr sz="3700">
                <a:solidFill>
                  <a:schemeClr val="dk1"/>
                </a:solidFill>
              </a:defRPr>
            </a:lvl1pPr>
            <a:lvl2pPr lvl="1" rtl="0">
              <a:spcBef>
                <a:spcPts val="0"/>
              </a:spcBef>
              <a:spcAft>
                <a:spcPts val="0"/>
              </a:spcAft>
              <a:buClr>
                <a:schemeClr val="dk1"/>
              </a:buClr>
              <a:buSzPts val="3700"/>
              <a:buNone/>
              <a:defRPr sz="3700">
                <a:solidFill>
                  <a:schemeClr val="dk1"/>
                </a:solidFill>
              </a:defRPr>
            </a:lvl2pPr>
            <a:lvl3pPr lvl="2" rtl="0">
              <a:spcBef>
                <a:spcPts val="0"/>
              </a:spcBef>
              <a:spcAft>
                <a:spcPts val="0"/>
              </a:spcAft>
              <a:buClr>
                <a:schemeClr val="dk1"/>
              </a:buClr>
              <a:buSzPts val="3700"/>
              <a:buNone/>
              <a:defRPr sz="3700">
                <a:solidFill>
                  <a:schemeClr val="dk1"/>
                </a:solidFill>
              </a:defRPr>
            </a:lvl3pPr>
            <a:lvl4pPr lvl="3" rtl="0">
              <a:spcBef>
                <a:spcPts val="0"/>
              </a:spcBef>
              <a:spcAft>
                <a:spcPts val="0"/>
              </a:spcAft>
              <a:buClr>
                <a:schemeClr val="dk1"/>
              </a:buClr>
              <a:buSzPts val="3700"/>
              <a:buNone/>
              <a:defRPr sz="3700">
                <a:solidFill>
                  <a:schemeClr val="dk1"/>
                </a:solidFill>
              </a:defRPr>
            </a:lvl4pPr>
            <a:lvl5pPr lvl="4" rtl="0">
              <a:spcBef>
                <a:spcPts val="0"/>
              </a:spcBef>
              <a:spcAft>
                <a:spcPts val="0"/>
              </a:spcAft>
              <a:buClr>
                <a:schemeClr val="dk1"/>
              </a:buClr>
              <a:buSzPts val="3700"/>
              <a:buNone/>
              <a:defRPr sz="3700">
                <a:solidFill>
                  <a:schemeClr val="dk1"/>
                </a:solidFill>
              </a:defRPr>
            </a:lvl5pPr>
            <a:lvl6pPr lvl="5" rtl="0">
              <a:spcBef>
                <a:spcPts val="0"/>
              </a:spcBef>
              <a:spcAft>
                <a:spcPts val="0"/>
              </a:spcAft>
              <a:buClr>
                <a:schemeClr val="dk1"/>
              </a:buClr>
              <a:buSzPts val="3700"/>
              <a:buNone/>
              <a:defRPr sz="3700">
                <a:solidFill>
                  <a:schemeClr val="dk1"/>
                </a:solidFill>
              </a:defRPr>
            </a:lvl6pPr>
            <a:lvl7pPr lvl="6" rtl="0">
              <a:spcBef>
                <a:spcPts val="0"/>
              </a:spcBef>
              <a:spcAft>
                <a:spcPts val="0"/>
              </a:spcAft>
              <a:buClr>
                <a:schemeClr val="dk1"/>
              </a:buClr>
              <a:buSzPts val="3700"/>
              <a:buNone/>
              <a:defRPr sz="3700">
                <a:solidFill>
                  <a:schemeClr val="dk1"/>
                </a:solidFill>
              </a:defRPr>
            </a:lvl7pPr>
            <a:lvl8pPr lvl="7" rtl="0">
              <a:spcBef>
                <a:spcPts val="0"/>
              </a:spcBef>
              <a:spcAft>
                <a:spcPts val="0"/>
              </a:spcAft>
              <a:buClr>
                <a:schemeClr val="dk1"/>
              </a:buClr>
              <a:buSzPts val="3700"/>
              <a:buNone/>
              <a:defRPr sz="3700">
                <a:solidFill>
                  <a:schemeClr val="dk1"/>
                </a:solidFill>
              </a:defRPr>
            </a:lvl8pPr>
            <a:lvl9pPr lvl="8" rtl="0">
              <a:spcBef>
                <a:spcPts val="0"/>
              </a:spcBef>
              <a:spcAft>
                <a:spcPts val="0"/>
              </a:spcAft>
              <a:buClr>
                <a:schemeClr val="dk1"/>
              </a:buClr>
              <a:buSzPts val="3700"/>
              <a:buNone/>
              <a:defRPr sz="3700">
                <a:solidFill>
                  <a:schemeClr val="dk1"/>
                </a:solidFill>
              </a:defRPr>
            </a:lvl9pPr>
          </a:lstStyle>
          <a:p/>
        </p:txBody>
      </p:sp>
      <p:sp>
        <p:nvSpPr>
          <p:cNvPr id="83" name="Google Shape;83;p13"/>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81000" lvl="0" marL="457200" rtl="0">
              <a:lnSpc>
                <a:spcPct val="115000"/>
              </a:lnSpc>
              <a:spcBef>
                <a:spcPts val="0"/>
              </a:spcBef>
              <a:spcAft>
                <a:spcPts val="0"/>
              </a:spcAft>
              <a:buClr>
                <a:schemeClr val="dk2"/>
              </a:buClr>
              <a:buSzPts val="2400"/>
              <a:buChar char="●"/>
              <a:defRPr sz="2400">
                <a:solidFill>
                  <a:schemeClr val="dk2"/>
                </a:solidFill>
              </a:defRPr>
            </a:lvl1pPr>
            <a:lvl2pPr indent="-349250" lvl="1" marL="914400" rtl="0">
              <a:lnSpc>
                <a:spcPct val="115000"/>
              </a:lnSpc>
              <a:spcBef>
                <a:spcPts val="2100"/>
              </a:spcBef>
              <a:spcAft>
                <a:spcPts val="0"/>
              </a:spcAft>
              <a:buClr>
                <a:schemeClr val="dk2"/>
              </a:buClr>
              <a:buSzPts val="1900"/>
              <a:buChar char="○"/>
              <a:defRPr sz="1900">
                <a:solidFill>
                  <a:schemeClr val="dk2"/>
                </a:solidFill>
              </a:defRPr>
            </a:lvl2pPr>
            <a:lvl3pPr indent="-349250" lvl="2" marL="1371600" rtl="0">
              <a:lnSpc>
                <a:spcPct val="115000"/>
              </a:lnSpc>
              <a:spcBef>
                <a:spcPts val="2100"/>
              </a:spcBef>
              <a:spcAft>
                <a:spcPts val="0"/>
              </a:spcAft>
              <a:buClr>
                <a:schemeClr val="dk2"/>
              </a:buClr>
              <a:buSzPts val="1900"/>
              <a:buChar char="■"/>
              <a:defRPr sz="1900">
                <a:solidFill>
                  <a:schemeClr val="dk2"/>
                </a:solidFill>
              </a:defRPr>
            </a:lvl3pPr>
            <a:lvl4pPr indent="-349250" lvl="3" marL="1828800" rtl="0">
              <a:lnSpc>
                <a:spcPct val="115000"/>
              </a:lnSpc>
              <a:spcBef>
                <a:spcPts val="2100"/>
              </a:spcBef>
              <a:spcAft>
                <a:spcPts val="0"/>
              </a:spcAft>
              <a:buClr>
                <a:schemeClr val="dk2"/>
              </a:buClr>
              <a:buSzPts val="1900"/>
              <a:buChar char="●"/>
              <a:defRPr sz="1900">
                <a:solidFill>
                  <a:schemeClr val="dk2"/>
                </a:solidFill>
              </a:defRPr>
            </a:lvl4pPr>
            <a:lvl5pPr indent="-349250" lvl="4" marL="2286000" rtl="0">
              <a:lnSpc>
                <a:spcPct val="115000"/>
              </a:lnSpc>
              <a:spcBef>
                <a:spcPts val="2100"/>
              </a:spcBef>
              <a:spcAft>
                <a:spcPts val="0"/>
              </a:spcAft>
              <a:buClr>
                <a:schemeClr val="dk2"/>
              </a:buClr>
              <a:buSzPts val="1900"/>
              <a:buChar char="○"/>
              <a:defRPr sz="1900">
                <a:solidFill>
                  <a:schemeClr val="dk2"/>
                </a:solidFill>
              </a:defRPr>
            </a:lvl5pPr>
            <a:lvl6pPr indent="-349250" lvl="5" marL="2743200" rtl="0">
              <a:lnSpc>
                <a:spcPct val="115000"/>
              </a:lnSpc>
              <a:spcBef>
                <a:spcPts val="2100"/>
              </a:spcBef>
              <a:spcAft>
                <a:spcPts val="0"/>
              </a:spcAft>
              <a:buClr>
                <a:schemeClr val="dk2"/>
              </a:buClr>
              <a:buSzPts val="1900"/>
              <a:buChar char="■"/>
              <a:defRPr sz="1900">
                <a:solidFill>
                  <a:schemeClr val="dk2"/>
                </a:solidFill>
              </a:defRPr>
            </a:lvl6pPr>
            <a:lvl7pPr indent="-349250" lvl="6" marL="3200400" rtl="0">
              <a:lnSpc>
                <a:spcPct val="115000"/>
              </a:lnSpc>
              <a:spcBef>
                <a:spcPts val="2100"/>
              </a:spcBef>
              <a:spcAft>
                <a:spcPts val="0"/>
              </a:spcAft>
              <a:buClr>
                <a:schemeClr val="dk2"/>
              </a:buClr>
              <a:buSzPts val="1900"/>
              <a:buChar char="●"/>
              <a:defRPr sz="1900">
                <a:solidFill>
                  <a:schemeClr val="dk2"/>
                </a:solidFill>
              </a:defRPr>
            </a:lvl7pPr>
            <a:lvl8pPr indent="-349250" lvl="7" marL="3657600" rtl="0">
              <a:lnSpc>
                <a:spcPct val="115000"/>
              </a:lnSpc>
              <a:spcBef>
                <a:spcPts val="2100"/>
              </a:spcBef>
              <a:spcAft>
                <a:spcPts val="0"/>
              </a:spcAft>
              <a:buClr>
                <a:schemeClr val="dk2"/>
              </a:buClr>
              <a:buSzPts val="1900"/>
              <a:buChar char="○"/>
              <a:defRPr sz="1900">
                <a:solidFill>
                  <a:schemeClr val="dk2"/>
                </a:solidFill>
              </a:defRPr>
            </a:lvl8pPr>
            <a:lvl9pPr indent="-349250" lvl="8" marL="4114800" rtl="0">
              <a:lnSpc>
                <a:spcPct val="115000"/>
              </a:lnSpc>
              <a:spcBef>
                <a:spcPts val="2100"/>
              </a:spcBef>
              <a:spcAft>
                <a:spcPts val="2100"/>
              </a:spcAft>
              <a:buClr>
                <a:schemeClr val="dk2"/>
              </a:buClr>
              <a:buSzPts val="1900"/>
              <a:buChar char="■"/>
              <a:defRPr sz="1900">
                <a:solidFill>
                  <a:schemeClr val="dk2"/>
                </a:solidFill>
              </a:defRPr>
            </a:lvl9pPr>
          </a:lstStyle>
          <a:p/>
        </p:txBody>
      </p:sp>
      <p:sp>
        <p:nvSpPr>
          <p:cNvPr id="84" name="Google Shape;84;p13"/>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rtl="0" algn="r">
              <a:buNone/>
              <a:defRPr sz="1300">
                <a:solidFill>
                  <a:schemeClr val="dk2"/>
                </a:solidFill>
              </a:defRPr>
            </a:lvl1pPr>
            <a:lvl2pPr lvl="1" rtl="0" algn="r">
              <a:buNone/>
              <a:defRPr sz="1300">
                <a:solidFill>
                  <a:schemeClr val="dk2"/>
                </a:solidFill>
              </a:defRPr>
            </a:lvl2pPr>
            <a:lvl3pPr lvl="2" rtl="0" algn="r">
              <a:buNone/>
              <a:defRPr sz="1300">
                <a:solidFill>
                  <a:schemeClr val="dk2"/>
                </a:solidFill>
              </a:defRPr>
            </a:lvl3pPr>
            <a:lvl4pPr lvl="3" rtl="0" algn="r">
              <a:buNone/>
              <a:defRPr sz="1300">
                <a:solidFill>
                  <a:schemeClr val="dk2"/>
                </a:solidFill>
              </a:defRPr>
            </a:lvl4pPr>
            <a:lvl5pPr lvl="4" rtl="0" algn="r">
              <a:buNone/>
              <a:defRPr sz="1300">
                <a:solidFill>
                  <a:schemeClr val="dk2"/>
                </a:solidFill>
              </a:defRPr>
            </a:lvl5pPr>
            <a:lvl6pPr lvl="5" rtl="0" algn="r">
              <a:buNone/>
              <a:defRPr sz="1300">
                <a:solidFill>
                  <a:schemeClr val="dk2"/>
                </a:solidFill>
              </a:defRPr>
            </a:lvl6pPr>
            <a:lvl7pPr lvl="6" rtl="0" algn="r">
              <a:buNone/>
              <a:defRPr sz="1300">
                <a:solidFill>
                  <a:schemeClr val="dk2"/>
                </a:solidFill>
              </a:defRPr>
            </a:lvl7pPr>
            <a:lvl8pPr lvl="7" rtl="0" algn="r">
              <a:buNone/>
              <a:defRPr sz="1300">
                <a:solidFill>
                  <a:schemeClr val="dk2"/>
                </a:solidFill>
              </a:defRPr>
            </a:lvl8pPr>
            <a:lvl9pPr lvl="8" rtl="0" algn="r">
              <a:buNone/>
              <a:defRPr sz="13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hyperlink" Target="http://www.youtube.com/watch?v=19VrrOAum04" TargetMode="External"/><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1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2.xml"/><Relationship Id="rId3" Type="http://schemas.openxmlformats.org/officeDocument/2006/relationships/image" Target="../media/image21.png"/><Relationship Id="rId4" Type="http://schemas.openxmlformats.org/officeDocument/2006/relationships/image" Target="../media/image23.png"/><Relationship Id="rId5" Type="http://schemas.openxmlformats.org/officeDocument/2006/relationships/hyperlink" Target="http://dontchangethislink.peardeckmagic.zone?eyJ0eXBlIjoibXVsdGlwbGVDaG9pY2UiLCJkcmFnZ2FibGVzIjpbeyJpZCI6ImRyYWdnYWJsZTAiLCJ0eXBlIjoiaWNvbiIsImljb24iOnsiaWQiOiJkZWZhdWx0LWNpcmNsZSJ9LCJjb2xvciI6IiNENTFEMjgifV0sImRyYWdnYWJsZVNpemUiOjEyLjU1LCJlbWJlZGRhYmxlVXJsIjoiaHR0cHM6Ly8iLCJhbnN3ZXJzIjpbIkhpZ2ggU2Nob29sIEJpb2xvZ3kvQVAgQmlvbG9neSIsIk1pZGRsZSBTY2hvb2wiLCJIaWdoIFNjaG9vbCBDaGVtaXN0cnkgb3IgUGh5c2ljcyJdfQ==pearId=magic-pear-shape-identifier" TargetMode="External"/><Relationship Id="rId6" Type="http://schemas.openxmlformats.org/officeDocument/2006/relationships/image" Target="../media/image12.png"/><Relationship Id="rId7" Type="http://schemas.openxmlformats.org/officeDocument/2006/relationships/hyperlink" Target="http://dontchangethislink.peardeckmagic.zone?eyJ0eXBlIjoiZ29vZ2xlLXNsaWRlcy1hZGRvbi1yZXNwb25zZS1mb290ZXIiLCJsYXN0RWRpdGVkQnkiOiIxMTc3MzcwMDAwNTcyOTk1MDQyMzUiLCJwcmVzZW50YXRpb25JZCI6IjFTNk5QcXVsNXpSaGtPOGpqUG9QNHZ6UUtwZDJLVXhEVk9zcVJWQmpTQ2VFIiwiY29udGVudElkIjoiY3VzdG9tLXJlc3BvbnNlLW11bHRpcGxlQ2hvaWNlIiwic2xpZGVJZCI6IlNMSURFU19BUEkxNzQzNTc4MjQzXzAiLCJjb250ZW50SW5zdGFuY2VJZCI6IjFTNk5QcXVsNXpSaGtPOGpqUG9QNHZ6UUtwZDJLVXhEVk9zcVJWQmpTQ2VFLzBhZGFlZTE1LWI5MTItNDg4Zi1iMjkxLTEzNWNlNmRkZjZlMSJ9pearId=magic-pear-metadata-identifier"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50.jpg"/><Relationship Id="rId4" Type="http://schemas.openxmlformats.org/officeDocument/2006/relationships/image" Target="../media/image48.jpg"/><Relationship Id="rId5" Type="http://schemas.openxmlformats.org/officeDocument/2006/relationships/image" Target="../media/image47.jpg"/><Relationship Id="rId6" Type="http://schemas.openxmlformats.org/officeDocument/2006/relationships/image" Target="../media/image39.png"/><Relationship Id="rId7" Type="http://schemas.openxmlformats.org/officeDocument/2006/relationships/image" Target="../media/image3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9.png"/><Relationship Id="rId4" Type="http://schemas.openxmlformats.org/officeDocument/2006/relationships/image" Target="../media/image16.png"/><Relationship Id="rId5" Type="http://schemas.openxmlformats.org/officeDocument/2006/relationships/hyperlink" Target="http://dontchangethislink.peardeckmagic.zone?eyJ0eXBlIjoiZHJhZ2dhYmxlIiwiZHJhZ2dhYmxlcyI6W3siaWQiOiJkcmFnZ2FibGUwIiwidHlwZSI6Imljb24iLCJpY29uIjp7ImlkIjoiZGVmYXVsdC1jaXJjbGUifSwiY29sb3IiOiIjRDUxRDI4In1dLCJkcmFnZ2FibGVTaXplIjoxMi42LCJlbWJlZGRhYmxlVXJsIjoiaHR0cHM6Ly8iLCJhbnN3ZXJzIjpbXX0=pearId=magic-pear-shape-identifier" TargetMode="External"/><Relationship Id="rId6" Type="http://schemas.openxmlformats.org/officeDocument/2006/relationships/image" Target="../media/image15.png"/><Relationship Id="rId7" Type="http://schemas.openxmlformats.org/officeDocument/2006/relationships/hyperlink" Target="http://dontchangethislink.peardeckmagic.zone?eyJ0eXBlIjoiZ29vZ2xlLXNsaWRlcy1hZGRvbi1yZXNwb25zZS1mb290ZXIiLCJsYXN0RWRpdGVkQnkiOiIxMTc3MzcwMDAwNTcyOTk1MDQyMzUiLCJwcmVzZW50YXRpb25JZCI6IjFTNk5QcXVsNXpSaGtPOGpqUG9QNHZ6UUtwZDJLVXhEVk9zcVJWQmpTQ2VFIiwiY29udGVudElkIjoiY3VzdG9tLXJlc3BvbnNlLWRyYWdnYWJsZSIsInNsaWRlSWQiOiJwNiIsImNvbnRlbnRJbnN0YW5jZUlkIjoiMVM2TlBxdWw1elJoa084ampQb1A0dnpRS3BkMktVeERWT3NxUlZCalNDZUUvNGNlMzdkNjAtZjJhMS00N2JlLTg4OGYtYzM3M2M0MWVmMTc4In0=pearId=magic-pear-metadata-identifier"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8.xml"/><Relationship Id="rId3"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9.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55.png"/><Relationship Id="rId4" Type="http://schemas.openxmlformats.org/officeDocument/2006/relationships/hyperlink" Target="http://drive.google.com/file/d/1m64dC2Un-uerAslH-2oxcM7xqQ-_3bdx/view" TargetMode="External"/><Relationship Id="rId5" Type="http://schemas.openxmlformats.org/officeDocument/2006/relationships/image" Target="../media/image24.jpg"/><Relationship Id="rId6" Type="http://schemas.openxmlformats.org/officeDocument/2006/relationships/hyperlink" Target="http://drive.google.com/file/d/1WYlmcvn93LVEMNVdj53pEiC4exGSv6LA/view" TargetMode="External"/><Relationship Id="rId7" Type="http://schemas.openxmlformats.org/officeDocument/2006/relationships/image" Target="../media/image2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6.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drive.google.com/file/d/1JDeNSkbCYQnTva9TnM6_JmJDDyLAIyo6/view" TargetMode="Externa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56.png"/><Relationship Id="rId4" Type="http://schemas.openxmlformats.org/officeDocument/2006/relationships/hyperlink" Target="http://dontchangethislink.peardeckmagic.zone?eyJ0eXBlIjoiZHJhZ2dhYmxlIiwiZHJhZ2dhYmxlcyI6W3siaWQiOiJkcmFnZ2FibGUwIiwidHlwZSI6Imljb24iLCJpY29uIjp7ImlkIjoiZGVmYXVsdC1jaXJjbGUifSwiY29sb3IiOiIjRDUxRDI4In1dLCJkcmFnZ2FibGVTaXplIjoxMi42LCJlbWJlZGRhYmxlVXJsIjoiaHR0cHM6Ly8iLCJhbnN3ZXJzIjpbXX0=pearId=magic-pear-shape-identifier" TargetMode="External"/><Relationship Id="rId5" Type="http://schemas.openxmlformats.org/officeDocument/2006/relationships/image" Target="../media/image15.png"/><Relationship Id="rId6" Type="http://schemas.openxmlformats.org/officeDocument/2006/relationships/hyperlink" Target="http://dontchangethislink.peardeckmagic.zone?eyJ0eXBlIjoiZ29vZ2xlLXNsaWRlcy1hZGRvbi1yZXNwb25zZS1mb290ZXIiLCJsYXN0RWRpdGVkQnkiOiIxMTc3MzcwMDAwNTcyOTk1MDQyMzUiLCJwcmVzZW50YXRpb25JZCI6IjFTNk5QcXVsNXpSaGtPOGpqUG9QNHZ6UUtwZDJLVXhEVk9zcVJWQmpTQ2VFIiwiY29udGVudElkIjoiY3VzdG9tLXJlc3BvbnNlLWRyYWdnYWJsZSIsInNsaWRlSWQiOiJnOGM4MmYxNmQ5Yl8wXzAiLCJjb250ZW50SW5zdGFuY2VJZCI6IjFTNk5QcXVsNXpSaGtPOGpqUG9QNHZ6UUtwZDJLVXhEVk9zcVJWQmpTQ2VFLzIwMGViZGI3LWIyNDUtNDIzOC05ZDI2LTA3OWNjZDU0ZjM0NyJ9pearId=magic-pear-metadata-identifier"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8.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5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hyperlink" Target="http://drive.google.com/file/d/1R1x0tKFj8Ip7PJ9suN9zda8prDgH5nhJ/view" TargetMode="Externa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drive.google.com/file/d/1T6au-lxHxnXZKLBBJVjoIFF2ejwdI0c7/view" TargetMode="External"/><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30.jpg"/><Relationship Id="rId4" Type="http://schemas.openxmlformats.org/officeDocument/2006/relationships/image" Target="../media/image52.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hyperlink" Target="http://drive.google.com/file/d/1fWF-PFs4lYerXMDLEGWuDLzSdb9j4ulX/view" TargetMode="Externa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hyperlink" Target="http://drive.google.com/file/d/1BrHejUy4_2zkZ1iOmh10quCE8-KFD9V4/view" TargetMode="External"/><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54.png"/><Relationship Id="rId4" Type="http://schemas.openxmlformats.org/officeDocument/2006/relationships/hyperlink" Target="http://dontchangethislink.peardeckmagic.zone?eyJ0eXBlIjoiZnJlZWhhbmREcmF3aW5nIiwiZHJhZ2dhYmxlcyI6W3siaWQiOiJkcmFnZ2FibGUwIiwidHlwZSI6Imljb24iLCJpY29uIjp7ImlkIjoiZGVmYXVsdC1jaXJjbGUifSwiY29sb3IiOiIjRDUxRDI4In1dLCJkcmFnZ2FibGVTaXplIjoxMi41NSwiZW1iZWRkYWJsZVVybCI6Imh0dHBzOi8vIiwiYW5zd2VycyI6W119pearId=magic-pear-shape-identifier" TargetMode="External"/><Relationship Id="rId5" Type="http://schemas.openxmlformats.org/officeDocument/2006/relationships/image" Target="../media/image31.png"/><Relationship Id="rId6" Type="http://schemas.openxmlformats.org/officeDocument/2006/relationships/hyperlink" Target="http://dontchangethislink.peardeckmagic.zone?eyJ0eXBlIjoiZ29vZ2xlLXNsaWRlcy1hZGRvbi1yZXNwb25zZS1mb290ZXIiLCJsYXN0RWRpdGVkQnkiOiIxMTc3MzcwMDAwNTcyOTk1MDQyMzUiLCJwcmVzZW50YXRpb25JZCI6IjFTNk5QcXVsNXpSaGtPOGpqUG9QNHZ6UUtwZDJLVXhEVk9zcVJWQmpTQ2VFIiwiY29udGVudElkIjoiY3VzdG9tLXJlc3BvbnNlLWZyZWVoYW5kRHJhd2luZyIsInNsaWRlSWQiOiJwNyIsImNvbnRlbnRJbnN0YW5jZUlkIjoiMVM2TlBxdWw1elJoa084ampQb1A0dnpRS3BkMktVeERWT3NxUlZCalNDZUUvNzJmY2I2ODEtZTc3MC00ZjRhLTgyNzMtNGFkNzQ0NTEzMWU3In0=pearId=magic-pear-metadata-identifier"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3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32.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4.xml"/><Relationship Id="rId3" Type="http://schemas.openxmlformats.org/officeDocument/2006/relationships/hyperlink" Target="http://drive.google.com/file/d/10TpYwtsdfgWJMxSuLrXQRI2LednJgAUD/view" TargetMode="External"/><Relationship Id="rId4" Type="http://schemas.openxmlformats.org/officeDocument/2006/relationships/image" Target="../media/image33.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hyperlink" Target="http://drive.google.com/file/d/12N5gQTppQiyiGT7W-kwNdUyPEj5nLJSs/view" TargetMode="External"/><Relationship Id="rId4" Type="http://schemas.openxmlformats.org/officeDocument/2006/relationships/image" Target="../media/image36.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6.xml"/><Relationship Id="rId3" Type="http://schemas.openxmlformats.org/officeDocument/2006/relationships/image" Target="../media/image4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7.xml"/><Relationship Id="rId3" Type="http://schemas.openxmlformats.org/officeDocument/2006/relationships/image" Target="../media/image37.gif"/><Relationship Id="rId4" Type="http://schemas.openxmlformats.org/officeDocument/2006/relationships/image" Target="../media/image3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8.xml"/><Relationship Id="rId3" Type="http://schemas.openxmlformats.org/officeDocument/2006/relationships/image" Target="../media/image4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9.xml"/><Relationship Id="rId3" Type="http://schemas.openxmlformats.org/officeDocument/2006/relationships/image" Target="../media/image4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5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hyperlink" Target="http://www.youtube.com/watch?v=6f1jW9WCpU0" TargetMode="External"/><Relationship Id="rId4" Type="http://schemas.openxmlformats.org/officeDocument/2006/relationships/image" Target="../media/image40.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4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5"/>
          <p:cNvSpPr txBox="1"/>
          <p:nvPr>
            <p:ph type="ctrTitle"/>
          </p:nvPr>
        </p:nvSpPr>
        <p:spPr>
          <a:xfrm>
            <a:off x="3108175" y="1430375"/>
            <a:ext cx="8329200" cy="1031700"/>
          </a:xfrm>
          <a:prstGeom prst="rect">
            <a:avLst/>
          </a:prstGeom>
          <a:noFill/>
          <a:ln>
            <a:noFill/>
          </a:ln>
        </p:spPr>
        <p:txBody>
          <a:bodyPr anchorCtr="0" anchor="b" bIns="45700" lIns="91425" spcFirstLastPara="1" rIns="91425" wrap="square" tIns="45700">
            <a:noAutofit/>
          </a:bodyPr>
          <a:lstStyle/>
          <a:p>
            <a:pPr indent="0" lvl="0" marL="0" rtl="0" algn="ctr">
              <a:lnSpc>
                <a:spcPct val="115000"/>
              </a:lnSpc>
              <a:spcBef>
                <a:spcPts val="1200"/>
              </a:spcBef>
              <a:spcAft>
                <a:spcPts val="0"/>
              </a:spcAft>
              <a:buClr>
                <a:schemeClr val="dk1"/>
              </a:buClr>
              <a:buSzPts val="1100"/>
              <a:buFont typeface="Arial"/>
              <a:buNone/>
            </a:pPr>
            <a:r>
              <a:rPr b="1" lang="en-US">
                <a:solidFill>
                  <a:srgbClr val="0070C0"/>
                </a:solidFill>
              </a:rPr>
              <a:t>        </a:t>
            </a:r>
            <a:endParaRPr b="1">
              <a:solidFill>
                <a:srgbClr val="0070C0"/>
              </a:solidFill>
            </a:endParaRPr>
          </a:p>
          <a:p>
            <a:pPr indent="0" lvl="0" marL="0" rtl="0" algn="l">
              <a:lnSpc>
                <a:spcPct val="115000"/>
              </a:lnSpc>
              <a:spcBef>
                <a:spcPts val="1200"/>
              </a:spcBef>
              <a:spcAft>
                <a:spcPts val="0"/>
              </a:spcAft>
              <a:buClr>
                <a:schemeClr val="dk1"/>
              </a:buClr>
              <a:buSzPts val="1100"/>
              <a:buFont typeface="Arial"/>
              <a:buNone/>
            </a:pPr>
            <a:r>
              <a:t/>
            </a:r>
            <a:endParaRPr b="1" sz="3400">
              <a:solidFill>
                <a:srgbClr val="0070C0"/>
              </a:solidFill>
            </a:endParaRPr>
          </a:p>
          <a:p>
            <a:pPr indent="0" lvl="0" marL="0" rtl="0" algn="l">
              <a:lnSpc>
                <a:spcPct val="115000"/>
              </a:lnSpc>
              <a:spcBef>
                <a:spcPts val="1200"/>
              </a:spcBef>
              <a:spcAft>
                <a:spcPts val="1200"/>
              </a:spcAft>
              <a:buClr>
                <a:schemeClr val="dk1"/>
              </a:buClr>
              <a:buSzPts val="1100"/>
              <a:buFont typeface="Arial"/>
              <a:buNone/>
            </a:pPr>
            <a:r>
              <a:rPr b="1" lang="en-US" sz="3200">
                <a:solidFill>
                  <a:srgbClr val="0070C0"/>
                </a:solidFill>
              </a:rPr>
              <a:t>Transcription, Translation, &amp; Sickle Cell Anemia</a:t>
            </a:r>
            <a:endParaRPr b="1" sz="5800">
              <a:solidFill>
                <a:srgbClr val="0070C0"/>
              </a:solidFill>
            </a:endParaRPr>
          </a:p>
        </p:txBody>
      </p:sp>
      <p:pic>
        <p:nvPicPr>
          <p:cNvPr id="131" name="Google Shape;131;p25"/>
          <p:cNvPicPr preferRelativeResize="0"/>
          <p:nvPr/>
        </p:nvPicPr>
        <p:blipFill rotWithShape="1">
          <a:blip r:embed="rId3">
            <a:alphaModFix/>
          </a:blip>
          <a:srcRect b="4001" l="2771" r="0" t="8830"/>
          <a:stretch/>
        </p:blipFill>
        <p:spPr>
          <a:xfrm>
            <a:off x="2015294" y="2518175"/>
            <a:ext cx="7880980" cy="4045324"/>
          </a:xfrm>
          <a:prstGeom prst="rect">
            <a:avLst/>
          </a:prstGeom>
          <a:noFill/>
          <a:ln>
            <a:noFill/>
          </a:ln>
        </p:spPr>
      </p:pic>
      <p:sp>
        <p:nvSpPr>
          <p:cNvPr id="132" name="Google Shape;132;p25"/>
          <p:cNvSpPr txBox="1"/>
          <p:nvPr/>
        </p:nvSpPr>
        <p:spPr>
          <a:xfrm>
            <a:off x="3433525" y="225575"/>
            <a:ext cx="7678500" cy="1148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1200"/>
              </a:spcBef>
              <a:spcAft>
                <a:spcPts val="1200"/>
              </a:spcAft>
              <a:buClr>
                <a:schemeClr val="dk1"/>
              </a:buClr>
              <a:buSzPts val="1100"/>
              <a:buFont typeface="Arial"/>
              <a:buNone/>
            </a:pPr>
            <a:r>
              <a:rPr b="1" lang="en-US" sz="6000">
                <a:solidFill>
                  <a:srgbClr val="0070C0"/>
                </a:solidFill>
                <a:latin typeface="Calibri"/>
                <a:ea typeface="Calibri"/>
                <a:cs typeface="Calibri"/>
                <a:sym typeface="Calibri"/>
              </a:rPr>
              <a:t>A Tale of Two Sisters: </a:t>
            </a:r>
            <a:endParaRPr>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34"/>
          <p:cNvSpPr txBox="1"/>
          <p:nvPr>
            <p:ph type="title"/>
          </p:nvPr>
        </p:nvSpPr>
        <p:spPr>
          <a:xfrm>
            <a:off x="1155025" y="118700"/>
            <a:ext cx="10515600" cy="1325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Meet Helen Obando   </a:t>
            </a:r>
            <a:endParaRPr/>
          </a:p>
        </p:txBody>
      </p:sp>
      <p:sp>
        <p:nvSpPr>
          <p:cNvPr id="195" name="Google Shape;195;p34"/>
          <p:cNvSpPr txBox="1"/>
          <p:nvPr/>
        </p:nvSpPr>
        <p:spPr>
          <a:xfrm>
            <a:off x="1885675" y="6194425"/>
            <a:ext cx="9058800" cy="351600"/>
          </a:xfrm>
          <a:prstGeom prst="rect">
            <a:avLst/>
          </a:prstGeom>
          <a:noFill/>
          <a:ln>
            <a:noFill/>
          </a:ln>
        </p:spPr>
        <p:txBody>
          <a:bodyPr anchorCtr="0" anchor="t" bIns="91425" lIns="91425" spcFirstLastPara="1" rIns="91425" wrap="square" tIns="91425">
            <a:noAutofit/>
          </a:bodyPr>
          <a:lstStyle/>
          <a:p>
            <a:pPr indent="0" lvl="0" marL="355600" rtl="0" algn="l">
              <a:lnSpc>
                <a:spcPct val="115000"/>
              </a:lnSpc>
              <a:spcBef>
                <a:spcPts val="1500"/>
              </a:spcBef>
              <a:spcAft>
                <a:spcPts val="0"/>
              </a:spcAft>
              <a:buClr>
                <a:schemeClr val="dk1"/>
              </a:buClr>
              <a:buSzPts val="1100"/>
              <a:buFont typeface="Arial"/>
              <a:buNone/>
            </a:pPr>
            <a:r>
              <a:rPr lang="en-US" sz="1100">
                <a:solidFill>
                  <a:schemeClr val="dk1"/>
                </a:solidFill>
              </a:rPr>
              <a:t>Kolata, G. (2020, January 10). A Teenager's Breakthrough Gene Therapy for Sickle Cell Disease. Retrieved July 27, 2020, from https://www.nytimes.com/2020/01/10/the-weekly/sickle-cell-dna-reset.html</a:t>
            </a:r>
            <a:endParaRPr sz="1100">
              <a:solidFill>
                <a:schemeClr val="dk1"/>
              </a:solidFill>
            </a:endParaRPr>
          </a:p>
          <a:p>
            <a:pPr indent="0" lvl="0" marL="0" rtl="0" algn="l">
              <a:spcBef>
                <a:spcPts val="1500"/>
              </a:spcBef>
              <a:spcAft>
                <a:spcPts val="0"/>
              </a:spcAft>
              <a:buNone/>
            </a:pPr>
            <a:r>
              <a:t/>
            </a:r>
            <a:endParaRPr>
              <a:latin typeface="Calibri"/>
              <a:ea typeface="Calibri"/>
              <a:cs typeface="Calibri"/>
              <a:sym typeface="Calibri"/>
            </a:endParaRPr>
          </a:p>
        </p:txBody>
      </p:sp>
      <p:pic>
        <p:nvPicPr>
          <p:cNvPr descr="Meet Helen Obando, a shy 16-year-old who likes to dance when her body isn’t ravaged by the debilitating symptoms of sickle cell disease. The genetic blood disorder can cause strokes, organ damage and intense pain that can feel like glass running through her veins. &#10;&#10;After a lifetime of pain and potential permanent damage to her body, Helen had the opportunity to receive a breakthrough experimental treatment at Boston Children’s Hospital that would make her the youngest person in the U.S. to have her DNA reset in an attempt to treat her sickle cell disease. &#10;&#10;THE WEEKLY follows Helen and her family as they navigate a world of hospital visits, and uncertainty, in pursuit of what they hope could be a cure.&#10;&#10;Episode 21 of 30&#10;&#10;Full episode coming to you on 2 July 2020. &#10;&#10;------&#10;Visit www.iwonder.com to sign up for your 30-day free trial and watch full episodes of THE WEEKLY." id="196" name="Google Shape;196;p34" title="The Weekly: My Blood | Trailer | iwonder.com">
            <a:hlinkClick r:id="rId3"/>
          </p:cNvPr>
          <p:cNvPicPr preferRelativeResize="0"/>
          <p:nvPr/>
        </p:nvPicPr>
        <p:blipFill>
          <a:blip r:embed="rId4">
            <a:alphaModFix/>
          </a:blip>
          <a:stretch>
            <a:fillRect/>
          </a:stretch>
        </p:blipFill>
        <p:spPr>
          <a:xfrm>
            <a:off x="2998475" y="1241375"/>
            <a:ext cx="6828700" cy="51215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1000"/>
                                        <p:tgtEl>
                                          <p:spTgt spid="1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5"/>
          <p:cNvSpPr txBox="1"/>
          <p:nvPr>
            <p:ph type="title"/>
          </p:nvPr>
        </p:nvSpPr>
        <p:spPr>
          <a:xfrm>
            <a:off x="1295400" y="212725"/>
            <a:ext cx="10515600" cy="13257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0070C0"/>
              </a:buClr>
              <a:buSzPts val="4800"/>
              <a:buFont typeface="Calibri"/>
              <a:buNone/>
            </a:pPr>
            <a:r>
              <a:rPr lang="en-US" sz="4800">
                <a:solidFill>
                  <a:srgbClr val="0070C0"/>
                </a:solidFill>
              </a:rPr>
              <a:t>Workshop Learning Goals</a:t>
            </a:r>
            <a:endParaRPr sz="4800">
              <a:solidFill>
                <a:srgbClr val="0070C0"/>
              </a:solidFill>
            </a:endParaRPr>
          </a:p>
          <a:p>
            <a:pPr indent="0" lvl="0" marL="0" rtl="0" algn="ctr">
              <a:lnSpc>
                <a:spcPct val="90000"/>
              </a:lnSpc>
              <a:spcBef>
                <a:spcPts val="0"/>
              </a:spcBef>
              <a:spcAft>
                <a:spcPts val="0"/>
              </a:spcAft>
              <a:buClr>
                <a:srgbClr val="0070C0"/>
              </a:buClr>
              <a:buSzPts val="4800"/>
              <a:buFont typeface="Calibri"/>
              <a:buNone/>
            </a:pPr>
            <a:r>
              <a:t/>
            </a:r>
            <a:endParaRPr sz="4800">
              <a:solidFill>
                <a:srgbClr val="0070C0"/>
              </a:solidFill>
            </a:endParaRPr>
          </a:p>
        </p:txBody>
      </p:sp>
      <p:sp>
        <p:nvSpPr>
          <p:cNvPr id="202" name="Google Shape;202;p35"/>
          <p:cNvSpPr txBox="1"/>
          <p:nvPr>
            <p:ph idx="1" type="body"/>
          </p:nvPr>
        </p:nvSpPr>
        <p:spPr>
          <a:xfrm>
            <a:off x="838200" y="1825625"/>
            <a:ext cx="65652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b="1" lang="en-US" sz="3000"/>
              <a:t>Educators attending this workshop will:</a:t>
            </a:r>
            <a:endParaRPr b="1" sz="3000"/>
          </a:p>
          <a:p>
            <a:pPr indent="-342900" lvl="0" marL="457200" rtl="0" algn="l">
              <a:spcBef>
                <a:spcPts val="1000"/>
              </a:spcBef>
              <a:spcAft>
                <a:spcPts val="0"/>
              </a:spcAft>
              <a:buSzPts val="1800"/>
              <a:buChar char="•"/>
            </a:pPr>
            <a:r>
              <a:rPr lang="en-US"/>
              <a:t>Utilize a model for the flow of genetic information that supports both the NGSS student learning outcomes of three dimensional lesson.</a:t>
            </a:r>
            <a:endParaRPr/>
          </a:p>
          <a:p>
            <a:pPr indent="-342900" lvl="0" marL="457200" rtl="0" algn="l">
              <a:spcBef>
                <a:spcPts val="0"/>
              </a:spcBef>
              <a:spcAft>
                <a:spcPts val="0"/>
              </a:spcAft>
              <a:buSzPts val="1800"/>
              <a:buChar char="•"/>
            </a:pPr>
            <a:r>
              <a:rPr lang="en-US"/>
              <a:t>Learn how to create hands-on, interactive community virtually to teach biomolecular concepts. </a:t>
            </a:r>
            <a:endParaRPr/>
          </a:p>
          <a:p>
            <a:pPr indent="-342900" lvl="0" marL="457200" rtl="0" algn="l">
              <a:spcBef>
                <a:spcPts val="0"/>
              </a:spcBef>
              <a:spcAft>
                <a:spcPts val="0"/>
              </a:spcAft>
              <a:buSzPts val="1800"/>
              <a:buChar char="•"/>
            </a:pPr>
            <a:r>
              <a:rPr lang="en-US"/>
              <a:t>Learn something new and interesting for your own professional development.</a:t>
            </a:r>
            <a:endParaRPr/>
          </a:p>
          <a:p>
            <a:pPr indent="0" lvl="0" marL="457200" rtl="0" algn="l">
              <a:spcBef>
                <a:spcPts val="1000"/>
              </a:spcBef>
              <a:spcAft>
                <a:spcPts val="0"/>
              </a:spcAft>
              <a:buNone/>
            </a:pPr>
            <a:r>
              <a:t/>
            </a:r>
            <a:endParaRPr/>
          </a:p>
          <a:p>
            <a:pPr indent="0" lvl="0" marL="0" rtl="0" algn="l">
              <a:spcBef>
                <a:spcPts val="1000"/>
              </a:spcBef>
              <a:spcAft>
                <a:spcPts val="0"/>
              </a:spcAft>
              <a:buNone/>
            </a:pPr>
            <a:r>
              <a:t/>
            </a:r>
            <a:endParaRPr/>
          </a:p>
        </p:txBody>
      </p:sp>
      <p:pic>
        <p:nvPicPr>
          <p:cNvPr id="203" name="Google Shape;203;p35"/>
          <p:cNvPicPr preferRelativeResize="0"/>
          <p:nvPr/>
        </p:nvPicPr>
        <p:blipFill>
          <a:blip r:embed="rId3">
            <a:alphaModFix/>
          </a:blip>
          <a:stretch>
            <a:fillRect/>
          </a:stretch>
        </p:blipFill>
        <p:spPr>
          <a:xfrm>
            <a:off x="7650851" y="1145650"/>
            <a:ext cx="4118325" cy="548874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BCD"/>
        </a:solidFill>
      </p:bgPr>
    </p:bg>
    <p:spTree>
      <p:nvGrpSpPr>
        <p:cNvPr id="207" name="Shape 207"/>
        <p:cNvGrpSpPr/>
        <p:nvPr/>
      </p:nvGrpSpPr>
      <p:grpSpPr>
        <a:xfrm>
          <a:off x="0" y="0"/>
          <a:ext cx="0" cy="0"/>
          <a:chOff x="0" y="0"/>
          <a:chExt cx="0" cy="0"/>
        </a:xfrm>
      </p:grpSpPr>
      <p:pic>
        <p:nvPicPr>
          <p:cNvPr id="208" name="Google Shape;208;p36"/>
          <p:cNvPicPr preferRelativeResize="0"/>
          <p:nvPr/>
        </p:nvPicPr>
        <p:blipFill rotWithShape="1">
          <a:blip r:embed="rId3">
            <a:alphaModFix/>
          </a:blip>
          <a:srcRect b="0" l="89" r="99" t="0"/>
          <a:stretch/>
        </p:blipFill>
        <p:spPr>
          <a:xfrm>
            <a:off x="8609334" y="2193900"/>
            <a:ext cx="2786367" cy="4664099"/>
          </a:xfrm>
          <a:prstGeom prst="rect">
            <a:avLst/>
          </a:prstGeom>
          <a:noFill/>
          <a:ln>
            <a:noFill/>
          </a:ln>
        </p:spPr>
      </p:pic>
      <p:pic>
        <p:nvPicPr>
          <p:cNvPr id="209" name="Google Shape;209;p36"/>
          <p:cNvPicPr preferRelativeResize="0"/>
          <p:nvPr/>
        </p:nvPicPr>
        <p:blipFill>
          <a:blip r:embed="rId4">
            <a:alphaModFix/>
          </a:blip>
          <a:stretch>
            <a:fillRect/>
          </a:stretch>
        </p:blipFill>
        <p:spPr>
          <a:xfrm flipH="1">
            <a:off x="813232" y="550852"/>
            <a:ext cx="8158869" cy="5173146"/>
          </a:xfrm>
          <a:prstGeom prst="rect">
            <a:avLst/>
          </a:prstGeom>
          <a:noFill/>
          <a:ln>
            <a:noFill/>
          </a:ln>
        </p:spPr>
      </p:pic>
      <p:sp>
        <p:nvSpPr>
          <p:cNvPr id="210" name="Google Shape;210;p36"/>
          <p:cNvSpPr txBox="1"/>
          <p:nvPr/>
        </p:nvSpPr>
        <p:spPr>
          <a:xfrm>
            <a:off x="1236550" y="1879700"/>
            <a:ext cx="5989800" cy="19659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500"/>
              <a:buFont typeface="Arial"/>
              <a:buNone/>
            </a:pPr>
            <a:r>
              <a:rPr lang="en-US" sz="4800">
                <a:solidFill>
                  <a:srgbClr val="0A3534"/>
                </a:solidFill>
                <a:latin typeface="Proxima Nova Semibold"/>
                <a:ea typeface="Proxima Nova Semibold"/>
                <a:cs typeface="Proxima Nova Semibold"/>
                <a:sym typeface="Proxima Nova Semibold"/>
              </a:rPr>
              <a:t>What do you teach?</a:t>
            </a:r>
            <a:endParaRPr sz="4800">
              <a:solidFill>
                <a:srgbClr val="0A3534"/>
              </a:solidFill>
              <a:latin typeface="Proxima Nova Semibold"/>
              <a:ea typeface="Proxima Nova Semibold"/>
              <a:cs typeface="Proxima Nova Semibold"/>
              <a:sym typeface="Proxima Nova Semibold"/>
            </a:endParaRPr>
          </a:p>
        </p:txBody>
      </p:sp>
      <p:pic>
        <p:nvPicPr>
          <p:cNvPr id="211" name="Google Shape;211;p36">
            <a:hlinkClick r:id="rId5"/>
          </p:cNvPr>
          <p:cNvPicPr preferRelativeResize="0"/>
          <p:nvPr/>
        </p:nvPicPr>
        <p:blipFill>
          <a:blip r:embed="rId6">
            <a:alphaModFix/>
          </a:blip>
          <a:stretch>
            <a:fillRect/>
          </a:stretch>
        </p:blipFill>
        <p:spPr>
          <a:xfrm>
            <a:off x="0" y="5905500"/>
            <a:ext cx="12192000" cy="952500"/>
          </a:xfrm>
          <a:prstGeom prst="rect">
            <a:avLst/>
          </a:prstGeom>
          <a:noFill/>
          <a:ln>
            <a:noFill/>
          </a:ln>
        </p:spPr>
      </p:pic>
      <p:sp>
        <p:nvSpPr>
          <p:cNvPr id="212" name="Google Shape;212;p36">
            <a:hlinkClick r:id="rId7"/>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7"/>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					Why Model?</a:t>
            </a:r>
            <a:endParaRPr/>
          </a:p>
        </p:txBody>
      </p:sp>
      <p:pic>
        <p:nvPicPr>
          <p:cNvPr id="218" name="Google Shape;218;p37"/>
          <p:cNvPicPr preferRelativeResize="0"/>
          <p:nvPr/>
        </p:nvPicPr>
        <p:blipFill>
          <a:blip r:embed="rId3">
            <a:alphaModFix/>
          </a:blip>
          <a:stretch>
            <a:fillRect/>
          </a:stretch>
        </p:blipFill>
        <p:spPr>
          <a:xfrm>
            <a:off x="110600" y="1791801"/>
            <a:ext cx="3447875" cy="2585898"/>
          </a:xfrm>
          <a:prstGeom prst="rect">
            <a:avLst/>
          </a:prstGeom>
          <a:noFill/>
          <a:ln>
            <a:noFill/>
          </a:ln>
        </p:spPr>
      </p:pic>
      <p:pic>
        <p:nvPicPr>
          <p:cNvPr id="219" name="Google Shape;219;p37"/>
          <p:cNvPicPr preferRelativeResize="0"/>
          <p:nvPr/>
        </p:nvPicPr>
        <p:blipFill>
          <a:blip r:embed="rId4">
            <a:alphaModFix/>
          </a:blip>
          <a:stretch>
            <a:fillRect/>
          </a:stretch>
        </p:blipFill>
        <p:spPr>
          <a:xfrm>
            <a:off x="3558475" y="1791788"/>
            <a:ext cx="3447875" cy="2585914"/>
          </a:xfrm>
          <a:prstGeom prst="rect">
            <a:avLst/>
          </a:prstGeom>
          <a:noFill/>
          <a:ln>
            <a:noFill/>
          </a:ln>
        </p:spPr>
      </p:pic>
      <p:pic>
        <p:nvPicPr>
          <p:cNvPr id="220" name="Google Shape;220;p37"/>
          <p:cNvPicPr preferRelativeResize="0"/>
          <p:nvPr/>
        </p:nvPicPr>
        <p:blipFill>
          <a:blip r:embed="rId5">
            <a:alphaModFix/>
          </a:blip>
          <a:stretch>
            <a:fillRect/>
          </a:stretch>
        </p:blipFill>
        <p:spPr>
          <a:xfrm rot="-5400000">
            <a:off x="572151" y="4456299"/>
            <a:ext cx="2240774" cy="2285527"/>
          </a:xfrm>
          <a:prstGeom prst="rect">
            <a:avLst/>
          </a:prstGeom>
          <a:noFill/>
          <a:ln>
            <a:noFill/>
          </a:ln>
        </p:spPr>
      </p:pic>
      <p:pic>
        <p:nvPicPr>
          <p:cNvPr id="221" name="Google Shape;221;p37"/>
          <p:cNvPicPr preferRelativeResize="0"/>
          <p:nvPr/>
        </p:nvPicPr>
        <p:blipFill>
          <a:blip r:embed="rId6">
            <a:alphaModFix/>
          </a:blip>
          <a:stretch>
            <a:fillRect/>
          </a:stretch>
        </p:blipFill>
        <p:spPr>
          <a:xfrm>
            <a:off x="3558470" y="4478676"/>
            <a:ext cx="3147254" cy="2341751"/>
          </a:xfrm>
          <a:prstGeom prst="rect">
            <a:avLst/>
          </a:prstGeom>
          <a:noFill/>
          <a:ln>
            <a:noFill/>
          </a:ln>
        </p:spPr>
      </p:pic>
      <p:pic>
        <p:nvPicPr>
          <p:cNvPr id="222" name="Google Shape;222;p37"/>
          <p:cNvPicPr preferRelativeResize="0"/>
          <p:nvPr/>
        </p:nvPicPr>
        <p:blipFill rotWithShape="1">
          <a:blip r:embed="rId7">
            <a:alphaModFix/>
          </a:blip>
          <a:srcRect b="5011" l="0" r="11182" t="7522"/>
          <a:stretch/>
        </p:blipFill>
        <p:spPr>
          <a:xfrm>
            <a:off x="7215575" y="604600"/>
            <a:ext cx="4568525" cy="599840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8"/>
          <p:cNvSpPr txBox="1"/>
          <p:nvPr/>
        </p:nvSpPr>
        <p:spPr>
          <a:xfrm>
            <a:off x="254950" y="280425"/>
            <a:ext cx="30000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00">
                <a:solidFill>
                  <a:srgbClr val="333333"/>
                </a:solidFill>
                <a:highlight>
                  <a:srgbClr val="FFFFFF"/>
                </a:highlight>
              </a:rPr>
              <a:t> </a:t>
            </a:r>
            <a:endParaRPr/>
          </a:p>
        </p:txBody>
      </p:sp>
      <p:graphicFrame>
        <p:nvGraphicFramePr>
          <p:cNvPr id="228" name="Google Shape;228;p38"/>
          <p:cNvGraphicFramePr/>
          <p:nvPr/>
        </p:nvGraphicFramePr>
        <p:xfrm>
          <a:off x="405213" y="1987450"/>
          <a:ext cx="3000000" cy="3000000"/>
        </p:xfrm>
        <a:graphic>
          <a:graphicData uri="http://schemas.openxmlformats.org/drawingml/2006/table">
            <a:tbl>
              <a:tblPr bandRow="1" firstCol="1" firstRow="1">
                <a:noFill/>
                <a:tableStyleId>{75109C09-52F2-42F0-AB47-F85BFBD0D050}</a:tableStyleId>
              </a:tblPr>
              <a:tblGrid>
                <a:gridCol w="4307600"/>
                <a:gridCol w="2430450"/>
                <a:gridCol w="4643525"/>
              </a:tblGrid>
              <a:tr h="457200">
                <a:tc>
                  <a:txBody>
                    <a:bodyPr/>
                    <a:lstStyle/>
                    <a:p>
                      <a:pPr indent="0" lvl="0" marL="0" rtl="0" algn="ctr">
                        <a:lnSpc>
                          <a:spcPct val="107000"/>
                        </a:lnSpc>
                        <a:spcBef>
                          <a:spcPts val="0"/>
                        </a:spcBef>
                        <a:spcAft>
                          <a:spcPts val="0"/>
                        </a:spcAft>
                        <a:buNone/>
                      </a:pPr>
                      <a:r>
                        <a:rPr lang="en-US" sz="2400">
                          <a:latin typeface="Century Gothic"/>
                          <a:ea typeface="Century Gothic"/>
                          <a:cs typeface="Century Gothic"/>
                          <a:sym typeface="Century Gothic"/>
                        </a:rPr>
                        <a:t>PBS</a:t>
                      </a:r>
                      <a:endParaRPr sz="2400">
                        <a:latin typeface="Calibri"/>
                        <a:ea typeface="Calibri"/>
                        <a:cs typeface="Calibri"/>
                        <a:sym typeface="Calibri"/>
                      </a:endParaRPr>
                    </a:p>
                  </a:txBody>
                  <a:tcPr marT="0" marB="0" marR="63500" marL="6350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DA8FF"/>
                    </a:solidFill>
                  </a:tcPr>
                </a:tc>
                <a:tc>
                  <a:txBody>
                    <a:bodyPr/>
                    <a:lstStyle/>
                    <a:p>
                      <a:pPr indent="0" lvl="0" marL="0" rtl="0" algn="ctr">
                        <a:lnSpc>
                          <a:spcPct val="107000"/>
                        </a:lnSpc>
                        <a:spcBef>
                          <a:spcPts val="0"/>
                        </a:spcBef>
                        <a:spcAft>
                          <a:spcPts val="0"/>
                        </a:spcAft>
                        <a:buNone/>
                      </a:pPr>
                      <a:r>
                        <a:rPr lang="en-US" sz="2400">
                          <a:latin typeface="Century Gothic"/>
                          <a:ea typeface="Century Gothic"/>
                          <a:cs typeface="Century Gothic"/>
                          <a:sym typeface="Century Gothic"/>
                        </a:rPr>
                        <a:t>HBS</a:t>
                      </a:r>
                      <a:endParaRPr sz="2400">
                        <a:latin typeface="Calibri"/>
                        <a:ea typeface="Calibri"/>
                        <a:cs typeface="Calibri"/>
                        <a:sym typeface="Calibri"/>
                      </a:endParaRPr>
                    </a:p>
                  </a:txBody>
                  <a:tcPr marT="0" marB="0" marR="63500" marL="6350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8000"/>
                    </a:solidFill>
                  </a:tcPr>
                </a:tc>
                <a:tc>
                  <a:txBody>
                    <a:bodyPr/>
                    <a:lstStyle/>
                    <a:p>
                      <a:pPr indent="0" lvl="0" marL="0" rtl="0" algn="ctr">
                        <a:lnSpc>
                          <a:spcPct val="107000"/>
                        </a:lnSpc>
                        <a:spcBef>
                          <a:spcPts val="0"/>
                        </a:spcBef>
                        <a:spcAft>
                          <a:spcPts val="0"/>
                        </a:spcAft>
                        <a:buNone/>
                      </a:pPr>
                      <a:r>
                        <a:rPr lang="en-US" sz="2400">
                          <a:latin typeface="Century Gothic"/>
                          <a:ea typeface="Century Gothic"/>
                          <a:cs typeface="Century Gothic"/>
                          <a:sym typeface="Century Gothic"/>
                        </a:rPr>
                        <a:t>MI</a:t>
                      </a:r>
                      <a:endParaRPr sz="2400">
                        <a:latin typeface="Calibri"/>
                        <a:ea typeface="Calibri"/>
                        <a:cs typeface="Calibri"/>
                        <a:sym typeface="Calibri"/>
                      </a:endParaRPr>
                    </a:p>
                  </a:txBody>
                  <a:tcPr marT="0" marB="0" marR="63500" marL="6350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6600"/>
                    </a:solidFill>
                  </a:tcPr>
                </a:tc>
              </a:tr>
              <a:tr h="203200">
                <a:tc>
                  <a:txBody>
                    <a:bodyPr/>
                    <a:lstStyle/>
                    <a:p>
                      <a:pPr indent="0" lvl="0" marL="0" rtl="0" algn="l">
                        <a:lnSpc>
                          <a:spcPct val="115000"/>
                        </a:lnSpc>
                        <a:spcBef>
                          <a:spcPts val="0"/>
                        </a:spcBef>
                        <a:spcAft>
                          <a:spcPts val="0"/>
                        </a:spcAft>
                        <a:buNone/>
                      </a:pPr>
                      <a:r>
                        <a:rPr lang="en-US" sz="1100"/>
                        <a:t>KS 9.1.1 Describe the structure and function of nucleic acids and the relationship among genes, alleles, chromosomes, proteins, and traits. </a:t>
                      </a:r>
                      <a:endParaRPr sz="1100"/>
                    </a:p>
                    <a:p>
                      <a:pPr indent="0" lvl="0" marL="0" rtl="0" algn="l">
                        <a:lnSpc>
                          <a:spcPct val="115000"/>
                        </a:lnSpc>
                        <a:spcBef>
                          <a:spcPts val="0"/>
                        </a:spcBef>
                        <a:spcAft>
                          <a:spcPts val="0"/>
                        </a:spcAft>
                        <a:buNone/>
                      </a:pPr>
                      <a:r>
                        <a:rPr lang="en-US" sz="1100"/>
                        <a:t>Lessons: PBS 1.1, 2.2</a:t>
                      </a:r>
                      <a:endParaRPr b="1" sz="1600">
                        <a:latin typeface="Calibri"/>
                        <a:ea typeface="Calibri"/>
                        <a:cs typeface="Calibri"/>
                        <a:sym typeface="Calibri"/>
                      </a:endParaRPr>
                    </a:p>
                  </a:txBody>
                  <a:tcPr marT="0" marB="0" marR="63500" marL="6350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6DDE7"/>
                    </a:solidFill>
                  </a:tcPr>
                </a:tc>
                <a:tc>
                  <a:txBody>
                    <a:bodyPr/>
                    <a:lstStyle/>
                    <a:p>
                      <a:pPr indent="0" lvl="0" marL="0" rtl="0" algn="l">
                        <a:lnSpc>
                          <a:spcPct val="115000"/>
                        </a:lnSpc>
                        <a:spcBef>
                          <a:spcPts val="0"/>
                        </a:spcBef>
                        <a:spcAft>
                          <a:spcPts val="0"/>
                        </a:spcAft>
                        <a:buNone/>
                      </a:pPr>
                      <a:r>
                        <a:rPr lang="en-US" sz="1100"/>
                        <a:t>KS7.1.1 Explain the structure and function of DNA.</a:t>
                      </a:r>
                      <a:endParaRPr sz="1100"/>
                    </a:p>
                    <a:p>
                      <a:pPr indent="0" lvl="0" marL="0" rtl="0" algn="l">
                        <a:lnSpc>
                          <a:spcPct val="107000"/>
                        </a:lnSpc>
                        <a:spcBef>
                          <a:spcPts val="0"/>
                        </a:spcBef>
                        <a:spcAft>
                          <a:spcPts val="0"/>
                        </a:spcAft>
                        <a:buNone/>
                      </a:pPr>
                      <a:r>
                        <a:t/>
                      </a:r>
                      <a:endParaRPr b="1" sz="1600"/>
                    </a:p>
                  </a:txBody>
                  <a:tcPr marT="0" marB="0" marR="63500" marL="6350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FF99"/>
                    </a:solidFill>
                  </a:tcPr>
                </a:tc>
                <a:tc>
                  <a:txBody>
                    <a:bodyPr/>
                    <a:lstStyle/>
                    <a:p>
                      <a:pPr indent="0" lvl="0" marL="0" rtl="0" algn="l">
                        <a:lnSpc>
                          <a:spcPct val="115000"/>
                        </a:lnSpc>
                        <a:spcBef>
                          <a:spcPts val="0"/>
                        </a:spcBef>
                        <a:spcAft>
                          <a:spcPts val="0"/>
                        </a:spcAft>
                        <a:buNone/>
                      </a:pPr>
                      <a:r>
                        <a:rPr lang="en-US" sz="1100"/>
                        <a:t>KS9.2.1 Explain how molecular tools, such as ligase and restriction enzymes, are used to cut and paste DNA from different sources. </a:t>
                      </a:r>
                      <a:endParaRPr sz="1100"/>
                    </a:p>
                    <a:p>
                      <a:pPr indent="0" lvl="0" marL="0" rtl="0" algn="l">
                        <a:lnSpc>
                          <a:spcPct val="107000"/>
                        </a:lnSpc>
                        <a:spcBef>
                          <a:spcPts val="0"/>
                        </a:spcBef>
                        <a:spcAft>
                          <a:spcPts val="0"/>
                        </a:spcAft>
                        <a:buNone/>
                      </a:pPr>
                      <a:r>
                        <a:t/>
                      </a:r>
                      <a:endParaRPr b="1" sz="1600"/>
                    </a:p>
                  </a:txBody>
                  <a:tcPr marT="0" marB="0" marR="63500" marL="6350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CC99"/>
                    </a:solidFill>
                  </a:tcPr>
                </a:tc>
              </a:tr>
              <a:tr h="203200">
                <a:tc>
                  <a:txBody>
                    <a:bodyPr/>
                    <a:lstStyle/>
                    <a:p>
                      <a:pPr indent="0" lvl="0" marL="0" rtl="0" algn="l">
                        <a:lnSpc>
                          <a:spcPct val="115000"/>
                        </a:lnSpc>
                        <a:spcBef>
                          <a:spcPts val="0"/>
                        </a:spcBef>
                        <a:spcAft>
                          <a:spcPts val="0"/>
                        </a:spcAft>
                        <a:buNone/>
                      </a:pPr>
                      <a:r>
                        <a:rPr lang="en-US" sz="1100"/>
                        <a:t>KS 9.1.2 Explain how the order and chemical properties of amino acids influence a protein’s structure and function, PBS 2.2</a:t>
                      </a:r>
                      <a:endParaRPr sz="1100"/>
                    </a:p>
                    <a:p>
                      <a:pPr indent="0" lvl="0" marL="0" rtl="0" algn="l">
                        <a:lnSpc>
                          <a:spcPct val="107000"/>
                        </a:lnSpc>
                        <a:spcBef>
                          <a:spcPts val="0"/>
                        </a:spcBef>
                        <a:spcAft>
                          <a:spcPts val="0"/>
                        </a:spcAft>
                        <a:buNone/>
                      </a:pPr>
                      <a:r>
                        <a:t/>
                      </a:r>
                      <a:endParaRPr sz="1600"/>
                    </a:p>
                  </a:txBody>
                  <a:tcPr marT="0" marB="0" marR="63500" marL="6350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6DDE7"/>
                    </a:solidFill>
                  </a:tcPr>
                </a:tc>
                <a:tc>
                  <a:txBody>
                    <a:bodyPr/>
                    <a:lstStyle/>
                    <a:p>
                      <a:pPr indent="0" lvl="0" marL="0" rtl="0" algn="l">
                        <a:lnSpc>
                          <a:spcPct val="115000"/>
                        </a:lnSpc>
                        <a:spcBef>
                          <a:spcPts val="0"/>
                        </a:spcBef>
                        <a:spcAft>
                          <a:spcPts val="0"/>
                        </a:spcAft>
                        <a:buNone/>
                      </a:pPr>
                      <a:r>
                        <a:rPr lang="en-US" sz="1100"/>
                        <a:t> KS7.1.2 Explain the action and use of restriction enzymes. </a:t>
                      </a:r>
                      <a:endParaRPr sz="1100"/>
                    </a:p>
                    <a:p>
                      <a:pPr indent="0" lvl="0" marL="0" rtl="0" algn="l">
                        <a:lnSpc>
                          <a:spcPct val="107000"/>
                        </a:lnSpc>
                        <a:spcBef>
                          <a:spcPts val="0"/>
                        </a:spcBef>
                        <a:spcAft>
                          <a:spcPts val="0"/>
                        </a:spcAft>
                        <a:buNone/>
                      </a:pPr>
                      <a:r>
                        <a:t/>
                      </a:r>
                      <a:endParaRPr b="1" sz="1600">
                        <a:latin typeface="Calibri"/>
                        <a:ea typeface="Calibri"/>
                        <a:cs typeface="Calibri"/>
                        <a:sym typeface="Calibri"/>
                      </a:endParaRPr>
                    </a:p>
                  </a:txBody>
                  <a:tcPr marT="0" marB="0" marR="63500" marL="6350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FF99"/>
                    </a:solidFill>
                  </a:tcPr>
                </a:tc>
                <a:tc>
                  <a:txBody>
                    <a:bodyPr/>
                    <a:lstStyle/>
                    <a:p>
                      <a:pPr indent="0" lvl="0" marL="0" rtl="0" algn="l">
                        <a:lnSpc>
                          <a:spcPct val="115000"/>
                        </a:lnSpc>
                        <a:spcBef>
                          <a:spcPts val="0"/>
                        </a:spcBef>
                        <a:spcAft>
                          <a:spcPts val="0"/>
                        </a:spcAft>
                        <a:buNone/>
                      </a:pPr>
                      <a:r>
                        <a:rPr lang="en-US" sz="1100"/>
                        <a:t>KS9.2.2 Identify which restriction enzyme to use for a given situation.</a:t>
                      </a:r>
                      <a:endParaRPr sz="1100"/>
                    </a:p>
                  </a:txBody>
                  <a:tcPr marT="0" marB="0" marR="63500" marL="6350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CC99"/>
                    </a:solidFill>
                  </a:tcPr>
                </a:tc>
              </a:tr>
              <a:tr h="203200">
                <a:tc>
                  <a:txBody>
                    <a:bodyPr/>
                    <a:lstStyle/>
                    <a:p>
                      <a:pPr indent="0" lvl="0" marL="0" rtl="0" algn="l">
                        <a:lnSpc>
                          <a:spcPct val="115000"/>
                        </a:lnSpc>
                        <a:spcBef>
                          <a:spcPts val="0"/>
                        </a:spcBef>
                        <a:spcAft>
                          <a:spcPts val="0"/>
                        </a:spcAft>
                        <a:buNone/>
                      </a:pPr>
                      <a:r>
                        <a:rPr lang="en-US" sz="1100"/>
                        <a:t>KS 9.1.3 Describe the processes of DNA replication and protein synthesis. PBS 2.2 </a:t>
                      </a:r>
                      <a:endParaRPr sz="1100"/>
                    </a:p>
                  </a:txBody>
                  <a:tcPr marT="0" marB="0" marR="63500" marL="6350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6DDE7"/>
                    </a:solidFill>
                  </a:tcPr>
                </a:tc>
                <a:tc>
                  <a:txBody>
                    <a:bodyPr/>
                    <a:lstStyle/>
                    <a:p>
                      <a:pPr indent="0" lvl="0" marL="0" rtl="0" algn="l">
                        <a:lnSpc>
                          <a:spcPct val="115000"/>
                        </a:lnSpc>
                        <a:spcBef>
                          <a:spcPts val="0"/>
                        </a:spcBef>
                        <a:spcAft>
                          <a:spcPts val="0"/>
                        </a:spcAft>
                        <a:buNone/>
                      </a:pPr>
                      <a:r>
                        <a:rPr lang="en-US" sz="1100"/>
                        <a:t>KS7.1.3 Describe how gel electrophoresis can be used to examine DNA differences between individuals. </a:t>
                      </a:r>
                      <a:endParaRPr sz="1100"/>
                    </a:p>
                    <a:p>
                      <a:pPr indent="0" lvl="0" marL="0" rtl="0" algn="l">
                        <a:lnSpc>
                          <a:spcPct val="107000"/>
                        </a:lnSpc>
                        <a:spcBef>
                          <a:spcPts val="0"/>
                        </a:spcBef>
                        <a:spcAft>
                          <a:spcPts val="0"/>
                        </a:spcAft>
                        <a:buNone/>
                      </a:pPr>
                      <a:r>
                        <a:t/>
                      </a:r>
                      <a:endParaRPr b="1" sz="1600">
                        <a:latin typeface="Calibri"/>
                        <a:ea typeface="Calibri"/>
                        <a:cs typeface="Calibri"/>
                        <a:sym typeface="Calibri"/>
                      </a:endParaRPr>
                    </a:p>
                  </a:txBody>
                  <a:tcPr marT="0" marB="0" marR="63500" marL="6350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FF99"/>
                    </a:solidFill>
                  </a:tcPr>
                </a:tc>
                <a:tc>
                  <a:txBody>
                    <a:bodyPr/>
                    <a:lstStyle/>
                    <a:p>
                      <a:pPr indent="0" lvl="0" marL="0" rtl="0" algn="l">
                        <a:lnSpc>
                          <a:spcPct val="115000"/>
                        </a:lnSpc>
                        <a:spcBef>
                          <a:spcPts val="0"/>
                        </a:spcBef>
                        <a:spcAft>
                          <a:spcPts val="0"/>
                        </a:spcAft>
                        <a:buNone/>
                      </a:pPr>
                      <a:r>
                        <a:rPr lang="en-US" sz="1100"/>
                        <a:t>KS 9.4.1 Identify single base- pair differences in DNA through laboratory techniques, such as DNA extraction, PCR, and restriction analysis. </a:t>
                      </a:r>
                      <a:endParaRPr b="1" sz="1600">
                        <a:latin typeface="Calibri"/>
                        <a:ea typeface="Calibri"/>
                        <a:cs typeface="Calibri"/>
                        <a:sym typeface="Calibri"/>
                      </a:endParaRPr>
                    </a:p>
                  </a:txBody>
                  <a:tcPr marT="0" marB="0" marR="63500" marL="6350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CC99"/>
                    </a:solidFill>
                  </a:tcPr>
                </a:tc>
              </a:tr>
              <a:tr h="203200">
                <a:tc>
                  <a:txBody>
                    <a:bodyPr/>
                    <a:lstStyle/>
                    <a:p>
                      <a:pPr indent="0" lvl="0" marL="0" rtl="0" algn="l">
                        <a:lnSpc>
                          <a:spcPct val="115000"/>
                        </a:lnSpc>
                        <a:spcBef>
                          <a:spcPts val="0"/>
                        </a:spcBef>
                        <a:spcAft>
                          <a:spcPts val="0"/>
                        </a:spcAft>
                        <a:buNone/>
                      </a:pPr>
                      <a:r>
                        <a:rPr lang="en-US" sz="1100"/>
                        <a:t>KS 9.1.4 Explain how mutations in nucleic acids can lead to diseases or disorders or promote evolutionary change., PBS 2.2 </a:t>
                      </a:r>
                      <a:endParaRPr sz="1100"/>
                    </a:p>
                    <a:p>
                      <a:pPr indent="0" lvl="0" marL="0" rtl="0" algn="l">
                        <a:lnSpc>
                          <a:spcPct val="107000"/>
                        </a:lnSpc>
                        <a:spcBef>
                          <a:spcPts val="0"/>
                        </a:spcBef>
                        <a:spcAft>
                          <a:spcPts val="0"/>
                        </a:spcAft>
                        <a:buNone/>
                      </a:pPr>
                      <a:r>
                        <a:t/>
                      </a:r>
                      <a:endParaRPr sz="1600"/>
                    </a:p>
                  </a:txBody>
                  <a:tcPr marT="0" marB="0" marR="63500" marL="6350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6DDE7"/>
                    </a:solidFill>
                  </a:tcPr>
                </a:tc>
                <a:tc>
                  <a:txBody>
                    <a:bodyPr/>
                    <a:lstStyle/>
                    <a:p>
                      <a:pPr indent="0" lvl="0" marL="0" rtl="0" algn="l">
                        <a:lnSpc>
                          <a:spcPct val="115000"/>
                        </a:lnSpc>
                        <a:spcBef>
                          <a:spcPts val="0"/>
                        </a:spcBef>
                        <a:spcAft>
                          <a:spcPts val="0"/>
                        </a:spcAft>
                        <a:buNone/>
                      </a:pPr>
                      <a:r>
                        <a:rPr lang="en-US" sz="1100"/>
                        <a:t>KS7.1.4 Analyze gel electrophoresis data</a:t>
                      </a:r>
                      <a:endParaRPr b="1" sz="1600">
                        <a:latin typeface="Calibri"/>
                        <a:ea typeface="Calibri"/>
                        <a:cs typeface="Calibri"/>
                        <a:sym typeface="Calibri"/>
                      </a:endParaRPr>
                    </a:p>
                  </a:txBody>
                  <a:tcPr marT="0" marB="0" marR="63500" marL="6350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FF99"/>
                    </a:solidFill>
                  </a:tcPr>
                </a:tc>
                <a:tc>
                  <a:txBody>
                    <a:bodyPr/>
                    <a:lstStyle/>
                    <a:p>
                      <a:pPr indent="0" lvl="0" marL="0" rtl="0" algn="l">
                        <a:lnSpc>
                          <a:spcPct val="107000"/>
                        </a:lnSpc>
                        <a:spcBef>
                          <a:spcPts val="0"/>
                        </a:spcBef>
                        <a:spcAft>
                          <a:spcPts val="0"/>
                        </a:spcAft>
                        <a:buNone/>
                      </a:pPr>
                      <a:r>
                        <a:t/>
                      </a:r>
                      <a:endParaRPr b="1" sz="1600">
                        <a:latin typeface="Calibri"/>
                        <a:ea typeface="Calibri"/>
                        <a:cs typeface="Calibri"/>
                        <a:sym typeface="Calibri"/>
                      </a:endParaRPr>
                    </a:p>
                  </a:txBody>
                  <a:tcPr marT="0" marB="0" marR="63500" marL="6350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CC99"/>
                    </a:solidFill>
                  </a:tcPr>
                </a:tc>
              </a:tr>
              <a:tr h="203200">
                <a:tc>
                  <a:txBody>
                    <a:bodyPr/>
                    <a:lstStyle/>
                    <a:p>
                      <a:pPr indent="0" lvl="0" marL="0" rtl="0" algn="l">
                        <a:lnSpc>
                          <a:spcPct val="115000"/>
                        </a:lnSpc>
                        <a:spcBef>
                          <a:spcPts val="0"/>
                        </a:spcBef>
                        <a:spcAft>
                          <a:spcPts val="0"/>
                        </a:spcAft>
                        <a:buNone/>
                      </a:pPr>
                      <a:r>
                        <a:rPr lang="en-US" sz="1100"/>
                        <a:t>KS 9.4.1 Explain and demonstrate techniques in molecular biology (DNA extraction, restriction digestion, gel electrophoresis) and interpret results. PBS 1.1 ,1.2, 1.3, 2.2, 2.3</a:t>
                      </a:r>
                      <a:endParaRPr sz="1100"/>
                    </a:p>
                    <a:p>
                      <a:pPr indent="0" lvl="0" marL="0" rtl="0" algn="l">
                        <a:lnSpc>
                          <a:spcPct val="107000"/>
                        </a:lnSpc>
                        <a:spcBef>
                          <a:spcPts val="0"/>
                        </a:spcBef>
                        <a:spcAft>
                          <a:spcPts val="0"/>
                        </a:spcAft>
                        <a:buNone/>
                      </a:pPr>
                      <a:r>
                        <a:t/>
                      </a:r>
                      <a:endParaRPr sz="1600"/>
                    </a:p>
                  </a:txBody>
                  <a:tcPr marT="0" marB="0" marR="63500" marL="6350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6DDE7"/>
                    </a:solidFill>
                  </a:tcPr>
                </a:tc>
                <a:tc>
                  <a:txBody>
                    <a:bodyPr/>
                    <a:lstStyle/>
                    <a:p>
                      <a:pPr indent="0" lvl="0" marL="0" rtl="0" algn="l">
                        <a:lnSpc>
                          <a:spcPct val="107000"/>
                        </a:lnSpc>
                        <a:spcBef>
                          <a:spcPts val="0"/>
                        </a:spcBef>
                        <a:spcAft>
                          <a:spcPts val="0"/>
                        </a:spcAft>
                        <a:buNone/>
                      </a:pPr>
                      <a:r>
                        <a:t/>
                      </a:r>
                      <a:endParaRPr b="1" sz="1600">
                        <a:latin typeface="Calibri"/>
                        <a:ea typeface="Calibri"/>
                        <a:cs typeface="Calibri"/>
                        <a:sym typeface="Calibri"/>
                      </a:endParaRPr>
                    </a:p>
                  </a:txBody>
                  <a:tcPr marT="0" marB="0" marR="63500" marL="6350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FF99"/>
                    </a:solidFill>
                  </a:tcPr>
                </a:tc>
                <a:tc>
                  <a:txBody>
                    <a:bodyPr/>
                    <a:lstStyle/>
                    <a:p>
                      <a:pPr indent="0" lvl="0" marL="0" rtl="0" algn="l">
                        <a:lnSpc>
                          <a:spcPct val="107000"/>
                        </a:lnSpc>
                        <a:spcBef>
                          <a:spcPts val="0"/>
                        </a:spcBef>
                        <a:spcAft>
                          <a:spcPts val="0"/>
                        </a:spcAft>
                        <a:buNone/>
                      </a:pPr>
                      <a:r>
                        <a:t/>
                      </a:r>
                      <a:endParaRPr b="1" sz="1600">
                        <a:latin typeface="Calibri"/>
                        <a:ea typeface="Calibri"/>
                        <a:cs typeface="Calibri"/>
                        <a:sym typeface="Calibri"/>
                      </a:endParaRPr>
                    </a:p>
                  </a:txBody>
                  <a:tcPr marT="0" marB="0" marR="63500" marL="6350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CC99"/>
                    </a:solidFill>
                  </a:tcPr>
                </a:tc>
              </a:tr>
              <a:tr h="203200">
                <a:tc>
                  <a:txBody>
                    <a:bodyPr/>
                    <a:lstStyle/>
                    <a:p>
                      <a:pPr indent="0" lvl="0" marL="0" rtl="0" algn="l">
                        <a:lnSpc>
                          <a:spcPct val="115000"/>
                        </a:lnSpc>
                        <a:spcBef>
                          <a:spcPts val="0"/>
                        </a:spcBef>
                        <a:spcAft>
                          <a:spcPts val="0"/>
                        </a:spcAft>
                        <a:buNone/>
                      </a:pPr>
                      <a:r>
                        <a:rPr lang="en-US" sz="1100"/>
                        <a:t>KS 12.2.3 Create, describe, and analyze models of biological processes to explain proper and improper functioning.</a:t>
                      </a:r>
                      <a:endParaRPr sz="1100"/>
                    </a:p>
                  </a:txBody>
                  <a:tcPr marT="0" marB="0" marR="63500" marL="6350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6DDE7"/>
                    </a:solidFill>
                  </a:tcPr>
                </a:tc>
                <a:tc>
                  <a:txBody>
                    <a:bodyPr/>
                    <a:lstStyle/>
                    <a:p>
                      <a:pPr indent="0" lvl="0" marL="0" rtl="0" algn="l">
                        <a:lnSpc>
                          <a:spcPct val="107000"/>
                        </a:lnSpc>
                        <a:spcBef>
                          <a:spcPts val="0"/>
                        </a:spcBef>
                        <a:spcAft>
                          <a:spcPts val="0"/>
                        </a:spcAft>
                        <a:buNone/>
                      </a:pPr>
                      <a:r>
                        <a:t/>
                      </a:r>
                      <a:endParaRPr b="1" sz="1600">
                        <a:latin typeface="Calibri"/>
                        <a:ea typeface="Calibri"/>
                        <a:cs typeface="Calibri"/>
                        <a:sym typeface="Calibri"/>
                      </a:endParaRPr>
                    </a:p>
                  </a:txBody>
                  <a:tcPr marT="0" marB="0" marR="63500" marL="6350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FF99"/>
                    </a:solidFill>
                  </a:tcPr>
                </a:tc>
                <a:tc>
                  <a:txBody>
                    <a:bodyPr/>
                    <a:lstStyle/>
                    <a:p>
                      <a:pPr indent="0" lvl="0" marL="0" rtl="0" algn="l">
                        <a:lnSpc>
                          <a:spcPct val="107000"/>
                        </a:lnSpc>
                        <a:spcBef>
                          <a:spcPts val="0"/>
                        </a:spcBef>
                        <a:spcAft>
                          <a:spcPts val="0"/>
                        </a:spcAft>
                        <a:buNone/>
                      </a:pPr>
                      <a:r>
                        <a:t/>
                      </a:r>
                      <a:endParaRPr b="1" sz="1600">
                        <a:latin typeface="Calibri"/>
                        <a:ea typeface="Calibri"/>
                        <a:cs typeface="Calibri"/>
                        <a:sym typeface="Calibri"/>
                      </a:endParaRPr>
                    </a:p>
                  </a:txBody>
                  <a:tcPr marT="0" marB="0" marR="63500" marL="63500"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CC99"/>
                    </a:solid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9"/>
          <p:cNvSpPr txBox="1"/>
          <p:nvPr>
            <p:ph type="title"/>
          </p:nvPr>
        </p:nvSpPr>
        <p:spPr>
          <a:xfrm>
            <a:off x="3380825" y="136125"/>
            <a:ext cx="7725000" cy="15963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lt1"/>
              </a:buClr>
              <a:buSzPts val="4000"/>
              <a:buFont typeface="Century Gothic"/>
              <a:buNone/>
            </a:pPr>
            <a:r>
              <a:rPr b="1" lang="en-US" sz="4000">
                <a:latin typeface="Century Gothic"/>
                <a:ea typeface="Century Gothic"/>
                <a:cs typeface="Century Gothic"/>
                <a:sym typeface="Century Gothic"/>
              </a:rPr>
              <a:t>TARGETED NGSS DIMENSIONS</a:t>
            </a:r>
            <a:endParaRPr/>
          </a:p>
        </p:txBody>
      </p:sp>
      <p:graphicFrame>
        <p:nvGraphicFramePr>
          <p:cNvPr id="234" name="Google Shape;234;p39"/>
          <p:cNvGraphicFramePr/>
          <p:nvPr/>
        </p:nvGraphicFramePr>
        <p:xfrm>
          <a:off x="617913" y="2013356"/>
          <a:ext cx="3000000" cy="3000000"/>
        </p:xfrm>
        <a:graphic>
          <a:graphicData uri="http://schemas.openxmlformats.org/drawingml/2006/table">
            <a:tbl>
              <a:tblPr bandRow="1" firstCol="1" firstRow="1">
                <a:noFill/>
                <a:tableStyleId>{B7E4AB72-0BF0-4BD4-A280-56594E53E3B6}</a:tableStyleId>
              </a:tblPr>
              <a:tblGrid>
                <a:gridCol w="3367875"/>
                <a:gridCol w="3456875"/>
                <a:gridCol w="4131400"/>
              </a:tblGrid>
              <a:tr h="471425">
                <a:tc>
                  <a:txBody>
                    <a:bodyPr/>
                    <a:lstStyle/>
                    <a:p>
                      <a:pPr indent="0" lvl="0" marL="0" marR="0" rtl="0" algn="ctr">
                        <a:lnSpc>
                          <a:spcPct val="107000"/>
                        </a:lnSpc>
                        <a:spcBef>
                          <a:spcPts val="0"/>
                        </a:spcBef>
                        <a:spcAft>
                          <a:spcPts val="0"/>
                        </a:spcAft>
                        <a:buNone/>
                      </a:pPr>
                      <a:r>
                        <a:rPr lang="en-US" sz="3200" u="none" cap="none" strike="noStrike">
                          <a:solidFill>
                            <a:schemeClr val="dk1"/>
                          </a:solidFill>
                        </a:rPr>
                        <a:t>SEPs</a:t>
                      </a:r>
                      <a:endParaRPr sz="3200" u="none" cap="none" strike="noStrike">
                        <a:solidFill>
                          <a:schemeClr val="dk1"/>
                        </a:solidFill>
                        <a:latin typeface="Calibri"/>
                        <a:ea typeface="Calibri"/>
                        <a:cs typeface="Calibri"/>
                        <a:sym typeface="Calibri"/>
                      </a:endParaRPr>
                    </a:p>
                  </a:txBody>
                  <a:tcPr marT="0" marB="0" marR="68575" marL="6857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7DA8FF"/>
                    </a:solidFill>
                  </a:tcPr>
                </a:tc>
                <a:tc>
                  <a:txBody>
                    <a:bodyPr/>
                    <a:lstStyle/>
                    <a:p>
                      <a:pPr indent="0" lvl="0" marL="0" marR="0" rtl="0" algn="ctr">
                        <a:lnSpc>
                          <a:spcPct val="107000"/>
                        </a:lnSpc>
                        <a:spcBef>
                          <a:spcPts val="0"/>
                        </a:spcBef>
                        <a:spcAft>
                          <a:spcPts val="0"/>
                        </a:spcAft>
                        <a:buNone/>
                      </a:pPr>
                      <a:r>
                        <a:rPr lang="en-US" sz="3200" u="none" cap="none" strike="noStrike">
                          <a:solidFill>
                            <a:schemeClr val="dk1"/>
                          </a:solidFill>
                        </a:rPr>
                        <a:t>CCCs</a:t>
                      </a:r>
                      <a:endParaRPr sz="3200" u="none" cap="none" strike="noStrike">
                        <a:solidFill>
                          <a:schemeClr val="dk1"/>
                        </a:solidFill>
                        <a:latin typeface="Calibri"/>
                        <a:ea typeface="Calibri"/>
                        <a:cs typeface="Calibri"/>
                        <a:sym typeface="Calibri"/>
                      </a:endParaRPr>
                    </a:p>
                  </a:txBody>
                  <a:tcPr marT="0" marB="0" marR="68575" marL="6857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008000"/>
                    </a:solidFill>
                  </a:tcPr>
                </a:tc>
                <a:tc>
                  <a:txBody>
                    <a:bodyPr/>
                    <a:lstStyle/>
                    <a:p>
                      <a:pPr indent="0" lvl="0" marL="0" marR="0" rtl="0" algn="ctr">
                        <a:lnSpc>
                          <a:spcPct val="107000"/>
                        </a:lnSpc>
                        <a:spcBef>
                          <a:spcPts val="0"/>
                        </a:spcBef>
                        <a:spcAft>
                          <a:spcPts val="0"/>
                        </a:spcAft>
                        <a:buNone/>
                      </a:pPr>
                      <a:r>
                        <a:rPr lang="en-US" sz="3200" u="none" cap="none" strike="noStrike">
                          <a:solidFill>
                            <a:schemeClr val="dk1"/>
                          </a:solidFill>
                        </a:rPr>
                        <a:t>DCIs</a:t>
                      </a:r>
                      <a:endParaRPr sz="3200" u="none" cap="none" strike="noStrike">
                        <a:solidFill>
                          <a:schemeClr val="dk1"/>
                        </a:solidFill>
                        <a:latin typeface="Calibri"/>
                        <a:ea typeface="Calibri"/>
                        <a:cs typeface="Calibri"/>
                        <a:sym typeface="Calibri"/>
                      </a:endParaRPr>
                    </a:p>
                  </a:txBody>
                  <a:tcPr marT="0" marB="0" marR="68575" marL="6857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F6600"/>
                    </a:solidFill>
                  </a:tcPr>
                </a:tc>
              </a:tr>
              <a:tr h="643575">
                <a:tc>
                  <a:txBody>
                    <a:bodyPr/>
                    <a:lstStyle/>
                    <a:p>
                      <a:pPr indent="0" lvl="0" marL="0" marR="0" rtl="0" algn="l">
                        <a:lnSpc>
                          <a:spcPct val="107000"/>
                        </a:lnSpc>
                        <a:spcBef>
                          <a:spcPts val="0"/>
                        </a:spcBef>
                        <a:spcAft>
                          <a:spcPts val="0"/>
                        </a:spcAft>
                        <a:buNone/>
                      </a:pPr>
                      <a:r>
                        <a:rPr b="1" lang="en-US" sz="2400" u="none" cap="none" strike="noStrike"/>
                        <a:t>Asking questions </a:t>
                      </a:r>
                      <a:endParaRPr b="1" sz="2400" u="none" cap="none" strike="noStrike">
                        <a:latin typeface="Calibri"/>
                        <a:ea typeface="Calibri"/>
                        <a:cs typeface="Calibri"/>
                        <a:sym typeface="Calibri"/>
                      </a:endParaRPr>
                    </a:p>
                  </a:txBody>
                  <a:tcPr marT="0" marB="0" marR="68575" marL="6857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B6DDE7"/>
                    </a:solidFill>
                  </a:tcPr>
                </a:tc>
                <a:tc>
                  <a:txBody>
                    <a:bodyPr/>
                    <a:lstStyle/>
                    <a:p>
                      <a:pPr indent="0" lvl="0" marL="0" marR="0" rtl="0" algn="l">
                        <a:lnSpc>
                          <a:spcPct val="107000"/>
                        </a:lnSpc>
                        <a:spcBef>
                          <a:spcPts val="0"/>
                        </a:spcBef>
                        <a:spcAft>
                          <a:spcPts val="0"/>
                        </a:spcAft>
                        <a:buNone/>
                      </a:pPr>
                      <a:r>
                        <a:rPr b="1" lang="en-US" sz="2400" u="none" cap="none" strike="noStrike"/>
                        <a:t>Patterns</a:t>
                      </a:r>
                      <a:endParaRPr b="1" sz="2400" u="none" cap="none" strike="noStrike">
                        <a:latin typeface="Calibri"/>
                        <a:ea typeface="Calibri"/>
                        <a:cs typeface="Calibri"/>
                        <a:sym typeface="Calibri"/>
                      </a:endParaRPr>
                    </a:p>
                  </a:txBody>
                  <a:tcPr marT="0" marB="0" marR="68575" marL="6857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99FF99">
                        <a:alpha val="60000"/>
                      </a:srgbClr>
                    </a:solidFill>
                  </a:tcPr>
                </a:tc>
                <a:tc>
                  <a:txBody>
                    <a:bodyPr/>
                    <a:lstStyle/>
                    <a:p>
                      <a:pPr indent="0" lvl="0" marL="0" marR="0" rtl="0" algn="l">
                        <a:lnSpc>
                          <a:spcPct val="107000"/>
                        </a:lnSpc>
                        <a:spcBef>
                          <a:spcPts val="0"/>
                        </a:spcBef>
                        <a:spcAft>
                          <a:spcPts val="0"/>
                        </a:spcAft>
                        <a:buClr>
                          <a:schemeClr val="lt1"/>
                        </a:buClr>
                        <a:buSzPts val="2400"/>
                        <a:buFont typeface="Century Gothic"/>
                        <a:buNone/>
                      </a:pPr>
                      <a:r>
                        <a:rPr b="1" lang="en-US" sz="2400" u="none" cap="none" strike="noStrike"/>
                        <a:t>LS1.A:  Structure and function</a:t>
                      </a:r>
                      <a:endParaRPr b="1" sz="2400" u="none" cap="none" strike="noStrike">
                        <a:latin typeface="Calibri"/>
                        <a:ea typeface="Calibri"/>
                        <a:cs typeface="Calibri"/>
                        <a:sym typeface="Calibri"/>
                      </a:endParaRPr>
                    </a:p>
                    <a:p>
                      <a:pPr indent="0" lvl="0" marL="0" marR="0" rtl="0" algn="l">
                        <a:lnSpc>
                          <a:spcPct val="107000"/>
                        </a:lnSpc>
                        <a:spcBef>
                          <a:spcPts val="0"/>
                        </a:spcBef>
                        <a:spcAft>
                          <a:spcPts val="0"/>
                        </a:spcAft>
                        <a:buNone/>
                      </a:pPr>
                      <a:r>
                        <a:t/>
                      </a:r>
                      <a:endParaRPr b="1" sz="2400" u="none" cap="none" strike="noStrike">
                        <a:latin typeface="Calibri"/>
                        <a:ea typeface="Calibri"/>
                        <a:cs typeface="Calibri"/>
                        <a:sym typeface="Calibri"/>
                      </a:endParaRPr>
                    </a:p>
                  </a:txBody>
                  <a:tcPr marT="0" marB="0" marR="68575" marL="6857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FCC99"/>
                    </a:solidFill>
                  </a:tcPr>
                </a:tc>
              </a:tr>
              <a:tr h="643575">
                <a:tc>
                  <a:txBody>
                    <a:bodyPr/>
                    <a:lstStyle/>
                    <a:p>
                      <a:pPr indent="0" lvl="0" marL="0" marR="0" rtl="0" algn="l">
                        <a:lnSpc>
                          <a:spcPct val="107000"/>
                        </a:lnSpc>
                        <a:spcBef>
                          <a:spcPts val="0"/>
                        </a:spcBef>
                        <a:spcAft>
                          <a:spcPts val="0"/>
                        </a:spcAft>
                        <a:buNone/>
                      </a:pPr>
                      <a:r>
                        <a:rPr b="1" lang="en-US" sz="2400" u="none" cap="none" strike="noStrike"/>
                        <a:t>Developing and using models</a:t>
                      </a:r>
                      <a:endParaRPr b="1" sz="2400" u="none" cap="none" strike="noStrike">
                        <a:latin typeface="Calibri"/>
                        <a:ea typeface="Calibri"/>
                        <a:cs typeface="Calibri"/>
                        <a:sym typeface="Calibri"/>
                      </a:endParaRPr>
                    </a:p>
                  </a:txBody>
                  <a:tcPr marT="0" marB="0" marR="68575" marL="6857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B6DDE7"/>
                    </a:solidFill>
                  </a:tcPr>
                </a:tc>
                <a:tc>
                  <a:txBody>
                    <a:bodyPr/>
                    <a:lstStyle/>
                    <a:p>
                      <a:pPr indent="0" lvl="0" marL="0" marR="0" rtl="0" algn="l">
                        <a:lnSpc>
                          <a:spcPct val="107000"/>
                        </a:lnSpc>
                        <a:spcBef>
                          <a:spcPts val="0"/>
                        </a:spcBef>
                        <a:spcAft>
                          <a:spcPts val="0"/>
                        </a:spcAft>
                        <a:buNone/>
                      </a:pPr>
                      <a:r>
                        <a:rPr b="1" lang="en-US" sz="2400" u="none" cap="none" strike="noStrike"/>
                        <a:t>Cause and effect</a:t>
                      </a:r>
                      <a:endParaRPr b="1" sz="2400" u="none" cap="none" strike="noStrike">
                        <a:latin typeface="Calibri"/>
                        <a:ea typeface="Calibri"/>
                        <a:cs typeface="Calibri"/>
                        <a:sym typeface="Calibri"/>
                      </a:endParaRPr>
                    </a:p>
                  </a:txBody>
                  <a:tcPr marT="0" marB="0" marR="68575" marL="6857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99FF99">
                        <a:alpha val="60000"/>
                      </a:srgbClr>
                    </a:solidFill>
                  </a:tcPr>
                </a:tc>
                <a:tc>
                  <a:txBody>
                    <a:bodyPr/>
                    <a:lstStyle/>
                    <a:p>
                      <a:pPr indent="0" lvl="0" marL="0" marR="0" rtl="0" algn="l">
                        <a:lnSpc>
                          <a:spcPct val="107000"/>
                        </a:lnSpc>
                        <a:spcBef>
                          <a:spcPts val="0"/>
                        </a:spcBef>
                        <a:spcAft>
                          <a:spcPts val="0"/>
                        </a:spcAft>
                        <a:buNone/>
                      </a:pPr>
                      <a:r>
                        <a:rPr b="1" lang="en-US" sz="2400" u="none" cap="none" strike="noStrike">
                          <a:latin typeface="Calibri"/>
                          <a:ea typeface="Calibri"/>
                          <a:cs typeface="Calibri"/>
                          <a:sym typeface="Calibri"/>
                        </a:rPr>
                        <a:t>LS3.A:  Inheritance of traits</a:t>
                      </a:r>
                      <a:endParaRPr/>
                    </a:p>
                  </a:txBody>
                  <a:tcPr marT="0" marB="0" marR="68575" marL="6857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FCC99"/>
                    </a:solidFill>
                  </a:tcPr>
                </a:tc>
              </a:tr>
              <a:tr h="643575">
                <a:tc>
                  <a:txBody>
                    <a:bodyPr/>
                    <a:lstStyle/>
                    <a:p>
                      <a:pPr indent="0" lvl="0" marL="0" marR="0" rtl="0" algn="l">
                        <a:lnSpc>
                          <a:spcPct val="107000"/>
                        </a:lnSpc>
                        <a:spcBef>
                          <a:spcPts val="0"/>
                        </a:spcBef>
                        <a:spcAft>
                          <a:spcPts val="0"/>
                        </a:spcAft>
                        <a:buNone/>
                      </a:pPr>
                      <a:r>
                        <a:rPr b="1" lang="en-US" sz="2400" u="none" cap="none" strike="noStrike"/>
                        <a:t>Constructing explanations</a:t>
                      </a:r>
                      <a:endParaRPr b="1" sz="2400" u="none" cap="none" strike="noStrike">
                        <a:latin typeface="Calibri"/>
                        <a:ea typeface="Calibri"/>
                        <a:cs typeface="Calibri"/>
                        <a:sym typeface="Calibri"/>
                      </a:endParaRPr>
                    </a:p>
                  </a:txBody>
                  <a:tcPr marT="0" marB="0" marR="68575" marL="6857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B6DDE7"/>
                    </a:solidFill>
                  </a:tcPr>
                </a:tc>
                <a:tc>
                  <a:txBody>
                    <a:bodyPr/>
                    <a:lstStyle/>
                    <a:p>
                      <a:pPr indent="0" lvl="0" marL="0" marR="0" rtl="0" algn="l">
                        <a:lnSpc>
                          <a:spcPct val="107000"/>
                        </a:lnSpc>
                        <a:spcBef>
                          <a:spcPts val="0"/>
                        </a:spcBef>
                        <a:spcAft>
                          <a:spcPts val="0"/>
                        </a:spcAft>
                        <a:buNone/>
                      </a:pPr>
                      <a:r>
                        <a:rPr b="1" lang="en-US" sz="2400" u="none" cap="none" strike="noStrike"/>
                        <a:t>Systems and system models</a:t>
                      </a:r>
                      <a:endParaRPr b="1" sz="2400" u="none" cap="none" strike="noStrike">
                        <a:latin typeface="Calibri"/>
                        <a:ea typeface="Calibri"/>
                        <a:cs typeface="Calibri"/>
                        <a:sym typeface="Calibri"/>
                      </a:endParaRPr>
                    </a:p>
                  </a:txBody>
                  <a:tcPr marT="0" marB="0" marR="68575" marL="6857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99FF99">
                        <a:alpha val="60000"/>
                      </a:srgbClr>
                    </a:solidFill>
                  </a:tcPr>
                </a:tc>
                <a:tc>
                  <a:txBody>
                    <a:bodyPr/>
                    <a:lstStyle/>
                    <a:p>
                      <a:pPr indent="0" lvl="0" marL="0" marR="0" rtl="0" algn="l">
                        <a:lnSpc>
                          <a:spcPct val="107000"/>
                        </a:lnSpc>
                        <a:spcBef>
                          <a:spcPts val="0"/>
                        </a:spcBef>
                        <a:spcAft>
                          <a:spcPts val="0"/>
                        </a:spcAft>
                        <a:buNone/>
                      </a:pPr>
                      <a:r>
                        <a:rPr b="1" lang="en-US" sz="2400" u="none" cap="none" strike="noStrike">
                          <a:latin typeface="Calibri"/>
                          <a:ea typeface="Calibri"/>
                          <a:cs typeface="Calibri"/>
                          <a:sym typeface="Calibri"/>
                        </a:rPr>
                        <a:t>LS3.B:  Variation of traits</a:t>
                      </a:r>
                      <a:endParaRPr/>
                    </a:p>
                  </a:txBody>
                  <a:tcPr marT="0" marB="0" marR="68575" marL="6857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FCC99"/>
                    </a:solidFill>
                  </a:tcPr>
                </a:tc>
              </a:tr>
              <a:tr h="643575">
                <a:tc>
                  <a:txBody>
                    <a:bodyPr/>
                    <a:lstStyle/>
                    <a:p>
                      <a:pPr indent="0" lvl="0" marL="0" marR="0" rtl="0" algn="l">
                        <a:lnSpc>
                          <a:spcPct val="107000"/>
                        </a:lnSpc>
                        <a:spcBef>
                          <a:spcPts val="0"/>
                        </a:spcBef>
                        <a:spcAft>
                          <a:spcPts val="0"/>
                        </a:spcAft>
                        <a:buNone/>
                      </a:pPr>
                      <a:r>
                        <a:rPr b="1" lang="en-US" sz="2400" u="none" cap="none" strike="noStrike"/>
                        <a:t> Analyzing and interpreting data</a:t>
                      </a:r>
                      <a:endParaRPr b="1" sz="2400" u="none" cap="none" strike="noStrike">
                        <a:latin typeface="Calibri"/>
                        <a:ea typeface="Calibri"/>
                        <a:cs typeface="Calibri"/>
                        <a:sym typeface="Calibri"/>
                      </a:endParaRPr>
                    </a:p>
                  </a:txBody>
                  <a:tcPr marT="0" marB="0" marR="68575" marL="6857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B6DDE7"/>
                    </a:solidFill>
                  </a:tcPr>
                </a:tc>
                <a:tc>
                  <a:txBody>
                    <a:bodyPr/>
                    <a:lstStyle/>
                    <a:p>
                      <a:pPr indent="0" lvl="0" marL="0" marR="0" rtl="0" algn="l">
                        <a:lnSpc>
                          <a:spcPct val="107000"/>
                        </a:lnSpc>
                        <a:spcBef>
                          <a:spcPts val="0"/>
                        </a:spcBef>
                        <a:spcAft>
                          <a:spcPts val="0"/>
                        </a:spcAft>
                        <a:buNone/>
                      </a:pPr>
                      <a:r>
                        <a:rPr b="1" lang="en-US" sz="2400" u="none" cap="none" strike="noStrike"/>
                        <a:t>Structure and function</a:t>
                      </a:r>
                      <a:endParaRPr b="1" sz="2400" u="none" cap="none" strike="noStrike">
                        <a:latin typeface="Calibri"/>
                        <a:ea typeface="Calibri"/>
                        <a:cs typeface="Calibri"/>
                        <a:sym typeface="Calibri"/>
                      </a:endParaRPr>
                    </a:p>
                  </a:txBody>
                  <a:tcPr marT="0" marB="0" marR="68575" marL="6857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99FF99">
                        <a:alpha val="60000"/>
                      </a:srgbClr>
                    </a:solidFill>
                  </a:tcPr>
                </a:tc>
                <a:tc>
                  <a:txBody>
                    <a:bodyPr/>
                    <a:lstStyle/>
                    <a:p>
                      <a:pPr indent="0" lvl="0" marL="0" marR="0" rtl="0" algn="l">
                        <a:lnSpc>
                          <a:spcPct val="107000"/>
                        </a:lnSpc>
                        <a:spcBef>
                          <a:spcPts val="0"/>
                        </a:spcBef>
                        <a:spcAft>
                          <a:spcPts val="0"/>
                        </a:spcAft>
                        <a:buNone/>
                      </a:pPr>
                      <a:r>
                        <a:t/>
                      </a:r>
                      <a:endParaRPr b="1" sz="2400" u="none" cap="none" strike="noStrike">
                        <a:latin typeface="Calibri"/>
                        <a:ea typeface="Calibri"/>
                        <a:cs typeface="Calibri"/>
                        <a:sym typeface="Calibri"/>
                      </a:endParaRPr>
                    </a:p>
                  </a:txBody>
                  <a:tcPr marT="0" marB="0" marR="68575" marL="6857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FCC99"/>
                    </a:solid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40"/>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Helen’s Medical History </a:t>
            </a:r>
            <a:endParaRPr/>
          </a:p>
        </p:txBody>
      </p:sp>
      <p:sp>
        <p:nvSpPr>
          <p:cNvPr id="240" name="Google Shape;240;p40"/>
          <p:cNvSpPr txBox="1"/>
          <p:nvPr>
            <p:ph idx="1" type="body"/>
          </p:nvPr>
        </p:nvSpPr>
        <p:spPr>
          <a:xfrm>
            <a:off x="838200" y="1825625"/>
            <a:ext cx="5181600" cy="4351200"/>
          </a:xfrm>
          <a:prstGeom prst="rect">
            <a:avLst/>
          </a:prstGeom>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419100" lvl="0" marL="457200" rtl="0" algn="l">
              <a:spcBef>
                <a:spcPts val="1000"/>
              </a:spcBef>
              <a:spcAft>
                <a:spcPts val="0"/>
              </a:spcAft>
              <a:buSzPts val="3000"/>
              <a:buChar char="•"/>
            </a:pPr>
            <a:r>
              <a:rPr lang="en-US" sz="3000"/>
              <a:t>9 months - blood clot in pelvis</a:t>
            </a:r>
            <a:endParaRPr sz="3000"/>
          </a:p>
          <a:p>
            <a:pPr indent="-419100" lvl="0" marL="457200" rtl="0" algn="l">
              <a:spcBef>
                <a:spcPts val="0"/>
              </a:spcBef>
              <a:spcAft>
                <a:spcPts val="0"/>
              </a:spcAft>
              <a:buSzPts val="3000"/>
              <a:buChar char="•"/>
            </a:pPr>
            <a:r>
              <a:rPr lang="en-US" sz="3000"/>
              <a:t>2 yrs. old - spleen removed</a:t>
            </a:r>
            <a:endParaRPr sz="3000"/>
          </a:p>
          <a:p>
            <a:pPr indent="-419100" lvl="0" marL="457200" rtl="0" algn="l">
              <a:spcBef>
                <a:spcPts val="0"/>
              </a:spcBef>
              <a:spcAft>
                <a:spcPts val="0"/>
              </a:spcAft>
              <a:buSzPts val="3000"/>
              <a:buChar char="•"/>
            </a:pPr>
            <a:r>
              <a:rPr lang="en-US" sz="3000"/>
              <a:t>hospitized 13 times with acute chest syndrome</a:t>
            </a:r>
            <a:endParaRPr sz="3000"/>
          </a:p>
          <a:p>
            <a:pPr indent="-419100" lvl="0" marL="457200" rtl="0" algn="l">
              <a:spcBef>
                <a:spcPts val="0"/>
              </a:spcBef>
              <a:spcAft>
                <a:spcPts val="0"/>
              </a:spcAft>
              <a:buSzPts val="3000"/>
              <a:buChar char="•"/>
            </a:pPr>
            <a:r>
              <a:rPr lang="en-US" sz="3000"/>
              <a:t>bacterial infections in her spine </a:t>
            </a:r>
            <a:endParaRPr sz="3000"/>
          </a:p>
          <a:p>
            <a:pPr indent="-419100" lvl="0" marL="457200" rtl="0" algn="l">
              <a:spcBef>
                <a:spcPts val="0"/>
              </a:spcBef>
              <a:spcAft>
                <a:spcPts val="0"/>
              </a:spcAft>
              <a:buSzPts val="3000"/>
              <a:buChar char="•"/>
            </a:pPr>
            <a:r>
              <a:rPr lang="en-US" sz="3000"/>
              <a:t>experiences episodes of severe pain </a:t>
            </a:r>
            <a:endParaRPr sz="3000"/>
          </a:p>
          <a:p>
            <a:pPr indent="-419100" lvl="0" marL="457200" rtl="0" algn="l">
              <a:spcBef>
                <a:spcPts val="0"/>
              </a:spcBef>
              <a:spcAft>
                <a:spcPts val="0"/>
              </a:spcAft>
              <a:buSzPts val="3000"/>
              <a:buChar char="•"/>
            </a:pPr>
            <a:r>
              <a:rPr lang="en-US" sz="3000"/>
              <a:t>Hispanic </a:t>
            </a:r>
            <a:endParaRPr sz="3000"/>
          </a:p>
          <a:p>
            <a:pPr indent="0" lvl="0" marL="0" rtl="0" algn="l">
              <a:lnSpc>
                <a:spcPct val="100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1000"/>
              </a:spcBef>
              <a:spcAft>
                <a:spcPts val="0"/>
              </a:spcAft>
              <a:buNone/>
            </a:pPr>
            <a:r>
              <a:t/>
            </a:r>
            <a:endParaRPr/>
          </a:p>
        </p:txBody>
      </p:sp>
      <p:pic>
        <p:nvPicPr>
          <p:cNvPr id="241" name="Google Shape;241;p40"/>
          <p:cNvPicPr preferRelativeResize="0"/>
          <p:nvPr/>
        </p:nvPicPr>
        <p:blipFill rotWithShape="1">
          <a:blip r:embed="rId3">
            <a:alphaModFix/>
          </a:blip>
          <a:srcRect b="0" l="31191" r="7383" t="3100"/>
          <a:stretch/>
        </p:blipFill>
        <p:spPr>
          <a:xfrm>
            <a:off x="6520100" y="1985882"/>
            <a:ext cx="4722825" cy="419094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pic>
        <p:nvPicPr>
          <p:cNvPr id="246" name="Google Shape;246;p41"/>
          <p:cNvPicPr preferRelativeResize="0"/>
          <p:nvPr/>
        </p:nvPicPr>
        <p:blipFill>
          <a:blip r:embed="rId3">
            <a:alphaModFix/>
          </a:blip>
          <a:stretch>
            <a:fillRect/>
          </a:stretch>
        </p:blipFill>
        <p:spPr>
          <a:xfrm>
            <a:off x="585750" y="2355925"/>
            <a:ext cx="4210050" cy="3162300"/>
          </a:xfrm>
          <a:prstGeom prst="rect">
            <a:avLst/>
          </a:prstGeom>
          <a:noFill/>
          <a:ln>
            <a:noFill/>
          </a:ln>
        </p:spPr>
      </p:pic>
      <p:pic>
        <p:nvPicPr>
          <p:cNvPr id="247" name="Google Shape;247;p41"/>
          <p:cNvPicPr preferRelativeResize="0"/>
          <p:nvPr/>
        </p:nvPicPr>
        <p:blipFill>
          <a:blip r:embed="rId4">
            <a:alphaModFix/>
          </a:blip>
          <a:stretch>
            <a:fillRect/>
          </a:stretch>
        </p:blipFill>
        <p:spPr>
          <a:xfrm>
            <a:off x="5852575" y="2355925"/>
            <a:ext cx="4476750" cy="3009900"/>
          </a:xfrm>
          <a:prstGeom prst="rect">
            <a:avLst/>
          </a:prstGeom>
          <a:noFill/>
          <a:ln>
            <a:noFill/>
          </a:ln>
        </p:spPr>
      </p:pic>
      <p:sp>
        <p:nvSpPr>
          <p:cNvPr id="248" name="Google Shape;248;p41"/>
          <p:cNvSpPr txBox="1"/>
          <p:nvPr/>
        </p:nvSpPr>
        <p:spPr>
          <a:xfrm>
            <a:off x="753850" y="5878975"/>
            <a:ext cx="4041900" cy="58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249" name="Google Shape;249;p41"/>
          <p:cNvSpPr txBox="1"/>
          <p:nvPr/>
        </p:nvSpPr>
        <p:spPr>
          <a:xfrm>
            <a:off x="6070000" y="5767600"/>
            <a:ext cx="4041900" cy="58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Calibri"/>
              <a:ea typeface="Calibri"/>
              <a:cs typeface="Calibri"/>
              <a:sym typeface="Calibri"/>
            </a:endParaRPr>
          </a:p>
        </p:txBody>
      </p:sp>
      <p:pic>
        <p:nvPicPr>
          <p:cNvPr id="250" name="Google Shape;250;p41">
            <a:hlinkClick r:id="rId5"/>
          </p:cNvPr>
          <p:cNvPicPr preferRelativeResize="0"/>
          <p:nvPr/>
        </p:nvPicPr>
        <p:blipFill>
          <a:blip r:embed="rId6">
            <a:alphaModFix/>
          </a:blip>
          <a:stretch>
            <a:fillRect/>
          </a:stretch>
        </p:blipFill>
        <p:spPr>
          <a:xfrm>
            <a:off x="0" y="5905500"/>
            <a:ext cx="12192000" cy="952500"/>
          </a:xfrm>
          <a:prstGeom prst="rect">
            <a:avLst/>
          </a:prstGeom>
          <a:noFill/>
          <a:ln>
            <a:noFill/>
          </a:ln>
        </p:spPr>
      </p:pic>
      <p:sp>
        <p:nvSpPr>
          <p:cNvPr id="251" name="Google Shape;251;p41">
            <a:hlinkClick r:id="rId7"/>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pic>
        <p:nvPicPr>
          <p:cNvPr id="256" name="Google Shape;256;p42"/>
          <p:cNvPicPr preferRelativeResize="0"/>
          <p:nvPr/>
        </p:nvPicPr>
        <p:blipFill>
          <a:blip r:embed="rId3">
            <a:alphaModFix/>
          </a:blip>
          <a:stretch>
            <a:fillRect/>
          </a:stretch>
        </p:blipFill>
        <p:spPr>
          <a:xfrm>
            <a:off x="1837900" y="288950"/>
            <a:ext cx="8669725" cy="63052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pic>
        <p:nvPicPr>
          <p:cNvPr id="261" name="Google Shape;261;p43"/>
          <p:cNvPicPr preferRelativeResize="0"/>
          <p:nvPr/>
        </p:nvPicPr>
        <p:blipFill rotWithShape="1">
          <a:blip r:embed="rId3">
            <a:alphaModFix/>
          </a:blip>
          <a:srcRect b="0" l="0" r="0" t="0"/>
          <a:stretch/>
        </p:blipFill>
        <p:spPr>
          <a:xfrm>
            <a:off x="3125400" y="1617275"/>
            <a:ext cx="7458449" cy="49440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pic>
        <p:nvPicPr>
          <p:cNvPr id="137" name="Google Shape;137;p26"/>
          <p:cNvPicPr preferRelativeResize="0"/>
          <p:nvPr/>
        </p:nvPicPr>
        <p:blipFill>
          <a:blip r:embed="rId3">
            <a:alphaModFix/>
          </a:blip>
          <a:stretch>
            <a:fillRect/>
          </a:stretch>
        </p:blipFill>
        <p:spPr>
          <a:xfrm>
            <a:off x="6172200" y="2637750"/>
            <a:ext cx="5639543" cy="4035025"/>
          </a:xfrm>
          <a:prstGeom prst="rect">
            <a:avLst/>
          </a:prstGeom>
          <a:noFill/>
          <a:ln>
            <a:noFill/>
          </a:ln>
        </p:spPr>
      </p:pic>
      <p:pic>
        <p:nvPicPr>
          <p:cNvPr id="138" name="Google Shape;138;p26"/>
          <p:cNvPicPr preferRelativeResize="0"/>
          <p:nvPr/>
        </p:nvPicPr>
        <p:blipFill>
          <a:blip r:embed="rId4">
            <a:alphaModFix/>
          </a:blip>
          <a:stretch>
            <a:fillRect/>
          </a:stretch>
        </p:blipFill>
        <p:spPr>
          <a:xfrm>
            <a:off x="234250" y="2713949"/>
            <a:ext cx="5463100" cy="3908800"/>
          </a:xfrm>
          <a:prstGeom prst="rect">
            <a:avLst/>
          </a:prstGeom>
          <a:noFill/>
          <a:ln>
            <a:noFill/>
          </a:ln>
        </p:spPr>
      </p:pic>
      <p:sp>
        <p:nvSpPr>
          <p:cNvPr id="139" name="Google Shape;139;p26"/>
          <p:cNvSpPr txBox="1"/>
          <p:nvPr>
            <p:ph type="ctrTitle"/>
          </p:nvPr>
        </p:nvSpPr>
        <p:spPr>
          <a:xfrm>
            <a:off x="2372350" y="157722"/>
            <a:ext cx="9144000" cy="18900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a:t>Center for BioMolecular Modeling</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4000"/>
                                        <p:tgtEl>
                                          <p:spTgt spid="137"/>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4000"/>
                                        <p:tgtEl>
                                          <p:spTgt spid="1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id="266" name="Google Shape;266;p44"/>
          <p:cNvPicPr preferRelativeResize="0"/>
          <p:nvPr/>
        </p:nvPicPr>
        <p:blipFill>
          <a:blip r:embed="rId3">
            <a:alphaModFix/>
          </a:blip>
          <a:stretch>
            <a:fillRect/>
          </a:stretch>
        </p:blipFill>
        <p:spPr>
          <a:xfrm>
            <a:off x="5001750" y="340425"/>
            <a:ext cx="2878100" cy="2112302"/>
          </a:xfrm>
          <a:prstGeom prst="rect">
            <a:avLst/>
          </a:prstGeom>
          <a:noFill/>
          <a:ln>
            <a:noFill/>
          </a:ln>
        </p:spPr>
      </p:pic>
      <p:pic>
        <p:nvPicPr>
          <p:cNvPr id="267" name="Google Shape;267;p44" title="replication slow.mp4">
            <a:hlinkClick r:id="rId4"/>
          </p:cNvPr>
          <p:cNvPicPr preferRelativeResize="0"/>
          <p:nvPr/>
        </p:nvPicPr>
        <p:blipFill>
          <a:blip r:embed="rId5">
            <a:alphaModFix/>
          </a:blip>
          <a:stretch>
            <a:fillRect/>
          </a:stretch>
        </p:blipFill>
        <p:spPr>
          <a:xfrm>
            <a:off x="152400" y="2913352"/>
            <a:ext cx="5791200" cy="3257550"/>
          </a:xfrm>
          <a:prstGeom prst="rect">
            <a:avLst/>
          </a:prstGeom>
          <a:noFill/>
          <a:ln>
            <a:noFill/>
          </a:ln>
        </p:spPr>
      </p:pic>
      <p:pic>
        <p:nvPicPr>
          <p:cNvPr id="268" name="Google Shape;268;p44" title="transcription slow.mp4">
            <a:hlinkClick r:id="rId6"/>
          </p:cNvPr>
          <p:cNvPicPr preferRelativeResize="0"/>
          <p:nvPr/>
        </p:nvPicPr>
        <p:blipFill>
          <a:blip r:embed="rId7">
            <a:alphaModFix/>
          </a:blip>
          <a:stretch>
            <a:fillRect/>
          </a:stretch>
        </p:blipFill>
        <p:spPr>
          <a:xfrm>
            <a:off x="6096000" y="2913352"/>
            <a:ext cx="5943600" cy="3343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1000"/>
                                        <p:tgtEl>
                                          <p:spTgt spid="2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1000"/>
                                        <p:tgtEl>
                                          <p:spTgt spid="2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45"/>
          <p:cNvSpPr/>
          <p:nvPr/>
        </p:nvSpPr>
        <p:spPr>
          <a:xfrm>
            <a:off x="7429629" y="1788194"/>
            <a:ext cx="4602000" cy="3231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800">
                <a:solidFill>
                  <a:srgbClr val="D99593"/>
                </a:solidFill>
                <a:latin typeface="Century Gothic"/>
                <a:ea typeface="Century Gothic"/>
                <a:cs typeface="Century Gothic"/>
                <a:sym typeface="Century Gothic"/>
              </a:rPr>
              <a:t>THE DEVIL IS IN THE DETAILS!</a:t>
            </a:r>
            <a:endParaRPr/>
          </a:p>
          <a:p>
            <a:pPr indent="0" lvl="0" marL="0" marR="0" rtl="0" algn="l">
              <a:spcBef>
                <a:spcPts val="0"/>
              </a:spcBef>
              <a:spcAft>
                <a:spcPts val="0"/>
              </a:spcAft>
              <a:buNone/>
            </a:pPr>
            <a:r>
              <a:t/>
            </a:r>
            <a:endParaRPr b="1" sz="1800">
              <a:solidFill>
                <a:schemeClr val="lt1"/>
              </a:solidFill>
              <a:latin typeface="Century Gothic"/>
              <a:ea typeface="Century Gothic"/>
              <a:cs typeface="Century Gothic"/>
              <a:sym typeface="Century Gothic"/>
            </a:endParaRPr>
          </a:p>
          <a:p>
            <a:pPr indent="0" lvl="0" marL="0" marR="0" rtl="0" algn="l">
              <a:spcBef>
                <a:spcPts val="0"/>
              </a:spcBef>
              <a:spcAft>
                <a:spcPts val="0"/>
              </a:spcAft>
              <a:buNone/>
            </a:pPr>
            <a:r>
              <a:rPr b="1" lang="en-US" sz="2800">
                <a:solidFill>
                  <a:schemeClr val="lt1"/>
                </a:solidFill>
                <a:latin typeface="Century Gothic"/>
                <a:ea typeface="Century Gothic"/>
                <a:cs typeface="Century Gothic"/>
                <a:sym typeface="Century Gothic"/>
              </a:rPr>
              <a:t>Take care in loading the DNA in the RNA polymerase.</a:t>
            </a:r>
            <a:endParaRPr/>
          </a:p>
          <a:p>
            <a:pPr indent="0" lvl="0" marL="0" marR="0" rtl="0" algn="l">
              <a:spcBef>
                <a:spcPts val="0"/>
              </a:spcBef>
              <a:spcAft>
                <a:spcPts val="0"/>
              </a:spcAft>
              <a:buNone/>
            </a:pPr>
            <a:r>
              <a:t/>
            </a:r>
            <a:endParaRPr b="1" sz="1800">
              <a:solidFill>
                <a:schemeClr val="lt1"/>
              </a:solidFill>
              <a:latin typeface="Century Gothic"/>
              <a:ea typeface="Century Gothic"/>
              <a:cs typeface="Century Gothic"/>
              <a:sym typeface="Century Gothic"/>
            </a:endParaRPr>
          </a:p>
          <a:p>
            <a:pPr indent="0" lvl="0" marL="0" marR="0" rtl="0" algn="l">
              <a:spcBef>
                <a:spcPts val="0"/>
              </a:spcBef>
              <a:spcAft>
                <a:spcPts val="0"/>
              </a:spcAft>
              <a:buNone/>
            </a:pPr>
            <a:r>
              <a:rPr b="1" lang="en-US" sz="2800">
                <a:solidFill>
                  <a:schemeClr val="lt1"/>
                </a:solidFill>
                <a:latin typeface="Century Gothic"/>
                <a:ea typeface="Century Gothic"/>
                <a:cs typeface="Century Gothic"/>
                <a:sym typeface="Century Gothic"/>
              </a:rPr>
              <a:t>Remember RNA is synthesized from the 5’ to the 3’ end.</a:t>
            </a:r>
            <a:endParaRPr/>
          </a:p>
        </p:txBody>
      </p:sp>
      <p:pic>
        <p:nvPicPr>
          <p:cNvPr id="274" name="Google Shape;274;p45"/>
          <p:cNvPicPr preferRelativeResize="0"/>
          <p:nvPr/>
        </p:nvPicPr>
        <p:blipFill rotWithShape="1">
          <a:blip r:embed="rId3">
            <a:alphaModFix/>
          </a:blip>
          <a:srcRect b="0" l="0" r="0" t="0"/>
          <a:stretch/>
        </p:blipFill>
        <p:spPr>
          <a:xfrm>
            <a:off x="4467193" y="2600311"/>
            <a:ext cx="2639275" cy="1933186"/>
          </a:xfrm>
          <a:prstGeom prst="rect">
            <a:avLst/>
          </a:prstGeom>
          <a:noFill/>
          <a:ln>
            <a:noFill/>
          </a:ln>
        </p:spPr>
      </p:pic>
      <p:pic>
        <p:nvPicPr>
          <p:cNvPr id="275" name="Google Shape;275;p45"/>
          <p:cNvPicPr preferRelativeResize="0"/>
          <p:nvPr/>
        </p:nvPicPr>
        <p:blipFill rotWithShape="1">
          <a:blip r:embed="rId4">
            <a:alphaModFix/>
          </a:blip>
          <a:srcRect b="0" l="0" r="0" t="0"/>
          <a:stretch/>
        </p:blipFill>
        <p:spPr>
          <a:xfrm>
            <a:off x="297923" y="2600310"/>
            <a:ext cx="3822102" cy="1933187"/>
          </a:xfrm>
          <a:prstGeom prst="rect">
            <a:avLst/>
          </a:prstGeom>
          <a:noFill/>
          <a:ln>
            <a:noFill/>
          </a:ln>
        </p:spPr>
      </p:pic>
      <p:sp>
        <p:nvSpPr>
          <p:cNvPr id="276" name="Google Shape;276;p45"/>
          <p:cNvSpPr txBox="1"/>
          <p:nvPr/>
        </p:nvSpPr>
        <p:spPr>
          <a:xfrm>
            <a:off x="4443186" y="3566903"/>
            <a:ext cx="384300" cy="369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rgbClr val="FF0000"/>
                </a:solidFill>
                <a:latin typeface="Century Gothic"/>
                <a:ea typeface="Century Gothic"/>
                <a:cs typeface="Century Gothic"/>
                <a:sym typeface="Century Gothic"/>
              </a:rPr>
              <a:t>5’</a:t>
            </a:r>
            <a:endParaRPr/>
          </a:p>
        </p:txBody>
      </p:sp>
      <p:sp>
        <p:nvSpPr>
          <p:cNvPr id="277" name="Google Shape;277;p45"/>
          <p:cNvSpPr txBox="1"/>
          <p:nvPr/>
        </p:nvSpPr>
        <p:spPr>
          <a:xfrm>
            <a:off x="6511000" y="3566903"/>
            <a:ext cx="384300" cy="369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rgbClr val="FF0000"/>
                </a:solidFill>
                <a:latin typeface="Century Gothic"/>
                <a:ea typeface="Century Gothic"/>
                <a:cs typeface="Century Gothic"/>
                <a:sym typeface="Century Gothic"/>
              </a:rPr>
              <a:t>3’</a:t>
            </a:r>
            <a:endParaRPr/>
          </a:p>
        </p:txBody>
      </p:sp>
      <p:sp>
        <p:nvSpPr>
          <p:cNvPr id="278" name="Google Shape;278;p45"/>
          <p:cNvSpPr txBox="1"/>
          <p:nvPr/>
        </p:nvSpPr>
        <p:spPr>
          <a:xfrm>
            <a:off x="1212594" y="2600310"/>
            <a:ext cx="384300" cy="369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rgbClr val="FF0000"/>
                </a:solidFill>
                <a:latin typeface="Century Gothic"/>
                <a:ea typeface="Century Gothic"/>
                <a:cs typeface="Century Gothic"/>
                <a:sym typeface="Century Gothic"/>
              </a:rPr>
              <a:t>5’</a:t>
            </a:r>
            <a:endParaRPr/>
          </a:p>
        </p:txBody>
      </p:sp>
      <p:sp>
        <p:nvSpPr>
          <p:cNvPr id="279" name="Google Shape;279;p45"/>
          <p:cNvSpPr txBox="1"/>
          <p:nvPr/>
        </p:nvSpPr>
        <p:spPr>
          <a:xfrm>
            <a:off x="1665473" y="3566903"/>
            <a:ext cx="384300" cy="369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rgbClr val="FF0000"/>
                </a:solidFill>
                <a:latin typeface="Century Gothic"/>
                <a:ea typeface="Century Gothic"/>
                <a:cs typeface="Century Gothic"/>
                <a:sym typeface="Century Gothic"/>
              </a:rPr>
              <a:t>3’</a:t>
            </a:r>
            <a:endParaRPr/>
          </a:p>
        </p:txBody>
      </p:sp>
      <p:sp>
        <p:nvSpPr>
          <p:cNvPr id="280" name="Google Shape;280;p45"/>
          <p:cNvSpPr txBox="1"/>
          <p:nvPr>
            <p:ph type="title"/>
          </p:nvPr>
        </p:nvSpPr>
        <p:spPr>
          <a:xfrm>
            <a:off x="1900315" y="254196"/>
            <a:ext cx="10131300" cy="14562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1"/>
              </a:buClr>
              <a:buSzPts val="4000"/>
              <a:buFont typeface="Century Gothic"/>
              <a:buNone/>
            </a:pPr>
            <a:r>
              <a:rPr b="1" lang="en-US" sz="4000">
                <a:latin typeface="Century Gothic"/>
                <a:ea typeface="Century Gothic"/>
                <a:cs typeface="Century Gothic"/>
                <a:sym typeface="Century Gothic"/>
              </a:rPr>
              <a:t>TRANSCRIPTION</a:t>
            </a:r>
            <a:br>
              <a:rPr b="1" lang="en-US" sz="4000">
                <a:latin typeface="Century Gothic"/>
                <a:ea typeface="Century Gothic"/>
                <a:cs typeface="Century Gothic"/>
                <a:sym typeface="Century Gothic"/>
              </a:rPr>
            </a:br>
            <a:endParaRPr b="1" sz="4000">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75"/>
                                        </p:tgtEl>
                                        <p:attrNameLst>
                                          <p:attrName>style.visibility</p:attrName>
                                        </p:attrNameLst>
                                      </p:cBhvr>
                                      <p:to>
                                        <p:strVal val="visible"/>
                                      </p:to>
                                    </p:set>
                                    <p:anim calcmode="lin" valueType="num">
                                      <p:cBhvr additive="base">
                                        <p:cTn dur="500"/>
                                        <p:tgtEl>
                                          <p:spTgt spid="275"/>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74"/>
                                        </p:tgtEl>
                                        <p:attrNameLst>
                                          <p:attrName>style.visibility</p:attrName>
                                        </p:attrNameLst>
                                      </p:cBhvr>
                                      <p:to>
                                        <p:strVal val="visible"/>
                                      </p:to>
                                    </p:set>
                                    <p:anim calcmode="lin" valueType="num">
                                      <p:cBhvr additive="base">
                                        <p:cTn dur="500"/>
                                        <p:tgtEl>
                                          <p:spTgt spid="274"/>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8"/>
                                        </p:tgtEl>
                                        <p:attrNameLst>
                                          <p:attrName>style.visibility</p:attrName>
                                        </p:attrNameLst>
                                      </p:cBhvr>
                                      <p:to>
                                        <p:strVal val="visible"/>
                                      </p:to>
                                    </p:set>
                                    <p:anim calcmode="lin" valueType="num">
                                      <p:cBhvr additive="base">
                                        <p:cTn dur="500"/>
                                        <p:tgtEl>
                                          <p:spTgt spid="278"/>
                                        </p:tgtEl>
                                        <p:attrNameLst>
                                          <p:attrName>ppt_w</p:attrName>
                                        </p:attrNameLst>
                                      </p:cBhvr>
                                      <p:tavLst>
                                        <p:tav fmla="" tm="0">
                                          <p:val>
                                            <p:strVal val="0"/>
                                          </p:val>
                                        </p:tav>
                                        <p:tav fmla="" tm="100000">
                                          <p:val>
                                            <p:strVal val="#ppt_w"/>
                                          </p:val>
                                        </p:tav>
                                      </p:tavLst>
                                    </p:anim>
                                    <p:anim calcmode="lin" valueType="num">
                                      <p:cBhvr additive="base">
                                        <p:cTn dur="500"/>
                                        <p:tgtEl>
                                          <p:spTgt spid="27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76"/>
                                        </p:tgtEl>
                                        <p:attrNameLst>
                                          <p:attrName>style.visibility</p:attrName>
                                        </p:attrNameLst>
                                      </p:cBhvr>
                                      <p:to>
                                        <p:strVal val="visible"/>
                                      </p:to>
                                    </p:set>
                                    <p:anim calcmode="lin" valueType="num">
                                      <p:cBhvr additive="base">
                                        <p:cTn dur="500"/>
                                        <p:tgtEl>
                                          <p:spTgt spid="276"/>
                                        </p:tgtEl>
                                        <p:attrNameLst>
                                          <p:attrName>ppt_w</p:attrName>
                                        </p:attrNameLst>
                                      </p:cBhvr>
                                      <p:tavLst>
                                        <p:tav fmla="" tm="0">
                                          <p:val>
                                            <p:strVal val="0"/>
                                          </p:val>
                                        </p:tav>
                                        <p:tav fmla="" tm="100000">
                                          <p:val>
                                            <p:strVal val="#ppt_w"/>
                                          </p:val>
                                        </p:tav>
                                      </p:tavLst>
                                    </p:anim>
                                    <p:anim calcmode="lin" valueType="num">
                                      <p:cBhvr additive="base">
                                        <p:cTn dur="500"/>
                                        <p:tgtEl>
                                          <p:spTgt spid="27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9"/>
                                        </p:tgtEl>
                                        <p:attrNameLst>
                                          <p:attrName>style.visibility</p:attrName>
                                        </p:attrNameLst>
                                      </p:cBhvr>
                                      <p:to>
                                        <p:strVal val="visible"/>
                                      </p:to>
                                    </p:set>
                                    <p:anim calcmode="lin" valueType="num">
                                      <p:cBhvr additive="base">
                                        <p:cTn dur="500"/>
                                        <p:tgtEl>
                                          <p:spTgt spid="279"/>
                                        </p:tgtEl>
                                        <p:attrNameLst>
                                          <p:attrName>ppt_w</p:attrName>
                                        </p:attrNameLst>
                                      </p:cBhvr>
                                      <p:tavLst>
                                        <p:tav fmla="" tm="0">
                                          <p:val>
                                            <p:strVal val="0"/>
                                          </p:val>
                                        </p:tav>
                                        <p:tav fmla="" tm="100000">
                                          <p:val>
                                            <p:strVal val="#ppt_w"/>
                                          </p:val>
                                        </p:tav>
                                      </p:tavLst>
                                    </p:anim>
                                    <p:anim calcmode="lin" valueType="num">
                                      <p:cBhvr additive="base">
                                        <p:cTn dur="500"/>
                                        <p:tgtEl>
                                          <p:spTgt spid="27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77"/>
                                        </p:tgtEl>
                                        <p:attrNameLst>
                                          <p:attrName>style.visibility</p:attrName>
                                        </p:attrNameLst>
                                      </p:cBhvr>
                                      <p:to>
                                        <p:strVal val="visible"/>
                                      </p:to>
                                    </p:set>
                                    <p:anim calcmode="lin" valueType="num">
                                      <p:cBhvr additive="base">
                                        <p:cTn dur="500"/>
                                        <p:tgtEl>
                                          <p:spTgt spid="277"/>
                                        </p:tgtEl>
                                        <p:attrNameLst>
                                          <p:attrName>ppt_w</p:attrName>
                                        </p:attrNameLst>
                                      </p:cBhvr>
                                      <p:tavLst>
                                        <p:tav fmla="" tm="0">
                                          <p:val>
                                            <p:strVal val="0"/>
                                          </p:val>
                                        </p:tav>
                                        <p:tav fmla="" tm="100000">
                                          <p:val>
                                            <p:strVal val="#ppt_w"/>
                                          </p:val>
                                        </p:tav>
                                      </p:tavLst>
                                    </p:anim>
                                    <p:anim calcmode="lin" valueType="num">
                                      <p:cBhvr additive="base">
                                        <p:cTn dur="500"/>
                                        <p:tgtEl>
                                          <p:spTgt spid="27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46"/>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					A little bit of direction</a:t>
            </a:r>
            <a:endParaRPr/>
          </a:p>
        </p:txBody>
      </p:sp>
      <p:pic>
        <p:nvPicPr>
          <p:cNvPr id="286" name="Google Shape;286;p46" title="Clip 1.mp4">
            <a:hlinkClick r:id="rId3"/>
          </p:cNvPr>
          <p:cNvPicPr preferRelativeResize="0"/>
          <p:nvPr/>
        </p:nvPicPr>
        <p:blipFill>
          <a:blip r:embed="rId4">
            <a:alphaModFix/>
          </a:blip>
          <a:stretch>
            <a:fillRect/>
          </a:stretch>
        </p:blipFill>
        <p:spPr>
          <a:xfrm>
            <a:off x="2931125" y="1825625"/>
            <a:ext cx="5594750" cy="41960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47"/>
          <p:cNvSpPr txBox="1"/>
          <p:nvPr>
            <p:ph type="title"/>
          </p:nvPr>
        </p:nvSpPr>
        <p:spPr>
          <a:xfrm>
            <a:off x="838200" y="4413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                       Transcription </a:t>
            </a:r>
            <a:endParaRPr/>
          </a:p>
        </p:txBody>
      </p:sp>
      <p:sp>
        <p:nvSpPr>
          <p:cNvPr id="292" name="Google Shape;292;p47"/>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t>DNA: Place red dot on the template strand</a:t>
            </a:r>
            <a:endParaRPr/>
          </a:p>
          <a:p>
            <a:pPr indent="0" lvl="0" marL="0" rtl="0" algn="l">
              <a:spcBef>
                <a:spcPts val="1000"/>
              </a:spcBef>
              <a:spcAft>
                <a:spcPts val="0"/>
              </a:spcAft>
              <a:buNone/>
            </a:pPr>
            <a:r>
              <a:t/>
            </a:r>
            <a:endParaRPr/>
          </a:p>
        </p:txBody>
      </p:sp>
      <p:pic>
        <p:nvPicPr>
          <p:cNvPr id="293" name="Google Shape;293;p47"/>
          <p:cNvPicPr preferRelativeResize="0"/>
          <p:nvPr/>
        </p:nvPicPr>
        <p:blipFill rotWithShape="1">
          <a:blip r:embed="rId3">
            <a:alphaModFix/>
          </a:blip>
          <a:srcRect b="0" l="21182" r="40170" t="0"/>
          <a:stretch/>
        </p:blipFill>
        <p:spPr>
          <a:xfrm rot="-5400000">
            <a:off x="4748611" y="1280811"/>
            <a:ext cx="1987826" cy="6857999"/>
          </a:xfrm>
          <a:prstGeom prst="rect">
            <a:avLst/>
          </a:prstGeom>
          <a:noFill/>
          <a:ln>
            <a:noFill/>
          </a:ln>
        </p:spPr>
      </p:pic>
      <p:pic>
        <p:nvPicPr>
          <p:cNvPr id="294" name="Google Shape;294;p47">
            <a:hlinkClick r:id="rId4"/>
          </p:cNvPr>
          <p:cNvPicPr preferRelativeResize="0"/>
          <p:nvPr/>
        </p:nvPicPr>
        <p:blipFill>
          <a:blip r:embed="rId5">
            <a:alphaModFix/>
          </a:blip>
          <a:stretch>
            <a:fillRect/>
          </a:stretch>
        </p:blipFill>
        <p:spPr>
          <a:xfrm>
            <a:off x="0" y="5905500"/>
            <a:ext cx="12192000" cy="952500"/>
          </a:xfrm>
          <a:prstGeom prst="rect">
            <a:avLst/>
          </a:prstGeom>
          <a:noFill/>
          <a:ln>
            <a:noFill/>
          </a:ln>
        </p:spPr>
      </p:pic>
      <p:sp>
        <p:nvSpPr>
          <p:cNvPr id="295" name="Google Shape;295;p47">
            <a:hlinkClick r:id="rId6"/>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8"/>
          <p:cNvSpPr/>
          <p:nvPr/>
        </p:nvSpPr>
        <p:spPr>
          <a:xfrm>
            <a:off x="7003469" y="3987701"/>
            <a:ext cx="4047900" cy="2092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800">
                <a:solidFill>
                  <a:srgbClr val="D99593"/>
                </a:solidFill>
                <a:latin typeface="Century Gothic"/>
                <a:ea typeface="Century Gothic"/>
                <a:cs typeface="Century Gothic"/>
                <a:sym typeface="Century Gothic"/>
              </a:rPr>
              <a:t>TAKE NOTE!</a:t>
            </a:r>
            <a:endParaRPr/>
          </a:p>
          <a:p>
            <a:pPr indent="0" lvl="0" marL="0" marR="0" rtl="0" algn="l">
              <a:spcBef>
                <a:spcPts val="0"/>
              </a:spcBef>
              <a:spcAft>
                <a:spcPts val="0"/>
              </a:spcAft>
              <a:buNone/>
            </a:pPr>
            <a:r>
              <a:t/>
            </a:r>
            <a:endParaRPr b="1" sz="1800">
              <a:solidFill>
                <a:schemeClr val="lt1"/>
              </a:solidFill>
              <a:latin typeface="Century Gothic"/>
              <a:ea typeface="Century Gothic"/>
              <a:cs typeface="Century Gothic"/>
              <a:sym typeface="Century Gothic"/>
            </a:endParaRPr>
          </a:p>
          <a:p>
            <a:pPr indent="0" lvl="0" marL="0" marR="0" rtl="0" algn="l">
              <a:spcBef>
                <a:spcPts val="0"/>
              </a:spcBef>
              <a:spcAft>
                <a:spcPts val="0"/>
              </a:spcAft>
              <a:buNone/>
            </a:pPr>
            <a:r>
              <a:rPr b="1" lang="en-US" sz="2800">
                <a:solidFill>
                  <a:schemeClr val="lt1"/>
                </a:solidFill>
                <a:latin typeface="Century Gothic"/>
                <a:ea typeface="Century Gothic"/>
                <a:cs typeface="Century Gothic"/>
                <a:sym typeface="Century Gothic"/>
              </a:rPr>
              <a:t>The DNA pieces are different than the RNA pieces!</a:t>
            </a:r>
            <a:endParaRPr/>
          </a:p>
        </p:txBody>
      </p:sp>
      <p:pic>
        <p:nvPicPr>
          <p:cNvPr id="301" name="Google Shape;301;p48"/>
          <p:cNvPicPr preferRelativeResize="0"/>
          <p:nvPr/>
        </p:nvPicPr>
        <p:blipFill rotWithShape="1">
          <a:blip r:embed="rId3">
            <a:alphaModFix/>
          </a:blip>
          <a:srcRect b="0" l="0" r="0" t="0"/>
          <a:stretch/>
        </p:blipFill>
        <p:spPr>
          <a:xfrm>
            <a:off x="1431391" y="1874520"/>
            <a:ext cx="8993170" cy="1554480"/>
          </a:xfrm>
          <a:prstGeom prst="rect">
            <a:avLst/>
          </a:prstGeom>
          <a:noFill/>
          <a:ln>
            <a:noFill/>
          </a:ln>
        </p:spPr>
      </p:pic>
      <p:pic>
        <p:nvPicPr>
          <p:cNvPr id="302" name="Google Shape;302;p48"/>
          <p:cNvPicPr preferRelativeResize="0"/>
          <p:nvPr/>
        </p:nvPicPr>
        <p:blipFill rotWithShape="1">
          <a:blip r:embed="rId4">
            <a:alphaModFix/>
          </a:blip>
          <a:srcRect b="0" l="0" r="0" t="0"/>
          <a:stretch/>
        </p:blipFill>
        <p:spPr>
          <a:xfrm>
            <a:off x="1954290" y="4013805"/>
            <a:ext cx="4547940" cy="2286000"/>
          </a:xfrm>
          <a:prstGeom prst="rect">
            <a:avLst/>
          </a:prstGeom>
          <a:noFill/>
          <a:ln>
            <a:noFill/>
          </a:ln>
        </p:spPr>
      </p:pic>
      <p:sp>
        <p:nvSpPr>
          <p:cNvPr id="303" name="Google Shape;303;p48"/>
          <p:cNvSpPr txBox="1"/>
          <p:nvPr>
            <p:ph type="title"/>
          </p:nvPr>
        </p:nvSpPr>
        <p:spPr>
          <a:xfrm>
            <a:off x="862265" y="312821"/>
            <a:ext cx="10131300" cy="14562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1"/>
              </a:buClr>
              <a:buSzPts val="4400"/>
              <a:buFont typeface="Century Gothic"/>
              <a:buNone/>
            </a:pPr>
            <a:r>
              <a:rPr b="1" lang="en-US" sz="4400">
                <a:latin typeface="Century Gothic"/>
                <a:ea typeface="Century Gothic"/>
                <a:cs typeface="Century Gothic"/>
                <a:sym typeface="Century Gothic"/>
              </a:rPr>
              <a:t>TRANSCRIPTION</a:t>
            </a:r>
            <a:br>
              <a:rPr b="1" lang="en-US" sz="4000">
                <a:latin typeface="Century Gothic"/>
                <a:ea typeface="Century Gothic"/>
                <a:cs typeface="Century Gothic"/>
                <a:sym typeface="Century Gothic"/>
              </a:rPr>
            </a:br>
            <a:endParaRPr b="1" sz="4000">
              <a:latin typeface="Century Gothic"/>
              <a:ea typeface="Century Gothic"/>
              <a:cs typeface="Century Gothic"/>
              <a:sym typeface="Century Gothic"/>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49"/>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					</a:t>
            </a:r>
            <a:endParaRPr/>
          </a:p>
        </p:txBody>
      </p:sp>
      <p:sp>
        <p:nvSpPr>
          <p:cNvPr id="309" name="Google Shape;309;p49"/>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p:txBody>
      </p:sp>
      <p:pic>
        <p:nvPicPr>
          <p:cNvPr id="310" name="Google Shape;310;p49"/>
          <p:cNvPicPr preferRelativeResize="0"/>
          <p:nvPr/>
        </p:nvPicPr>
        <p:blipFill>
          <a:blip r:embed="rId3">
            <a:alphaModFix/>
          </a:blip>
          <a:stretch>
            <a:fillRect/>
          </a:stretch>
        </p:blipFill>
        <p:spPr>
          <a:xfrm>
            <a:off x="3240550" y="371896"/>
            <a:ext cx="8113251" cy="608495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50"/>
          <p:cNvSpPr txBox="1"/>
          <p:nvPr>
            <p:ph type="title"/>
          </p:nvPr>
        </p:nvSpPr>
        <p:spPr>
          <a:xfrm>
            <a:off x="3384600" y="365125"/>
            <a:ext cx="86145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solidFill>
                  <a:srgbClr val="0000FF"/>
                </a:solidFill>
              </a:rPr>
              <a:t>Nucleotide Student Modeling Pack: Transcription</a:t>
            </a:r>
            <a:endParaRPr>
              <a:solidFill>
                <a:srgbClr val="0000FF"/>
              </a:solidFill>
            </a:endParaRPr>
          </a:p>
        </p:txBody>
      </p:sp>
      <p:pic>
        <p:nvPicPr>
          <p:cNvPr id="316" name="Google Shape;316;p50" title="Nucleotide SMP Fran and MArk_2.mp4">
            <a:hlinkClick r:id="rId3"/>
          </p:cNvPr>
          <p:cNvPicPr preferRelativeResize="0"/>
          <p:nvPr/>
        </p:nvPicPr>
        <p:blipFill>
          <a:blip r:embed="rId4">
            <a:alphaModFix/>
          </a:blip>
          <a:stretch>
            <a:fillRect/>
          </a:stretch>
        </p:blipFill>
        <p:spPr>
          <a:xfrm>
            <a:off x="3345125" y="1690825"/>
            <a:ext cx="6457825" cy="4843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1000"/>
                                        <p:tgtEl>
                                          <p:spTgt spid="3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51"/>
          <p:cNvSpPr txBox="1"/>
          <p:nvPr>
            <p:ph type="title"/>
          </p:nvPr>
        </p:nvSpPr>
        <p:spPr>
          <a:xfrm>
            <a:off x="3187250" y="365125"/>
            <a:ext cx="8166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solidFill>
                  <a:srgbClr val="0000FF"/>
                </a:solidFill>
              </a:rPr>
              <a:t>Flow of Genetic Information Kit: Transcription </a:t>
            </a:r>
            <a:endParaRPr>
              <a:solidFill>
                <a:srgbClr val="0000FF"/>
              </a:solidFill>
            </a:endParaRPr>
          </a:p>
        </p:txBody>
      </p:sp>
      <p:pic>
        <p:nvPicPr>
          <p:cNvPr id="322" name="Google Shape;322;p51" title="Nucleotide SMP Fran and Mark_1.mp4">
            <a:hlinkClick r:id="rId3"/>
          </p:cNvPr>
          <p:cNvPicPr preferRelativeResize="0"/>
          <p:nvPr/>
        </p:nvPicPr>
        <p:blipFill>
          <a:blip r:embed="rId4">
            <a:alphaModFix/>
          </a:blip>
          <a:stretch>
            <a:fillRect/>
          </a:stretch>
        </p:blipFill>
        <p:spPr>
          <a:xfrm>
            <a:off x="3330188" y="1633700"/>
            <a:ext cx="6834175" cy="51256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2"/>
                                        </p:tgtEl>
                                        <p:attrNameLst>
                                          <p:attrName>style.visibility</p:attrName>
                                        </p:attrNameLst>
                                      </p:cBhvr>
                                      <p:to>
                                        <p:strVal val="visible"/>
                                      </p:to>
                                    </p:set>
                                    <p:animEffect filter="fade" transition="in">
                                      <p:cBhvr>
                                        <p:cTn dur="1000"/>
                                        <p:tgtEl>
                                          <p:spTgt spid="3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52"/>
          <p:cNvSpPr/>
          <p:nvPr/>
        </p:nvSpPr>
        <p:spPr>
          <a:xfrm>
            <a:off x="7823120" y="2815390"/>
            <a:ext cx="4047900" cy="1231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800">
                <a:solidFill>
                  <a:srgbClr val="D99593"/>
                </a:solidFill>
                <a:latin typeface="Century Gothic"/>
                <a:ea typeface="Century Gothic"/>
                <a:cs typeface="Century Gothic"/>
                <a:sym typeface="Century Gothic"/>
              </a:rPr>
              <a:t>Elongation: Student kit</a:t>
            </a:r>
            <a:endParaRPr/>
          </a:p>
          <a:p>
            <a:pPr indent="0" lvl="0" marL="0" marR="0" rtl="0" algn="l">
              <a:spcBef>
                <a:spcPts val="0"/>
              </a:spcBef>
              <a:spcAft>
                <a:spcPts val="0"/>
              </a:spcAft>
              <a:buNone/>
            </a:pPr>
            <a:r>
              <a:t/>
            </a:r>
            <a:endParaRPr b="1" sz="1800">
              <a:solidFill>
                <a:schemeClr val="lt1"/>
              </a:solidFill>
              <a:latin typeface="Century Gothic"/>
              <a:ea typeface="Century Gothic"/>
              <a:cs typeface="Century Gothic"/>
              <a:sym typeface="Century Gothic"/>
            </a:endParaRPr>
          </a:p>
          <a:p>
            <a:pPr indent="0" lvl="0" marL="0" marR="0" rtl="0" algn="l">
              <a:spcBef>
                <a:spcPts val="0"/>
              </a:spcBef>
              <a:spcAft>
                <a:spcPts val="0"/>
              </a:spcAft>
              <a:buNone/>
            </a:pPr>
            <a:r>
              <a:rPr b="1" lang="en-US" sz="2800">
                <a:solidFill>
                  <a:schemeClr val="lt1"/>
                </a:solidFill>
                <a:latin typeface="Century Gothic"/>
                <a:ea typeface="Century Gothic"/>
                <a:cs typeface="Century Gothic"/>
                <a:sym typeface="Century Gothic"/>
              </a:rPr>
              <a:t>The mRNA is synthesized.</a:t>
            </a:r>
            <a:endParaRPr/>
          </a:p>
        </p:txBody>
      </p:sp>
      <p:pic>
        <p:nvPicPr>
          <p:cNvPr id="328" name="Google Shape;328;p52"/>
          <p:cNvPicPr preferRelativeResize="0"/>
          <p:nvPr/>
        </p:nvPicPr>
        <p:blipFill rotWithShape="1">
          <a:blip r:embed="rId3">
            <a:alphaModFix/>
          </a:blip>
          <a:srcRect b="18329" l="3676" r="7945" t="14307"/>
          <a:stretch/>
        </p:blipFill>
        <p:spPr>
          <a:xfrm>
            <a:off x="637675" y="2000250"/>
            <a:ext cx="6834810" cy="3474720"/>
          </a:xfrm>
          <a:prstGeom prst="rect">
            <a:avLst/>
          </a:prstGeom>
          <a:noFill/>
          <a:ln>
            <a:noFill/>
          </a:ln>
        </p:spPr>
      </p:pic>
      <p:sp>
        <p:nvSpPr>
          <p:cNvPr id="329" name="Google Shape;329;p52"/>
          <p:cNvSpPr txBox="1"/>
          <p:nvPr>
            <p:ph type="title"/>
          </p:nvPr>
        </p:nvSpPr>
        <p:spPr>
          <a:xfrm>
            <a:off x="1633615" y="312821"/>
            <a:ext cx="10131300" cy="14562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1"/>
              </a:buClr>
              <a:buSzPts val="4400"/>
              <a:buFont typeface="Century Gothic"/>
              <a:buNone/>
            </a:pPr>
            <a:r>
              <a:rPr b="1" lang="en-US">
                <a:latin typeface="Century Gothic"/>
                <a:ea typeface="Century Gothic"/>
                <a:cs typeface="Century Gothic"/>
                <a:sym typeface="Century Gothic"/>
              </a:rPr>
              <a:t>Modeling </a:t>
            </a:r>
            <a:r>
              <a:rPr b="1" lang="en-US">
                <a:latin typeface="Century Gothic"/>
                <a:ea typeface="Century Gothic"/>
                <a:cs typeface="Century Gothic"/>
                <a:sym typeface="Century Gothic"/>
              </a:rPr>
              <a:t>Transcription</a:t>
            </a:r>
            <a:r>
              <a:rPr b="1" lang="en-US">
                <a:latin typeface="Century Gothic"/>
                <a:ea typeface="Century Gothic"/>
                <a:cs typeface="Century Gothic"/>
                <a:sym typeface="Century Gothic"/>
              </a:rPr>
              <a:t> </a:t>
            </a:r>
            <a:endParaRPr b="1" sz="4000">
              <a:latin typeface="Century Gothic"/>
              <a:ea typeface="Century Gothic"/>
              <a:cs typeface="Century Gothic"/>
              <a:sym typeface="Century Gothic"/>
            </a:endParaRPr>
          </a:p>
        </p:txBody>
      </p:sp>
      <p:pic>
        <p:nvPicPr>
          <p:cNvPr id="330" name="Google Shape;330;p52"/>
          <p:cNvPicPr preferRelativeResize="0"/>
          <p:nvPr/>
        </p:nvPicPr>
        <p:blipFill>
          <a:blip r:embed="rId4">
            <a:alphaModFix/>
          </a:blip>
          <a:stretch>
            <a:fillRect/>
          </a:stretch>
        </p:blipFill>
        <p:spPr>
          <a:xfrm>
            <a:off x="8176010" y="3653640"/>
            <a:ext cx="3342145" cy="250660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53"/>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					Student question # 1</a:t>
            </a:r>
            <a:endParaRPr/>
          </a:p>
        </p:txBody>
      </p:sp>
      <p:pic>
        <p:nvPicPr>
          <p:cNvPr id="336" name="Google Shape;336;p53" title="Clip 2.mp4">
            <a:hlinkClick r:id="rId3"/>
          </p:cNvPr>
          <p:cNvPicPr preferRelativeResize="0"/>
          <p:nvPr/>
        </p:nvPicPr>
        <p:blipFill>
          <a:blip r:embed="rId4">
            <a:alphaModFix/>
          </a:blip>
          <a:stretch>
            <a:fillRect/>
          </a:stretch>
        </p:blipFill>
        <p:spPr>
          <a:xfrm>
            <a:off x="3320150" y="1825625"/>
            <a:ext cx="5998175" cy="44986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7"/>
          <p:cNvSpPr txBox="1"/>
          <p:nvPr>
            <p:ph type="ctrTitle"/>
          </p:nvPr>
        </p:nvSpPr>
        <p:spPr>
          <a:xfrm>
            <a:off x="3647550" y="500725"/>
            <a:ext cx="8136300" cy="10566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a:t>Webinar norms</a:t>
            </a:r>
            <a:endParaRPr/>
          </a:p>
        </p:txBody>
      </p:sp>
      <p:pic>
        <p:nvPicPr>
          <p:cNvPr id="145" name="Google Shape;145;p27"/>
          <p:cNvPicPr preferRelativeResize="0"/>
          <p:nvPr/>
        </p:nvPicPr>
        <p:blipFill>
          <a:blip r:embed="rId3">
            <a:alphaModFix/>
          </a:blip>
          <a:stretch>
            <a:fillRect/>
          </a:stretch>
        </p:blipFill>
        <p:spPr>
          <a:xfrm>
            <a:off x="3647550" y="1808199"/>
            <a:ext cx="7857725" cy="4681850"/>
          </a:xfrm>
          <a:prstGeom prst="rect">
            <a:avLst/>
          </a:prstGeom>
          <a:noFill/>
          <a:ln>
            <a:noFill/>
          </a:ln>
        </p:spPr>
      </p:pic>
      <p:pic>
        <p:nvPicPr>
          <p:cNvPr id="146" name="Google Shape;146;p27"/>
          <p:cNvPicPr preferRelativeResize="0"/>
          <p:nvPr/>
        </p:nvPicPr>
        <p:blipFill>
          <a:blip r:embed="rId4">
            <a:alphaModFix/>
          </a:blip>
          <a:stretch>
            <a:fillRect/>
          </a:stretch>
        </p:blipFill>
        <p:spPr>
          <a:xfrm>
            <a:off x="1629225" y="1908175"/>
            <a:ext cx="1371600" cy="1238250"/>
          </a:xfrm>
          <a:prstGeom prst="rect">
            <a:avLst/>
          </a:prstGeom>
          <a:noFill/>
          <a:ln>
            <a:noFill/>
          </a:ln>
        </p:spPr>
      </p:pic>
      <p:pic>
        <p:nvPicPr>
          <p:cNvPr id="147" name="Google Shape;147;p27"/>
          <p:cNvPicPr preferRelativeResize="0"/>
          <p:nvPr/>
        </p:nvPicPr>
        <p:blipFill>
          <a:blip r:embed="rId5">
            <a:alphaModFix/>
          </a:blip>
          <a:stretch>
            <a:fillRect/>
          </a:stretch>
        </p:blipFill>
        <p:spPr>
          <a:xfrm>
            <a:off x="1629225" y="3429000"/>
            <a:ext cx="1371600" cy="1209675"/>
          </a:xfrm>
          <a:prstGeom prst="rect">
            <a:avLst/>
          </a:prstGeom>
          <a:noFill/>
          <a:ln>
            <a:noFill/>
          </a:ln>
        </p:spPr>
      </p:pic>
      <p:pic>
        <p:nvPicPr>
          <p:cNvPr id="148" name="Google Shape;148;p27"/>
          <p:cNvPicPr preferRelativeResize="0"/>
          <p:nvPr/>
        </p:nvPicPr>
        <p:blipFill>
          <a:blip r:embed="rId6">
            <a:alphaModFix/>
          </a:blip>
          <a:stretch>
            <a:fillRect/>
          </a:stretch>
        </p:blipFill>
        <p:spPr>
          <a:xfrm>
            <a:off x="1676400" y="5107975"/>
            <a:ext cx="1324425" cy="104298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1000"/>
                                        <p:tgtEl>
                                          <p:spTgt spid="14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1000"/>
                                        <p:tgtEl>
                                          <p:spTgt spid="1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1000"/>
                                        <p:tgtEl>
                                          <p:spTgt spid="1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54"/>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					Student question #2</a:t>
            </a:r>
            <a:endParaRPr/>
          </a:p>
        </p:txBody>
      </p:sp>
      <p:pic>
        <p:nvPicPr>
          <p:cNvPr id="342" name="Google Shape;342;p54" title="Clip 3.mp4">
            <a:hlinkClick r:id="rId3"/>
          </p:cNvPr>
          <p:cNvPicPr preferRelativeResize="0"/>
          <p:nvPr/>
        </p:nvPicPr>
        <p:blipFill>
          <a:blip r:embed="rId4">
            <a:alphaModFix/>
          </a:blip>
          <a:stretch>
            <a:fillRect/>
          </a:stretch>
        </p:blipFill>
        <p:spPr>
          <a:xfrm>
            <a:off x="3262525" y="1825625"/>
            <a:ext cx="6228674" cy="46715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pic>
        <p:nvPicPr>
          <p:cNvPr id="347" name="Google Shape;347;p55"/>
          <p:cNvPicPr preferRelativeResize="0"/>
          <p:nvPr/>
        </p:nvPicPr>
        <p:blipFill>
          <a:blip r:embed="rId3">
            <a:alphaModFix/>
          </a:blip>
          <a:stretch>
            <a:fillRect/>
          </a:stretch>
        </p:blipFill>
        <p:spPr>
          <a:xfrm>
            <a:off x="3091875" y="426125"/>
            <a:ext cx="8556798" cy="6005774"/>
          </a:xfrm>
          <a:prstGeom prst="rect">
            <a:avLst/>
          </a:prstGeom>
          <a:noFill/>
          <a:ln>
            <a:noFill/>
          </a:ln>
        </p:spPr>
      </p:pic>
      <p:pic>
        <p:nvPicPr>
          <p:cNvPr id="348" name="Google Shape;348;p55">
            <a:hlinkClick r:id="rId4"/>
          </p:cNvPr>
          <p:cNvPicPr preferRelativeResize="0"/>
          <p:nvPr/>
        </p:nvPicPr>
        <p:blipFill>
          <a:blip r:embed="rId5">
            <a:alphaModFix/>
          </a:blip>
          <a:stretch>
            <a:fillRect/>
          </a:stretch>
        </p:blipFill>
        <p:spPr>
          <a:xfrm>
            <a:off x="0" y="5905500"/>
            <a:ext cx="12192000" cy="952500"/>
          </a:xfrm>
          <a:prstGeom prst="rect">
            <a:avLst/>
          </a:prstGeom>
          <a:noFill/>
          <a:ln>
            <a:noFill/>
          </a:ln>
        </p:spPr>
      </p:pic>
      <p:sp>
        <p:nvSpPr>
          <p:cNvPr id="349" name="Google Shape;349;p55">
            <a:hlinkClick r:id="rId6"/>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pic>
        <p:nvPicPr>
          <p:cNvPr id="354" name="Google Shape;354;p56"/>
          <p:cNvPicPr preferRelativeResize="0"/>
          <p:nvPr/>
        </p:nvPicPr>
        <p:blipFill rotWithShape="1">
          <a:blip r:embed="rId3">
            <a:alphaModFix/>
          </a:blip>
          <a:srcRect b="0" l="0" r="0" t="0"/>
          <a:stretch/>
        </p:blipFill>
        <p:spPr>
          <a:xfrm>
            <a:off x="782052" y="2618212"/>
            <a:ext cx="5533599" cy="3474720"/>
          </a:xfrm>
          <a:prstGeom prst="rect">
            <a:avLst/>
          </a:prstGeom>
          <a:noFill/>
          <a:ln cap="flat" cmpd="sng" w="9525">
            <a:solidFill>
              <a:schemeClr val="dk1"/>
            </a:solidFill>
            <a:prstDash val="solid"/>
            <a:miter lim="800000"/>
            <a:headEnd len="sm" w="sm" type="none"/>
            <a:tailEnd len="sm" w="sm" type="none"/>
          </a:ln>
        </p:spPr>
      </p:pic>
      <p:sp>
        <p:nvSpPr>
          <p:cNvPr id="355" name="Google Shape;355;p56"/>
          <p:cNvSpPr/>
          <p:nvPr/>
        </p:nvSpPr>
        <p:spPr>
          <a:xfrm>
            <a:off x="6672934" y="2894178"/>
            <a:ext cx="4047900" cy="1662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800">
                <a:solidFill>
                  <a:srgbClr val="D99593"/>
                </a:solidFill>
                <a:latin typeface="Century Gothic"/>
                <a:ea typeface="Century Gothic"/>
                <a:cs typeface="Century Gothic"/>
                <a:sym typeface="Century Gothic"/>
              </a:rPr>
              <a:t>Initiation:</a:t>
            </a:r>
            <a:endParaRPr/>
          </a:p>
          <a:p>
            <a:pPr indent="0" lvl="0" marL="0" marR="0" rtl="0" algn="l">
              <a:spcBef>
                <a:spcPts val="0"/>
              </a:spcBef>
              <a:spcAft>
                <a:spcPts val="0"/>
              </a:spcAft>
              <a:buNone/>
            </a:pPr>
            <a:r>
              <a:t/>
            </a:r>
            <a:endParaRPr b="1" sz="1800">
              <a:solidFill>
                <a:schemeClr val="lt1"/>
              </a:solidFill>
              <a:latin typeface="Century Gothic"/>
              <a:ea typeface="Century Gothic"/>
              <a:cs typeface="Century Gothic"/>
              <a:sym typeface="Century Gothic"/>
            </a:endParaRPr>
          </a:p>
          <a:p>
            <a:pPr indent="0" lvl="0" marL="0" marR="0" rtl="0" algn="l">
              <a:spcBef>
                <a:spcPts val="0"/>
              </a:spcBef>
              <a:spcAft>
                <a:spcPts val="0"/>
              </a:spcAft>
              <a:buNone/>
            </a:pPr>
            <a:r>
              <a:rPr b="1" lang="en-US" sz="2800">
                <a:solidFill>
                  <a:schemeClr val="lt1"/>
                </a:solidFill>
                <a:latin typeface="Century Gothic"/>
                <a:ea typeface="Century Gothic"/>
                <a:cs typeface="Century Gothic"/>
                <a:sym typeface="Century Gothic"/>
              </a:rPr>
              <a:t>Ribosomal subunits bind to the mRNA.</a:t>
            </a:r>
            <a:endParaRPr/>
          </a:p>
        </p:txBody>
      </p:sp>
      <p:sp>
        <p:nvSpPr>
          <p:cNvPr id="356" name="Google Shape;356;p56"/>
          <p:cNvSpPr txBox="1"/>
          <p:nvPr>
            <p:ph type="title"/>
          </p:nvPr>
        </p:nvSpPr>
        <p:spPr>
          <a:xfrm>
            <a:off x="862265" y="312821"/>
            <a:ext cx="10131300" cy="14562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1"/>
              </a:buClr>
              <a:buSzPts val="4000"/>
              <a:buFont typeface="Century Gothic"/>
              <a:buNone/>
            </a:pPr>
            <a:r>
              <a:rPr b="1" lang="en-US" sz="4000">
                <a:latin typeface="Century Gothic"/>
                <a:ea typeface="Century Gothic"/>
                <a:cs typeface="Century Gothic"/>
                <a:sym typeface="Century Gothic"/>
              </a:rPr>
              <a:t>TRANSLATION</a:t>
            </a:r>
            <a:br>
              <a:rPr b="1" lang="en-US" sz="4000">
                <a:latin typeface="Century Gothic"/>
                <a:ea typeface="Century Gothic"/>
                <a:cs typeface="Century Gothic"/>
                <a:sym typeface="Century Gothic"/>
              </a:rPr>
            </a:br>
            <a:endParaRPr b="1" sz="4000">
              <a:latin typeface="Century Gothic"/>
              <a:ea typeface="Century Gothic"/>
              <a:cs typeface="Century Gothic"/>
              <a:sym typeface="Century Gothic"/>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57"/>
          <p:cNvSpPr/>
          <p:nvPr/>
        </p:nvSpPr>
        <p:spPr>
          <a:xfrm>
            <a:off x="6667419" y="2894178"/>
            <a:ext cx="4047900" cy="1662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800">
                <a:solidFill>
                  <a:srgbClr val="D99593"/>
                </a:solidFill>
                <a:latin typeface="Century Gothic"/>
                <a:ea typeface="Century Gothic"/>
                <a:cs typeface="Century Gothic"/>
                <a:sym typeface="Century Gothic"/>
              </a:rPr>
              <a:t>Elongation:</a:t>
            </a:r>
            <a:endParaRPr/>
          </a:p>
          <a:p>
            <a:pPr indent="0" lvl="0" marL="0" marR="0" rtl="0" algn="l">
              <a:spcBef>
                <a:spcPts val="0"/>
              </a:spcBef>
              <a:spcAft>
                <a:spcPts val="0"/>
              </a:spcAft>
              <a:buNone/>
            </a:pPr>
            <a:r>
              <a:t/>
            </a:r>
            <a:endParaRPr b="1" sz="1800">
              <a:solidFill>
                <a:schemeClr val="lt1"/>
              </a:solidFill>
              <a:latin typeface="Century Gothic"/>
              <a:ea typeface="Century Gothic"/>
              <a:cs typeface="Century Gothic"/>
              <a:sym typeface="Century Gothic"/>
            </a:endParaRPr>
          </a:p>
          <a:p>
            <a:pPr indent="0" lvl="0" marL="0" marR="0" rtl="0" algn="l">
              <a:spcBef>
                <a:spcPts val="0"/>
              </a:spcBef>
              <a:spcAft>
                <a:spcPts val="0"/>
              </a:spcAft>
              <a:buNone/>
            </a:pPr>
            <a:r>
              <a:rPr b="1" lang="en-US" sz="2800">
                <a:solidFill>
                  <a:schemeClr val="lt1"/>
                </a:solidFill>
                <a:latin typeface="Century Gothic"/>
                <a:ea typeface="Century Gothic"/>
                <a:cs typeface="Century Gothic"/>
                <a:sym typeface="Century Gothic"/>
              </a:rPr>
              <a:t>Amino acids are added to the growing protein.</a:t>
            </a:r>
            <a:endParaRPr/>
          </a:p>
        </p:txBody>
      </p:sp>
      <p:pic>
        <p:nvPicPr>
          <p:cNvPr id="362" name="Google Shape;362;p57"/>
          <p:cNvPicPr preferRelativeResize="0"/>
          <p:nvPr/>
        </p:nvPicPr>
        <p:blipFill rotWithShape="1">
          <a:blip r:embed="rId3">
            <a:alphaModFix/>
          </a:blip>
          <a:srcRect b="15002" l="10532" r="10634" t="9302"/>
          <a:stretch/>
        </p:blipFill>
        <p:spPr>
          <a:xfrm>
            <a:off x="685800" y="2064759"/>
            <a:ext cx="5425663" cy="3474720"/>
          </a:xfrm>
          <a:prstGeom prst="rect">
            <a:avLst/>
          </a:prstGeom>
          <a:noFill/>
          <a:ln>
            <a:noFill/>
          </a:ln>
        </p:spPr>
      </p:pic>
      <p:sp>
        <p:nvSpPr>
          <p:cNvPr id="363" name="Google Shape;363;p57"/>
          <p:cNvSpPr txBox="1"/>
          <p:nvPr/>
        </p:nvSpPr>
        <p:spPr>
          <a:xfrm>
            <a:off x="862265" y="312821"/>
            <a:ext cx="10131300" cy="1456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lt1"/>
              </a:buClr>
              <a:buSzPts val="4000"/>
              <a:buFont typeface="Century Gothic"/>
              <a:buNone/>
            </a:pPr>
            <a:r>
              <a:rPr b="1" lang="en-US" sz="4000" cap="none">
                <a:solidFill>
                  <a:schemeClr val="lt1"/>
                </a:solidFill>
                <a:latin typeface="Century Gothic"/>
                <a:ea typeface="Century Gothic"/>
                <a:cs typeface="Century Gothic"/>
                <a:sym typeface="Century Gothic"/>
              </a:rPr>
              <a:t>TRANSLATION</a:t>
            </a:r>
            <a:br>
              <a:rPr b="1" lang="en-US" sz="4000" cap="none">
                <a:solidFill>
                  <a:schemeClr val="lt1"/>
                </a:solidFill>
                <a:latin typeface="Century Gothic"/>
                <a:ea typeface="Century Gothic"/>
                <a:cs typeface="Century Gothic"/>
                <a:sym typeface="Century Gothic"/>
              </a:rPr>
            </a:br>
            <a:endParaRPr b="1" sz="4000" cap="none">
              <a:solidFill>
                <a:schemeClr val="lt1"/>
              </a:solidFill>
              <a:latin typeface="Century Gothic"/>
              <a:ea typeface="Century Gothic"/>
              <a:cs typeface="Century Gothic"/>
              <a:sym typeface="Century Gothic"/>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pic>
        <p:nvPicPr>
          <p:cNvPr id="368" name="Google Shape;368;p58" title="translation slow.mp4">
            <a:hlinkClick r:id="rId3"/>
          </p:cNvPr>
          <p:cNvPicPr preferRelativeResize="0"/>
          <p:nvPr/>
        </p:nvPicPr>
        <p:blipFill>
          <a:blip r:embed="rId4">
            <a:alphaModFix/>
          </a:blip>
          <a:stretch>
            <a:fillRect/>
          </a:stretch>
        </p:blipFill>
        <p:spPr>
          <a:xfrm>
            <a:off x="1172300" y="360221"/>
            <a:ext cx="9566025" cy="63805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8"/>
                                        </p:tgtEl>
                                        <p:attrNameLst>
                                          <p:attrName>style.visibility</p:attrName>
                                        </p:attrNameLst>
                                      </p:cBhvr>
                                      <p:to>
                                        <p:strVal val="visible"/>
                                      </p:to>
                                    </p:set>
                                    <p:animEffect filter="fade" transition="in">
                                      <p:cBhvr>
                                        <p:cTn dur="1000"/>
                                        <p:tgtEl>
                                          <p:spTgt spid="3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pic>
        <p:nvPicPr>
          <p:cNvPr id="373" name="Google Shape;373;p59" title="Copy of DNA Video.mp4">
            <a:hlinkClick r:id="rId3"/>
          </p:cNvPr>
          <p:cNvPicPr preferRelativeResize="0"/>
          <p:nvPr/>
        </p:nvPicPr>
        <p:blipFill>
          <a:blip r:embed="rId4">
            <a:alphaModFix/>
          </a:blip>
          <a:stretch>
            <a:fillRect/>
          </a:stretch>
        </p:blipFill>
        <p:spPr>
          <a:xfrm>
            <a:off x="3018225" y="1180900"/>
            <a:ext cx="9098825" cy="5126100"/>
          </a:xfrm>
          <a:prstGeom prst="rect">
            <a:avLst/>
          </a:prstGeom>
          <a:noFill/>
          <a:ln>
            <a:noFill/>
          </a:ln>
        </p:spPr>
      </p:pic>
      <p:sp>
        <p:nvSpPr>
          <p:cNvPr id="374" name="Google Shape;374;p59"/>
          <p:cNvSpPr txBox="1"/>
          <p:nvPr/>
        </p:nvSpPr>
        <p:spPr>
          <a:xfrm>
            <a:off x="624050" y="2364300"/>
            <a:ext cx="2224200" cy="166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Calibri"/>
                <a:ea typeface="Calibri"/>
                <a:cs typeface="Calibri"/>
                <a:sym typeface="Calibri"/>
              </a:rPr>
              <a:t>Sample of a student assessment 2019 -</a:t>
            </a:r>
            <a:endParaRPr>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p>
            <a:pPr indent="0" lvl="0" marL="0" rtl="0" algn="l">
              <a:spcBef>
                <a:spcPts val="0"/>
              </a:spcBef>
              <a:spcAft>
                <a:spcPts val="0"/>
              </a:spcAft>
              <a:buNone/>
            </a:pPr>
            <a:r>
              <a:rPr lang="en-US">
                <a:latin typeface="Calibri"/>
                <a:ea typeface="Calibri"/>
                <a:cs typeface="Calibri"/>
                <a:sym typeface="Calibri"/>
              </a:rPr>
              <a:t>*Used with permission</a:t>
            </a:r>
            <a:endParaRPr>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60"/>
          <p:cNvSpPr txBox="1"/>
          <p:nvPr>
            <p:ph idx="2" type="body"/>
          </p:nvPr>
        </p:nvSpPr>
        <p:spPr>
          <a:xfrm>
            <a:off x="134998" y="2168775"/>
            <a:ext cx="3979800" cy="4333200"/>
          </a:xfrm>
          <a:prstGeom prst="rect">
            <a:avLst/>
          </a:prstGeom>
          <a:no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chemeClr val="dk1"/>
              </a:buClr>
              <a:buSzPts val="1600"/>
              <a:buFont typeface="Arial"/>
              <a:buChar char="•"/>
            </a:pPr>
            <a:r>
              <a:rPr b="1" i="0" lang="en-US" sz="1600" u="none" cap="none" strike="noStrike">
                <a:solidFill>
                  <a:schemeClr val="dk1"/>
                </a:solidFill>
                <a:latin typeface="Arial"/>
                <a:ea typeface="Arial"/>
                <a:cs typeface="Arial"/>
                <a:sym typeface="Arial"/>
              </a:rPr>
              <a:t>Sickle Cell Anemia – caused by a point mutation in the beta globin gene changing the amino acid from </a:t>
            </a:r>
            <a:r>
              <a:rPr b="1" lang="en-US">
                <a:latin typeface="Arial"/>
                <a:ea typeface="Arial"/>
                <a:cs typeface="Arial"/>
                <a:sym typeface="Arial"/>
              </a:rPr>
              <a:t>glutamic acid</a:t>
            </a:r>
            <a:r>
              <a:rPr b="1" i="0" lang="en-US" sz="1600" u="none" cap="none" strike="noStrike">
                <a:solidFill>
                  <a:schemeClr val="dk1"/>
                </a:solidFill>
                <a:latin typeface="Arial"/>
                <a:ea typeface="Arial"/>
                <a:cs typeface="Arial"/>
                <a:sym typeface="Arial"/>
              </a:rPr>
              <a:t> to valine. </a:t>
            </a:r>
            <a:endParaRPr/>
          </a:p>
          <a:p>
            <a:pPr indent="0" lvl="0" marL="0" marR="0" rtl="0" algn="l">
              <a:spcBef>
                <a:spcPts val="920"/>
              </a:spcBef>
              <a:spcAft>
                <a:spcPts val="0"/>
              </a:spcAft>
              <a:buClr>
                <a:schemeClr val="dk1"/>
              </a:buClr>
              <a:buFont typeface="Arial"/>
              <a:buNone/>
            </a:pPr>
            <a:r>
              <a:t/>
            </a:r>
            <a:endParaRPr b="1" i="0" sz="1600" u="none" cap="none" strike="noStrike">
              <a:solidFill>
                <a:schemeClr val="dk1"/>
              </a:solidFill>
              <a:latin typeface="Arial"/>
              <a:ea typeface="Arial"/>
              <a:cs typeface="Arial"/>
              <a:sym typeface="Arial"/>
            </a:endParaRPr>
          </a:p>
          <a:p>
            <a:pPr indent="-285750" lvl="0" marL="285750" marR="0" rtl="0" algn="l">
              <a:spcBef>
                <a:spcPts val="920"/>
              </a:spcBef>
              <a:spcAft>
                <a:spcPts val="0"/>
              </a:spcAft>
              <a:buClr>
                <a:schemeClr val="dk1"/>
              </a:buClr>
              <a:buSzPts val="1600"/>
              <a:buFont typeface="Arial"/>
              <a:buChar char="•"/>
            </a:pPr>
            <a:r>
              <a:rPr b="1" i="0" lang="en-US" sz="1600" u="none" cap="none" strike="noStrike">
                <a:solidFill>
                  <a:schemeClr val="dk1"/>
                </a:solidFill>
                <a:latin typeface="Arial"/>
                <a:ea typeface="Arial"/>
                <a:cs typeface="Arial"/>
                <a:sym typeface="Arial"/>
              </a:rPr>
              <a:t>A is replaced with T</a:t>
            </a:r>
            <a:endParaRPr b="1" i="0" sz="1600" u="none" cap="none" strike="noStrike">
              <a:solidFill>
                <a:schemeClr val="dk1"/>
              </a:solidFill>
              <a:latin typeface="Arial"/>
              <a:ea typeface="Arial"/>
              <a:cs typeface="Arial"/>
              <a:sym typeface="Arial"/>
            </a:endParaRPr>
          </a:p>
        </p:txBody>
      </p:sp>
      <p:sp>
        <p:nvSpPr>
          <p:cNvPr id="380" name="Google Shape;380;p60"/>
          <p:cNvSpPr txBox="1"/>
          <p:nvPr>
            <p:ph type="title"/>
          </p:nvPr>
        </p:nvSpPr>
        <p:spPr>
          <a:xfrm>
            <a:off x="3119150" y="297250"/>
            <a:ext cx="8877600" cy="16002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dk2"/>
              </a:buClr>
              <a:buFont typeface="Arial Black"/>
              <a:buNone/>
            </a:pPr>
            <a:r>
              <a:rPr b="0" i="0" lang="en-US" sz="3240" u="none" cap="none" strike="noStrike">
                <a:solidFill>
                  <a:schemeClr val="dk2"/>
                </a:solidFill>
                <a:latin typeface="Arial Black"/>
                <a:ea typeface="Arial Black"/>
                <a:cs typeface="Arial Black"/>
                <a:sym typeface="Arial Black"/>
              </a:rPr>
              <a:t>SICKLE CELL ANEMIA CAUSED BY  A POINT MUTATION</a:t>
            </a:r>
            <a:endParaRPr b="0" i="0" sz="3240" u="none" cap="none" strike="noStrike">
              <a:solidFill>
                <a:schemeClr val="dk2"/>
              </a:solidFill>
              <a:latin typeface="Arial Black"/>
              <a:ea typeface="Arial Black"/>
              <a:cs typeface="Arial Black"/>
              <a:sym typeface="Arial Black"/>
            </a:endParaRPr>
          </a:p>
        </p:txBody>
      </p:sp>
      <p:pic>
        <p:nvPicPr>
          <p:cNvPr id="381" name="Google Shape;381;p60"/>
          <p:cNvPicPr preferRelativeResize="0"/>
          <p:nvPr/>
        </p:nvPicPr>
        <p:blipFill rotWithShape="1">
          <a:blip r:embed="rId3">
            <a:alphaModFix/>
          </a:blip>
          <a:srcRect b="0" l="0" r="0" t="0"/>
          <a:stretch/>
        </p:blipFill>
        <p:spPr>
          <a:xfrm>
            <a:off x="4530303" y="2344035"/>
            <a:ext cx="7661700" cy="38307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pic>
        <p:nvPicPr>
          <p:cNvPr id="386" name="Google Shape;386;p61"/>
          <p:cNvPicPr preferRelativeResize="0"/>
          <p:nvPr/>
        </p:nvPicPr>
        <p:blipFill>
          <a:blip r:embed="rId3">
            <a:alphaModFix/>
          </a:blip>
          <a:stretch>
            <a:fillRect/>
          </a:stretch>
        </p:blipFill>
        <p:spPr>
          <a:xfrm>
            <a:off x="1561275" y="2530675"/>
            <a:ext cx="4102200" cy="4102200"/>
          </a:xfrm>
          <a:prstGeom prst="rect">
            <a:avLst/>
          </a:prstGeom>
          <a:noFill/>
          <a:ln>
            <a:noFill/>
          </a:ln>
        </p:spPr>
      </p:pic>
      <p:sp>
        <p:nvSpPr>
          <p:cNvPr id="387" name="Google Shape;387;p61"/>
          <p:cNvSpPr txBox="1"/>
          <p:nvPr>
            <p:ph type="title"/>
          </p:nvPr>
        </p:nvSpPr>
        <p:spPr>
          <a:xfrm>
            <a:off x="1117600" y="365125"/>
            <a:ext cx="14020800" cy="1325700"/>
          </a:xfrm>
          <a:prstGeom prst="rect">
            <a:avLst/>
          </a:prstGeom>
          <a:noFill/>
          <a:ln>
            <a:noFill/>
          </a:ln>
        </p:spPr>
        <p:txBody>
          <a:bodyPr anchorCtr="0" anchor="b" bIns="45700" lIns="91425" spcFirstLastPara="1" rIns="91425" wrap="square" tIns="45700">
            <a:noAutofit/>
          </a:bodyPr>
          <a:lstStyle/>
          <a:p>
            <a:pPr indent="457200" lvl="0" marL="1371600" marR="0" rtl="0" algn="l">
              <a:spcBef>
                <a:spcPts val="0"/>
              </a:spcBef>
              <a:spcAft>
                <a:spcPts val="0"/>
              </a:spcAft>
              <a:buClr>
                <a:schemeClr val="dk2"/>
              </a:buClr>
              <a:buFont typeface="Arial Black"/>
              <a:buNone/>
            </a:pPr>
            <a:r>
              <a:rPr b="0" i="0" lang="en-US" sz="3600" u="none" cap="none" strike="noStrike">
                <a:solidFill>
                  <a:schemeClr val="dk2"/>
                </a:solidFill>
                <a:latin typeface="Arial Black"/>
                <a:ea typeface="Arial Black"/>
                <a:cs typeface="Arial Black"/>
                <a:sym typeface="Arial Black"/>
              </a:rPr>
              <a:t>HEMOGLOBIN STRUCTURE</a:t>
            </a:r>
            <a:endParaRPr b="0" i="0" sz="3600" u="none" cap="none" strike="noStrike">
              <a:solidFill>
                <a:schemeClr val="dk2"/>
              </a:solidFill>
              <a:latin typeface="Arial Black"/>
              <a:ea typeface="Arial Black"/>
              <a:cs typeface="Arial Black"/>
              <a:sym typeface="Arial Black"/>
            </a:endParaRPr>
          </a:p>
        </p:txBody>
      </p:sp>
      <p:sp>
        <p:nvSpPr>
          <p:cNvPr id="388" name="Google Shape;388;p61"/>
          <p:cNvSpPr txBox="1"/>
          <p:nvPr>
            <p:ph idx="1" type="body"/>
          </p:nvPr>
        </p:nvSpPr>
        <p:spPr>
          <a:xfrm>
            <a:off x="1117600" y="1825625"/>
            <a:ext cx="6908700" cy="4351200"/>
          </a:xfrm>
          <a:prstGeom prst="rect">
            <a:avLst/>
          </a:prstGeom>
          <a:noFill/>
          <a:ln>
            <a:noFill/>
          </a:ln>
        </p:spPr>
        <p:txBody>
          <a:bodyPr anchorCtr="0" anchor="t" bIns="45700" lIns="91425" spcFirstLastPara="1" rIns="91425" wrap="square" tIns="45700">
            <a:noAutofit/>
          </a:bodyPr>
          <a:lstStyle/>
          <a:p>
            <a:pPr indent="-457200" lvl="0" marL="457200" marR="0" rtl="0" algn="l">
              <a:spcBef>
                <a:spcPts val="0"/>
              </a:spcBef>
              <a:spcAft>
                <a:spcPts val="0"/>
              </a:spcAft>
              <a:buClr>
                <a:schemeClr val="dk1"/>
              </a:buClr>
              <a:buSzPts val="2800"/>
              <a:buFont typeface="Arial"/>
              <a:buChar char="•"/>
            </a:pPr>
            <a:r>
              <a:rPr b="1" i="0" lang="en-US" sz="2800" u="none" cap="none" strike="noStrike">
                <a:solidFill>
                  <a:schemeClr val="dk1"/>
                </a:solidFill>
                <a:latin typeface="Arial"/>
                <a:ea typeface="Arial"/>
                <a:cs typeface="Arial"/>
                <a:sym typeface="Arial"/>
              </a:rPr>
              <a:t>Has 4 subunits: </a:t>
            </a:r>
            <a:endParaRPr/>
          </a:p>
          <a:p>
            <a:pPr indent="-457200" lvl="1" marL="914400" marR="0" rtl="0" algn="l">
              <a:spcBef>
                <a:spcPts val="1080"/>
              </a:spcBef>
              <a:spcAft>
                <a:spcPts val="0"/>
              </a:spcAft>
              <a:buClr>
                <a:schemeClr val="dk2"/>
              </a:buClr>
              <a:buSzPts val="2400"/>
              <a:buFont typeface="Arial"/>
              <a:buChar char="•"/>
            </a:pPr>
            <a:r>
              <a:rPr b="0" i="0" lang="en-US" sz="2400" u="none" cap="none" strike="noStrike">
                <a:solidFill>
                  <a:schemeClr val="dk1"/>
                </a:solidFill>
                <a:latin typeface="Arial"/>
                <a:ea typeface="Arial"/>
                <a:cs typeface="Arial"/>
                <a:sym typeface="Arial"/>
              </a:rPr>
              <a:t>2 a-globin proteins</a:t>
            </a:r>
            <a:endParaRPr/>
          </a:p>
          <a:p>
            <a:pPr indent="-457200" lvl="1" marL="914400" marR="0" rtl="0" algn="l">
              <a:spcBef>
                <a:spcPts val="480"/>
              </a:spcBef>
              <a:spcAft>
                <a:spcPts val="0"/>
              </a:spcAft>
              <a:buClr>
                <a:schemeClr val="dk2"/>
              </a:buClr>
              <a:buSzPts val="2400"/>
              <a:buFont typeface="Arial"/>
              <a:buChar char="•"/>
            </a:pPr>
            <a:r>
              <a:rPr b="0" i="0" lang="en-US" sz="2400" u="none" cap="none" strike="noStrike">
                <a:solidFill>
                  <a:schemeClr val="dk1"/>
                </a:solidFill>
                <a:latin typeface="Arial"/>
                <a:ea typeface="Arial"/>
                <a:cs typeface="Arial"/>
                <a:sym typeface="Arial"/>
              </a:rPr>
              <a:t>2 b-globin proteins</a:t>
            </a:r>
            <a:endParaRPr b="0" i="0" sz="2400" u="none" cap="none" strike="noStrike">
              <a:solidFill>
                <a:schemeClr val="dk1"/>
              </a:solidFill>
              <a:latin typeface="Arial"/>
              <a:ea typeface="Arial"/>
              <a:cs typeface="Arial"/>
              <a:sym typeface="Arial"/>
            </a:endParaRPr>
          </a:p>
        </p:txBody>
      </p:sp>
      <p:pic>
        <p:nvPicPr>
          <p:cNvPr id="389" name="Google Shape;389;p61"/>
          <p:cNvPicPr preferRelativeResize="0"/>
          <p:nvPr/>
        </p:nvPicPr>
        <p:blipFill rotWithShape="1">
          <a:blip r:embed="rId4">
            <a:alphaModFix/>
          </a:blip>
          <a:srcRect b="0" l="0" r="0" t="0"/>
          <a:stretch/>
        </p:blipFill>
        <p:spPr>
          <a:xfrm>
            <a:off x="5757897" y="2470997"/>
            <a:ext cx="6114300" cy="34392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62"/>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Fetal Hemoglobin</a:t>
            </a:r>
            <a:endParaRPr/>
          </a:p>
        </p:txBody>
      </p:sp>
      <p:sp>
        <p:nvSpPr>
          <p:cNvPr id="395" name="Google Shape;395;p62"/>
          <p:cNvSpPr txBox="1"/>
          <p:nvPr>
            <p:ph idx="1" type="body"/>
          </p:nvPr>
        </p:nvSpPr>
        <p:spPr>
          <a:xfrm>
            <a:off x="838200" y="1825625"/>
            <a:ext cx="51816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p:txBody>
      </p:sp>
      <p:pic>
        <p:nvPicPr>
          <p:cNvPr id="396" name="Google Shape;396;p62"/>
          <p:cNvPicPr preferRelativeResize="0"/>
          <p:nvPr/>
        </p:nvPicPr>
        <p:blipFill>
          <a:blip r:embed="rId3">
            <a:alphaModFix/>
          </a:blip>
          <a:stretch>
            <a:fillRect/>
          </a:stretch>
        </p:blipFill>
        <p:spPr>
          <a:xfrm>
            <a:off x="3412000" y="1560813"/>
            <a:ext cx="5867399" cy="4780517"/>
          </a:xfrm>
          <a:prstGeom prst="rect">
            <a:avLst/>
          </a:prstGeom>
          <a:noFill/>
          <a:ln>
            <a:noFill/>
          </a:ln>
        </p:spPr>
      </p:pic>
      <p:sp>
        <p:nvSpPr>
          <p:cNvPr id="397" name="Google Shape;397;p62"/>
          <p:cNvSpPr txBox="1"/>
          <p:nvPr/>
        </p:nvSpPr>
        <p:spPr>
          <a:xfrm>
            <a:off x="6858000" y="5905150"/>
            <a:ext cx="3636000" cy="57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000">
                <a:solidFill>
                  <a:srgbClr val="222222"/>
                </a:solidFill>
              </a:rPr>
              <a:t>Fetal hemoglobin. (2020, October 19). Retrieved from https://en.wikipedia.org/wiki/Fetal_hemoglobin</a:t>
            </a:r>
            <a:endParaRPr sz="1000">
              <a:solidFill>
                <a:srgbClr val="222222"/>
              </a:solidFill>
            </a:endParaRPr>
          </a:p>
          <a:p>
            <a:pPr indent="0" lvl="0" marL="0" rtl="0" algn="l">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63"/>
          <p:cNvSpPr txBox="1"/>
          <p:nvPr>
            <p:ph type="title"/>
          </p:nvPr>
        </p:nvSpPr>
        <p:spPr>
          <a:xfrm>
            <a:off x="917725" y="1796350"/>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Extension: B-Globin Folding Kit and/or Amino Acid Starter Kit</a:t>
            </a:r>
            <a:endParaRPr/>
          </a:p>
        </p:txBody>
      </p:sp>
      <p:pic>
        <p:nvPicPr>
          <p:cNvPr id="403" name="Google Shape;403;p63"/>
          <p:cNvPicPr preferRelativeResize="0"/>
          <p:nvPr/>
        </p:nvPicPr>
        <p:blipFill>
          <a:blip r:embed="rId3">
            <a:alphaModFix/>
          </a:blip>
          <a:stretch>
            <a:fillRect/>
          </a:stretch>
        </p:blipFill>
        <p:spPr>
          <a:xfrm>
            <a:off x="5288775" y="2624350"/>
            <a:ext cx="5282724" cy="39550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8"/>
          <p:cNvSpPr txBox="1"/>
          <p:nvPr>
            <p:ph type="title"/>
          </p:nvPr>
        </p:nvSpPr>
        <p:spPr>
          <a:xfrm>
            <a:off x="838200" y="365125"/>
            <a:ext cx="10515600" cy="13257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0070C0"/>
              </a:buClr>
              <a:buSzPts val="4320"/>
              <a:buFont typeface="Calibri"/>
              <a:buNone/>
            </a:pPr>
            <a:r>
              <a:rPr lang="en-US" sz="4320">
                <a:solidFill>
                  <a:srgbClr val="0070C0"/>
                </a:solidFill>
              </a:rPr>
              <a:t>Fran Grant, M.S. </a:t>
            </a:r>
            <a:endParaRPr sz="4320">
              <a:solidFill>
                <a:srgbClr val="0070C0"/>
              </a:solidFill>
            </a:endParaRPr>
          </a:p>
        </p:txBody>
      </p:sp>
      <p:sp>
        <p:nvSpPr>
          <p:cNvPr id="154" name="Google Shape;154;p28"/>
          <p:cNvSpPr txBox="1"/>
          <p:nvPr>
            <p:ph idx="1" type="body"/>
          </p:nvPr>
        </p:nvSpPr>
        <p:spPr>
          <a:xfrm>
            <a:off x="838200" y="1825625"/>
            <a:ext cx="5181600" cy="43512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rPr lang="en-US"/>
              <a:t>B.S., Biology, Secondary Education</a:t>
            </a:r>
            <a:endParaRPr/>
          </a:p>
          <a:p>
            <a:pPr indent="0" lvl="0" marL="0" rtl="0" algn="ctr">
              <a:spcBef>
                <a:spcPts val="1000"/>
              </a:spcBef>
              <a:spcAft>
                <a:spcPts val="0"/>
              </a:spcAft>
              <a:buNone/>
            </a:pPr>
            <a:r>
              <a:rPr lang="en-US"/>
              <a:t>University of WI - Eau Claire</a:t>
            </a:r>
            <a:endParaRPr/>
          </a:p>
          <a:p>
            <a:pPr indent="0" lvl="0" marL="0" rtl="0" algn="ctr">
              <a:spcBef>
                <a:spcPts val="1000"/>
              </a:spcBef>
              <a:spcAft>
                <a:spcPts val="0"/>
              </a:spcAft>
              <a:buNone/>
            </a:pPr>
            <a:r>
              <a:rPr lang="en-US"/>
              <a:t>M.S., C and I,  Concordia University </a:t>
            </a:r>
            <a:endParaRPr/>
          </a:p>
          <a:p>
            <a:pPr indent="0" lvl="0" marL="0" rtl="0" algn="ctr">
              <a:spcBef>
                <a:spcPts val="1000"/>
              </a:spcBef>
              <a:spcAft>
                <a:spcPts val="0"/>
              </a:spcAft>
              <a:buNone/>
            </a:pPr>
            <a:r>
              <a:rPr lang="en-US"/>
              <a:t>Grafton High School, Grafton, WI </a:t>
            </a:r>
            <a:endParaRPr/>
          </a:p>
          <a:p>
            <a:pPr indent="0" lvl="0" marL="0" rtl="0" algn="ctr">
              <a:spcBef>
                <a:spcPts val="1000"/>
              </a:spcBef>
              <a:spcAft>
                <a:spcPts val="0"/>
              </a:spcAft>
              <a:buNone/>
            </a:pPr>
            <a:r>
              <a:rPr lang="en-US"/>
              <a:t>PLTW Biomedical Science Teacher (PBS, HBS, MI, BI)</a:t>
            </a:r>
            <a:endParaRPr/>
          </a:p>
          <a:p>
            <a:pPr indent="0" lvl="0" marL="0" rtl="0" algn="l">
              <a:spcBef>
                <a:spcPts val="1000"/>
              </a:spcBef>
              <a:spcAft>
                <a:spcPts val="0"/>
              </a:spcAft>
              <a:buNone/>
            </a:pPr>
            <a:r>
              <a:rPr lang="en-US"/>
              <a:t>Anatomy and Physiology, Biology </a:t>
            </a:r>
            <a:endParaRPr/>
          </a:p>
        </p:txBody>
      </p:sp>
      <p:pic>
        <p:nvPicPr>
          <p:cNvPr id="155" name="Google Shape;155;p28"/>
          <p:cNvPicPr preferRelativeResize="0"/>
          <p:nvPr/>
        </p:nvPicPr>
        <p:blipFill>
          <a:blip r:embed="rId3">
            <a:alphaModFix/>
          </a:blip>
          <a:stretch>
            <a:fillRect/>
          </a:stretch>
        </p:blipFill>
        <p:spPr>
          <a:xfrm>
            <a:off x="6781800" y="1991450"/>
            <a:ext cx="3962400" cy="401955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pic>
        <p:nvPicPr>
          <p:cNvPr id="408" name="Google Shape;408;p64"/>
          <p:cNvPicPr preferRelativeResize="0"/>
          <p:nvPr/>
        </p:nvPicPr>
        <p:blipFill rotWithShape="1">
          <a:blip r:embed="rId3">
            <a:alphaModFix/>
          </a:blip>
          <a:srcRect b="7347" l="3241" r="0" t="6823"/>
          <a:stretch/>
        </p:blipFill>
        <p:spPr>
          <a:xfrm>
            <a:off x="3006975" y="1496500"/>
            <a:ext cx="6670426" cy="4998099"/>
          </a:xfrm>
          <a:prstGeom prst="rect">
            <a:avLst/>
          </a:prstGeom>
          <a:noFill/>
          <a:ln>
            <a:noFill/>
          </a:ln>
        </p:spPr>
      </p:pic>
      <p:sp>
        <p:nvSpPr>
          <p:cNvPr id="409" name="Google Shape;409;p64"/>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Update: March 2020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pic>
        <p:nvPicPr>
          <p:cNvPr descr="3D Molecular Designs and the MSOE Center for BioMolecular Modeling offer a transformative experience through 3DMD’s dynamic hands-on kits, models and resources and the CBM’s professional development courses and student modeling programs.&#10;&#10;3dmoleculardesigns.com&#10;cbm.msoe.edu" id="414" name="Google Shape;414;p65" title="3D Molecular Designs and the Center for BioMolecular Modeling">
            <a:hlinkClick r:id="rId3"/>
          </p:cNvPr>
          <p:cNvPicPr preferRelativeResize="0"/>
          <p:nvPr/>
        </p:nvPicPr>
        <p:blipFill>
          <a:blip r:embed="rId4">
            <a:alphaModFix/>
          </a:blip>
          <a:stretch>
            <a:fillRect/>
          </a:stretch>
        </p:blipFill>
        <p:spPr>
          <a:xfrm>
            <a:off x="3555050" y="289675"/>
            <a:ext cx="7892875" cy="59196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4"/>
                                        </p:tgtEl>
                                        <p:attrNameLst>
                                          <p:attrName>style.visibility</p:attrName>
                                        </p:attrNameLst>
                                      </p:cBhvr>
                                      <p:to>
                                        <p:strVal val="visible"/>
                                      </p:to>
                                    </p:set>
                                    <p:animEffect filter="fade" transition="in">
                                      <p:cBhvr>
                                        <p:cTn dur="1000"/>
                                        <p:tgtEl>
                                          <p:spTgt spid="4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66"/>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420" name="Google Shape;420;p66"/>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p:txBody>
      </p:sp>
      <p:pic>
        <p:nvPicPr>
          <p:cNvPr id="421" name="Google Shape;421;p66"/>
          <p:cNvPicPr preferRelativeResize="0"/>
          <p:nvPr/>
        </p:nvPicPr>
        <p:blipFill>
          <a:blip r:embed="rId3">
            <a:alphaModFix/>
          </a:blip>
          <a:stretch>
            <a:fillRect/>
          </a:stretch>
        </p:blipFill>
        <p:spPr>
          <a:xfrm>
            <a:off x="0" y="0"/>
            <a:ext cx="12192000" cy="685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9"/>
          <p:cNvSpPr txBox="1"/>
          <p:nvPr>
            <p:ph type="title"/>
          </p:nvPr>
        </p:nvSpPr>
        <p:spPr>
          <a:xfrm>
            <a:off x="838200" y="365125"/>
            <a:ext cx="10515600" cy="13257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0070C0"/>
              </a:buClr>
              <a:buSzPts val="4320"/>
              <a:buFont typeface="Calibri"/>
              <a:buNone/>
            </a:pPr>
            <a:r>
              <a:rPr lang="en-US" sz="4320">
                <a:solidFill>
                  <a:srgbClr val="000000"/>
                </a:solidFill>
              </a:rPr>
              <a:t>Mark Arnholt </a:t>
            </a:r>
            <a:endParaRPr sz="4320">
              <a:solidFill>
                <a:srgbClr val="000000"/>
              </a:solidFill>
            </a:endParaRPr>
          </a:p>
        </p:txBody>
      </p:sp>
      <p:sp>
        <p:nvSpPr>
          <p:cNvPr id="161" name="Google Shape;161;p29"/>
          <p:cNvSpPr txBox="1"/>
          <p:nvPr>
            <p:ph idx="1" type="body"/>
          </p:nvPr>
        </p:nvSpPr>
        <p:spPr>
          <a:xfrm>
            <a:off x="838200" y="1825625"/>
            <a:ext cx="5181600" cy="43512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1100"/>
              <a:buFont typeface="Arial"/>
              <a:buNone/>
            </a:pPr>
            <a:r>
              <a:rPr lang="en-US" sz="3020">
                <a:solidFill>
                  <a:srgbClr val="000000"/>
                </a:solidFill>
              </a:rPr>
              <a:t>BA Secondary Ed </a:t>
            </a:r>
            <a:endParaRPr sz="3020">
              <a:solidFill>
                <a:srgbClr val="000000"/>
              </a:solidFill>
            </a:endParaRPr>
          </a:p>
          <a:p>
            <a:pPr indent="0" lvl="0" marL="0" rtl="0" algn="ctr">
              <a:spcBef>
                <a:spcPts val="0"/>
              </a:spcBef>
              <a:spcAft>
                <a:spcPts val="0"/>
              </a:spcAft>
              <a:buClr>
                <a:schemeClr val="dk1"/>
              </a:buClr>
              <a:buSzPts val="1100"/>
              <a:buFont typeface="Arial"/>
              <a:buNone/>
            </a:pPr>
            <a:r>
              <a:rPr lang="en-US" sz="3020">
                <a:solidFill>
                  <a:srgbClr val="000000"/>
                </a:solidFill>
              </a:rPr>
              <a:t>BS Biology - Concordia University</a:t>
            </a:r>
            <a:br>
              <a:rPr lang="en-US" sz="3020">
                <a:solidFill>
                  <a:srgbClr val="000000"/>
                </a:solidFill>
              </a:rPr>
            </a:br>
            <a:endParaRPr sz="3020">
              <a:solidFill>
                <a:srgbClr val="000000"/>
              </a:solidFill>
            </a:endParaRPr>
          </a:p>
          <a:p>
            <a:pPr indent="0" lvl="0" marL="0" rtl="0" algn="ctr">
              <a:spcBef>
                <a:spcPts val="0"/>
              </a:spcBef>
              <a:spcAft>
                <a:spcPts val="0"/>
              </a:spcAft>
              <a:buClr>
                <a:schemeClr val="dk1"/>
              </a:buClr>
              <a:buSzPts val="1100"/>
              <a:buFont typeface="Arial"/>
              <a:buNone/>
            </a:pPr>
            <a:r>
              <a:rPr lang="en-US" sz="3020">
                <a:solidFill>
                  <a:srgbClr val="000000"/>
                </a:solidFill>
              </a:rPr>
              <a:t>20 years at Hartford Union High School, Wisconsin</a:t>
            </a:r>
            <a:br>
              <a:rPr lang="en-US" sz="3020">
                <a:solidFill>
                  <a:srgbClr val="000000"/>
                </a:solidFill>
              </a:rPr>
            </a:br>
            <a:endParaRPr sz="3020">
              <a:solidFill>
                <a:srgbClr val="000000"/>
              </a:solidFill>
            </a:endParaRPr>
          </a:p>
          <a:p>
            <a:pPr indent="0" lvl="0" marL="0" rtl="0" algn="ctr">
              <a:spcBef>
                <a:spcPts val="0"/>
              </a:spcBef>
              <a:spcAft>
                <a:spcPts val="0"/>
              </a:spcAft>
              <a:buClr>
                <a:schemeClr val="dk1"/>
              </a:buClr>
              <a:buSzPts val="1100"/>
              <a:buFont typeface="Arial"/>
              <a:buNone/>
            </a:pPr>
            <a:r>
              <a:rPr lang="en-US" sz="3020">
                <a:solidFill>
                  <a:srgbClr val="000000"/>
                </a:solidFill>
              </a:rPr>
              <a:t>Teaches Fr. Biology, Medical Interventions, Biomedical Innovation</a:t>
            </a:r>
            <a:br>
              <a:rPr lang="en-US" sz="3020">
                <a:solidFill>
                  <a:srgbClr val="000000"/>
                </a:solidFill>
              </a:rPr>
            </a:br>
            <a:br>
              <a:rPr lang="en-US" sz="3020">
                <a:solidFill>
                  <a:srgbClr val="0070C0"/>
                </a:solidFill>
              </a:rPr>
            </a:br>
            <a:endParaRPr sz="1500"/>
          </a:p>
        </p:txBody>
      </p:sp>
      <p:pic>
        <p:nvPicPr>
          <p:cNvPr id="162" name="Google Shape;162;p29"/>
          <p:cNvPicPr preferRelativeResize="0"/>
          <p:nvPr/>
        </p:nvPicPr>
        <p:blipFill>
          <a:blip r:embed="rId3">
            <a:alphaModFix/>
          </a:blip>
          <a:stretch>
            <a:fillRect/>
          </a:stretch>
        </p:blipFill>
        <p:spPr>
          <a:xfrm>
            <a:off x="6283400" y="2000600"/>
            <a:ext cx="4431250" cy="44312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30"/>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					What you’ll need for today</a:t>
            </a:r>
            <a:endParaRPr/>
          </a:p>
        </p:txBody>
      </p:sp>
      <p:sp>
        <p:nvSpPr>
          <p:cNvPr id="168" name="Google Shape;168;p30"/>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342900" lvl="0" marL="457200" rtl="0" algn="l">
              <a:spcBef>
                <a:spcPts val="1000"/>
              </a:spcBef>
              <a:spcAft>
                <a:spcPts val="0"/>
              </a:spcAft>
              <a:buSzPts val="1800"/>
              <a:buAutoNum type="arabicParenR"/>
            </a:pPr>
            <a:r>
              <a:rPr lang="en-US"/>
              <a:t>All of the nucleotides from your</a:t>
            </a:r>
            <a:endParaRPr/>
          </a:p>
          <a:p>
            <a:pPr indent="0" lvl="0" marL="0" rtl="0" algn="l">
              <a:spcBef>
                <a:spcPts val="1000"/>
              </a:spcBef>
              <a:spcAft>
                <a:spcPts val="0"/>
              </a:spcAft>
              <a:buNone/>
            </a:pPr>
            <a:r>
              <a:rPr lang="en-US"/>
              <a:t>student modeling pack</a:t>
            </a:r>
            <a:endParaRPr/>
          </a:p>
          <a:p>
            <a:pPr indent="0" lvl="0" marL="0" rtl="0" algn="l">
              <a:spcBef>
                <a:spcPts val="1000"/>
              </a:spcBef>
              <a:spcAft>
                <a:spcPts val="0"/>
              </a:spcAft>
              <a:buNone/>
            </a:pPr>
            <a:r>
              <a:t/>
            </a:r>
            <a:endParaRPr/>
          </a:p>
          <a:p>
            <a:pPr indent="-342900" lvl="0" marL="457200" rtl="0" algn="l">
              <a:spcBef>
                <a:spcPts val="1000"/>
              </a:spcBef>
              <a:spcAft>
                <a:spcPts val="0"/>
              </a:spcAft>
              <a:buSzPts val="1800"/>
              <a:buAutoNum type="arabicParenR"/>
            </a:pPr>
            <a:r>
              <a:rPr lang="en-US"/>
              <a:t>RNA Polymerase sheet with the</a:t>
            </a:r>
            <a:endParaRPr/>
          </a:p>
          <a:p>
            <a:pPr indent="0" lvl="0" marL="0" rtl="0" algn="l">
              <a:spcBef>
                <a:spcPts val="1000"/>
              </a:spcBef>
              <a:spcAft>
                <a:spcPts val="0"/>
              </a:spcAft>
              <a:buNone/>
            </a:pPr>
            <a:r>
              <a:rPr lang="en-US"/>
              <a:t>bridge taped in place</a:t>
            </a:r>
            <a:endParaRPr/>
          </a:p>
          <a:p>
            <a:pPr indent="0" lvl="0" marL="0" rtl="0" algn="l">
              <a:spcBef>
                <a:spcPts val="1000"/>
              </a:spcBef>
              <a:spcAft>
                <a:spcPts val="0"/>
              </a:spcAft>
              <a:buNone/>
            </a:pPr>
            <a:r>
              <a:t/>
            </a:r>
            <a:endParaRPr/>
          </a:p>
          <a:p>
            <a:pPr indent="-342900" lvl="0" marL="457200" rtl="0" algn="l">
              <a:spcBef>
                <a:spcPts val="1000"/>
              </a:spcBef>
              <a:spcAft>
                <a:spcPts val="0"/>
              </a:spcAft>
              <a:buSzPts val="1800"/>
              <a:buAutoNum type="arabicParenR"/>
            </a:pPr>
            <a:r>
              <a:rPr lang="en-US"/>
              <a:t>SPACE! Make sure you have a room</a:t>
            </a:r>
            <a:endParaRPr/>
          </a:p>
          <a:p>
            <a:pPr indent="0" lvl="0" marL="0" rtl="0" algn="l">
              <a:spcBef>
                <a:spcPts val="1000"/>
              </a:spcBef>
              <a:spcAft>
                <a:spcPts val="0"/>
              </a:spcAft>
              <a:buNone/>
            </a:pPr>
            <a:r>
              <a:rPr lang="en-US"/>
              <a:t> to work in</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p:txBody>
      </p:sp>
      <p:pic>
        <p:nvPicPr>
          <p:cNvPr id="169" name="Google Shape;169;p30"/>
          <p:cNvPicPr preferRelativeResize="0"/>
          <p:nvPr/>
        </p:nvPicPr>
        <p:blipFill>
          <a:blip r:embed="rId3">
            <a:alphaModFix/>
          </a:blip>
          <a:stretch>
            <a:fillRect/>
          </a:stretch>
        </p:blipFill>
        <p:spPr>
          <a:xfrm>
            <a:off x="6649375" y="2106150"/>
            <a:ext cx="5053548" cy="379015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1"/>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Workshop Norms</a:t>
            </a:r>
            <a:endParaRPr/>
          </a:p>
        </p:txBody>
      </p:sp>
      <p:sp>
        <p:nvSpPr>
          <p:cNvPr id="175" name="Google Shape;175;p31"/>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342900" lvl="0" marL="457200" rtl="0" algn="l">
              <a:spcBef>
                <a:spcPts val="1000"/>
              </a:spcBef>
              <a:spcAft>
                <a:spcPts val="0"/>
              </a:spcAft>
              <a:buSzPts val="1800"/>
              <a:buChar char="•"/>
            </a:pPr>
            <a:r>
              <a:rPr lang="en-US"/>
              <a:t>Raise your hand to unmute your microphone. </a:t>
            </a:r>
            <a:endParaRPr/>
          </a:p>
          <a:p>
            <a:pPr indent="-342900" lvl="0" marL="457200" rtl="0" algn="l">
              <a:spcBef>
                <a:spcPts val="0"/>
              </a:spcBef>
              <a:spcAft>
                <a:spcPts val="0"/>
              </a:spcAft>
              <a:buSzPts val="1800"/>
              <a:buChar char="•"/>
            </a:pPr>
            <a:r>
              <a:rPr lang="en-US"/>
              <a:t>Ask questions in the Q&amp;A </a:t>
            </a:r>
            <a:endParaRPr/>
          </a:p>
          <a:p>
            <a:pPr indent="-342900" lvl="0" marL="457200" rtl="0" algn="l">
              <a:spcBef>
                <a:spcPts val="0"/>
              </a:spcBef>
              <a:spcAft>
                <a:spcPts val="0"/>
              </a:spcAft>
              <a:buSzPts val="1800"/>
              <a:buChar char="•"/>
            </a:pPr>
            <a:r>
              <a:rPr lang="en-US"/>
              <a:t>Feel free to use the “chat” option.</a:t>
            </a:r>
            <a:endParaRPr/>
          </a:p>
          <a:p>
            <a:pPr indent="-342900" lvl="0" marL="457200" rtl="0" algn="l">
              <a:spcBef>
                <a:spcPts val="0"/>
              </a:spcBef>
              <a:spcAft>
                <a:spcPts val="0"/>
              </a:spcAft>
              <a:buSzPts val="1800"/>
              <a:buChar char="•"/>
            </a:pPr>
            <a:r>
              <a:rPr lang="en-US"/>
              <a:t>Hopefully you have your DNA set up. If not, no worries.</a:t>
            </a:r>
            <a:endParaRPr/>
          </a:p>
          <a:p>
            <a:pPr indent="-342900" lvl="0" marL="457200" rtl="0" algn="l">
              <a:spcBef>
                <a:spcPts val="0"/>
              </a:spcBef>
              <a:spcAft>
                <a:spcPts val="0"/>
              </a:spcAft>
              <a:buSzPts val="1800"/>
              <a:buChar char="•"/>
            </a:pPr>
            <a:r>
              <a:rPr lang="en-US"/>
              <a:t>Have RNA nucleotides ready.  </a:t>
            </a:r>
            <a:endParaRPr/>
          </a:p>
          <a:p>
            <a:pPr indent="0" lvl="0" marL="0" rtl="0" algn="l">
              <a:spcBef>
                <a:spcPts val="1000"/>
              </a:spcBef>
              <a:spcAft>
                <a:spcPts val="0"/>
              </a:spcAft>
              <a:buNone/>
            </a:pPr>
            <a:r>
              <a:t/>
            </a:r>
            <a:endParaRPr/>
          </a:p>
        </p:txBody>
      </p:sp>
      <p:pic>
        <p:nvPicPr>
          <p:cNvPr id="176" name="Google Shape;176;p31"/>
          <p:cNvPicPr preferRelativeResize="0"/>
          <p:nvPr/>
        </p:nvPicPr>
        <p:blipFill rotWithShape="1">
          <a:blip r:embed="rId3">
            <a:alphaModFix/>
          </a:blip>
          <a:srcRect b="0" l="0" r="0" t="0"/>
          <a:stretch/>
        </p:blipFill>
        <p:spPr>
          <a:xfrm>
            <a:off x="1730341" y="4318795"/>
            <a:ext cx="8993170" cy="155448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id="181" name="Google Shape;181;p32"/>
          <p:cNvPicPr preferRelativeResize="0"/>
          <p:nvPr/>
        </p:nvPicPr>
        <p:blipFill>
          <a:blip r:embed="rId3">
            <a:alphaModFix/>
          </a:blip>
          <a:stretch>
            <a:fillRect/>
          </a:stretch>
        </p:blipFill>
        <p:spPr>
          <a:xfrm>
            <a:off x="105600" y="211875"/>
            <a:ext cx="11654347" cy="5690500"/>
          </a:xfrm>
          <a:prstGeom prst="rect">
            <a:avLst/>
          </a:prstGeom>
          <a:noFill/>
          <a:ln>
            <a:noFill/>
          </a:ln>
        </p:spPr>
      </p:pic>
      <p:sp>
        <p:nvSpPr>
          <p:cNvPr id="182" name="Google Shape;182;p32"/>
          <p:cNvSpPr/>
          <p:nvPr/>
        </p:nvSpPr>
        <p:spPr>
          <a:xfrm>
            <a:off x="610175" y="1736675"/>
            <a:ext cx="6923100" cy="3097800"/>
          </a:xfrm>
          <a:prstGeom prst="roundRect">
            <a:avLst>
              <a:gd fmla="val 16667" name="adj"/>
            </a:avLst>
          </a:prstGeom>
          <a:solidFill>
            <a:srgbClr val="0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3"/>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Let’s do it!</a:t>
            </a:r>
            <a:endParaRPr/>
          </a:p>
        </p:txBody>
      </p:sp>
      <p:sp>
        <p:nvSpPr>
          <p:cNvPr id="188" name="Google Shape;188;p33"/>
          <p:cNvSpPr txBox="1"/>
          <p:nvPr>
            <p:ph idx="1" type="body"/>
          </p:nvPr>
        </p:nvSpPr>
        <p:spPr>
          <a:xfrm>
            <a:off x="838200" y="1825625"/>
            <a:ext cx="10515600" cy="39096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t/>
            </a:r>
            <a:endParaRPr sz="2500">
              <a:highlight>
                <a:srgbClr val="FFFFFF"/>
              </a:highlight>
              <a:latin typeface="Arial"/>
              <a:ea typeface="Arial"/>
              <a:cs typeface="Arial"/>
              <a:sym typeface="Arial"/>
            </a:endParaRPr>
          </a:p>
          <a:p>
            <a:pPr indent="0" lvl="0" marL="0" rtl="0" algn="ctr">
              <a:spcBef>
                <a:spcPts val="1000"/>
              </a:spcBef>
              <a:spcAft>
                <a:spcPts val="0"/>
              </a:spcAft>
              <a:buNone/>
            </a:pPr>
            <a:r>
              <a:t/>
            </a:r>
            <a:endParaRPr sz="2500">
              <a:highlight>
                <a:srgbClr val="FFFFFF"/>
              </a:highlight>
              <a:latin typeface="Arial"/>
              <a:ea typeface="Arial"/>
              <a:cs typeface="Arial"/>
              <a:sym typeface="Arial"/>
            </a:endParaRPr>
          </a:p>
          <a:p>
            <a:pPr indent="0" lvl="0" marL="0" rtl="0" algn="ctr">
              <a:spcBef>
                <a:spcPts val="1000"/>
              </a:spcBef>
              <a:spcAft>
                <a:spcPts val="0"/>
              </a:spcAft>
              <a:buNone/>
            </a:pPr>
            <a:r>
              <a:t/>
            </a:r>
            <a:endParaRPr sz="2500">
              <a:highlight>
                <a:srgbClr val="FFFFFF"/>
              </a:highlight>
              <a:latin typeface="Arial"/>
              <a:ea typeface="Arial"/>
              <a:cs typeface="Arial"/>
              <a:sym typeface="Arial"/>
            </a:endParaRPr>
          </a:p>
          <a:p>
            <a:pPr indent="0" lvl="0" marL="0" rtl="0" algn="ctr">
              <a:spcBef>
                <a:spcPts val="1000"/>
              </a:spcBef>
              <a:spcAft>
                <a:spcPts val="0"/>
              </a:spcAft>
              <a:buNone/>
            </a:pPr>
            <a:r>
              <a:t/>
            </a:r>
            <a:endParaRPr sz="2500">
              <a:highlight>
                <a:srgbClr val="FFFFFF"/>
              </a:highlight>
              <a:latin typeface="Arial"/>
              <a:ea typeface="Arial"/>
              <a:cs typeface="Arial"/>
              <a:sym typeface="Arial"/>
            </a:endParaRPr>
          </a:p>
          <a:p>
            <a:pPr indent="0" lvl="0" marL="0" rtl="0" algn="l">
              <a:spcBef>
                <a:spcPts val="1000"/>
              </a:spcBef>
              <a:spcAft>
                <a:spcPts val="0"/>
              </a:spcAft>
              <a:buNone/>
            </a:pPr>
            <a:r>
              <a:t/>
            </a:r>
            <a:endParaRPr sz="2500">
              <a:highlight>
                <a:srgbClr val="FFFFFF"/>
              </a:highlight>
              <a:latin typeface="Arial"/>
              <a:ea typeface="Arial"/>
              <a:cs typeface="Arial"/>
              <a:sym typeface="Arial"/>
            </a:endParaRPr>
          </a:p>
          <a:p>
            <a:pPr indent="0" lvl="0" marL="0" rtl="0" algn="ctr">
              <a:spcBef>
                <a:spcPts val="1000"/>
              </a:spcBef>
              <a:spcAft>
                <a:spcPts val="0"/>
              </a:spcAft>
              <a:buNone/>
            </a:pPr>
            <a:r>
              <a:t/>
            </a:r>
            <a:endParaRPr sz="2500">
              <a:highlight>
                <a:srgbClr val="FFFFFF"/>
              </a:highlight>
              <a:latin typeface="Arial"/>
              <a:ea typeface="Arial"/>
              <a:cs typeface="Arial"/>
              <a:sym typeface="Arial"/>
            </a:endParaRPr>
          </a:p>
          <a:p>
            <a:pPr indent="0" lvl="0" marL="0" rtl="0" algn="ctr">
              <a:spcBef>
                <a:spcPts val="1000"/>
              </a:spcBef>
              <a:spcAft>
                <a:spcPts val="0"/>
              </a:spcAft>
              <a:buClr>
                <a:schemeClr val="dk1"/>
              </a:buClr>
              <a:buSzPts val="1100"/>
              <a:buFont typeface="Arial"/>
              <a:buNone/>
            </a:pPr>
            <a:r>
              <a:rPr lang="en-US" sz="2500">
                <a:highlight>
                  <a:srgbClr val="FFFFFF"/>
                </a:highlight>
                <a:latin typeface="Arial"/>
                <a:ea typeface="Arial"/>
                <a:cs typeface="Arial"/>
                <a:sym typeface="Arial"/>
              </a:rPr>
              <a:t> </a:t>
            </a:r>
            <a:r>
              <a:rPr b="1" lang="en-US" sz="2500">
                <a:highlight>
                  <a:srgbClr val="FFFFFF"/>
                </a:highlight>
                <a:latin typeface="Arial"/>
                <a:ea typeface="Arial"/>
                <a:cs typeface="Arial"/>
                <a:sym typeface="Arial"/>
              </a:rPr>
              <a:t>5’ CCGCATCTGTGAGATAC 3’ </a:t>
            </a:r>
            <a:r>
              <a:rPr b="1" lang="en-US" sz="2400">
                <a:solidFill>
                  <a:srgbClr val="222222"/>
                </a:solidFill>
                <a:highlight>
                  <a:srgbClr val="FFFFFF"/>
                </a:highlight>
                <a:latin typeface="Arial"/>
                <a:ea typeface="Arial"/>
                <a:cs typeface="Arial"/>
                <a:sym typeface="Arial"/>
              </a:rPr>
              <a:t> </a:t>
            </a:r>
            <a:r>
              <a:rPr lang="en-US" sz="2400">
                <a:solidFill>
                  <a:srgbClr val="222222"/>
                </a:solidFill>
                <a:highlight>
                  <a:srgbClr val="FFFFFF"/>
                </a:highlight>
                <a:latin typeface="Arial"/>
                <a:ea typeface="Arial"/>
                <a:cs typeface="Arial"/>
                <a:sym typeface="Arial"/>
              </a:rPr>
              <a:t> </a:t>
            </a:r>
            <a:endParaRPr sz="4100"/>
          </a:p>
        </p:txBody>
      </p:sp>
      <p:pic>
        <p:nvPicPr>
          <p:cNvPr id="189" name="Google Shape;189;p33"/>
          <p:cNvPicPr preferRelativeResize="0"/>
          <p:nvPr/>
        </p:nvPicPr>
        <p:blipFill>
          <a:blip r:embed="rId3">
            <a:alphaModFix/>
          </a:blip>
          <a:stretch>
            <a:fillRect/>
          </a:stretch>
        </p:blipFill>
        <p:spPr>
          <a:xfrm>
            <a:off x="0" y="2781751"/>
            <a:ext cx="12191999" cy="129449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